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notesMasterIdLst>
    <p:notesMasterId r:id="rId45"/>
  </p:notesMasterIdLst>
  <p:handoutMasterIdLst>
    <p:handoutMasterId r:id="rId46"/>
  </p:handoutMasterIdLst>
  <p:sldIdLst>
    <p:sldId id="579" r:id="rId2"/>
    <p:sldId id="585" r:id="rId3"/>
    <p:sldId id="583" r:id="rId4"/>
    <p:sldId id="584" r:id="rId5"/>
    <p:sldId id="580" r:id="rId6"/>
    <p:sldId id="581" r:id="rId7"/>
    <p:sldId id="582" r:id="rId8"/>
    <p:sldId id="602" r:id="rId9"/>
    <p:sldId id="603" r:id="rId10"/>
    <p:sldId id="604" r:id="rId11"/>
    <p:sldId id="605" r:id="rId12"/>
    <p:sldId id="567" r:id="rId13"/>
    <p:sldId id="568" r:id="rId14"/>
    <p:sldId id="569" r:id="rId15"/>
    <p:sldId id="570" r:id="rId16"/>
    <p:sldId id="571" r:id="rId17"/>
    <p:sldId id="572" r:id="rId18"/>
    <p:sldId id="573" r:id="rId19"/>
    <p:sldId id="574" r:id="rId20"/>
    <p:sldId id="575" r:id="rId21"/>
    <p:sldId id="576" r:id="rId22"/>
    <p:sldId id="577" r:id="rId23"/>
    <p:sldId id="515" r:id="rId24"/>
    <p:sldId id="516" r:id="rId25"/>
    <p:sldId id="517" r:id="rId26"/>
    <p:sldId id="518" r:id="rId27"/>
    <p:sldId id="553" r:id="rId28"/>
    <p:sldId id="554" r:id="rId29"/>
    <p:sldId id="555" r:id="rId30"/>
    <p:sldId id="556" r:id="rId31"/>
    <p:sldId id="557" r:id="rId32"/>
    <p:sldId id="558" r:id="rId33"/>
    <p:sldId id="559" r:id="rId34"/>
    <p:sldId id="560" r:id="rId35"/>
    <p:sldId id="595" r:id="rId36"/>
    <p:sldId id="596" r:id="rId37"/>
    <p:sldId id="597" r:id="rId38"/>
    <p:sldId id="598" r:id="rId39"/>
    <p:sldId id="599" r:id="rId40"/>
    <p:sldId id="601" r:id="rId41"/>
    <p:sldId id="591" r:id="rId42"/>
    <p:sldId id="588" r:id="rId43"/>
    <p:sldId id="592" r:id="rId4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70"/>
    <a:srgbClr val="64BD77"/>
    <a:srgbClr val="FFFF99"/>
    <a:srgbClr val="FF6D5F"/>
    <a:srgbClr val="FFFFA2"/>
    <a:srgbClr val="367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78" autoAdjust="0"/>
    <p:restoredTop sz="91958" autoAdjust="0"/>
  </p:normalViewPr>
  <p:slideViewPr>
    <p:cSldViewPr>
      <p:cViewPr varScale="1">
        <p:scale>
          <a:sx n="76" d="100"/>
          <a:sy n="76" d="100"/>
        </p:scale>
        <p:origin x="-14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056"/>
    </p:cViewPr>
  </p:sorterViewPr>
  <p:notesViewPr>
    <p:cSldViewPr>
      <p:cViewPr varScale="1">
        <p:scale>
          <a:sx n="61" d="100"/>
          <a:sy n="61" d="100"/>
        </p:scale>
        <p:origin x="-207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elick:Library:Containers:com.apple.mail:Data:Library:Mail%20Downloads:sc12_ca_upc_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6036745406824"/>
          <c:y val="0.0962962962962963"/>
          <c:w val="0.76901161660348"/>
          <c:h val="0.83935899679206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3.7x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1.7x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1.8x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2.0x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Sheet1!$F$2:$F$5</c:f>
              <c:strCache>
                <c:ptCount val="4"/>
                <c:pt idx="0">
                  <c:v>6K</c:v>
                </c:pt>
                <c:pt idx="1">
                  <c:v>24K</c:v>
                </c:pt>
                <c:pt idx="2">
                  <c:v>8K</c:v>
                </c:pt>
                <c:pt idx="3">
                  <c:v>32K</c:v>
                </c:pt>
              </c:strCache>
            </c:strRef>
          </c:cat>
          <c:val>
            <c:numRef>
              <c:f>Sheet1!$G$2:$G$5</c:f>
              <c:numCache>
                <c:formatCode>0.0</c:formatCode>
                <c:ptCount val="4"/>
                <c:pt idx="0">
                  <c:v>3.666666666666666</c:v>
                </c:pt>
                <c:pt idx="1">
                  <c:v>1.714285714285714</c:v>
                </c:pt>
                <c:pt idx="2">
                  <c:v>1.833333333333333</c:v>
                </c:pt>
                <c:pt idx="3">
                  <c:v>2.035714285714285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06524712"/>
        <c:axId val="1806517288"/>
      </c:barChart>
      <c:catAx>
        <c:axId val="18065247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#</a:t>
                </a:r>
                <a:r>
                  <a:rPr lang="en-US" baseline="0"/>
                  <a:t> of cores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crossAx val="1806517288"/>
        <c:crosses val="autoZero"/>
        <c:auto val="1"/>
        <c:lblAlgn val="ctr"/>
        <c:lblOffset val="100"/>
        <c:noMultiLvlLbl val="0"/>
      </c:catAx>
      <c:valAx>
        <c:axId val="1806517288"/>
        <c:scaling>
          <c:orientation val="minMax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1806524712"/>
        <c:crosses val="autoZero"/>
        <c:crossBetween val="between"/>
        <c:majorUnit val="1.0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/>
              <a:t>Performance results on Cray XE6 </a:t>
            </a:r>
            <a:endParaRPr lang="en-US" sz="2000" dirty="0" smtClean="0"/>
          </a:p>
          <a:p>
            <a:pPr>
              <a:defRPr/>
            </a:pPr>
            <a:r>
              <a:rPr lang="en-US" dirty="0" smtClean="0"/>
              <a:t>(</a:t>
            </a:r>
            <a:r>
              <a:rPr lang="en-US" dirty="0"/>
              <a:t>24K cores, 32k × 32k </a:t>
            </a:r>
            <a:r>
              <a:rPr lang="en-US" dirty="0" smtClean="0"/>
              <a:t>matrices)</a:t>
            </a:r>
            <a:endParaRPr lang="en-US" dirty="0"/>
          </a:p>
        </c:rich>
      </c:tx>
      <c:layout>
        <c:manualLayout>
          <c:xMode val="edge"/>
          <c:yMode val="edge"/>
          <c:x val="0.265217987132139"/>
          <c:y val="0.0289767554704083"/>
        </c:manualLayout>
      </c:layout>
      <c:overlay val="1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</c:title>
    <c:autoTitleDeleted val="0"/>
    <c:plotArea>
      <c:layout>
        <c:manualLayout>
          <c:layoutTarget val="inner"/>
          <c:xMode val="edge"/>
          <c:yMode val="edge"/>
          <c:x val="0.142721661646576"/>
          <c:y val="0.0500687926948837"/>
          <c:w val="0.822571142334165"/>
          <c:h val="0.8401337917731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2D (Original)</c:v>
                </c:pt>
              </c:strCache>
            </c:strRef>
          </c:tx>
          <c:spPr>
            <a:solidFill>
              <a:srgbClr val="AF545A"/>
            </a:solidFill>
          </c:spPr>
          <c:invertIfNegative val="0"/>
          <c:cat>
            <c:strRef>
              <c:f>Sheet1!$B$1:$E$1</c:f>
              <c:strCache>
                <c:ptCount val="4"/>
                <c:pt idx="0">
                  <c:v>SUMMA</c:v>
                </c:pt>
                <c:pt idx="1">
                  <c:v> Cannon</c:v>
                </c:pt>
                <c:pt idx="2">
                  <c:v>TRSM</c:v>
                </c:pt>
                <c:pt idx="3">
                  <c:v>Cholesky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17340.8256</c:v>
                </c:pt>
                <c:pt idx="1">
                  <c:v>25185.4848</c:v>
                </c:pt>
                <c:pt idx="2">
                  <c:v>8278.179839999983</c:v>
                </c:pt>
                <c:pt idx="3">
                  <c:v>6729.89184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2D + Overlap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cat>
            <c:strRef>
              <c:f>Sheet1!$B$1:$E$1</c:f>
              <c:strCache>
                <c:ptCount val="4"/>
                <c:pt idx="0">
                  <c:v>SUMMA</c:v>
                </c:pt>
                <c:pt idx="1">
                  <c:v> Cannon</c:v>
                </c:pt>
                <c:pt idx="2">
                  <c:v>TRSM</c:v>
                </c:pt>
                <c:pt idx="3">
                  <c:v>Cholesky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2043.74016</c:v>
                </c:pt>
                <c:pt idx="1">
                  <c:v>970.2604800000012</c:v>
                </c:pt>
                <c:pt idx="2">
                  <c:v>289.0137600000012</c:v>
                </c:pt>
                <c:pt idx="3">
                  <c:v>1754.726400000001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2.5D (Avoiding)</c:v>
                </c:pt>
              </c:strCache>
            </c:strRef>
          </c:tx>
          <c:spPr>
            <a:solidFill>
              <a:srgbClr val="5F86C1"/>
            </a:solidFill>
          </c:spPr>
          <c:invertIfNegative val="0"/>
          <c:cat>
            <c:strRef>
              <c:f>Sheet1!$B$1:$E$1</c:f>
              <c:strCache>
                <c:ptCount val="4"/>
                <c:pt idx="0">
                  <c:v>SUMMA</c:v>
                </c:pt>
                <c:pt idx="1">
                  <c:v> Cannon</c:v>
                </c:pt>
                <c:pt idx="2">
                  <c:v>TRSM</c:v>
                </c:pt>
                <c:pt idx="3">
                  <c:v>Cholesky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10941.2352</c:v>
                </c:pt>
                <c:pt idx="1">
                  <c:v>12427.59168</c:v>
                </c:pt>
                <c:pt idx="2">
                  <c:v>6358.30272</c:v>
                </c:pt>
                <c:pt idx="3">
                  <c:v>0.0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2.5D + Overlap</c:v>
                </c:pt>
              </c:strCache>
            </c:strRef>
          </c:tx>
          <c:spPr>
            <a:solidFill>
              <a:srgbClr val="839A2A"/>
            </a:solidFill>
          </c:spPr>
          <c:invertIfNegative val="0"/>
          <c:cat>
            <c:strRef>
              <c:f>Sheet1!$B$1:$E$1</c:f>
              <c:strCache>
                <c:ptCount val="4"/>
                <c:pt idx="0">
                  <c:v>SUMMA</c:v>
                </c:pt>
                <c:pt idx="1">
                  <c:v> Cannon</c:v>
                </c:pt>
                <c:pt idx="2">
                  <c:v>TRSM</c:v>
                </c:pt>
                <c:pt idx="3">
                  <c:v>Cholesky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5057.7408</c:v>
                </c:pt>
                <c:pt idx="1">
                  <c:v>9681.960959999979</c:v>
                </c:pt>
                <c:pt idx="2">
                  <c:v>1176.69888</c:v>
                </c:pt>
                <c:pt idx="3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56029112"/>
        <c:axId val="-2071476648"/>
      </c:barChart>
      <c:catAx>
        <c:axId val="-2056029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-2071476648"/>
        <c:crosses val="autoZero"/>
        <c:auto val="1"/>
        <c:lblAlgn val="ctr"/>
        <c:lblOffset val="100"/>
        <c:noMultiLvlLbl val="0"/>
      </c:catAx>
      <c:valAx>
        <c:axId val="-20714766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Gflops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56029112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616576429052563"/>
          <c:y val="0.197245625546807"/>
          <c:w val="0.20605930282811"/>
          <c:h val="0.22096827696981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16742CB2-31B4-7E48-A6AD-A454F02D3E84}" type="datetimeFigureOut">
              <a:rPr lang="en-US" smtClean="0"/>
              <a:pPr/>
              <a:t>1/27/14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2E4C6802-2DD4-194F-BDC2-30C285B4E6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2999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/>
          <a:lstStyle>
            <a:lvl1pPr algn="r">
              <a:defRPr sz="1200"/>
            </a:lvl1pPr>
          </a:lstStyle>
          <a:p>
            <a:fld id="{552A171B-F280-487E-AB57-9E09D7D6F475}" type="datetimeFigureOut">
              <a:rPr lang="en-US" smtClean="0"/>
              <a:pPr/>
              <a:t>1/27/14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0" tIns="46582" rIns="93160" bIns="465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0" tIns="46582" rIns="93160" bIns="465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60" tIns="46582" rIns="93160" bIns="46582" rtlCol="0" anchor="b"/>
          <a:lstStyle>
            <a:lvl1pPr algn="r">
              <a:defRPr sz="1200"/>
            </a:lvl1pPr>
          </a:lstStyle>
          <a:p>
            <a:fld id="{F4A6DD1E-07AB-4857-BE57-82B520E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883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defTabSz="928688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0E0AAE9-648D-D24F-8B43-C8979EB6B672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en-US">
                <a:latin typeface="Times New Roman" charset="0"/>
              </a:rPr>
              <a:t>The main point is that there can be a considerable pay-off for judicious choice of </a:t>
            </a:r>
            <a:r>
              <a:rPr lang="ja-JP" altLang="en-US">
                <a:latin typeface="Times New Roman" charset="0"/>
              </a:rPr>
              <a:t>“</a:t>
            </a:r>
            <a:r>
              <a:rPr lang="en-US">
                <a:latin typeface="Times New Roman" charset="0"/>
              </a:rPr>
              <a:t>fill</a:t>
            </a:r>
            <a:r>
              <a:rPr lang="ja-JP" altLang="en-US">
                <a:latin typeface="Times New Roman" charset="0"/>
              </a:rPr>
              <a:t>”</a:t>
            </a:r>
            <a:r>
              <a:rPr lang="en-US">
                <a:latin typeface="Times New Roman" charset="0"/>
              </a:rPr>
              <a:t> (r x c), but that allowing for fill makes the implementation space even more complicated.</a:t>
            </a:r>
          </a:p>
          <a:p>
            <a:pPr marL="228600" indent="-228600" eaLnBrk="1" hangingPunct="1"/>
            <a:r>
              <a:rPr lang="en-US">
                <a:latin typeface="Times New Roman" charset="0"/>
              </a:rPr>
              <a:t>For this matrix on a Pentium III, we observed a 1.5x speedup, even after filling in an additional 50% explicit zeros. Two effects:</a:t>
            </a:r>
          </a:p>
          <a:p>
            <a:pPr marL="228600" indent="-228600" eaLnBrk="1" hangingPunct="1">
              <a:buFontTx/>
              <a:buAutoNum type="arabicParenBoth"/>
            </a:pPr>
            <a:r>
              <a:rPr lang="en-US">
                <a:latin typeface="Times New Roman" charset="0"/>
              </a:rPr>
              <a:t> Filling in zeros, but eliminating integer indices (overhead)</a:t>
            </a:r>
          </a:p>
          <a:p>
            <a:pPr marL="228600" indent="-228600" eaLnBrk="1" hangingPunct="1"/>
            <a:r>
              <a:rPr lang="en-US">
                <a:latin typeface="Times New Roman" charset="0"/>
              </a:rPr>
              <a:t>(2) Quality of r x c code produced by compiler may be much better for particular r</a:t>
            </a:r>
            <a:r>
              <a:rPr lang="ja-JP" altLang="en-US">
                <a:latin typeface="Times New Roman" charset="0"/>
              </a:rPr>
              <a:t>’</a:t>
            </a:r>
            <a:r>
              <a:rPr lang="en-US">
                <a:latin typeface="Times New Roman" charset="0"/>
              </a:rPr>
              <a:t>s and c</a:t>
            </a:r>
            <a:r>
              <a:rPr lang="ja-JP" altLang="en-US">
                <a:latin typeface="Times New Roman" charset="0"/>
              </a:rPr>
              <a:t>’</a:t>
            </a:r>
            <a:r>
              <a:rPr lang="en-US">
                <a:latin typeface="Times New Roman" charset="0"/>
              </a:rPr>
              <a:t>s.</a:t>
            </a:r>
          </a:p>
          <a:p>
            <a:pPr marL="228600" indent="-228600" eaLnBrk="1" hangingPunct="1"/>
            <a:r>
              <a:rPr lang="en-US">
                <a:latin typeface="Times New Roman" charset="0"/>
              </a:rPr>
              <a:t>In this particular example, overall data structure size stays the same, but 3x3 code is 2x faster than 1x1 code for a dense matrix stored in sparse format.</a:t>
            </a:r>
          </a:p>
          <a:p>
            <a:pPr marL="228600" indent="-228600"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9" tIns="44870" rIns="89739" bIns="44870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8652428" indent="-38186541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77666943-4AC1-2D46-9DD0-01119E2C9915}" type="slidenum">
              <a:rPr lang="en-GB"/>
              <a:pPr eaLnBrk="1" hangingPunct="1"/>
              <a:t>3</a:t>
            </a:fld>
            <a:endParaRPr lang="en-GB"/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7" tIns="46584" rIns="93167" bIns="46584" anchor="b"/>
          <a:lstStyle>
            <a:lvl1pPr defTabSz="912813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defTabSz="912813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/>
            <a:fld id="{595B428D-E3DF-8B4D-9058-BDCBF7639E73}" type="slidenum"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pPr algn="r"/>
              <a:t>3</a:t>
            </a:fld>
            <a:endParaRPr lang="en-US" sz="12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5604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5" name="Rectangle 3"/>
          <p:cNvSpPr>
            <a:spLocks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167" tIns="46584" rIns="93167" bIns="46584"/>
          <a:lstStyle/>
          <a:p>
            <a:pPr defTabSz="896185"/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NOTE: on Cell, I</a:t>
            </a:r>
            <a:r>
              <a:rPr lang="ja-JP" altLang="en-US">
                <a:latin typeface="Arial" charset="0"/>
                <a:ea typeface="ヒラギノ角ゴ Pro W3" charset="0"/>
                <a:cs typeface="ヒラギノ角ゴ Pro W3" charset="0"/>
              </a:rPr>
              <a:t>’</a:t>
            </a: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m just using the PPEs (for portability)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9" tIns="44870" rIns="89739" bIns="44870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8652428" indent="-38186541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E2598D83-DD36-C045-A4FF-5148ABA21077}" type="slidenum">
              <a:rPr lang="en-GB"/>
              <a:pPr eaLnBrk="1" hangingPunct="1"/>
              <a:t>4</a:t>
            </a:fld>
            <a:endParaRPr lang="en-GB"/>
          </a:p>
        </p:txBody>
      </p:sp>
      <p:sp>
        <p:nvSpPr>
          <p:cNvPr id="27651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7" tIns="46584" rIns="93167" bIns="46584" anchor="b"/>
          <a:lstStyle>
            <a:lvl1pPr defTabSz="912813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defTabSz="912813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/>
            <a:fld id="{4ADA6620-8000-D048-8310-C7B33DE60E91}" type="slidenum"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pPr algn="r"/>
              <a:t>4</a:t>
            </a:fld>
            <a:endParaRPr lang="en-US" sz="12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3" name="Rectangle 3"/>
          <p:cNvSpPr>
            <a:spLocks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3167" tIns="46584" rIns="93167" bIns="46584"/>
          <a:lstStyle/>
          <a:p>
            <a:pPr defTabSz="896185"/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8652428" indent="-38186541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AD96435C-50F2-E34B-809E-52A07CD93A76}" type="slidenum">
              <a:rPr lang="en-US"/>
              <a:pPr eaLnBrk="1" hangingPunct="1"/>
              <a:t>5</a:t>
            </a:fld>
            <a:endParaRPr lang="en-US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8652428" indent="-38186541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237BB201-30C1-DA49-B8A1-D1AED9CE7419}" type="slidenum">
              <a:rPr lang="en-US"/>
              <a:pPr eaLnBrk="1" hangingPunct="1"/>
              <a:t>6</a:t>
            </a:fld>
            <a:endParaRPr lang="en-US"/>
          </a:p>
        </p:txBody>
      </p:sp>
      <p:sp>
        <p:nvSpPr>
          <p:cNvPr id="3174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8652428" indent="-38186541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D21DF5BA-4BED-6C40-8E0D-1441768F0A49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3379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882BC-1EBA-48BD-989A-D89796E8B7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75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</a:t>
            </a:r>
            <a:r>
              <a:rPr lang="en-US" baseline="0" dirty="0" smtClean="0"/>
              <a:t>OSKI successfully support many sparse matrix kernels on single core architectures, the basic goal of </a:t>
            </a:r>
            <a:r>
              <a:rPr lang="en-US" baseline="0" dirty="0" err="1" smtClean="0"/>
              <a:t>pOSKI</a:t>
            </a:r>
            <a:r>
              <a:rPr lang="en-US" baseline="0" dirty="0" smtClean="0"/>
              <a:t> is to extend current OSKI with multicore optimizations.</a:t>
            </a:r>
          </a:p>
          <a:p>
            <a:endParaRPr lang="en-US" dirty="0" smtClean="0"/>
          </a:p>
          <a:p>
            <a:r>
              <a:rPr lang="en-US" dirty="0" smtClean="0"/>
              <a:t>Our proposed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pOSKI</a:t>
            </a:r>
            <a:r>
              <a:rPr lang="en-US" baseline="0" dirty="0" smtClean="0"/>
              <a:t> will support to identify “tuning design space” using off-line or run-time auto-tuning, </a:t>
            </a:r>
          </a:p>
          <a:p>
            <a:r>
              <a:rPr lang="en-US" baseline="0" dirty="0" smtClean="0"/>
              <a:t>And to exploit user’s hints to modify search space including benchmark data,</a:t>
            </a:r>
          </a:p>
          <a:p>
            <a:r>
              <a:rPr lang="en-US" baseline="0" dirty="0" smtClean="0"/>
              <a:t>Also, support additional functions beside </a:t>
            </a:r>
            <a:r>
              <a:rPr lang="en-US" baseline="0" dirty="0" err="1" smtClean="0"/>
              <a:t>SpMV</a:t>
            </a:r>
            <a:r>
              <a:rPr lang="en-US" baseline="0" dirty="0" smtClean="0"/>
              <a:t>,</a:t>
            </a:r>
          </a:p>
          <a:p>
            <a:r>
              <a:rPr lang="en-US" baseline="0" dirty="0" smtClean="0"/>
              <a:t>And the performance history and benchmark data will be handled by using SQLite,</a:t>
            </a:r>
          </a:p>
          <a:p>
            <a:r>
              <a:rPr lang="en-US" baseline="0" dirty="0" smtClean="0"/>
              <a:t>Also will support interfaces with productivity languages or specializers.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882BC-1EBA-48BD-989A-D89796E8B70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75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F() is a GUI or I/O function that is well suited for your</a:t>
            </a:r>
            <a:r>
              <a:rPr lang="en-US" baseline="0" dirty="0" smtClean="0"/>
              <a:t> runtime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D92C0-D1C2-8E4A-8B60-70B19C27CE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88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8650102" indent="-38184243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658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317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9757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634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D4B7A5D4-4C79-3545-9618-90F721063A36}" type="slidenum">
              <a:rPr lang="en-US"/>
              <a:pPr eaLnBrk="1" hangingPunct="1"/>
              <a:t>13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C. J. Pfeifer, Data flow and storage allocation for the PDQ-5 program</a:t>
            </a:r>
            <a:br>
              <a:rPr lang="en-US" dirty="0" smtClean="0"/>
            </a:br>
            <a:r>
              <a:rPr lang="en-US" dirty="0" smtClean="0"/>
              <a:t>on the Philco-2000, Comm. ACM 6, No. 7 (1963), 365366.</a:t>
            </a:r>
          </a:p>
          <a:p>
            <a:endParaRPr lang="en-US" dirty="0" smtClean="0"/>
          </a:p>
          <a:p>
            <a:r>
              <a:rPr lang="en-US" dirty="0" smtClean="0"/>
              <a:t>Referred to in paper by </a:t>
            </a:r>
            <a:r>
              <a:rPr lang="en-US" dirty="0" err="1" smtClean="0"/>
              <a:t>Leiserson</a:t>
            </a:r>
            <a:r>
              <a:rPr lang="en-US" dirty="0" smtClean="0"/>
              <a:t>/</a:t>
            </a:r>
            <a:r>
              <a:rPr lang="en-US" dirty="0" err="1" smtClean="0"/>
              <a:t>Rao</a:t>
            </a:r>
            <a:r>
              <a:rPr lang="en-US" dirty="0" smtClean="0"/>
              <a:t>/Toledo/ in 1993 paper </a:t>
            </a:r>
            <a:r>
              <a:rPr lang="en-US" smtClean="0"/>
              <a:t>on blocking covers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DC26A-4628-467A-BDD3-FE7E900548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/>
          </a:p>
        </p:txBody>
      </p:sp>
      <p:sp>
        <p:nvSpPr>
          <p:cNvPr id="15363" name="Slide Number Placeholder 3"/>
          <p:cNvSpPr txBox="1">
            <a:spLocks noGrp="1"/>
          </p:cNvSpPr>
          <p:nvPr/>
        </p:nvSpPr>
        <p:spPr bwMode="auto">
          <a:xfrm>
            <a:off x="3969708" y="8830153"/>
            <a:ext cx="3039109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8" tIns="45703" rIns="91408" bIns="45703" anchor="b"/>
          <a:lstStyle/>
          <a:p>
            <a:pPr algn="r" defTabSz="914668" eaLnBrk="0" hangingPunct="0"/>
            <a:fld id="{CC75C1CE-B3C7-4E1B-B254-F041918EBDA5}" type="slidenum">
              <a:rPr lang="en-US" sz="1300"/>
              <a:pPr algn="r" defTabSz="914668" eaLnBrk="0" hangingPunct="0"/>
              <a:t>19</a:t>
            </a:fld>
            <a:endParaRPr lang="en-US" sz="13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Oldest</a:t>
            </a:r>
            <a:r>
              <a:rPr lang="en-US" baseline="0" dirty="0" smtClean="0">
                <a:latin typeface="Arial" charset="0"/>
              </a:rPr>
              <a:t> reference for idea of tree: </a:t>
            </a:r>
            <a:r>
              <a:rPr lang="en-US" baseline="0" dirty="0" err="1" smtClean="0">
                <a:latin typeface="Arial" charset="0"/>
              </a:rPr>
              <a:t>Golub</a:t>
            </a:r>
            <a:r>
              <a:rPr lang="en-US" baseline="0" dirty="0" smtClean="0">
                <a:latin typeface="Arial" charset="0"/>
              </a:rPr>
              <a:t>/</a:t>
            </a:r>
            <a:r>
              <a:rPr lang="en-US" baseline="0" dirty="0" err="1" smtClean="0">
                <a:latin typeface="Arial" charset="0"/>
              </a:rPr>
              <a:t>Plemmons</a:t>
            </a:r>
            <a:r>
              <a:rPr lang="en-US" baseline="0" dirty="0" smtClean="0">
                <a:latin typeface="Arial" charset="0"/>
              </a:rPr>
              <a:t>/</a:t>
            </a:r>
            <a:r>
              <a:rPr lang="en-US" baseline="0" dirty="0" err="1" smtClean="0">
                <a:latin typeface="Arial" charset="0"/>
              </a:rPr>
              <a:t>Sameh</a:t>
            </a:r>
            <a:r>
              <a:rPr lang="en-US" baseline="0" dirty="0" smtClean="0">
                <a:latin typeface="Arial" charset="0"/>
              </a:rPr>
              <a:t> 1988,</a:t>
            </a:r>
          </a:p>
          <a:p>
            <a:pPr eaLnBrk="1" hangingPunct="1">
              <a:spcBef>
                <a:spcPct val="0"/>
              </a:spcBef>
            </a:pPr>
            <a:r>
              <a:rPr lang="en-US" baseline="0" dirty="0" smtClean="0">
                <a:latin typeface="Arial" charset="0"/>
              </a:rPr>
              <a:t>But didn’t avoid communication</a:t>
            </a:r>
            <a:endParaRPr lang="en-US" dirty="0" smtClean="0">
              <a:latin typeface="Arial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47A458-4E5B-40E3-B386-8D6E88787EC7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n-US" sz="800" dirty="0">
              <a:latin typeface="Times" charset="0"/>
              <a:ea typeface="ＭＳ Ｐゴシック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6F7C8F-E20F-49AC-9386-AAC82328D93E}" type="slidenum">
              <a:rPr lang="en-US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functions of the loop indices</a:t>
            </a:r>
            <a:r>
              <a:rPr lang="en-US" baseline="0" dirty="0" smtClean="0"/>
              <a:t> means subscripts can be j, j+3*k, 7*i-2*j+4*k, etc.</a:t>
            </a:r>
          </a:p>
          <a:p>
            <a:r>
              <a:rPr lang="en-US" baseline="0" dirty="0" smtClean="0"/>
              <a:t>“Smells like” nested loops means sparse accesses, pointer references, etc are ok.</a:t>
            </a:r>
          </a:p>
          <a:p>
            <a:r>
              <a:rPr lang="en-US" baseline="0" smtClean="0"/>
              <a:t>For example, this includes not just linear algebra, but direct n-body, database join, etc.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The theory to determine e requires some recent</a:t>
            </a:r>
            <a:r>
              <a:rPr lang="en-US" baseline="0" dirty="0" smtClean="0"/>
              <a:t> </a:t>
            </a:r>
            <a:r>
              <a:rPr lang="en-US" dirty="0" smtClean="0"/>
              <a:t>deep mathematical results using</a:t>
            </a:r>
            <a:r>
              <a:rPr lang="en-US" baseline="0" dirty="0" smtClean="0"/>
              <a:t> functional analysis</a:t>
            </a:r>
          </a:p>
          <a:p>
            <a:r>
              <a:rPr lang="en-US" baseline="0" dirty="0" smtClean="0"/>
              <a:t>and group theory, due to a team of pure mathematicians including Mike Christ @ Berkeley, Terry Tao @UCLA, others.</a:t>
            </a:r>
          </a:p>
          <a:p>
            <a:r>
              <a:rPr lang="en-US" baseline="0" dirty="0" smtClean="0"/>
              <a:t>The original characterization of e was not necessarily even decidable (Hilbert’s 10</a:t>
            </a:r>
            <a:r>
              <a:rPr lang="en-US" baseline="30000" dirty="0" smtClean="0"/>
              <a:t>th</a:t>
            </a:r>
            <a:r>
              <a:rPr lang="en-US" baseline="0" dirty="0" smtClean="0"/>
              <a:t> problem over rationals), but</a:t>
            </a:r>
          </a:p>
          <a:p>
            <a:r>
              <a:rPr lang="en-US" baseline="0" dirty="0" smtClean="0"/>
              <a:t>We think it is now decidable (still writing it up).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assumptions in the second theorem are that </a:t>
            </a:r>
          </a:p>
          <a:p>
            <a:pPr marL="232943" indent="-232943">
              <a:buAutoNum type="arabicParenBoth"/>
            </a:pPr>
            <a:r>
              <a:rPr lang="en-US" baseline="0" dirty="0" smtClean="0"/>
              <a:t>Dependencies permit us to reorder loop iterations as needed (matmul being an example)</a:t>
            </a:r>
          </a:p>
          <a:p>
            <a:pPr marL="232943" indent="-232943">
              <a:buAutoNum type="arabicParenBoth"/>
            </a:pPr>
            <a:r>
              <a:rPr lang="en-US" baseline="0" dirty="0" smtClean="0"/>
              <a:t> Array subscripts are just subset of the loop indices (again like matmul, where loop indices are i,j,k, and</a:t>
            </a:r>
          </a:p>
          <a:p>
            <a:r>
              <a:rPr lang="en-US" baseline="0" dirty="0" smtClean="0"/>
              <a:t>Subscripts are A(i,k), B(k,j), C(i,j)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still working on generalizing these assumptions.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0E2FE-9DAA-9F41-AD9F-66FB7456EE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14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9507-148D-4BB5-8A1D-04E287FA67A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40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6130" indent="-275434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01738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542433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1983128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423823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864518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305213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745908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900" b="0">
                <a:solidFill>
                  <a:schemeClr val="tx1"/>
                </a:solidFill>
                <a:latin typeface="Times New Roman" charset="0"/>
              </a:rPr>
              <a:t>CS267 Lecture 2</a:t>
            </a:r>
          </a:p>
        </p:txBody>
      </p:sp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6130" indent="-275434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01738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542433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1983128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423823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864518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305213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745908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3AD31C31-9786-644B-961C-3F3599403814}" type="slidenum">
              <a:rPr lang="en-US" sz="900" b="0">
                <a:solidFill>
                  <a:schemeClr val="tx1"/>
                </a:solidFill>
                <a:latin typeface="Times New Roman" charset="0"/>
              </a:rPr>
              <a:pPr/>
              <a:t>27</a:t>
            </a:fld>
            <a:endParaRPr lang="en-US" sz="900" b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DC26A-4628-467A-BDD3-FE7E900548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76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functions of the loop indices</a:t>
            </a:r>
            <a:r>
              <a:rPr lang="en-US" baseline="0" dirty="0" smtClean="0"/>
              <a:t> means subscripts can be j, j+3*k, 7*i-2*j+4*k, etc.</a:t>
            </a:r>
          </a:p>
          <a:p>
            <a:r>
              <a:rPr lang="en-US" baseline="0" dirty="0" smtClean="0"/>
              <a:t>“Smells like” nested loops means sparse accesses, pointer references, etc are ok.</a:t>
            </a:r>
          </a:p>
          <a:p>
            <a:r>
              <a:rPr lang="en-US" baseline="0" smtClean="0"/>
              <a:t>For example, this includes not just linear algebra, but direct n-body, database join, etc.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The theory to determine e requires some recent</a:t>
            </a:r>
            <a:r>
              <a:rPr lang="en-US" baseline="0" dirty="0" smtClean="0"/>
              <a:t> </a:t>
            </a:r>
            <a:r>
              <a:rPr lang="en-US" dirty="0" smtClean="0"/>
              <a:t>deep mathematical results using</a:t>
            </a:r>
            <a:r>
              <a:rPr lang="en-US" baseline="0" dirty="0" smtClean="0"/>
              <a:t> functional analysis</a:t>
            </a:r>
          </a:p>
          <a:p>
            <a:r>
              <a:rPr lang="en-US" baseline="0" dirty="0" smtClean="0"/>
              <a:t>and group theory, due to a team of pure mathematicians including Mike Christ @ Berkeley, Terry Tao @UCLA, others.</a:t>
            </a:r>
          </a:p>
          <a:p>
            <a:r>
              <a:rPr lang="en-US" baseline="0" dirty="0" smtClean="0"/>
              <a:t>The original characterization of e was not necessarily even decidable (Hilbert’s 10</a:t>
            </a:r>
            <a:r>
              <a:rPr lang="en-US" baseline="30000" dirty="0" smtClean="0"/>
              <a:t>th</a:t>
            </a:r>
            <a:r>
              <a:rPr lang="en-US" baseline="0" dirty="0" smtClean="0"/>
              <a:t> problem over rationals), but</a:t>
            </a:r>
          </a:p>
          <a:p>
            <a:r>
              <a:rPr lang="en-US" baseline="0" dirty="0" smtClean="0"/>
              <a:t>We think it is now decidable (still writing it up).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assumptions in the second theorem are that </a:t>
            </a:r>
          </a:p>
          <a:p>
            <a:pPr marL="232903" indent="-232903">
              <a:buAutoNum type="arabicParenBoth"/>
            </a:pPr>
            <a:r>
              <a:rPr lang="en-US" baseline="0" dirty="0" smtClean="0"/>
              <a:t>Dependencies permit us to reorder loop iterations as needed (matmul being an example)</a:t>
            </a:r>
          </a:p>
          <a:p>
            <a:pPr marL="232903" indent="-232903">
              <a:buAutoNum type="arabicParenBoth"/>
            </a:pPr>
            <a:r>
              <a:rPr lang="en-US" baseline="0" dirty="0" smtClean="0"/>
              <a:t> Array subscripts are just subset of the loop indices (again like matmul, where loop indices are i,j,k, and</a:t>
            </a:r>
          </a:p>
          <a:p>
            <a:r>
              <a:rPr lang="en-US" baseline="0" dirty="0" smtClean="0"/>
              <a:t>Subscripts are A(i,k), B(k,j), C(i,j)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still working on generalizing these assumptions.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0E2FE-9DAA-9F41-AD9F-66FB7456EE1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14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there are infinitely many subgroups H, but only finitely</a:t>
            </a:r>
            <a:r>
              <a:rPr lang="en-US" baseline="0" dirty="0" smtClean="0"/>
              <a:t> many possible constraints</a:t>
            </a:r>
          </a:p>
          <a:p>
            <a:r>
              <a:rPr lang="en-US" baseline="0" dirty="0" smtClean="0"/>
              <a:t>Michael Chris (UCB), Terry Tao (UCLA), Anthony </a:t>
            </a:r>
            <a:r>
              <a:rPr lang="en-US" baseline="0" dirty="0" err="1" smtClean="0"/>
              <a:t>Carbery</a:t>
            </a:r>
            <a:r>
              <a:rPr lang="en-US" baseline="0" dirty="0" smtClean="0"/>
              <a:t> (Edinburgh), Jonathan Bennett (Birmingham),  </a:t>
            </a:r>
          </a:p>
          <a:p>
            <a:r>
              <a:rPr lang="en-US" baseline="0" dirty="0" smtClean="0"/>
              <a:t>Published in Geometric Functional Analysis,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DC26A-4628-467A-BDD3-FE7E900548B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57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6130" indent="-275434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01738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542433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1983128" indent="-220348" defTabSz="951779" eaLnBrk="0" hangingPunct="0"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423823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864518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305213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745908" indent="-220348" defTabSz="951779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6EB9D9E9-3821-DA4B-A011-A0BBBADCC5E2}" type="slidenum">
              <a:rPr lang="en-GB" sz="900" b="0">
                <a:solidFill>
                  <a:schemeClr val="tx1"/>
                </a:solidFill>
                <a:latin typeface="Times New Roman" charset="0"/>
              </a:rPr>
              <a:pPr/>
              <a:t>42</a:t>
            </a:fld>
            <a:endParaRPr lang="en-GB" sz="900" b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45411" name="Text Box 1"/>
          <p:cNvSpPr txBox="1">
            <a:spLocks noChangeArrowheads="1"/>
          </p:cNvSpPr>
          <p:nvPr/>
        </p:nvSpPr>
        <p:spPr bwMode="auto">
          <a:xfrm>
            <a:off x="1192742" y="697846"/>
            <a:ext cx="4623396" cy="34846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9734" tIns="44867" rIns="89734" bIns="44867" anchor="ctr"/>
          <a:lstStyle>
            <a:lvl1pPr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45412" name="Text Box 2"/>
          <p:cNvSpPr>
            <a:spLocks noGrp="1" noChangeArrowheads="1"/>
          </p:cNvSpPr>
          <p:nvPr>
            <p:ph type="body"/>
          </p:nvPr>
        </p:nvSpPr>
        <p:spPr>
          <a:xfrm>
            <a:off x="701345" y="4414560"/>
            <a:ext cx="5601626" cy="41809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" y="6248400"/>
            <a:ext cx="2667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solidFill>
                  <a:srgbClr val="1467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5938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rgbClr val="367317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367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F0BED-CD6F-8744-B513-B00FB01E8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5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638925"/>
            <a:ext cx="2895600" cy="1825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9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0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14400"/>
            <a:ext cx="8410575" cy="525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7064"/>
            <a:ext cx="533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663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4464" y="6351654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663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F7F0FD8-C4D8-4FC8-ACE5-C8022F3C3B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4" r:id="rId3"/>
    <p:sldLayoutId id="2147483686" r:id="rId4"/>
    <p:sldLayoutId id="2147483687" r:id="rId5"/>
    <p:sldLayoutId id="2147483688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rgbClr val="10663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146737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ebop.berkeley.edu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73100" y="1828800"/>
            <a:ext cx="7772400" cy="1774825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>Antisocial </a:t>
            </a:r>
            <a:r>
              <a:rPr lang="en-US" sz="4400" dirty="0">
                <a:solidFill>
                  <a:schemeClr val="tx1"/>
                </a:solidFill>
              </a:rPr>
              <a:t>Parallelism: 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000" i="1" dirty="0">
                <a:solidFill>
                  <a:schemeClr val="tx1"/>
                </a:solidFill>
              </a:rPr>
              <a:t>Avoiding, Hiding and Managing Communication</a:t>
            </a:r>
            <a:br>
              <a:rPr lang="en-US" sz="4000" i="1" dirty="0">
                <a:solidFill>
                  <a:schemeClr val="tx1"/>
                </a:solidFill>
              </a:rPr>
            </a:br>
            <a:endParaRPr lang="en-US" sz="4000" i="1" dirty="0">
              <a:solidFill>
                <a:schemeClr val="tx1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96900" y="3746500"/>
            <a:ext cx="8089900" cy="2552700"/>
          </a:xfrm>
        </p:spPr>
        <p:txBody>
          <a:bodyPr/>
          <a:lstStyle/>
          <a:p>
            <a:r>
              <a:rPr lang="en-US" dirty="0" smtClean="0"/>
              <a:t>Kathy Yelick</a:t>
            </a:r>
          </a:p>
          <a:p>
            <a:r>
              <a:rPr lang="en-US" sz="2400" dirty="0" smtClean="0"/>
              <a:t>Associate Laboratory Director of Computing Sciences</a:t>
            </a:r>
          </a:p>
          <a:p>
            <a:r>
              <a:rPr lang="en-US" sz="2400" dirty="0" smtClean="0"/>
              <a:t>Lawrence Berkeley National Laboratory</a:t>
            </a:r>
          </a:p>
          <a:p>
            <a:endParaRPr lang="en-US" sz="2400" dirty="0"/>
          </a:p>
          <a:p>
            <a:r>
              <a:rPr lang="en-US" sz="2400" dirty="0" smtClean="0"/>
              <a:t>EECS Professor, UC Berkeley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099" y="2540"/>
            <a:ext cx="1305670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8100" y="2540"/>
            <a:ext cx="1316736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40"/>
            <a:ext cx="1316736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6200" y="2540"/>
            <a:ext cx="1316736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4300" y="2540"/>
            <a:ext cx="1331531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500" y="2540"/>
            <a:ext cx="1316736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8600" y="2540"/>
            <a:ext cx="1316736" cy="1316736"/>
          </a:xfrm>
          <a:prstGeom prst="rect">
            <a:avLst/>
          </a:prstGeom>
          <a:effectLst>
            <a:reflection stA="50000" endPos="7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562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py-13-ex11-3x3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8" r="12498"/>
          <a:stretch>
            <a:fillRect/>
          </a:stretch>
        </p:blipFill>
        <p:spPr bwMode="auto">
          <a:xfrm>
            <a:off x="0" y="762000"/>
            <a:ext cx="5157788" cy="516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984"/>
            <a:ext cx="8534400" cy="75401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Tahoma" charset="0"/>
              </a:rPr>
              <a:t>Extra Work Can Improve Efficiency!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143000"/>
            <a:ext cx="4114800" cy="4724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>
                <a:solidFill>
                  <a:schemeClr val="folHlink"/>
                </a:solidFill>
                <a:latin typeface="Tahoma" charset="0"/>
              </a:rPr>
              <a:t>Optimizing Sparse Matrix </a:t>
            </a:r>
            <a:r>
              <a:rPr lang="en-US" sz="2000" dirty="0" err="1" smtClean="0">
                <a:solidFill>
                  <a:schemeClr val="folHlink"/>
                </a:solidFill>
                <a:latin typeface="Tahoma" charset="0"/>
              </a:rPr>
              <a:t>Vectory</a:t>
            </a:r>
            <a:r>
              <a:rPr lang="en-US" sz="2000" dirty="0" smtClean="0">
                <a:solidFill>
                  <a:schemeClr val="folHlink"/>
                </a:solidFill>
                <a:latin typeface="Tahoma" charset="0"/>
              </a:rPr>
              <a:t> Multiply (fill)</a:t>
            </a:r>
            <a:endParaRPr lang="en-US" sz="2000" dirty="0">
              <a:solidFill>
                <a:schemeClr val="folHlink"/>
              </a:solidFill>
              <a:latin typeface="Tahoma" charset="0"/>
            </a:endParaRPr>
          </a:p>
          <a:p>
            <a:pPr eaLnBrk="1" hangingPunct="1"/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</a:rPr>
              <a:t>Example: 3x3 blocking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Logical grid of 3x3 cells</a:t>
            </a:r>
          </a:p>
          <a:p>
            <a:pPr lvl="1" eaLnBrk="1" hangingPunct="1"/>
            <a:r>
              <a:rPr lang="en-US" sz="18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Fill-in explicit zeros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Unroll 3x3 block multiplies</a:t>
            </a:r>
          </a:p>
          <a:p>
            <a:pPr lvl="1" eaLnBrk="1" hangingPunct="1"/>
            <a:r>
              <a:rPr lang="ja-JP" altLang="en-US" sz="1800" dirty="0">
                <a:latin typeface="Tahoma" charset="0"/>
                <a:ea typeface="ＭＳ Ｐゴシック" charset="0"/>
              </a:rPr>
              <a:t>“</a:t>
            </a:r>
            <a:r>
              <a:rPr lang="en-US" sz="1800" dirty="0">
                <a:latin typeface="Tahoma" charset="0"/>
                <a:ea typeface="ＭＳ Ｐゴシック" charset="0"/>
              </a:rPr>
              <a:t>Fill ratio</a:t>
            </a:r>
            <a:r>
              <a:rPr lang="ja-JP" altLang="en-US" sz="1800" dirty="0">
                <a:latin typeface="Tahoma" charset="0"/>
                <a:ea typeface="ＭＳ Ｐゴシック" charset="0"/>
              </a:rPr>
              <a:t>”</a:t>
            </a:r>
            <a:r>
              <a:rPr lang="en-US" sz="1800" dirty="0">
                <a:latin typeface="Tahoma" charset="0"/>
                <a:ea typeface="ＭＳ Ｐゴシック" charset="0"/>
              </a:rPr>
              <a:t> = 1.5</a:t>
            </a:r>
          </a:p>
          <a:p>
            <a:pPr lvl="1" eaLnBrk="1" hangingPunct="1"/>
            <a:r>
              <a:rPr lang="en-US" sz="1800" dirty="0" smtClean="0">
                <a:latin typeface="Tahoma" charset="0"/>
                <a:ea typeface="ＭＳ Ｐゴシック" charset="0"/>
              </a:rPr>
              <a:t>Takes advantage of registers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 dirty="0">
                <a:latin typeface="Tahoma" charset="0"/>
              </a:rPr>
              <a:t>On Pentium III: </a:t>
            </a:r>
            <a:r>
              <a:rPr lang="en-US" sz="2000" dirty="0">
                <a:solidFill>
                  <a:srgbClr val="FF0000"/>
                </a:solidFill>
                <a:latin typeface="Tahoma" charset="0"/>
              </a:rPr>
              <a:t>1.5x speedup!</a:t>
            </a:r>
          </a:p>
          <a:p>
            <a:pPr lvl="1" eaLnBrk="1" hangingPunct="1"/>
            <a:r>
              <a:rPr lang="en-US" sz="1800" dirty="0">
                <a:solidFill>
                  <a:schemeClr val="tx1"/>
                </a:solidFill>
                <a:latin typeface="Tahoma" charset="0"/>
                <a:ea typeface="ＭＳ Ｐゴシック" charset="0"/>
              </a:rPr>
              <a:t>Actual </a:t>
            </a:r>
            <a:r>
              <a:rPr lang="en-US" sz="1800" dirty="0" err="1">
                <a:solidFill>
                  <a:schemeClr val="tx1"/>
                </a:solidFill>
                <a:latin typeface="Tahoma" charset="0"/>
                <a:ea typeface="ＭＳ Ｐゴシック" charset="0"/>
              </a:rPr>
              <a:t>mflop</a:t>
            </a:r>
            <a:r>
              <a:rPr lang="en-US" sz="1800" dirty="0">
                <a:solidFill>
                  <a:schemeClr val="tx1"/>
                </a:solidFill>
                <a:latin typeface="Tahoma" charset="0"/>
                <a:ea typeface="ＭＳ Ｐゴシック" charset="0"/>
              </a:rPr>
              <a:t> rate 1.5</a:t>
            </a:r>
            <a:r>
              <a:rPr lang="en-US" baseline="30000" dirty="0">
                <a:solidFill>
                  <a:schemeClr val="tx1"/>
                </a:solidFill>
                <a:latin typeface="Tahoma" charset="0"/>
                <a:ea typeface="ＭＳ Ｐゴシック" charset="0"/>
              </a:rPr>
              <a:t>2</a:t>
            </a:r>
            <a:r>
              <a:rPr lang="en-US" sz="1800" dirty="0">
                <a:solidFill>
                  <a:schemeClr val="tx1"/>
                </a:solidFill>
                <a:latin typeface="Tahoma" charset="0"/>
                <a:ea typeface="ＭＳ Ｐゴシック" charset="0"/>
              </a:rPr>
              <a:t> = 2.25 higher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5867400"/>
            <a:ext cx="8162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</a:t>
            </a:r>
            <a:r>
              <a:rPr lang="en-US" dirty="0" err="1" smtClean="0"/>
              <a:t>Eun</a:t>
            </a:r>
            <a:r>
              <a:rPr lang="en-US" dirty="0" smtClean="0"/>
              <a:t>-Jin </a:t>
            </a:r>
            <a:r>
              <a:rPr lang="en-US" dirty="0" err="1" smtClean="0"/>
              <a:t>Im</a:t>
            </a:r>
            <a:r>
              <a:rPr lang="en-US" dirty="0" smtClean="0"/>
              <a:t> PhD Thesis (</a:t>
            </a:r>
            <a:r>
              <a:rPr lang="en-US" dirty="0" err="1" smtClean="0"/>
              <a:t>Sparsity</a:t>
            </a:r>
            <a:r>
              <a:rPr lang="en-US" dirty="0" smtClean="0"/>
              <a:t> Library) and Rich </a:t>
            </a:r>
            <a:r>
              <a:rPr lang="en-US" dirty="0" err="1" smtClean="0"/>
              <a:t>Vuduc</a:t>
            </a:r>
            <a:r>
              <a:rPr lang="en-US" dirty="0" smtClean="0"/>
              <a:t> PhD thesis (OSKI Library)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35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 txBox="1">
            <a:spLocks noGrp="1"/>
          </p:cNvSpPr>
          <p:nvPr/>
        </p:nvSpPr>
        <p:spPr bwMode="auto">
          <a:xfrm>
            <a:off x="7010400" y="6619875"/>
            <a:ext cx="21336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fld id="{EED17490-BAF4-9B4D-A7A0-DD31519180F6}" type="slidenum">
              <a:rPr lang="en-US" sz="12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rPr>
              <a:pPr algn="r" eaLnBrk="1" hangingPunct="1"/>
              <a:t>3</a:t>
            </a:fld>
            <a:endParaRPr lang="en-US" sz="1200">
              <a:solidFill>
                <a:schemeClr val="tx1"/>
              </a:solidFill>
              <a:latin typeface="Arial Black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>
                <a:latin typeface="Arial" charset="0"/>
                <a:ea typeface="ヒラギノ角ゴ ProN W3" charset="0"/>
                <a:cs typeface="ヒラギノ角ゴ ProN W3" charset="0"/>
              </a:rPr>
              <a:t>SpMV Performance</a:t>
            </a:r>
            <a:br>
              <a:rPr lang="en-US" sz="2800"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(simple parallelization)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43600" y="1141413"/>
            <a:ext cx="2970213" cy="2667000"/>
          </a:xfrm>
        </p:spPr>
        <p:txBody>
          <a:bodyPr lIns="90488" tIns="44450" rIns="90488" bIns="44450"/>
          <a:lstStyle/>
          <a:p>
            <a:pPr marL="342900"/>
            <a:r>
              <a:rPr lang="en-US" sz="2000">
                <a:latin typeface="Arial" charset="0"/>
                <a:ea typeface="ヒラギノ角ゴ ProN W3" charset="0"/>
                <a:cs typeface="ヒラギノ角ゴ ProN W3" charset="0"/>
              </a:rPr>
              <a:t>Out-of-the box SpMV performance on a suite of 14 matrices</a:t>
            </a:r>
          </a:p>
          <a:p>
            <a:pPr marL="342900"/>
            <a:r>
              <a:rPr lang="en-US" sz="2000">
                <a:solidFill>
                  <a:srgbClr val="FF008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Scalability isn</a:t>
            </a:r>
            <a:r>
              <a:rPr lang="ja-JP" altLang="en-US" sz="2000">
                <a:solidFill>
                  <a:srgbClr val="FF008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’</a:t>
            </a:r>
            <a:r>
              <a:rPr lang="en-US" sz="2000">
                <a:solidFill>
                  <a:srgbClr val="FF0080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t great</a:t>
            </a:r>
          </a:p>
          <a:p>
            <a:pPr marL="342900"/>
            <a:r>
              <a:rPr lang="en-US" sz="2000">
                <a:solidFill>
                  <a:srgbClr val="0000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Is this performance good?</a:t>
            </a:r>
          </a:p>
          <a:p>
            <a:pPr marL="342900"/>
            <a:endParaRPr lang="en-US" sz="2000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4581" name="Rectangle 15"/>
          <p:cNvSpPr>
            <a:spLocks noChangeArrowheads="1"/>
          </p:cNvSpPr>
          <p:nvPr/>
        </p:nvSpPr>
        <p:spPr bwMode="auto">
          <a:xfrm>
            <a:off x="6172200" y="5638800"/>
            <a:ext cx="228600" cy="228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4582" name="Text Box 24"/>
          <p:cNvSpPr txBox="1">
            <a:spLocks noChangeArrowheads="1"/>
          </p:cNvSpPr>
          <p:nvPr/>
        </p:nvSpPr>
        <p:spPr bwMode="auto">
          <a:xfrm>
            <a:off x="6475413" y="56388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Naïve Pthreads</a:t>
            </a:r>
          </a:p>
        </p:txBody>
      </p:sp>
      <p:sp>
        <p:nvSpPr>
          <p:cNvPr id="24583" name="Rectangle 25"/>
          <p:cNvSpPr>
            <a:spLocks noChangeArrowheads="1"/>
          </p:cNvSpPr>
          <p:nvPr/>
        </p:nvSpPr>
        <p:spPr bwMode="auto">
          <a:xfrm>
            <a:off x="6169025" y="5943600"/>
            <a:ext cx="228600" cy="2286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4584" name="Text Box 26"/>
          <p:cNvSpPr txBox="1">
            <a:spLocks noChangeArrowheads="1"/>
          </p:cNvSpPr>
          <p:nvPr/>
        </p:nvSpPr>
        <p:spPr bwMode="auto">
          <a:xfrm>
            <a:off x="6475413" y="59436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Naïve</a:t>
            </a:r>
          </a:p>
        </p:txBody>
      </p:sp>
      <p:pic>
        <p:nvPicPr>
          <p:cNvPr id="24585" name="Picture 28" descr="barcelo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4588"/>
            <a:ext cx="27416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9" descr="clovert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144588"/>
            <a:ext cx="2741612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30" descr="maramb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3886200"/>
            <a:ext cx="2741612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31" descr="pp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86200"/>
            <a:ext cx="27416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7200" y="6488668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Sam Williams PhD thesis + papers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381000" y="1066800"/>
            <a:ext cx="381000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685800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 GF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31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 txBox="1">
            <a:spLocks noGrp="1"/>
          </p:cNvSpPr>
          <p:nvPr/>
        </p:nvSpPr>
        <p:spPr bwMode="auto">
          <a:xfrm>
            <a:off x="7010400" y="6619875"/>
            <a:ext cx="21336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fld id="{DF95439A-7569-8F47-BFF2-F34BA593AB21}" type="slidenum">
              <a:rPr lang="en-US" sz="12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rPr>
              <a:pPr algn="r" eaLnBrk="1" hangingPunct="1"/>
              <a:t>4</a:t>
            </a:fld>
            <a:endParaRPr lang="en-US" sz="1200">
              <a:solidFill>
                <a:schemeClr val="tx1"/>
              </a:solidFill>
              <a:latin typeface="Arial Black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-76200"/>
            <a:ext cx="91440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>
                <a:latin typeface="Arial" charset="0"/>
                <a:ea typeface="ヒラギノ角ゴ ProN W3" charset="0"/>
                <a:cs typeface="ヒラギノ角ゴ ProN W3" charset="0"/>
              </a:rPr>
              <a:t>Auto-tuned SpMV Performance</a:t>
            </a:r>
            <a:br>
              <a:rPr lang="en-US"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1800">
                <a:latin typeface="Arial" charset="0"/>
                <a:ea typeface="ヒラギノ角ゴ ProN W3" charset="0"/>
                <a:cs typeface="ヒラギノ角ゴ ProN W3" charset="0"/>
              </a:rPr>
              <a:t>(architecture specific optimizations)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43600" y="1141413"/>
            <a:ext cx="2970213" cy="2667000"/>
          </a:xfrm>
        </p:spPr>
        <p:txBody>
          <a:bodyPr lIns="90488" tIns="44450" rIns="90488" bIns="44450"/>
          <a:lstStyle/>
          <a:p>
            <a:pPr marL="342900">
              <a:lnSpc>
                <a:spcPct val="90000"/>
              </a:lnSpc>
            </a:pP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Fully auto-tuned SpMV performance across the suite of matrices</a:t>
            </a:r>
          </a:p>
          <a:p>
            <a:pPr marL="342900">
              <a:lnSpc>
                <a:spcPct val="90000"/>
              </a:lnSpc>
            </a:pP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Included SPE/local store optimized version</a:t>
            </a:r>
          </a:p>
          <a:p>
            <a:pPr marL="342900">
              <a:lnSpc>
                <a:spcPct val="90000"/>
              </a:lnSpc>
            </a:pP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Why do some optimizations work better on some architectures?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6172200" y="5638800"/>
            <a:ext cx="228600" cy="228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6475413" y="4419600"/>
            <a:ext cx="26685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+Cache/LS/TLB Blocking</a:t>
            </a: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6172200" y="5334000"/>
            <a:ext cx="228600" cy="228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6475413" y="47244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+Matrix Compression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6169025" y="5029200"/>
            <a:ext cx="228600" cy="2286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6475413" y="50292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+SW Prefetching</a:t>
            </a:r>
          </a:p>
        </p:txBody>
      </p:sp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6172200" y="4724400"/>
            <a:ext cx="228600" cy="22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636" name="Text Box 11"/>
          <p:cNvSpPr txBox="1">
            <a:spLocks noChangeArrowheads="1"/>
          </p:cNvSpPr>
          <p:nvPr/>
        </p:nvSpPr>
        <p:spPr bwMode="auto">
          <a:xfrm>
            <a:off x="6475413" y="53340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+NUMA/Affinity</a:t>
            </a:r>
          </a:p>
        </p:txBody>
      </p:sp>
      <p:sp>
        <p:nvSpPr>
          <p:cNvPr id="26637" name="Rectangle 12"/>
          <p:cNvSpPr>
            <a:spLocks noChangeArrowheads="1"/>
          </p:cNvSpPr>
          <p:nvPr/>
        </p:nvSpPr>
        <p:spPr bwMode="auto">
          <a:xfrm>
            <a:off x="6172200" y="4419600"/>
            <a:ext cx="228600" cy="2286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6475413" y="56388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Naïve Pthreads</a:t>
            </a:r>
          </a:p>
        </p:txBody>
      </p:sp>
      <p:sp>
        <p:nvSpPr>
          <p:cNvPr id="26639" name="Rectangle 14"/>
          <p:cNvSpPr>
            <a:spLocks noChangeArrowheads="1"/>
          </p:cNvSpPr>
          <p:nvPr/>
        </p:nvSpPr>
        <p:spPr bwMode="auto">
          <a:xfrm>
            <a:off x="6169025" y="5943600"/>
            <a:ext cx="228600" cy="2286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6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6475413" y="5943600"/>
            <a:ext cx="1600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Naïve</a:t>
            </a:r>
          </a:p>
        </p:txBody>
      </p:sp>
      <p:pic>
        <p:nvPicPr>
          <p:cNvPr id="26641" name="Picture 16" descr="barcelo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4588"/>
            <a:ext cx="27416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2" name="Picture 17" descr="clovert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144588"/>
            <a:ext cx="2741612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3" name="Picture 18" descr="sp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86200"/>
            <a:ext cx="27416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9" descr="maramb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3886200"/>
            <a:ext cx="2741612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20"/>
          <p:cNvSpPr/>
          <p:nvPr/>
        </p:nvSpPr>
        <p:spPr>
          <a:xfrm>
            <a:off x="381000" y="1066800"/>
            <a:ext cx="381000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" y="68580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16 GF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73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62950" y="6502400"/>
            <a:ext cx="312738" cy="3048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7A098882-9FFA-FE4A-82A4-1E075B72E1C8}" type="slidenum">
              <a:rPr lang="en-US" sz="1400">
                <a:solidFill>
                  <a:srgbClr val="13346B"/>
                </a:solidFill>
                <a:cs typeface="Arial" charset="0"/>
              </a:rPr>
              <a:pPr eaLnBrk="1" hangingPunct="1"/>
              <a:t>5</a:t>
            </a:fld>
            <a:endParaRPr lang="en-US" sz="1400">
              <a:solidFill>
                <a:srgbClr val="13346B"/>
              </a:solidFill>
              <a:cs typeface="Arial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0"/>
            <a:ext cx="6630987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The Roofline Performance </a:t>
            </a: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Model</a:t>
            </a:r>
            <a:b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2200" dirty="0" smtClean="0">
                <a:latin typeface="Arial" charset="0"/>
                <a:ea typeface="ヒラギノ角ゴ ProN W3" charset="0"/>
                <a:cs typeface="ヒラギノ角ゴ ProN W3" charset="0"/>
              </a:rPr>
              <a:t>See Sam Williams PhD Thesis</a:t>
            </a:r>
            <a:endParaRPr lang="en-US" dirty="0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8676" name="Freeform 3"/>
          <p:cNvSpPr>
            <a:spLocks/>
          </p:cNvSpPr>
          <p:nvPr/>
        </p:nvSpPr>
        <p:spPr bwMode="auto">
          <a:xfrm>
            <a:off x="1704975" y="2236788"/>
            <a:ext cx="3490913" cy="3492500"/>
          </a:xfrm>
          <a:custGeom>
            <a:avLst/>
            <a:gdLst>
              <a:gd name="T0" fmla="*/ 0 w 672"/>
              <a:gd name="T1" fmla="*/ 2147483647 h 672"/>
              <a:gd name="T2" fmla="*/ 0 w 672"/>
              <a:gd name="T3" fmla="*/ 2147483647 h 672"/>
              <a:gd name="T4" fmla="*/ 2147483647 w 672"/>
              <a:gd name="T5" fmla="*/ 0 h 672"/>
              <a:gd name="T6" fmla="*/ 2147483647 w 672"/>
              <a:gd name="T7" fmla="*/ 0 h 672"/>
              <a:gd name="T8" fmla="*/ 2147483647 w 672"/>
              <a:gd name="T9" fmla="*/ 2147483647 h 672"/>
              <a:gd name="T10" fmla="*/ 2147483647 w 672"/>
              <a:gd name="T11" fmla="*/ 2147483647 h 672"/>
              <a:gd name="T12" fmla="*/ 0 w 672"/>
              <a:gd name="T13" fmla="*/ 2147483647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672"/>
              <a:gd name="T23" fmla="*/ 672 w 672"/>
              <a:gd name="T24" fmla="*/ 672 h 6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672">
                <a:moveTo>
                  <a:pt x="0" y="672"/>
                </a:moveTo>
                <a:lnTo>
                  <a:pt x="0" y="480"/>
                </a:lnTo>
                <a:lnTo>
                  <a:pt x="480" y="0"/>
                </a:lnTo>
                <a:lnTo>
                  <a:pt x="672" y="0"/>
                </a:lnTo>
                <a:lnTo>
                  <a:pt x="672" y="288"/>
                </a:lnTo>
                <a:lnTo>
                  <a:pt x="384" y="288"/>
                </a:lnTo>
                <a:lnTo>
                  <a:pt x="0" y="672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 flipH="1" flipV="1">
            <a:off x="3698875" y="2736850"/>
            <a:ext cx="14970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3419475" y="1981200"/>
            <a:ext cx="177641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800"/>
              <a:t>peak DP</a:t>
            </a:r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670175" y="2481263"/>
            <a:ext cx="2525713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800"/>
              <a:t>mul / add imbalance</a:t>
            </a:r>
          </a:p>
        </p:txBody>
      </p:sp>
      <p:sp>
        <p:nvSpPr>
          <p:cNvPr id="28680" name="Text Box 7"/>
          <p:cNvSpPr txBox="1">
            <a:spLocks noChangeArrowheads="1"/>
          </p:cNvSpPr>
          <p:nvPr/>
        </p:nvSpPr>
        <p:spPr bwMode="auto">
          <a:xfrm>
            <a:off x="3419475" y="2979738"/>
            <a:ext cx="1776413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800"/>
              <a:t>w/out SIMD</a:t>
            </a:r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3419475" y="3478213"/>
            <a:ext cx="1776413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800"/>
              <a:t>w/out ILP</a:t>
            </a:r>
          </a:p>
        </p:txBody>
      </p:sp>
      <p:sp>
        <p:nvSpPr>
          <p:cNvPr id="28682" name="Line 9"/>
          <p:cNvSpPr>
            <a:spLocks noChangeShapeType="1"/>
          </p:cNvSpPr>
          <p:nvPr/>
        </p:nvSpPr>
        <p:spPr bwMode="auto">
          <a:xfrm flipV="1">
            <a:off x="1704975" y="2236788"/>
            <a:ext cx="2992438" cy="29940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Line 10"/>
          <p:cNvSpPr>
            <a:spLocks noChangeShapeType="1"/>
          </p:cNvSpPr>
          <p:nvPr/>
        </p:nvSpPr>
        <p:spPr bwMode="auto">
          <a:xfrm flipV="1">
            <a:off x="1704975" y="2236788"/>
            <a:ext cx="2493963" cy="24939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4" name="Line 11"/>
          <p:cNvSpPr>
            <a:spLocks noChangeShapeType="1"/>
          </p:cNvSpPr>
          <p:nvPr/>
        </p:nvSpPr>
        <p:spPr bwMode="auto">
          <a:xfrm flipV="1">
            <a:off x="1704975" y="2236788"/>
            <a:ext cx="3490913" cy="34925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Line 12"/>
          <p:cNvSpPr>
            <a:spLocks noChangeShapeType="1"/>
          </p:cNvSpPr>
          <p:nvPr/>
        </p:nvSpPr>
        <p:spPr bwMode="auto">
          <a:xfrm flipH="1" flipV="1">
            <a:off x="3262312" y="3200400"/>
            <a:ext cx="199548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6" name="Line 13"/>
          <p:cNvSpPr>
            <a:spLocks noChangeShapeType="1"/>
          </p:cNvSpPr>
          <p:nvPr/>
        </p:nvSpPr>
        <p:spPr bwMode="auto">
          <a:xfrm flipH="1" flipV="1">
            <a:off x="2701925" y="3733800"/>
            <a:ext cx="2493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7" name="Line 14"/>
          <p:cNvSpPr>
            <a:spLocks noChangeShapeType="1"/>
          </p:cNvSpPr>
          <p:nvPr/>
        </p:nvSpPr>
        <p:spPr bwMode="auto">
          <a:xfrm flipH="1" flipV="1">
            <a:off x="4198938" y="2236788"/>
            <a:ext cx="9969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 rot="-2700000">
            <a:off x="1454150" y="3733800"/>
            <a:ext cx="299402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w/out SW prefetch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 rot="-2700000">
            <a:off x="1454150" y="4232275"/>
            <a:ext cx="299402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2"/>
                </a:solidFill>
              </a:rPr>
              <a:t>w/out NUMA</a:t>
            </a:r>
          </a:p>
        </p:txBody>
      </p:sp>
      <p:sp>
        <p:nvSpPr>
          <p:cNvPr id="28690" name="Text Box 17"/>
          <p:cNvSpPr txBox="1">
            <a:spLocks noChangeArrowheads="1"/>
          </p:cNvSpPr>
          <p:nvPr/>
        </p:nvSpPr>
        <p:spPr bwMode="auto">
          <a:xfrm rot="-2700000">
            <a:off x="1454150" y="3235325"/>
            <a:ext cx="299402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 dirty="0"/>
              <a:t>peak BW</a:t>
            </a:r>
          </a:p>
        </p:txBody>
      </p:sp>
      <p:grpSp>
        <p:nvGrpSpPr>
          <p:cNvPr id="28691" name="Group 18"/>
          <p:cNvGrpSpPr>
            <a:grpSpLocks/>
          </p:cNvGrpSpPr>
          <p:nvPr/>
        </p:nvGrpSpPr>
        <p:grpSpPr bwMode="auto">
          <a:xfrm>
            <a:off x="457200" y="990600"/>
            <a:ext cx="4987925" cy="5486400"/>
            <a:chOff x="1248" y="48"/>
            <a:chExt cx="960" cy="1056"/>
          </a:xfrm>
        </p:grpSpPr>
        <p:sp>
          <p:nvSpPr>
            <p:cNvPr id="28694" name="Text Box 19"/>
            <p:cNvSpPr txBox="1">
              <a:spLocks noChangeArrowheads="1"/>
            </p:cNvSpPr>
            <p:nvPr/>
          </p:nvSpPr>
          <p:spPr bwMode="auto">
            <a:xfrm>
              <a:off x="1298" y="912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0.5</a:t>
              </a:r>
            </a:p>
          </p:txBody>
        </p:sp>
        <p:sp>
          <p:nvSpPr>
            <p:cNvPr id="28695" name="Text Box 20"/>
            <p:cNvSpPr txBox="1">
              <a:spLocks noChangeArrowheads="1"/>
            </p:cNvSpPr>
            <p:nvPr/>
          </p:nvSpPr>
          <p:spPr bwMode="auto">
            <a:xfrm>
              <a:off x="1300" y="816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1.0</a:t>
              </a:r>
            </a:p>
          </p:txBody>
        </p:sp>
        <p:sp>
          <p:nvSpPr>
            <p:cNvPr id="28696" name="Text Box 21"/>
            <p:cNvSpPr txBox="1">
              <a:spLocks noChangeArrowheads="1"/>
            </p:cNvSpPr>
            <p:nvPr/>
          </p:nvSpPr>
          <p:spPr bwMode="auto">
            <a:xfrm>
              <a:off x="1440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 baseline="30000"/>
                <a:t>1</a:t>
              </a:r>
              <a:r>
                <a:rPr lang="en-US" sz="1800"/>
                <a:t>/</a:t>
              </a:r>
              <a:r>
                <a:rPr lang="en-US" sz="1800" baseline="-25000"/>
                <a:t>8</a:t>
              </a:r>
              <a:endParaRPr lang="en-US" sz="1800"/>
            </a:p>
          </p:txBody>
        </p:sp>
        <p:sp>
          <p:nvSpPr>
            <p:cNvPr id="28697" name="Text Box 22"/>
            <p:cNvSpPr txBox="1">
              <a:spLocks noChangeArrowheads="1"/>
            </p:cNvSpPr>
            <p:nvPr/>
          </p:nvSpPr>
          <p:spPr bwMode="auto">
            <a:xfrm>
              <a:off x="1488" y="1056"/>
              <a:ext cx="624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actual flop:byte ratio</a:t>
              </a:r>
            </a:p>
          </p:txBody>
        </p:sp>
        <p:sp>
          <p:nvSpPr>
            <p:cNvPr id="28698" name="Text Box 23"/>
            <p:cNvSpPr txBox="1">
              <a:spLocks noChangeArrowheads="1"/>
            </p:cNvSpPr>
            <p:nvPr/>
          </p:nvSpPr>
          <p:spPr bwMode="auto">
            <a:xfrm rot="-5400000">
              <a:off x="840" y="456"/>
              <a:ext cx="91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attainable Gflop/s</a:t>
              </a:r>
            </a:p>
          </p:txBody>
        </p:sp>
        <p:sp>
          <p:nvSpPr>
            <p:cNvPr id="28699" name="Text Box 24"/>
            <p:cNvSpPr txBox="1">
              <a:spLocks noChangeArrowheads="1"/>
            </p:cNvSpPr>
            <p:nvPr/>
          </p:nvSpPr>
          <p:spPr bwMode="auto">
            <a:xfrm>
              <a:off x="1300" y="720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2.0</a:t>
              </a:r>
            </a:p>
          </p:txBody>
        </p:sp>
        <p:sp>
          <p:nvSpPr>
            <p:cNvPr id="28700" name="Text Box 25"/>
            <p:cNvSpPr txBox="1">
              <a:spLocks noChangeArrowheads="1"/>
            </p:cNvSpPr>
            <p:nvPr/>
          </p:nvSpPr>
          <p:spPr bwMode="auto">
            <a:xfrm>
              <a:off x="1300" y="624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4.0</a:t>
              </a:r>
            </a:p>
          </p:txBody>
        </p:sp>
        <p:sp>
          <p:nvSpPr>
            <p:cNvPr id="28701" name="Text Box 26"/>
            <p:cNvSpPr txBox="1">
              <a:spLocks noChangeArrowheads="1"/>
            </p:cNvSpPr>
            <p:nvPr/>
          </p:nvSpPr>
          <p:spPr bwMode="auto">
            <a:xfrm>
              <a:off x="1300" y="528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8.0</a:t>
              </a:r>
            </a:p>
          </p:txBody>
        </p:sp>
        <p:sp>
          <p:nvSpPr>
            <p:cNvPr id="28702" name="Text Box 27"/>
            <p:cNvSpPr txBox="1">
              <a:spLocks noChangeArrowheads="1"/>
            </p:cNvSpPr>
            <p:nvPr/>
          </p:nvSpPr>
          <p:spPr bwMode="auto">
            <a:xfrm>
              <a:off x="1300" y="432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16.0</a:t>
              </a:r>
            </a:p>
          </p:txBody>
        </p:sp>
        <p:sp>
          <p:nvSpPr>
            <p:cNvPr id="28703" name="Text Box 28"/>
            <p:cNvSpPr txBox="1">
              <a:spLocks noChangeArrowheads="1"/>
            </p:cNvSpPr>
            <p:nvPr/>
          </p:nvSpPr>
          <p:spPr bwMode="auto">
            <a:xfrm>
              <a:off x="1300" y="336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32.0</a:t>
              </a:r>
            </a:p>
          </p:txBody>
        </p:sp>
        <p:sp>
          <p:nvSpPr>
            <p:cNvPr id="28704" name="Text Box 29"/>
            <p:cNvSpPr txBox="1">
              <a:spLocks noChangeArrowheads="1"/>
            </p:cNvSpPr>
            <p:nvPr/>
          </p:nvSpPr>
          <p:spPr bwMode="auto">
            <a:xfrm>
              <a:off x="1300" y="240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64.0</a:t>
              </a:r>
            </a:p>
          </p:txBody>
        </p:sp>
        <p:sp>
          <p:nvSpPr>
            <p:cNvPr id="28705" name="Text Box 30"/>
            <p:cNvSpPr txBox="1">
              <a:spLocks noChangeArrowheads="1"/>
            </p:cNvSpPr>
            <p:nvPr/>
          </p:nvSpPr>
          <p:spPr bwMode="auto">
            <a:xfrm>
              <a:off x="1300" y="144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128.0</a:t>
              </a:r>
            </a:p>
          </p:txBody>
        </p:sp>
        <p:sp>
          <p:nvSpPr>
            <p:cNvPr id="28706" name="Text Box 31"/>
            <p:cNvSpPr txBox="1">
              <a:spLocks noChangeArrowheads="1"/>
            </p:cNvSpPr>
            <p:nvPr/>
          </p:nvSpPr>
          <p:spPr bwMode="auto">
            <a:xfrm>
              <a:off x="1300" y="48"/>
              <a:ext cx="1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r" eaLnBrk="1" hangingPunct="1"/>
              <a:r>
                <a:rPr lang="en-US" sz="1800"/>
                <a:t>256.0</a:t>
              </a:r>
            </a:p>
          </p:txBody>
        </p:sp>
        <p:sp>
          <p:nvSpPr>
            <p:cNvPr id="28707" name="Text Box 32"/>
            <p:cNvSpPr txBox="1">
              <a:spLocks noChangeArrowheads="1"/>
            </p:cNvSpPr>
            <p:nvPr/>
          </p:nvSpPr>
          <p:spPr bwMode="auto">
            <a:xfrm>
              <a:off x="1534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 baseline="30000"/>
                <a:t>1</a:t>
              </a:r>
              <a:r>
                <a:rPr lang="en-US" sz="1800"/>
                <a:t>/</a:t>
              </a:r>
              <a:r>
                <a:rPr lang="en-US" sz="1800" baseline="-25000"/>
                <a:t>4</a:t>
              </a:r>
              <a:endParaRPr lang="en-US" sz="1800"/>
            </a:p>
          </p:txBody>
        </p:sp>
        <p:sp>
          <p:nvSpPr>
            <p:cNvPr id="28708" name="Text Box 33"/>
            <p:cNvSpPr txBox="1">
              <a:spLocks noChangeArrowheads="1"/>
            </p:cNvSpPr>
            <p:nvPr/>
          </p:nvSpPr>
          <p:spPr bwMode="auto">
            <a:xfrm>
              <a:off x="1628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 baseline="30000"/>
                <a:t>1</a:t>
              </a:r>
              <a:r>
                <a:rPr lang="en-US" sz="1800"/>
                <a:t>/</a:t>
              </a:r>
              <a:r>
                <a:rPr lang="en-US" sz="1800" baseline="-25000"/>
                <a:t>2</a:t>
              </a:r>
              <a:endParaRPr lang="en-US" sz="1800"/>
            </a:p>
          </p:txBody>
        </p:sp>
        <p:sp>
          <p:nvSpPr>
            <p:cNvPr id="28709" name="Text Box 34"/>
            <p:cNvSpPr txBox="1">
              <a:spLocks noChangeArrowheads="1"/>
            </p:cNvSpPr>
            <p:nvPr/>
          </p:nvSpPr>
          <p:spPr bwMode="auto">
            <a:xfrm>
              <a:off x="1730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1</a:t>
              </a:r>
            </a:p>
          </p:txBody>
        </p:sp>
        <p:sp>
          <p:nvSpPr>
            <p:cNvPr id="28710" name="Text Box 35"/>
            <p:cNvSpPr txBox="1">
              <a:spLocks noChangeArrowheads="1"/>
            </p:cNvSpPr>
            <p:nvPr/>
          </p:nvSpPr>
          <p:spPr bwMode="auto">
            <a:xfrm>
              <a:off x="1824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2</a:t>
              </a:r>
            </a:p>
          </p:txBody>
        </p:sp>
        <p:sp>
          <p:nvSpPr>
            <p:cNvPr id="28711" name="Text Box 36"/>
            <p:cNvSpPr txBox="1">
              <a:spLocks noChangeArrowheads="1"/>
            </p:cNvSpPr>
            <p:nvPr/>
          </p:nvSpPr>
          <p:spPr bwMode="auto">
            <a:xfrm>
              <a:off x="1918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4</a:t>
              </a:r>
            </a:p>
          </p:txBody>
        </p:sp>
        <p:sp>
          <p:nvSpPr>
            <p:cNvPr id="28712" name="Text Box 37"/>
            <p:cNvSpPr txBox="1">
              <a:spLocks noChangeArrowheads="1"/>
            </p:cNvSpPr>
            <p:nvPr/>
          </p:nvSpPr>
          <p:spPr bwMode="auto">
            <a:xfrm>
              <a:off x="2014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8</a:t>
              </a:r>
            </a:p>
          </p:txBody>
        </p:sp>
        <p:sp>
          <p:nvSpPr>
            <p:cNvPr id="28713" name="Text Box 38"/>
            <p:cNvSpPr txBox="1">
              <a:spLocks noChangeArrowheads="1"/>
            </p:cNvSpPr>
            <p:nvPr/>
          </p:nvSpPr>
          <p:spPr bwMode="auto">
            <a:xfrm>
              <a:off x="2110" y="960"/>
              <a:ext cx="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16</a:t>
              </a:r>
            </a:p>
          </p:txBody>
        </p:sp>
        <p:sp>
          <p:nvSpPr>
            <p:cNvPr id="28714" name="Text Box 39"/>
            <p:cNvSpPr txBox="1">
              <a:spLocks noChangeArrowheads="1"/>
            </p:cNvSpPr>
            <p:nvPr/>
          </p:nvSpPr>
          <p:spPr bwMode="auto">
            <a:xfrm>
              <a:off x="1488" y="48"/>
              <a:ext cx="6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defRPr>
              </a:lvl9pPr>
            </a:lstStyle>
            <a:p>
              <a:pPr algn="ctr" eaLnBrk="1" hangingPunct="1"/>
              <a:r>
                <a:rPr lang="en-US" sz="2800"/>
                <a:t>Generic Machine</a:t>
              </a:r>
            </a:p>
          </p:txBody>
        </p:sp>
        <p:sp>
          <p:nvSpPr>
            <p:cNvPr id="28715" name="Line 40"/>
            <p:cNvSpPr>
              <a:spLocks noChangeShapeType="1"/>
            </p:cNvSpPr>
            <p:nvPr/>
          </p:nvSpPr>
          <p:spPr bwMode="auto">
            <a:xfrm>
              <a:off x="1488" y="96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6" name="Line 41"/>
            <p:cNvSpPr>
              <a:spLocks noChangeShapeType="1"/>
            </p:cNvSpPr>
            <p:nvPr/>
          </p:nvSpPr>
          <p:spPr bwMode="auto">
            <a:xfrm flipV="1">
              <a:off x="1488" y="48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 rot="16200000">
            <a:off x="2393156" y="4298156"/>
            <a:ext cx="1995489" cy="838198"/>
            <a:chOff x="2016" y="1724"/>
            <a:chExt cx="1257" cy="314"/>
          </a:xfrm>
          <a:scene3d>
            <a:camera prst="orthographicFront">
              <a:rot lat="0" lon="0" rev="10800000"/>
            </a:camera>
            <a:lightRig rig="threePt" dir="t"/>
          </a:scene3d>
        </p:grpSpPr>
        <p:sp>
          <p:nvSpPr>
            <p:cNvPr id="708651" name="Freeform 43"/>
            <p:cNvSpPr>
              <a:spLocks/>
            </p:cNvSpPr>
            <p:nvPr/>
          </p:nvSpPr>
          <p:spPr bwMode="auto">
            <a:xfrm>
              <a:off x="2487" y="1724"/>
              <a:ext cx="472" cy="31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96"/>
                </a:cxn>
                <a:cxn ang="0">
                  <a:pos x="48" y="96"/>
                </a:cxn>
                <a:cxn ang="0">
                  <a:pos x="48" y="144"/>
                </a:cxn>
                <a:cxn ang="0">
                  <a:pos x="144" y="144"/>
                </a:cxn>
                <a:cxn ang="0">
                  <a:pos x="144" y="96"/>
                </a:cxn>
                <a:cxn ang="0">
                  <a:pos x="192" y="96"/>
                </a:cxn>
                <a:cxn ang="0">
                  <a:pos x="96" y="0"/>
                </a:cxn>
              </a:cxnLst>
              <a:rect l="0" t="0" r="r" b="b"/>
              <a:pathLst>
                <a:path w="192" h="144">
                  <a:moveTo>
                    <a:pt x="96" y="0"/>
                  </a:moveTo>
                  <a:lnTo>
                    <a:pt x="0" y="96"/>
                  </a:lnTo>
                  <a:lnTo>
                    <a:pt x="48" y="96"/>
                  </a:lnTo>
                  <a:lnTo>
                    <a:pt x="48" y="144"/>
                  </a:lnTo>
                  <a:lnTo>
                    <a:pt x="144" y="144"/>
                  </a:lnTo>
                  <a:lnTo>
                    <a:pt x="144" y="96"/>
                  </a:lnTo>
                  <a:lnTo>
                    <a:pt x="192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80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-65" charset="0"/>
                <a:ea typeface="ヒラギノ角ゴ ProN W3" pitchFamily="-65" charset="-128"/>
                <a:cs typeface="ヒラギノ角ゴ ProN W3" pitchFamily="-65" charset="-128"/>
                <a:sym typeface="Arial" pitchFamily="-65" charset="0"/>
              </a:endParaRPr>
            </a:p>
          </p:txBody>
        </p:sp>
        <p:sp>
          <p:nvSpPr>
            <p:cNvPr id="708652" name="Line 44"/>
            <p:cNvSpPr>
              <a:spLocks noChangeShapeType="1"/>
            </p:cNvSpPr>
            <p:nvPr/>
          </p:nvSpPr>
          <p:spPr bwMode="auto">
            <a:xfrm flipV="1">
              <a:off x="2016" y="2038"/>
              <a:ext cx="1257" cy="0"/>
            </a:xfrm>
            <a:prstGeom prst="line">
              <a:avLst/>
            </a:prstGeom>
            <a:noFill/>
            <a:ln w="19050">
              <a:solidFill>
                <a:srgbClr val="FF0080"/>
              </a:solidFill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-65" charset="0"/>
                <a:ea typeface="ヒラギノ角ゴ ProN W3" pitchFamily="-65" charset="-128"/>
                <a:cs typeface="ヒラギノ角ゴ ProN W3" pitchFamily="-65" charset="-128"/>
                <a:sym typeface="Arial" pitchFamily="-65" charset="0"/>
              </a:endParaRPr>
            </a:p>
          </p:txBody>
        </p:sp>
      </p:grpSp>
      <p:sp>
        <p:nvSpPr>
          <p:cNvPr id="28693" name="Rectangle 45"/>
          <p:cNvSpPr>
            <a:spLocks noChangeArrowheads="1"/>
          </p:cNvSpPr>
          <p:nvPr/>
        </p:nvSpPr>
        <p:spPr bwMode="auto">
          <a:xfrm>
            <a:off x="5562600" y="1447800"/>
            <a:ext cx="3200400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r>
              <a:rPr lang="en-US" sz="2000" dirty="0" smtClean="0"/>
              <a:t>Roof structure determined by machine</a:t>
            </a:r>
          </a:p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r>
              <a:rPr lang="en-US" sz="2000" dirty="0" smtClean="0"/>
              <a:t>Locations </a:t>
            </a:r>
            <a:r>
              <a:rPr lang="en-US" sz="2000" dirty="0"/>
              <a:t>of posts in the building are determined by algorithmic intensity </a:t>
            </a:r>
          </a:p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r>
              <a:rPr lang="en-US" sz="2000" dirty="0"/>
              <a:t>Will vary across algorithms and with bandwidth-reducing optimizations, such as better cache re-use (tiling), compression </a:t>
            </a:r>
            <a:r>
              <a:rPr lang="en-US" sz="2000" dirty="0" smtClean="0"/>
              <a:t>techniques</a:t>
            </a:r>
          </a:p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r>
              <a:rPr lang="en-US" sz="2000" dirty="0" smtClean="0">
                <a:solidFill>
                  <a:srgbClr val="FF0000"/>
                </a:solidFill>
              </a:rPr>
              <a:t>Can use DRAM, network, disk,…</a:t>
            </a:r>
            <a:endParaRPr lang="en-US" sz="20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36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173E-6 1.11214E-7 L 0.10838 1.11214E-7 " pathEditMode="relative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62950" y="6502400"/>
            <a:ext cx="312738" cy="3048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540F133C-1000-A148-9142-FF417FA74F3E}" type="slidenum">
              <a:rPr lang="en-US" sz="1400">
                <a:solidFill>
                  <a:srgbClr val="13346B"/>
                </a:solidFill>
                <a:cs typeface="Arial" charset="0"/>
              </a:rPr>
              <a:pPr eaLnBrk="1" hangingPunct="1"/>
              <a:t>6</a:t>
            </a:fld>
            <a:endParaRPr lang="en-US" sz="1400">
              <a:solidFill>
                <a:srgbClr val="13346B"/>
              </a:solidFill>
              <a:cs typeface="Arial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>
                <a:latin typeface="Arial" charset="0"/>
                <a:ea typeface="ヒラギノ角ゴ ProN W3" charset="0"/>
                <a:cs typeface="ヒラギノ角ゴ ProN W3" charset="0"/>
              </a:rPr>
              <a:t>Roofline model for SpMV</a:t>
            </a:r>
            <a:br>
              <a:rPr lang="en-US"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(matrix compression)</a:t>
            </a:r>
            <a:endParaRPr lang="en-US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5943600" y="1141413"/>
            <a:ext cx="29702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r>
              <a:rPr lang="en-US"/>
              <a:t>Inherent FMA</a:t>
            </a:r>
          </a:p>
          <a:p>
            <a: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charset="0"/>
              <a:buChar char="v"/>
            </a:pPr>
            <a:r>
              <a:rPr lang="en-US"/>
              <a:t>Register blocking improves ILP, DLP, flop:byte ratio, and FP% of instructions</a:t>
            </a:r>
          </a:p>
        </p:txBody>
      </p:sp>
      <p:sp>
        <p:nvSpPr>
          <p:cNvPr id="30725" name="Line 6"/>
          <p:cNvSpPr>
            <a:spLocks noChangeShapeType="1"/>
          </p:cNvSpPr>
          <p:nvPr/>
        </p:nvSpPr>
        <p:spPr bwMode="auto">
          <a:xfrm flipV="1">
            <a:off x="40354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Line 7"/>
          <p:cNvSpPr>
            <a:spLocks noChangeShapeType="1"/>
          </p:cNvSpPr>
          <p:nvPr/>
        </p:nvSpPr>
        <p:spPr bwMode="auto">
          <a:xfrm flipV="1">
            <a:off x="43402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8"/>
          <p:cNvSpPr>
            <a:spLocks noChangeShapeType="1"/>
          </p:cNvSpPr>
          <p:nvPr/>
        </p:nvSpPr>
        <p:spPr bwMode="auto">
          <a:xfrm flipV="1">
            <a:off x="46434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9"/>
          <p:cNvSpPr>
            <a:spLocks noChangeShapeType="1"/>
          </p:cNvSpPr>
          <p:nvPr/>
        </p:nvSpPr>
        <p:spPr bwMode="auto">
          <a:xfrm flipV="1">
            <a:off x="49482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10"/>
          <p:cNvSpPr>
            <a:spLocks noChangeShapeType="1"/>
          </p:cNvSpPr>
          <p:nvPr/>
        </p:nvSpPr>
        <p:spPr bwMode="auto">
          <a:xfrm flipV="1">
            <a:off x="52530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1"/>
          <p:cNvSpPr>
            <a:spLocks noChangeShapeType="1"/>
          </p:cNvSpPr>
          <p:nvPr/>
        </p:nvSpPr>
        <p:spPr bwMode="auto">
          <a:xfrm flipV="1">
            <a:off x="5556250" y="1066800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Line 12"/>
          <p:cNvSpPr>
            <a:spLocks noChangeShapeType="1"/>
          </p:cNvSpPr>
          <p:nvPr/>
        </p:nvSpPr>
        <p:spPr bwMode="auto">
          <a:xfrm flipV="1">
            <a:off x="5861050" y="1066800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Line 13"/>
          <p:cNvSpPr>
            <a:spLocks noChangeShapeType="1"/>
          </p:cNvSpPr>
          <p:nvPr/>
        </p:nvSpPr>
        <p:spPr bwMode="auto">
          <a:xfrm flipH="1" flipV="1">
            <a:off x="3730625" y="3046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Line 14"/>
          <p:cNvSpPr>
            <a:spLocks noChangeShapeType="1"/>
          </p:cNvSpPr>
          <p:nvPr/>
        </p:nvSpPr>
        <p:spPr bwMode="auto">
          <a:xfrm flipH="1" flipV="1">
            <a:off x="3730625" y="27416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Line 15"/>
          <p:cNvSpPr>
            <a:spLocks noChangeShapeType="1"/>
          </p:cNvSpPr>
          <p:nvPr/>
        </p:nvSpPr>
        <p:spPr bwMode="auto">
          <a:xfrm flipH="1" flipV="1">
            <a:off x="3730625" y="2438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5" name="Line 16"/>
          <p:cNvSpPr>
            <a:spLocks noChangeShapeType="1"/>
          </p:cNvSpPr>
          <p:nvPr/>
        </p:nvSpPr>
        <p:spPr bwMode="auto">
          <a:xfrm flipH="1" flipV="1">
            <a:off x="3730625" y="2133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Line 17"/>
          <p:cNvSpPr>
            <a:spLocks noChangeShapeType="1"/>
          </p:cNvSpPr>
          <p:nvPr/>
        </p:nvSpPr>
        <p:spPr bwMode="auto">
          <a:xfrm flipH="1" flipV="1">
            <a:off x="3730625" y="1828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7" name="Line 18"/>
          <p:cNvSpPr>
            <a:spLocks noChangeShapeType="1"/>
          </p:cNvSpPr>
          <p:nvPr/>
        </p:nvSpPr>
        <p:spPr bwMode="auto">
          <a:xfrm flipH="1" flipV="1">
            <a:off x="3730625" y="1524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 flipH="1" flipV="1">
            <a:off x="3730625" y="1219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Line 20"/>
          <p:cNvSpPr>
            <a:spLocks noChangeShapeType="1"/>
          </p:cNvSpPr>
          <p:nvPr/>
        </p:nvSpPr>
        <p:spPr bwMode="auto">
          <a:xfrm flipV="1">
            <a:off x="1065213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0" name="Line 21"/>
          <p:cNvSpPr>
            <a:spLocks noChangeShapeType="1"/>
          </p:cNvSpPr>
          <p:nvPr/>
        </p:nvSpPr>
        <p:spPr bwMode="auto">
          <a:xfrm flipV="1">
            <a:off x="1370013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1" name="Line 22"/>
          <p:cNvSpPr>
            <a:spLocks noChangeShapeType="1"/>
          </p:cNvSpPr>
          <p:nvPr/>
        </p:nvSpPr>
        <p:spPr bwMode="auto">
          <a:xfrm flipV="1">
            <a:off x="16732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2" name="Line 23"/>
          <p:cNvSpPr>
            <a:spLocks noChangeShapeType="1"/>
          </p:cNvSpPr>
          <p:nvPr/>
        </p:nvSpPr>
        <p:spPr bwMode="auto">
          <a:xfrm flipV="1">
            <a:off x="19780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3" name="Line 24"/>
          <p:cNvSpPr>
            <a:spLocks noChangeShapeType="1"/>
          </p:cNvSpPr>
          <p:nvPr/>
        </p:nvSpPr>
        <p:spPr bwMode="auto">
          <a:xfrm flipV="1">
            <a:off x="22828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4" name="Line 25"/>
          <p:cNvSpPr>
            <a:spLocks noChangeShapeType="1"/>
          </p:cNvSpPr>
          <p:nvPr/>
        </p:nvSpPr>
        <p:spPr bwMode="auto">
          <a:xfrm flipV="1">
            <a:off x="25860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5" name="Line 26"/>
          <p:cNvSpPr>
            <a:spLocks noChangeShapeType="1"/>
          </p:cNvSpPr>
          <p:nvPr/>
        </p:nvSpPr>
        <p:spPr bwMode="auto">
          <a:xfrm flipV="1">
            <a:off x="28908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6" name="Line 27"/>
          <p:cNvSpPr>
            <a:spLocks noChangeShapeType="1"/>
          </p:cNvSpPr>
          <p:nvPr/>
        </p:nvSpPr>
        <p:spPr bwMode="auto">
          <a:xfrm flipH="1" flipV="1">
            <a:off x="760413" y="3046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7" name="Line 28"/>
          <p:cNvSpPr>
            <a:spLocks noChangeShapeType="1"/>
          </p:cNvSpPr>
          <p:nvPr/>
        </p:nvSpPr>
        <p:spPr bwMode="auto">
          <a:xfrm flipH="1" flipV="1">
            <a:off x="760413" y="27416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8" name="Line 29"/>
          <p:cNvSpPr>
            <a:spLocks noChangeShapeType="1"/>
          </p:cNvSpPr>
          <p:nvPr/>
        </p:nvSpPr>
        <p:spPr bwMode="auto">
          <a:xfrm flipH="1" flipV="1">
            <a:off x="760413" y="2438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9" name="Line 30"/>
          <p:cNvSpPr>
            <a:spLocks noChangeShapeType="1"/>
          </p:cNvSpPr>
          <p:nvPr/>
        </p:nvSpPr>
        <p:spPr bwMode="auto">
          <a:xfrm flipH="1" flipV="1">
            <a:off x="760413" y="2133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0" name="Line 31"/>
          <p:cNvSpPr>
            <a:spLocks noChangeShapeType="1"/>
          </p:cNvSpPr>
          <p:nvPr/>
        </p:nvSpPr>
        <p:spPr bwMode="auto">
          <a:xfrm flipH="1" flipV="1">
            <a:off x="760413" y="1828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1" name="Line 32"/>
          <p:cNvSpPr>
            <a:spLocks noChangeShapeType="1"/>
          </p:cNvSpPr>
          <p:nvPr/>
        </p:nvSpPr>
        <p:spPr bwMode="auto">
          <a:xfrm flipH="1" flipV="1">
            <a:off x="760413" y="1524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2" name="Line 33"/>
          <p:cNvSpPr>
            <a:spLocks noChangeShapeType="1"/>
          </p:cNvSpPr>
          <p:nvPr/>
        </p:nvSpPr>
        <p:spPr bwMode="auto">
          <a:xfrm flipH="1" flipV="1">
            <a:off x="760413" y="1219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3" name="Text Box 34"/>
          <p:cNvSpPr txBox="1">
            <a:spLocks noChangeArrowheads="1"/>
          </p:cNvSpPr>
          <p:nvPr/>
        </p:nvSpPr>
        <p:spPr bwMode="auto">
          <a:xfrm>
            <a:off x="155575" y="31988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0754" name="Text Box 35"/>
          <p:cNvSpPr txBox="1">
            <a:spLocks noChangeArrowheads="1"/>
          </p:cNvSpPr>
          <p:nvPr/>
        </p:nvSpPr>
        <p:spPr bwMode="auto">
          <a:xfrm>
            <a:off x="165100" y="28940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0755" name="Text Box 36"/>
          <p:cNvSpPr txBox="1">
            <a:spLocks noChangeArrowheads="1"/>
          </p:cNvSpPr>
          <p:nvPr/>
        </p:nvSpPr>
        <p:spPr bwMode="auto">
          <a:xfrm>
            <a:off x="6080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0756" name="Line 37"/>
          <p:cNvSpPr>
            <a:spLocks noChangeShapeType="1"/>
          </p:cNvSpPr>
          <p:nvPr/>
        </p:nvSpPr>
        <p:spPr bwMode="auto">
          <a:xfrm flipV="1">
            <a:off x="760413" y="1069975"/>
            <a:ext cx="0" cy="2284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7" name="Text Box 38"/>
          <p:cNvSpPr txBox="1">
            <a:spLocks noChangeArrowheads="1"/>
          </p:cNvSpPr>
          <p:nvPr/>
        </p:nvSpPr>
        <p:spPr bwMode="auto">
          <a:xfrm>
            <a:off x="760413" y="3656013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0758" name="Text Box 39"/>
          <p:cNvSpPr txBox="1">
            <a:spLocks noChangeArrowheads="1"/>
          </p:cNvSpPr>
          <p:nvPr/>
        </p:nvSpPr>
        <p:spPr bwMode="auto">
          <a:xfrm rot="-5400000">
            <a:off x="-835819" y="2058194"/>
            <a:ext cx="2281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0759" name="Text Box 40"/>
          <p:cNvSpPr txBox="1">
            <a:spLocks noChangeArrowheads="1"/>
          </p:cNvSpPr>
          <p:nvPr/>
        </p:nvSpPr>
        <p:spPr bwMode="auto">
          <a:xfrm>
            <a:off x="165100" y="25892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0760" name="Text Box 41"/>
          <p:cNvSpPr txBox="1">
            <a:spLocks noChangeArrowheads="1"/>
          </p:cNvSpPr>
          <p:nvPr/>
        </p:nvSpPr>
        <p:spPr bwMode="auto">
          <a:xfrm>
            <a:off x="165100" y="2286000"/>
            <a:ext cx="45561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0761" name="Text Box 42"/>
          <p:cNvSpPr txBox="1">
            <a:spLocks noChangeArrowheads="1"/>
          </p:cNvSpPr>
          <p:nvPr/>
        </p:nvSpPr>
        <p:spPr bwMode="auto">
          <a:xfrm>
            <a:off x="165100" y="1981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0762" name="Text Box 43"/>
          <p:cNvSpPr txBox="1">
            <a:spLocks noChangeArrowheads="1"/>
          </p:cNvSpPr>
          <p:nvPr/>
        </p:nvSpPr>
        <p:spPr bwMode="auto">
          <a:xfrm>
            <a:off x="165100" y="1676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0763" name="Text Box 44"/>
          <p:cNvSpPr txBox="1">
            <a:spLocks noChangeArrowheads="1"/>
          </p:cNvSpPr>
          <p:nvPr/>
        </p:nvSpPr>
        <p:spPr bwMode="auto">
          <a:xfrm>
            <a:off x="165100" y="1371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0764" name="Text Box 45"/>
          <p:cNvSpPr txBox="1">
            <a:spLocks noChangeArrowheads="1"/>
          </p:cNvSpPr>
          <p:nvPr/>
        </p:nvSpPr>
        <p:spPr bwMode="auto">
          <a:xfrm>
            <a:off x="165100" y="10668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0765" name="Text Box 46"/>
          <p:cNvSpPr txBox="1">
            <a:spLocks noChangeArrowheads="1"/>
          </p:cNvSpPr>
          <p:nvPr/>
        </p:nvSpPr>
        <p:spPr bwMode="auto">
          <a:xfrm>
            <a:off x="90646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0766" name="Text Box 47"/>
          <p:cNvSpPr txBox="1">
            <a:spLocks noChangeArrowheads="1"/>
          </p:cNvSpPr>
          <p:nvPr/>
        </p:nvSpPr>
        <p:spPr bwMode="auto">
          <a:xfrm>
            <a:off x="12049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0767" name="Text Box 48"/>
          <p:cNvSpPr txBox="1">
            <a:spLocks noChangeArrowheads="1"/>
          </p:cNvSpPr>
          <p:nvPr/>
        </p:nvSpPr>
        <p:spPr bwMode="auto">
          <a:xfrm>
            <a:off x="1522413" y="3351213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0768" name="Text Box 49"/>
          <p:cNvSpPr txBox="1">
            <a:spLocks noChangeArrowheads="1"/>
          </p:cNvSpPr>
          <p:nvPr/>
        </p:nvSpPr>
        <p:spPr bwMode="auto">
          <a:xfrm>
            <a:off x="18192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0769" name="Text Box 50"/>
          <p:cNvSpPr txBox="1">
            <a:spLocks noChangeArrowheads="1"/>
          </p:cNvSpPr>
          <p:nvPr/>
        </p:nvSpPr>
        <p:spPr bwMode="auto">
          <a:xfrm>
            <a:off x="21240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0770" name="Text Box 51"/>
          <p:cNvSpPr txBox="1">
            <a:spLocks noChangeArrowheads="1"/>
          </p:cNvSpPr>
          <p:nvPr/>
        </p:nvSpPr>
        <p:spPr bwMode="auto">
          <a:xfrm>
            <a:off x="2428875" y="3351213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0771" name="Text Box 52"/>
          <p:cNvSpPr txBox="1">
            <a:spLocks noChangeArrowheads="1"/>
          </p:cNvSpPr>
          <p:nvPr/>
        </p:nvSpPr>
        <p:spPr bwMode="auto">
          <a:xfrm>
            <a:off x="2732088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0772" name="Line 53"/>
          <p:cNvSpPr>
            <a:spLocks noChangeShapeType="1"/>
          </p:cNvSpPr>
          <p:nvPr/>
        </p:nvSpPr>
        <p:spPr bwMode="auto">
          <a:xfrm flipV="1">
            <a:off x="40386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3" name="Line 54"/>
          <p:cNvSpPr>
            <a:spLocks noChangeShapeType="1"/>
          </p:cNvSpPr>
          <p:nvPr/>
        </p:nvSpPr>
        <p:spPr bwMode="auto">
          <a:xfrm flipV="1">
            <a:off x="43434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4" name="Line 55"/>
          <p:cNvSpPr>
            <a:spLocks noChangeShapeType="1"/>
          </p:cNvSpPr>
          <p:nvPr/>
        </p:nvSpPr>
        <p:spPr bwMode="auto">
          <a:xfrm flipV="1">
            <a:off x="46466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5" name="Line 56"/>
          <p:cNvSpPr>
            <a:spLocks noChangeShapeType="1"/>
          </p:cNvSpPr>
          <p:nvPr/>
        </p:nvSpPr>
        <p:spPr bwMode="auto">
          <a:xfrm flipV="1">
            <a:off x="49514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6" name="Line 57"/>
          <p:cNvSpPr>
            <a:spLocks noChangeShapeType="1"/>
          </p:cNvSpPr>
          <p:nvPr/>
        </p:nvSpPr>
        <p:spPr bwMode="auto">
          <a:xfrm flipV="1">
            <a:off x="52562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7" name="Line 58"/>
          <p:cNvSpPr>
            <a:spLocks noChangeShapeType="1"/>
          </p:cNvSpPr>
          <p:nvPr/>
        </p:nvSpPr>
        <p:spPr bwMode="auto">
          <a:xfrm flipV="1">
            <a:off x="5559425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8" name="Line 59"/>
          <p:cNvSpPr>
            <a:spLocks noChangeShapeType="1"/>
          </p:cNvSpPr>
          <p:nvPr/>
        </p:nvSpPr>
        <p:spPr bwMode="auto">
          <a:xfrm flipV="1">
            <a:off x="5864225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9" name="Line 60"/>
          <p:cNvSpPr>
            <a:spLocks noChangeShapeType="1"/>
          </p:cNvSpPr>
          <p:nvPr/>
        </p:nvSpPr>
        <p:spPr bwMode="auto">
          <a:xfrm flipH="1" flipV="1">
            <a:off x="3730625" y="60182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0" name="Line 61"/>
          <p:cNvSpPr>
            <a:spLocks noChangeShapeType="1"/>
          </p:cNvSpPr>
          <p:nvPr/>
        </p:nvSpPr>
        <p:spPr bwMode="auto">
          <a:xfrm flipH="1" flipV="1">
            <a:off x="3730625" y="5713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1" name="Line 62"/>
          <p:cNvSpPr>
            <a:spLocks noChangeShapeType="1"/>
          </p:cNvSpPr>
          <p:nvPr/>
        </p:nvSpPr>
        <p:spPr bwMode="auto">
          <a:xfrm flipH="1" flipV="1">
            <a:off x="3730625" y="5410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2" name="Line 63"/>
          <p:cNvSpPr>
            <a:spLocks noChangeShapeType="1"/>
          </p:cNvSpPr>
          <p:nvPr/>
        </p:nvSpPr>
        <p:spPr bwMode="auto">
          <a:xfrm flipH="1" flipV="1">
            <a:off x="3730625" y="5105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3" name="Line 64"/>
          <p:cNvSpPr>
            <a:spLocks noChangeShapeType="1"/>
          </p:cNvSpPr>
          <p:nvPr/>
        </p:nvSpPr>
        <p:spPr bwMode="auto">
          <a:xfrm flipH="1" flipV="1">
            <a:off x="3730625" y="4800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4" name="Line 65"/>
          <p:cNvSpPr>
            <a:spLocks noChangeShapeType="1"/>
          </p:cNvSpPr>
          <p:nvPr/>
        </p:nvSpPr>
        <p:spPr bwMode="auto">
          <a:xfrm flipH="1" flipV="1">
            <a:off x="3730625" y="4495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5" name="Line 66"/>
          <p:cNvSpPr>
            <a:spLocks noChangeShapeType="1"/>
          </p:cNvSpPr>
          <p:nvPr/>
        </p:nvSpPr>
        <p:spPr bwMode="auto">
          <a:xfrm flipH="1" flipV="1">
            <a:off x="3730625" y="4191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6" name="Line 67"/>
          <p:cNvSpPr>
            <a:spLocks noChangeShapeType="1"/>
          </p:cNvSpPr>
          <p:nvPr/>
        </p:nvSpPr>
        <p:spPr bwMode="auto">
          <a:xfrm flipV="1">
            <a:off x="1068388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7" name="Line 68"/>
          <p:cNvSpPr>
            <a:spLocks noChangeShapeType="1"/>
          </p:cNvSpPr>
          <p:nvPr/>
        </p:nvSpPr>
        <p:spPr bwMode="auto">
          <a:xfrm flipV="1">
            <a:off x="1373188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8" name="Line 69"/>
          <p:cNvSpPr>
            <a:spLocks noChangeShapeType="1"/>
          </p:cNvSpPr>
          <p:nvPr/>
        </p:nvSpPr>
        <p:spPr bwMode="auto">
          <a:xfrm flipV="1">
            <a:off x="16764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9" name="Line 70"/>
          <p:cNvSpPr>
            <a:spLocks noChangeShapeType="1"/>
          </p:cNvSpPr>
          <p:nvPr/>
        </p:nvSpPr>
        <p:spPr bwMode="auto">
          <a:xfrm flipV="1">
            <a:off x="19812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0" name="Line 71"/>
          <p:cNvSpPr>
            <a:spLocks noChangeShapeType="1"/>
          </p:cNvSpPr>
          <p:nvPr/>
        </p:nvSpPr>
        <p:spPr bwMode="auto">
          <a:xfrm flipV="1">
            <a:off x="22860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1" name="Line 72"/>
          <p:cNvSpPr>
            <a:spLocks noChangeShapeType="1"/>
          </p:cNvSpPr>
          <p:nvPr/>
        </p:nvSpPr>
        <p:spPr bwMode="auto">
          <a:xfrm flipV="1">
            <a:off x="25892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2" name="Line 73"/>
          <p:cNvSpPr>
            <a:spLocks noChangeShapeType="1"/>
          </p:cNvSpPr>
          <p:nvPr/>
        </p:nvSpPr>
        <p:spPr bwMode="auto">
          <a:xfrm flipV="1">
            <a:off x="2890838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3" name="Line 74"/>
          <p:cNvSpPr>
            <a:spLocks noChangeShapeType="1"/>
          </p:cNvSpPr>
          <p:nvPr/>
        </p:nvSpPr>
        <p:spPr bwMode="auto">
          <a:xfrm flipH="1" flipV="1">
            <a:off x="760413" y="60182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4" name="Line 75"/>
          <p:cNvSpPr>
            <a:spLocks noChangeShapeType="1"/>
          </p:cNvSpPr>
          <p:nvPr/>
        </p:nvSpPr>
        <p:spPr bwMode="auto">
          <a:xfrm flipH="1" flipV="1">
            <a:off x="760413" y="5713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5" name="Line 76"/>
          <p:cNvSpPr>
            <a:spLocks noChangeShapeType="1"/>
          </p:cNvSpPr>
          <p:nvPr/>
        </p:nvSpPr>
        <p:spPr bwMode="auto">
          <a:xfrm flipH="1" flipV="1">
            <a:off x="760413" y="5410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6" name="Line 77"/>
          <p:cNvSpPr>
            <a:spLocks noChangeShapeType="1"/>
          </p:cNvSpPr>
          <p:nvPr/>
        </p:nvSpPr>
        <p:spPr bwMode="auto">
          <a:xfrm flipH="1" flipV="1">
            <a:off x="760413" y="5105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7" name="Line 78"/>
          <p:cNvSpPr>
            <a:spLocks noChangeShapeType="1"/>
          </p:cNvSpPr>
          <p:nvPr/>
        </p:nvSpPr>
        <p:spPr bwMode="auto">
          <a:xfrm flipH="1" flipV="1">
            <a:off x="760413" y="4800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8" name="Line 79"/>
          <p:cNvSpPr>
            <a:spLocks noChangeShapeType="1"/>
          </p:cNvSpPr>
          <p:nvPr/>
        </p:nvSpPr>
        <p:spPr bwMode="auto">
          <a:xfrm flipH="1" flipV="1">
            <a:off x="760413" y="4495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9" name="Line 80"/>
          <p:cNvSpPr>
            <a:spLocks noChangeShapeType="1"/>
          </p:cNvSpPr>
          <p:nvPr/>
        </p:nvSpPr>
        <p:spPr bwMode="auto">
          <a:xfrm flipH="1" flipV="1">
            <a:off x="760413" y="4191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00" name="Text Box 83"/>
          <p:cNvSpPr txBox="1">
            <a:spLocks noChangeArrowheads="1"/>
          </p:cNvSpPr>
          <p:nvPr/>
        </p:nvSpPr>
        <p:spPr bwMode="auto">
          <a:xfrm>
            <a:off x="3127375" y="31988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0801" name="Text Box 84"/>
          <p:cNvSpPr txBox="1">
            <a:spLocks noChangeArrowheads="1"/>
          </p:cNvSpPr>
          <p:nvPr/>
        </p:nvSpPr>
        <p:spPr bwMode="auto">
          <a:xfrm>
            <a:off x="3136900" y="28940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0802" name="Text Box 85"/>
          <p:cNvSpPr txBox="1">
            <a:spLocks noChangeArrowheads="1"/>
          </p:cNvSpPr>
          <p:nvPr/>
        </p:nvSpPr>
        <p:spPr bwMode="auto">
          <a:xfrm>
            <a:off x="35798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0803" name="Text Box 86"/>
          <p:cNvSpPr txBox="1">
            <a:spLocks noChangeArrowheads="1"/>
          </p:cNvSpPr>
          <p:nvPr/>
        </p:nvSpPr>
        <p:spPr bwMode="auto">
          <a:xfrm>
            <a:off x="3732213" y="3656013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0804" name="Text Box 87"/>
          <p:cNvSpPr txBox="1">
            <a:spLocks noChangeArrowheads="1"/>
          </p:cNvSpPr>
          <p:nvPr/>
        </p:nvSpPr>
        <p:spPr bwMode="auto">
          <a:xfrm rot="-5400000">
            <a:off x="2135981" y="2058194"/>
            <a:ext cx="2281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0805" name="Text Box 88"/>
          <p:cNvSpPr txBox="1">
            <a:spLocks noChangeArrowheads="1"/>
          </p:cNvSpPr>
          <p:nvPr/>
        </p:nvSpPr>
        <p:spPr bwMode="auto">
          <a:xfrm>
            <a:off x="3136900" y="25892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0806" name="Text Box 89"/>
          <p:cNvSpPr txBox="1">
            <a:spLocks noChangeArrowheads="1"/>
          </p:cNvSpPr>
          <p:nvPr/>
        </p:nvSpPr>
        <p:spPr bwMode="auto">
          <a:xfrm>
            <a:off x="3136900" y="2286000"/>
            <a:ext cx="45561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0807" name="Text Box 90"/>
          <p:cNvSpPr txBox="1">
            <a:spLocks noChangeArrowheads="1"/>
          </p:cNvSpPr>
          <p:nvPr/>
        </p:nvSpPr>
        <p:spPr bwMode="auto">
          <a:xfrm>
            <a:off x="3136900" y="1981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0808" name="Text Box 91"/>
          <p:cNvSpPr txBox="1">
            <a:spLocks noChangeArrowheads="1"/>
          </p:cNvSpPr>
          <p:nvPr/>
        </p:nvSpPr>
        <p:spPr bwMode="auto">
          <a:xfrm>
            <a:off x="3136900" y="1676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0809" name="Text Box 92"/>
          <p:cNvSpPr txBox="1">
            <a:spLocks noChangeArrowheads="1"/>
          </p:cNvSpPr>
          <p:nvPr/>
        </p:nvSpPr>
        <p:spPr bwMode="auto">
          <a:xfrm>
            <a:off x="3136900" y="1371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0810" name="Text Box 93"/>
          <p:cNvSpPr txBox="1">
            <a:spLocks noChangeArrowheads="1"/>
          </p:cNvSpPr>
          <p:nvPr/>
        </p:nvSpPr>
        <p:spPr bwMode="auto">
          <a:xfrm>
            <a:off x="3136900" y="10668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0811" name="Text Box 94"/>
          <p:cNvSpPr txBox="1">
            <a:spLocks noChangeArrowheads="1"/>
          </p:cNvSpPr>
          <p:nvPr/>
        </p:nvSpPr>
        <p:spPr bwMode="auto">
          <a:xfrm>
            <a:off x="387826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0812" name="Text Box 95"/>
          <p:cNvSpPr txBox="1">
            <a:spLocks noChangeArrowheads="1"/>
          </p:cNvSpPr>
          <p:nvPr/>
        </p:nvSpPr>
        <p:spPr bwMode="auto">
          <a:xfrm>
            <a:off x="41767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0813" name="Text Box 96"/>
          <p:cNvSpPr txBox="1">
            <a:spLocks noChangeArrowheads="1"/>
          </p:cNvSpPr>
          <p:nvPr/>
        </p:nvSpPr>
        <p:spPr bwMode="auto">
          <a:xfrm>
            <a:off x="4494213" y="3351213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0814" name="Text Box 97"/>
          <p:cNvSpPr txBox="1">
            <a:spLocks noChangeArrowheads="1"/>
          </p:cNvSpPr>
          <p:nvPr/>
        </p:nvSpPr>
        <p:spPr bwMode="auto">
          <a:xfrm>
            <a:off x="47910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0815" name="Text Box 98"/>
          <p:cNvSpPr txBox="1">
            <a:spLocks noChangeArrowheads="1"/>
          </p:cNvSpPr>
          <p:nvPr/>
        </p:nvSpPr>
        <p:spPr bwMode="auto">
          <a:xfrm>
            <a:off x="50958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0816" name="Text Box 99"/>
          <p:cNvSpPr txBox="1">
            <a:spLocks noChangeArrowheads="1"/>
          </p:cNvSpPr>
          <p:nvPr/>
        </p:nvSpPr>
        <p:spPr bwMode="auto">
          <a:xfrm>
            <a:off x="5400675" y="3351213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0817" name="Text Box 100"/>
          <p:cNvSpPr txBox="1">
            <a:spLocks noChangeArrowheads="1"/>
          </p:cNvSpPr>
          <p:nvPr/>
        </p:nvSpPr>
        <p:spPr bwMode="auto">
          <a:xfrm>
            <a:off x="5703888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0818" name="Text Box 101"/>
          <p:cNvSpPr txBox="1">
            <a:spLocks noChangeArrowheads="1"/>
          </p:cNvSpPr>
          <p:nvPr/>
        </p:nvSpPr>
        <p:spPr bwMode="auto">
          <a:xfrm>
            <a:off x="3127375" y="6172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0819" name="Text Box 102"/>
          <p:cNvSpPr txBox="1">
            <a:spLocks noChangeArrowheads="1"/>
          </p:cNvSpPr>
          <p:nvPr/>
        </p:nvSpPr>
        <p:spPr bwMode="auto">
          <a:xfrm>
            <a:off x="3136900" y="5867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0820" name="Text Box 103"/>
          <p:cNvSpPr txBox="1">
            <a:spLocks noChangeArrowheads="1"/>
          </p:cNvSpPr>
          <p:nvPr/>
        </p:nvSpPr>
        <p:spPr bwMode="auto">
          <a:xfrm>
            <a:off x="35798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0821" name="Text Box 104"/>
          <p:cNvSpPr txBox="1">
            <a:spLocks noChangeArrowheads="1"/>
          </p:cNvSpPr>
          <p:nvPr/>
        </p:nvSpPr>
        <p:spPr bwMode="auto">
          <a:xfrm>
            <a:off x="3732213" y="6629400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0822" name="Text Box 105"/>
          <p:cNvSpPr txBox="1">
            <a:spLocks noChangeArrowheads="1"/>
          </p:cNvSpPr>
          <p:nvPr/>
        </p:nvSpPr>
        <p:spPr bwMode="auto">
          <a:xfrm rot="-5400000">
            <a:off x="2135981" y="5031582"/>
            <a:ext cx="22812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0823" name="Text Box 106"/>
          <p:cNvSpPr txBox="1">
            <a:spLocks noChangeArrowheads="1"/>
          </p:cNvSpPr>
          <p:nvPr/>
        </p:nvSpPr>
        <p:spPr bwMode="auto">
          <a:xfrm>
            <a:off x="3136900" y="5562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0824" name="Text Box 107"/>
          <p:cNvSpPr txBox="1">
            <a:spLocks noChangeArrowheads="1"/>
          </p:cNvSpPr>
          <p:nvPr/>
        </p:nvSpPr>
        <p:spPr bwMode="auto">
          <a:xfrm>
            <a:off x="3136900" y="5259388"/>
            <a:ext cx="45561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0825" name="Text Box 108"/>
          <p:cNvSpPr txBox="1">
            <a:spLocks noChangeArrowheads="1"/>
          </p:cNvSpPr>
          <p:nvPr/>
        </p:nvSpPr>
        <p:spPr bwMode="auto">
          <a:xfrm>
            <a:off x="3136900" y="49545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0826" name="Text Box 109"/>
          <p:cNvSpPr txBox="1">
            <a:spLocks noChangeArrowheads="1"/>
          </p:cNvSpPr>
          <p:nvPr/>
        </p:nvSpPr>
        <p:spPr bwMode="auto">
          <a:xfrm>
            <a:off x="3136900" y="46497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0827" name="Text Box 110"/>
          <p:cNvSpPr txBox="1">
            <a:spLocks noChangeArrowheads="1"/>
          </p:cNvSpPr>
          <p:nvPr/>
        </p:nvSpPr>
        <p:spPr bwMode="auto">
          <a:xfrm>
            <a:off x="3136900" y="43449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0828" name="Text Box 111"/>
          <p:cNvSpPr txBox="1">
            <a:spLocks noChangeArrowheads="1"/>
          </p:cNvSpPr>
          <p:nvPr/>
        </p:nvSpPr>
        <p:spPr bwMode="auto">
          <a:xfrm>
            <a:off x="3136900" y="40401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0829" name="Text Box 112"/>
          <p:cNvSpPr txBox="1">
            <a:spLocks noChangeArrowheads="1"/>
          </p:cNvSpPr>
          <p:nvPr/>
        </p:nvSpPr>
        <p:spPr bwMode="auto">
          <a:xfrm>
            <a:off x="387826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0830" name="Text Box 113"/>
          <p:cNvSpPr txBox="1">
            <a:spLocks noChangeArrowheads="1"/>
          </p:cNvSpPr>
          <p:nvPr/>
        </p:nvSpPr>
        <p:spPr bwMode="auto">
          <a:xfrm>
            <a:off x="41767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0831" name="Text Box 114"/>
          <p:cNvSpPr txBox="1">
            <a:spLocks noChangeArrowheads="1"/>
          </p:cNvSpPr>
          <p:nvPr/>
        </p:nvSpPr>
        <p:spPr bwMode="auto">
          <a:xfrm>
            <a:off x="4494213" y="6324600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0832" name="Text Box 115"/>
          <p:cNvSpPr txBox="1">
            <a:spLocks noChangeArrowheads="1"/>
          </p:cNvSpPr>
          <p:nvPr/>
        </p:nvSpPr>
        <p:spPr bwMode="auto">
          <a:xfrm>
            <a:off x="47910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0833" name="Text Box 116"/>
          <p:cNvSpPr txBox="1">
            <a:spLocks noChangeArrowheads="1"/>
          </p:cNvSpPr>
          <p:nvPr/>
        </p:nvSpPr>
        <p:spPr bwMode="auto">
          <a:xfrm>
            <a:off x="50958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0834" name="Text Box 117"/>
          <p:cNvSpPr txBox="1">
            <a:spLocks noChangeArrowheads="1"/>
          </p:cNvSpPr>
          <p:nvPr/>
        </p:nvSpPr>
        <p:spPr bwMode="auto">
          <a:xfrm>
            <a:off x="5400675" y="6324600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0835" name="Text Box 118"/>
          <p:cNvSpPr txBox="1">
            <a:spLocks noChangeArrowheads="1"/>
          </p:cNvSpPr>
          <p:nvPr/>
        </p:nvSpPr>
        <p:spPr bwMode="auto">
          <a:xfrm>
            <a:off x="5703888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0836" name="Text Box 119"/>
          <p:cNvSpPr txBox="1">
            <a:spLocks noChangeArrowheads="1"/>
          </p:cNvSpPr>
          <p:nvPr/>
        </p:nvSpPr>
        <p:spPr bwMode="auto">
          <a:xfrm>
            <a:off x="155575" y="6172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0837" name="Text Box 120"/>
          <p:cNvSpPr txBox="1">
            <a:spLocks noChangeArrowheads="1"/>
          </p:cNvSpPr>
          <p:nvPr/>
        </p:nvSpPr>
        <p:spPr bwMode="auto">
          <a:xfrm>
            <a:off x="165100" y="5867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0838" name="Text Box 121"/>
          <p:cNvSpPr txBox="1">
            <a:spLocks noChangeArrowheads="1"/>
          </p:cNvSpPr>
          <p:nvPr/>
        </p:nvSpPr>
        <p:spPr bwMode="auto">
          <a:xfrm>
            <a:off x="6080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0839" name="Line 122"/>
          <p:cNvSpPr>
            <a:spLocks noChangeShapeType="1"/>
          </p:cNvSpPr>
          <p:nvPr/>
        </p:nvSpPr>
        <p:spPr bwMode="auto">
          <a:xfrm>
            <a:off x="760413" y="6326188"/>
            <a:ext cx="22875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40" name="Text Box 123"/>
          <p:cNvSpPr txBox="1">
            <a:spLocks noChangeArrowheads="1"/>
          </p:cNvSpPr>
          <p:nvPr/>
        </p:nvSpPr>
        <p:spPr bwMode="auto">
          <a:xfrm>
            <a:off x="760413" y="6629400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0841" name="Text Box 124"/>
          <p:cNvSpPr txBox="1">
            <a:spLocks noChangeArrowheads="1"/>
          </p:cNvSpPr>
          <p:nvPr/>
        </p:nvSpPr>
        <p:spPr bwMode="auto">
          <a:xfrm rot="-5400000">
            <a:off x="-835819" y="5031582"/>
            <a:ext cx="22812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0842" name="Text Box 125"/>
          <p:cNvSpPr txBox="1">
            <a:spLocks noChangeArrowheads="1"/>
          </p:cNvSpPr>
          <p:nvPr/>
        </p:nvSpPr>
        <p:spPr bwMode="auto">
          <a:xfrm>
            <a:off x="165100" y="5562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0843" name="Text Box 126"/>
          <p:cNvSpPr txBox="1">
            <a:spLocks noChangeArrowheads="1"/>
          </p:cNvSpPr>
          <p:nvPr/>
        </p:nvSpPr>
        <p:spPr bwMode="auto">
          <a:xfrm>
            <a:off x="165100" y="5259388"/>
            <a:ext cx="45561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0844" name="Text Box 127"/>
          <p:cNvSpPr txBox="1">
            <a:spLocks noChangeArrowheads="1"/>
          </p:cNvSpPr>
          <p:nvPr/>
        </p:nvSpPr>
        <p:spPr bwMode="auto">
          <a:xfrm>
            <a:off x="165100" y="49545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0845" name="Text Box 128"/>
          <p:cNvSpPr txBox="1">
            <a:spLocks noChangeArrowheads="1"/>
          </p:cNvSpPr>
          <p:nvPr/>
        </p:nvSpPr>
        <p:spPr bwMode="auto">
          <a:xfrm>
            <a:off x="165100" y="46497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0846" name="Text Box 129"/>
          <p:cNvSpPr txBox="1">
            <a:spLocks noChangeArrowheads="1"/>
          </p:cNvSpPr>
          <p:nvPr/>
        </p:nvSpPr>
        <p:spPr bwMode="auto">
          <a:xfrm>
            <a:off x="165100" y="43449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0847" name="Text Box 130"/>
          <p:cNvSpPr txBox="1">
            <a:spLocks noChangeArrowheads="1"/>
          </p:cNvSpPr>
          <p:nvPr/>
        </p:nvSpPr>
        <p:spPr bwMode="auto">
          <a:xfrm>
            <a:off x="165100" y="40401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0848" name="Text Box 131"/>
          <p:cNvSpPr txBox="1">
            <a:spLocks noChangeArrowheads="1"/>
          </p:cNvSpPr>
          <p:nvPr/>
        </p:nvSpPr>
        <p:spPr bwMode="auto">
          <a:xfrm>
            <a:off x="90646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0849" name="Text Box 132"/>
          <p:cNvSpPr txBox="1">
            <a:spLocks noChangeArrowheads="1"/>
          </p:cNvSpPr>
          <p:nvPr/>
        </p:nvSpPr>
        <p:spPr bwMode="auto">
          <a:xfrm>
            <a:off x="12049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0850" name="Text Box 133"/>
          <p:cNvSpPr txBox="1">
            <a:spLocks noChangeArrowheads="1"/>
          </p:cNvSpPr>
          <p:nvPr/>
        </p:nvSpPr>
        <p:spPr bwMode="auto">
          <a:xfrm>
            <a:off x="1522413" y="6324600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0851" name="Text Box 134"/>
          <p:cNvSpPr txBox="1">
            <a:spLocks noChangeArrowheads="1"/>
          </p:cNvSpPr>
          <p:nvPr/>
        </p:nvSpPr>
        <p:spPr bwMode="auto">
          <a:xfrm>
            <a:off x="18192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0852" name="Text Box 135"/>
          <p:cNvSpPr txBox="1">
            <a:spLocks noChangeArrowheads="1"/>
          </p:cNvSpPr>
          <p:nvPr/>
        </p:nvSpPr>
        <p:spPr bwMode="auto">
          <a:xfrm>
            <a:off x="21240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0853" name="Text Box 136"/>
          <p:cNvSpPr txBox="1">
            <a:spLocks noChangeArrowheads="1"/>
          </p:cNvSpPr>
          <p:nvPr/>
        </p:nvSpPr>
        <p:spPr bwMode="auto">
          <a:xfrm>
            <a:off x="2428875" y="6324600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0854" name="Text Box 137"/>
          <p:cNvSpPr txBox="1">
            <a:spLocks noChangeArrowheads="1"/>
          </p:cNvSpPr>
          <p:nvPr/>
        </p:nvSpPr>
        <p:spPr bwMode="auto">
          <a:xfrm>
            <a:off x="2732088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0855" name="Freeform 138"/>
          <p:cNvSpPr>
            <a:spLocks/>
          </p:cNvSpPr>
          <p:nvPr/>
        </p:nvSpPr>
        <p:spPr bwMode="auto">
          <a:xfrm>
            <a:off x="914400" y="1447800"/>
            <a:ext cx="1981200" cy="1905000"/>
          </a:xfrm>
          <a:custGeom>
            <a:avLst/>
            <a:gdLst>
              <a:gd name="T0" fmla="*/ 0 w 1248"/>
              <a:gd name="T1" fmla="*/ 2147483647 h 1200"/>
              <a:gd name="T2" fmla="*/ 2147483647 w 1248"/>
              <a:gd name="T3" fmla="*/ 0 h 1200"/>
              <a:gd name="T4" fmla="*/ 2147483647 w 1248"/>
              <a:gd name="T5" fmla="*/ 0 h 1200"/>
              <a:gd name="T6" fmla="*/ 2147483647 w 1248"/>
              <a:gd name="T7" fmla="*/ 2147483647 h 1200"/>
              <a:gd name="T8" fmla="*/ 2147483647 w 1248"/>
              <a:gd name="T9" fmla="*/ 2147483647 h 1200"/>
              <a:gd name="T10" fmla="*/ 2147483647 w 1248"/>
              <a:gd name="T11" fmla="*/ 2147483647 h 1200"/>
              <a:gd name="T12" fmla="*/ 0 w 1248"/>
              <a:gd name="T13" fmla="*/ 2147483647 h 12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48"/>
              <a:gd name="T22" fmla="*/ 0 h 1200"/>
              <a:gd name="T23" fmla="*/ 1248 w 1248"/>
              <a:gd name="T24" fmla="*/ 1200 h 12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48" h="1200">
                <a:moveTo>
                  <a:pt x="0" y="1200"/>
                </a:moveTo>
                <a:lnTo>
                  <a:pt x="1200" y="0"/>
                </a:lnTo>
                <a:lnTo>
                  <a:pt x="1248" y="0"/>
                </a:lnTo>
                <a:lnTo>
                  <a:pt x="1248" y="624"/>
                </a:lnTo>
                <a:lnTo>
                  <a:pt x="768" y="624"/>
                </a:lnTo>
                <a:lnTo>
                  <a:pt x="192" y="1200"/>
                </a:lnTo>
                <a:lnTo>
                  <a:pt x="0" y="1200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56" name="Freeform 139"/>
          <p:cNvSpPr>
            <a:spLocks/>
          </p:cNvSpPr>
          <p:nvPr/>
        </p:nvSpPr>
        <p:spPr bwMode="auto">
          <a:xfrm>
            <a:off x="762000" y="5029200"/>
            <a:ext cx="2133600" cy="1295400"/>
          </a:xfrm>
          <a:custGeom>
            <a:avLst/>
            <a:gdLst>
              <a:gd name="T0" fmla="*/ 0 w 1344"/>
              <a:gd name="T1" fmla="*/ 2147483647 h 816"/>
              <a:gd name="T2" fmla="*/ 0 w 1344"/>
              <a:gd name="T3" fmla="*/ 2147483647 h 816"/>
              <a:gd name="T4" fmla="*/ 2147483647 w 1344"/>
              <a:gd name="T5" fmla="*/ 0 h 816"/>
              <a:gd name="T6" fmla="*/ 2147483647 w 1344"/>
              <a:gd name="T7" fmla="*/ 0 h 816"/>
              <a:gd name="T8" fmla="*/ 2147483647 w 1344"/>
              <a:gd name="T9" fmla="*/ 2147483647 h 816"/>
              <a:gd name="T10" fmla="*/ 2147483647 w 1344"/>
              <a:gd name="T11" fmla="*/ 2147483647 h 816"/>
              <a:gd name="T12" fmla="*/ 0 w 1344"/>
              <a:gd name="T13" fmla="*/ 2147483647 h 8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44"/>
              <a:gd name="T22" fmla="*/ 0 h 816"/>
              <a:gd name="T23" fmla="*/ 1344 w 1344"/>
              <a:gd name="T24" fmla="*/ 816 h 8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44" h="816">
                <a:moveTo>
                  <a:pt x="0" y="816"/>
                </a:moveTo>
                <a:lnTo>
                  <a:pt x="0" y="576"/>
                </a:lnTo>
                <a:lnTo>
                  <a:pt x="576" y="0"/>
                </a:lnTo>
                <a:lnTo>
                  <a:pt x="1344" y="0"/>
                </a:lnTo>
                <a:lnTo>
                  <a:pt x="1344" y="384"/>
                </a:lnTo>
                <a:lnTo>
                  <a:pt x="432" y="384"/>
                </a:lnTo>
                <a:lnTo>
                  <a:pt x="0" y="816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57" name="Freeform 140"/>
          <p:cNvSpPr>
            <a:spLocks/>
          </p:cNvSpPr>
          <p:nvPr/>
        </p:nvSpPr>
        <p:spPr bwMode="auto">
          <a:xfrm>
            <a:off x="3733800" y="1447800"/>
            <a:ext cx="2133600" cy="1905000"/>
          </a:xfrm>
          <a:custGeom>
            <a:avLst/>
            <a:gdLst>
              <a:gd name="T0" fmla="*/ 0 w 1344"/>
              <a:gd name="T1" fmla="*/ 2147483647 h 1200"/>
              <a:gd name="T2" fmla="*/ 0 w 1344"/>
              <a:gd name="T3" fmla="*/ 2147483647 h 1200"/>
              <a:gd name="T4" fmla="*/ 2147483647 w 1344"/>
              <a:gd name="T5" fmla="*/ 0 h 1200"/>
              <a:gd name="T6" fmla="*/ 2147483647 w 1344"/>
              <a:gd name="T7" fmla="*/ 0 h 1200"/>
              <a:gd name="T8" fmla="*/ 2147483647 w 1344"/>
              <a:gd name="T9" fmla="*/ 2147483647 h 1200"/>
              <a:gd name="T10" fmla="*/ 2147483647 w 1344"/>
              <a:gd name="T11" fmla="*/ 2147483647 h 1200"/>
              <a:gd name="T12" fmla="*/ 2147483647 w 1344"/>
              <a:gd name="T13" fmla="*/ 2147483647 h 1200"/>
              <a:gd name="T14" fmla="*/ 0 w 1344"/>
              <a:gd name="T15" fmla="*/ 2147483647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44"/>
              <a:gd name="T25" fmla="*/ 0 h 1200"/>
              <a:gd name="T26" fmla="*/ 1344 w 1344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44" h="1200">
                <a:moveTo>
                  <a:pt x="0" y="1200"/>
                </a:moveTo>
                <a:lnTo>
                  <a:pt x="0" y="1152"/>
                </a:lnTo>
                <a:lnTo>
                  <a:pt x="1152" y="0"/>
                </a:lnTo>
                <a:lnTo>
                  <a:pt x="1344" y="0"/>
                </a:lnTo>
                <a:lnTo>
                  <a:pt x="1344" y="576"/>
                </a:lnTo>
                <a:lnTo>
                  <a:pt x="768" y="576"/>
                </a:lnTo>
                <a:lnTo>
                  <a:pt x="144" y="1200"/>
                </a:lnTo>
                <a:lnTo>
                  <a:pt x="0" y="1200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58" name="Freeform 141"/>
          <p:cNvSpPr>
            <a:spLocks/>
          </p:cNvSpPr>
          <p:nvPr/>
        </p:nvSpPr>
        <p:spPr bwMode="auto">
          <a:xfrm>
            <a:off x="3733800" y="4800600"/>
            <a:ext cx="2133600" cy="1524000"/>
          </a:xfrm>
          <a:custGeom>
            <a:avLst/>
            <a:gdLst>
              <a:gd name="T0" fmla="*/ 0 w 1344"/>
              <a:gd name="T1" fmla="*/ 2147483647 h 960"/>
              <a:gd name="T2" fmla="*/ 0 w 1344"/>
              <a:gd name="T3" fmla="*/ 2147483647 h 960"/>
              <a:gd name="T4" fmla="*/ 2147483647 w 1344"/>
              <a:gd name="T5" fmla="*/ 0 h 960"/>
              <a:gd name="T6" fmla="*/ 2147483647 w 1344"/>
              <a:gd name="T7" fmla="*/ 0 h 960"/>
              <a:gd name="T8" fmla="*/ 2147483647 w 1344"/>
              <a:gd name="T9" fmla="*/ 2147483647 h 960"/>
              <a:gd name="T10" fmla="*/ 2147483647 w 1344"/>
              <a:gd name="T11" fmla="*/ 2147483647 h 960"/>
              <a:gd name="T12" fmla="*/ 0 w 1344"/>
              <a:gd name="T13" fmla="*/ 2147483647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44"/>
              <a:gd name="T22" fmla="*/ 0 h 960"/>
              <a:gd name="T23" fmla="*/ 1344 w 1344"/>
              <a:gd name="T24" fmla="*/ 960 h 9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44" h="960">
                <a:moveTo>
                  <a:pt x="0" y="960"/>
                </a:moveTo>
                <a:lnTo>
                  <a:pt x="0" y="672"/>
                </a:lnTo>
                <a:lnTo>
                  <a:pt x="672" y="0"/>
                </a:lnTo>
                <a:lnTo>
                  <a:pt x="1344" y="0"/>
                </a:lnTo>
                <a:lnTo>
                  <a:pt x="1344" y="384"/>
                </a:lnTo>
                <a:lnTo>
                  <a:pt x="576" y="384"/>
                </a:lnTo>
                <a:lnTo>
                  <a:pt x="0" y="960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59" name="Line 142"/>
          <p:cNvSpPr>
            <a:spLocks noChangeShapeType="1"/>
          </p:cNvSpPr>
          <p:nvPr/>
        </p:nvSpPr>
        <p:spPr bwMode="auto">
          <a:xfrm flipH="1" flipV="1">
            <a:off x="4795838" y="4800600"/>
            <a:ext cx="1065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0" name="Line 143"/>
          <p:cNvSpPr>
            <a:spLocks noChangeShapeType="1"/>
          </p:cNvSpPr>
          <p:nvPr/>
        </p:nvSpPr>
        <p:spPr bwMode="auto">
          <a:xfrm flipV="1">
            <a:off x="3730625" y="4800600"/>
            <a:ext cx="106997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1" name="Line 144"/>
          <p:cNvSpPr>
            <a:spLocks noChangeShapeType="1"/>
          </p:cNvSpPr>
          <p:nvPr/>
        </p:nvSpPr>
        <p:spPr bwMode="auto">
          <a:xfrm flipH="1" flipV="1">
            <a:off x="4495800" y="5105400"/>
            <a:ext cx="1365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2" name="Line 145"/>
          <p:cNvSpPr>
            <a:spLocks noChangeShapeType="1"/>
          </p:cNvSpPr>
          <p:nvPr/>
        </p:nvSpPr>
        <p:spPr bwMode="auto">
          <a:xfrm flipV="1">
            <a:off x="3733800" y="4800600"/>
            <a:ext cx="1524000" cy="152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3" name="Line 146"/>
          <p:cNvSpPr>
            <a:spLocks noChangeShapeType="1"/>
          </p:cNvSpPr>
          <p:nvPr/>
        </p:nvSpPr>
        <p:spPr bwMode="auto">
          <a:xfrm flipV="1">
            <a:off x="3733800" y="4800600"/>
            <a:ext cx="1219200" cy="121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4" name="Text Box 147"/>
          <p:cNvSpPr txBox="1">
            <a:spLocks noChangeArrowheads="1"/>
          </p:cNvSpPr>
          <p:nvPr/>
        </p:nvSpPr>
        <p:spPr bwMode="auto">
          <a:xfrm>
            <a:off x="4776788" y="49530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SIMD</a:t>
            </a:r>
          </a:p>
        </p:txBody>
      </p:sp>
      <p:sp>
        <p:nvSpPr>
          <p:cNvPr id="30865" name="Text Box 148"/>
          <p:cNvSpPr txBox="1">
            <a:spLocks noChangeArrowheads="1"/>
          </p:cNvSpPr>
          <p:nvPr/>
        </p:nvSpPr>
        <p:spPr bwMode="auto">
          <a:xfrm>
            <a:off x="3810000" y="45720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0866" name="Line 149"/>
          <p:cNvSpPr>
            <a:spLocks noChangeShapeType="1"/>
          </p:cNvSpPr>
          <p:nvPr/>
        </p:nvSpPr>
        <p:spPr bwMode="auto">
          <a:xfrm>
            <a:off x="3732213" y="6326188"/>
            <a:ext cx="22875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7" name="Line 150"/>
          <p:cNvSpPr>
            <a:spLocks noChangeShapeType="1"/>
          </p:cNvSpPr>
          <p:nvPr/>
        </p:nvSpPr>
        <p:spPr bwMode="auto">
          <a:xfrm flipV="1">
            <a:off x="3732213" y="4043363"/>
            <a:ext cx="0" cy="2284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8" name="Line 151"/>
          <p:cNvSpPr>
            <a:spLocks noChangeShapeType="1"/>
          </p:cNvSpPr>
          <p:nvPr/>
        </p:nvSpPr>
        <p:spPr bwMode="auto">
          <a:xfrm flipH="1" flipV="1">
            <a:off x="4191000" y="5410200"/>
            <a:ext cx="1670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9" name="Text Box 152"/>
          <p:cNvSpPr txBox="1">
            <a:spLocks noChangeArrowheads="1"/>
          </p:cNvSpPr>
          <p:nvPr/>
        </p:nvSpPr>
        <p:spPr bwMode="auto">
          <a:xfrm>
            <a:off x="4776788" y="52578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ILP</a:t>
            </a:r>
          </a:p>
        </p:txBody>
      </p:sp>
      <p:sp>
        <p:nvSpPr>
          <p:cNvPr id="30870" name="Line 153"/>
          <p:cNvSpPr>
            <a:spLocks noChangeShapeType="1"/>
          </p:cNvSpPr>
          <p:nvPr/>
        </p:nvSpPr>
        <p:spPr bwMode="auto">
          <a:xfrm flipH="1" flipV="1">
            <a:off x="3886200" y="5715000"/>
            <a:ext cx="1974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1" name="Text Box 154"/>
          <p:cNvSpPr txBox="1">
            <a:spLocks noChangeArrowheads="1"/>
          </p:cNvSpPr>
          <p:nvPr/>
        </p:nvSpPr>
        <p:spPr bwMode="auto">
          <a:xfrm>
            <a:off x="4776788" y="55626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FMA</a:t>
            </a:r>
          </a:p>
        </p:txBody>
      </p:sp>
      <p:sp>
        <p:nvSpPr>
          <p:cNvPr id="30872" name="Text Box 155"/>
          <p:cNvSpPr txBox="1">
            <a:spLocks noChangeArrowheads="1"/>
          </p:cNvSpPr>
          <p:nvPr/>
        </p:nvSpPr>
        <p:spPr bwMode="auto">
          <a:xfrm rot="-2700000">
            <a:off x="3581400" y="5410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NUMA</a:t>
            </a:r>
          </a:p>
        </p:txBody>
      </p:sp>
      <p:sp>
        <p:nvSpPr>
          <p:cNvPr id="30873" name="Text Box 156"/>
          <p:cNvSpPr txBox="1">
            <a:spLocks noChangeArrowheads="1"/>
          </p:cNvSpPr>
          <p:nvPr/>
        </p:nvSpPr>
        <p:spPr bwMode="auto">
          <a:xfrm rot="-2700000">
            <a:off x="3505200" y="51816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bank conflicts</a:t>
            </a:r>
          </a:p>
        </p:txBody>
      </p:sp>
      <p:sp>
        <p:nvSpPr>
          <p:cNvPr id="30874" name="Text Box 157"/>
          <p:cNvSpPr txBox="1">
            <a:spLocks noChangeArrowheads="1"/>
          </p:cNvSpPr>
          <p:nvPr/>
        </p:nvSpPr>
        <p:spPr bwMode="auto">
          <a:xfrm>
            <a:off x="1806575" y="51816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25% FP</a:t>
            </a:r>
            <a:endParaRPr lang="en-US" sz="1200" i="1">
              <a:solidFill>
                <a:srgbClr val="808080"/>
              </a:solidFill>
            </a:endParaRPr>
          </a:p>
        </p:txBody>
      </p:sp>
      <p:sp>
        <p:nvSpPr>
          <p:cNvPr id="30875" name="Line 158"/>
          <p:cNvSpPr>
            <a:spLocks noChangeShapeType="1"/>
          </p:cNvSpPr>
          <p:nvPr/>
        </p:nvSpPr>
        <p:spPr bwMode="auto">
          <a:xfrm flipH="1" flipV="1">
            <a:off x="1676400" y="5029200"/>
            <a:ext cx="1214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6" name="Line 159"/>
          <p:cNvSpPr>
            <a:spLocks noChangeShapeType="1"/>
          </p:cNvSpPr>
          <p:nvPr/>
        </p:nvSpPr>
        <p:spPr bwMode="auto">
          <a:xfrm flipH="1" flipV="1">
            <a:off x="1371600" y="5334000"/>
            <a:ext cx="1519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7" name="Line 160"/>
          <p:cNvSpPr>
            <a:spLocks noChangeShapeType="1"/>
          </p:cNvSpPr>
          <p:nvPr/>
        </p:nvSpPr>
        <p:spPr bwMode="auto">
          <a:xfrm flipV="1">
            <a:off x="760413" y="5029200"/>
            <a:ext cx="1296987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8" name="Text Box 161"/>
          <p:cNvSpPr txBox="1">
            <a:spLocks noChangeArrowheads="1"/>
          </p:cNvSpPr>
          <p:nvPr/>
        </p:nvSpPr>
        <p:spPr bwMode="auto">
          <a:xfrm>
            <a:off x="838200" y="48006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0879" name="Line 162"/>
          <p:cNvSpPr>
            <a:spLocks noChangeShapeType="1"/>
          </p:cNvSpPr>
          <p:nvPr/>
        </p:nvSpPr>
        <p:spPr bwMode="auto">
          <a:xfrm flipV="1">
            <a:off x="760413" y="4043363"/>
            <a:ext cx="0" cy="2284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0" name="Text Box 163"/>
          <p:cNvSpPr txBox="1">
            <a:spLocks noChangeArrowheads="1"/>
          </p:cNvSpPr>
          <p:nvPr/>
        </p:nvSpPr>
        <p:spPr bwMode="auto">
          <a:xfrm>
            <a:off x="1808163" y="54864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12% FP</a:t>
            </a:r>
            <a:endParaRPr lang="en-US" sz="1200" i="1">
              <a:solidFill>
                <a:srgbClr val="808080"/>
              </a:solidFill>
            </a:endParaRPr>
          </a:p>
        </p:txBody>
      </p:sp>
      <p:sp>
        <p:nvSpPr>
          <p:cNvPr id="30881" name="Line 164"/>
          <p:cNvSpPr>
            <a:spLocks noChangeShapeType="1"/>
          </p:cNvSpPr>
          <p:nvPr/>
        </p:nvSpPr>
        <p:spPr bwMode="auto">
          <a:xfrm flipH="1" flipV="1">
            <a:off x="1066800" y="5638800"/>
            <a:ext cx="182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2" name="Line 165"/>
          <p:cNvSpPr>
            <a:spLocks noChangeShapeType="1"/>
          </p:cNvSpPr>
          <p:nvPr/>
        </p:nvSpPr>
        <p:spPr bwMode="auto">
          <a:xfrm flipV="1">
            <a:off x="762000" y="50292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3" name="Line 166"/>
          <p:cNvSpPr>
            <a:spLocks noChangeShapeType="1"/>
          </p:cNvSpPr>
          <p:nvPr/>
        </p:nvSpPr>
        <p:spPr bwMode="auto">
          <a:xfrm flipV="1">
            <a:off x="762000" y="5029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4" name="Text Box 167"/>
          <p:cNvSpPr txBox="1">
            <a:spLocks noChangeArrowheads="1"/>
          </p:cNvSpPr>
          <p:nvPr/>
        </p:nvSpPr>
        <p:spPr bwMode="auto">
          <a:xfrm rot="-2700000">
            <a:off x="533400" y="5257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SW prefetch</a:t>
            </a:r>
          </a:p>
        </p:txBody>
      </p:sp>
      <p:sp>
        <p:nvSpPr>
          <p:cNvPr id="30885" name="Text Box 168"/>
          <p:cNvSpPr txBox="1">
            <a:spLocks noChangeArrowheads="1"/>
          </p:cNvSpPr>
          <p:nvPr/>
        </p:nvSpPr>
        <p:spPr bwMode="auto">
          <a:xfrm rot="-2700000">
            <a:off x="533400" y="54864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NUMA</a:t>
            </a:r>
          </a:p>
        </p:txBody>
      </p:sp>
      <p:sp>
        <p:nvSpPr>
          <p:cNvPr id="30886" name="Text Box 169"/>
          <p:cNvSpPr txBox="1">
            <a:spLocks noChangeArrowheads="1"/>
          </p:cNvSpPr>
          <p:nvPr/>
        </p:nvSpPr>
        <p:spPr bwMode="auto">
          <a:xfrm>
            <a:off x="838200" y="12192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0887" name="Line 170"/>
          <p:cNvSpPr>
            <a:spLocks noChangeShapeType="1"/>
          </p:cNvSpPr>
          <p:nvPr/>
        </p:nvSpPr>
        <p:spPr bwMode="auto">
          <a:xfrm flipV="1">
            <a:off x="914400" y="1447800"/>
            <a:ext cx="1905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8" name="Line 171"/>
          <p:cNvSpPr>
            <a:spLocks noChangeShapeType="1"/>
          </p:cNvSpPr>
          <p:nvPr/>
        </p:nvSpPr>
        <p:spPr bwMode="auto">
          <a:xfrm flipH="1" flipV="1">
            <a:off x="2819400" y="14478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9" name="Line 172"/>
          <p:cNvSpPr>
            <a:spLocks noChangeShapeType="1"/>
          </p:cNvSpPr>
          <p:nvPr/>
        </p:nvSpPr>
        <p:spPr bwMode="auto">
          <a:xfrm flipH="1" flipV="1">
            <a:off x="2514600" y="1752600"/>
            <a:ext cx="376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0" name="Line 173"/>
          <p:cNvSpPr>
            <a:spLocks noChangeShapeType="1"/>
          </p:cNvSpPr>
          <p:nvPr/>
        </p:nvSpPr>
        <p:spPr bwMode="auto">
          <a:xfrm flipH="1" flipV="1">
            <a:off x="1828800" y="2438400"/>
            <a:ext cx="1062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1" name="Text Box 174"/>
          <p:cNvSpPr txBox="1">
            <a:spLocks noChangeArrowheads="1"/>
          </p:cNvSpPr>
          <p:nvPr/>
        </p:nvSpPr>
        <p:spPr bwMode="auto">
          <a:xfrm>
            <a:off x="1806575" y="16002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SIMD</a:t>
            </a:r>
          </a:p>
        </p:txBody>
      </p:sp>
      <p:sp>
        <p:nvSpPr>
          <p:cNvPr id="30892" name="Text Box 175"/>
          <p:cNvSpPr txBox="1">
            <a:spLocks noChangeArrowheads="1"/>
          </p:cNvSpPr>
          <p:nvPr/>
        </p:nvSpPr>
        <p:spPr bwMode="auto">
          <a:xfrm>
            <a:off x="1806575" y="22860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ILP</a:t>
            </a:r>
          </a:p>
        </p:txBody>
      </p:sp>
      <p:sp>
        <p:nvSpPr>
          <p:cNvPr id="30893" name="Line 176"/>
          <p:cNvSpPr>
            <a:spLocks noChangeShapeType="1"/>
          </p:cNvSpPr>
          <p:nvPr/>
        </p:nvSpPr>
        <p:spPr bwMode="auto">
          <a:xfrm flipV="1">
            <a:off x="1219200" y="16764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4" name="Line 177"/>
          <p:cNvSpPr>
            <a:spLocks noChangeShapeType="1"/>
          </p:cNvSpPr>
          <p:nvPr/>
        </p:nvSpPr>
        <p:spPr bwMode="auto">
          <a:xfrm flipH="1" flipV="1">
            <a:off x="15240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5" name="Text Box 178"/>
          <p:cNvSpPr txBox="1">
            <a:spLocks noChangeArrowheads="1"/>
          </p:cNvSpPr>
          <p:nvPr/>
        </p:nvSpPr>
        <p:spPr bwMode="auto">
          <a:xfrm>
            <a:off x="762000" y="2590800"/>
            <a:ext cx="2133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mul/add imbalance</a:t>
            </a:r>
          </a:p>
        </p:txBody>
      </p:sp>
      <p:sp>
        <p:nvSpPr>
          <p:cNvPr id="30896" name="Text Box 179"/>
          <p:cNvSpPr txBox="1">
            <a:spLocks noChangeArrowheads="1"/>
          </p:cNvSpPr>
          <p:nvPr/>
        </p:nvSpPr>
        <p:spPr bwMode="auto">
          <a:xfrm rot="-2700000">
            <a:off x="474663" y="2266950"/>
            <a:ext cx="274161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808080"/>
                </a:solidFill>
              </a:rPr>
              <a:t>dataset dataset fits in snoop filter</a:t>
            </a:r>
          </a:p>
        </p:txBody>
      </p:sp>
      <p:sp>
        <p:nvSpPr>
          <p:cNvPr id="30897" name="Line 180"/>
          <p:cNvSpPr>
            <a:spLocks noChangeShapeType="1"/>
          </p:cNvSpPr>
          <p:nvPr/>
        </p:nvSpPr>
        <p:spPr bwMode="auto">
          <a:xfrm>
            <a:off x="760413" y="3352800"/>
            <a:ext cx="22875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8" name="Line 182"/>
          <p:cNvSpPr>
            <a:spLocks noChangeShapeType="1"/>
          </p:cNvSpPr>
          <p:nvPr/>
        </p:nvSpPr>
        <p:spPr bwMode="auto">
          <a:xfrm flipV="1">
            <a:off x="3733800" y="1447800"/>
            <a:ext cx="1828800" cy="1827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9" name="Line 183"/>
          <p:cNvSpPr>
            <a:spLocks noChangeShapeType="1"/>
          </p:cNvSpPr>
          <p:nvPr/>
        </p:nvSpPr>
        <p:spPr bwMode="auto">
          <a:xfrm flipV="1">
            <a:off x="3810000" y="1447800"/>
            <a:ext cx="1905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0" name="Line 184"/>
          <p:cNvSpPr>
            <a:spLocks noChangeShapeType="1"/>
          </p:cNvSpPr>
          <p:nvPr/>
        </p:nvSpPr>
        <p:spPr bwMode="auto">
          <a:xfrm flipV="1">
            <a:off x="3962400" y="1447800"/>
            <a:ext cx="1905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1" name="Text Box 185"/>
          <p:cNvSpPr txBox="1">
            <a:spLocks noChangeArrowheads="1"/>
          </p:cNvSpPr>
          <p:nvPr/>
        </p:nvSpPr>
        <p:spPr bwMode="auto">
          <a:xfrm>
            <a:off x="3810000" y="12192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0902" name="Line 186"/>
          <p:cNvSpPr>
            <a:spLocks noChangeShapeType="1"/>
          </p:cNvSpPr>
          <p:nvPr/>
        </p:nvSpPr>
        <p:spPr bwMode="auto">
          <a:xfrm flipH="1" flipV="1">
            <a:off x="5562600" y="1447800"/>
            <a:ext cx="300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3" name="Line 187"/>
          <p:cNvSpPr>
            <a:spLocks noChangeShapeType="1"/>
          </p:cNvSpPr>
          <p:nvPr/>
        </p:nvSpPr>
        <p:spPr bwMode="auto">
          <a:xfrm flipH="1" flipV="1">
            <a:off x="5257800" y="1752600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4" name="Line 188"/>
          <p:cNvSpPr>
            <a:spLocks noChangeShapeType="1"/>
          </p:cNvSpPr>
          <p:nvPr/>
        </p:nvSpPr>
        <p:spPr bwMode="auto">
          <a:xfrm flipH="1" flipV="1">
            <a:off x="4648200" y="2362200"/>
            <a:ext cx="1214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5" name="Text Box 189"/>
          <p:cNvSpPr txBox="1">
            <a:spLocks noChangeArrowheads="1"/>
          </p:cNvSpPr>
          <p:nvPr/>
        </p:nvSpPr>
        <p:spPr bwMode="auto">
          <a:xfrm>
            <a:off x="4778375" y="16002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SIMD</a:t>
            </a:r>
          </a:p>
        </p:txBody>
      </p:sp>
      <p:sp>
        <p:nvSpPr>
          <p:cNvPr id="30906" name="Text Box 190"/>
          <p:cNvSpPr txBox="1">
            <a:spLocks noChangeArrowheads="1"/>
          </p:cNvSpPr>
          <p:nvPr/>
        </p:nvSpPr>
        <p:spPr bwMode="auto">
          <a:xfrm>
            <a:off x="4778375" y="22098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ILP</a:t>
            </a:r>
          </a:p>
        </p:txBody>
      </p:sp>
      <p:sp>
        <p:nvSpPr>
          <p:cNvPr id="30907" name="Line 191"/>
          <p:cNvSpPr>
            <a:spLocks noChangeShapeType="1"/>
          </p:cNvSpPr>
          <p:nvPr/>
        </p:nvSpPr>
        <p:spPr bwMode="auto">
          <a:xfrm flipH="1" flipV="1">
            <a:off x="4343400" y="2667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8" name="Text Box 192"/>
          <p:cNvSpPr txBox="1">
            <a:spLocks noChangeArrowheads="1"/>
          </p:cNvSpPr>
          <p:nvPr/>
        </p:nvSpPr>
        <p:spPr bwMode="auto">
          <a:xfrm>
            <a:off x="3733800" y="2514600"/>
            <a:ext cx="2133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mul/add imbalance</a:t>
            </a:r>
          </a:p>
        </p:txBody>
      </p:sp>
      <p:sp>
        <p:nvSpPr>
          <p:cNvPr id="30909" name="Text Box 193"/>
          <p:cNvSpPr txBox="1">
            <a:spLocks noChangeArrowheads="1"/>
          </p:cNvSpPr>
          <p:nvPr/>
        </p:nvSpPr>
        <p:spPr bwMode="auto">
          <a:xfrm rot="-2700000">
            <a:off x="3505200" y="2590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SW prefetch</a:t>
            </a:r>
          </a:p>
        </p:txBody>
      </p:sp>
      <p:sp>
        <p:nvSpPr>
          <p:cNvPr id="30910" name="Text Box 194"/>
          <p:cNvSpPr txBox="1">
            <a:spLocks noChangeArrowheads="1"/>
          </p:cNvSpPr>
          <p:nvPr/>
        </p:nvSpPr>
        <p:spPr bwMode="auto">
          <a:xfrm rot="-2700000">
            <a:off x="3657600" y="2590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NUMA</a:t>
            </a:r>
          </a:p>
        </p:txBody>
      </p:sp>
      <p:sp>
        <p:nvSpPr>
          <p:cNvPr id="30911" name="Line 195"/>
          <p:cNvSpPr>
            <a:spLocks noChangeShapeType="1"/>
          </p:cNvSpPr>
          <p:nvPr/>
        </p:nvSpPr>
        <p:spPr bwMode="auto">
          <a:xfrm>
            <a:off x="3732213" y="3352800"/>
            <a:ext cx="22875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2" name="Line 196"/>
          <p:cNvSpPr>
            <a:spLocks noChangeShapeType="1"/>
          </p:cNvSpPr>
          <p:nvPr/>
        </p:nvSpPr>
        <p:spPr bwMode="auto">
          <a:xfrm flipV="1">
            <a:off x="3732213" y="1069975"/>
            <a:ext cx="0" cy="2284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3" name="Freeform 197"/>
          <p:cNvSpPr>
            <a:spLocks/>
          </p:cNvSpPr>
          <p:nvPr/>
        </p:nvSpPr>
        <p:spPr bwMode="auto">
          <a:xfrm>
            <a:off x="4191000" y="2667000"/>
            <a:ext cx="152400" cy="457200"/>
          </a:xfrm>
          <a:custGeom>
            <a:avLst/>
            <a:gdLst>
              <a:gd name="T0" fmla="*/ 2147483647 w 96"/>
              <a:gd name="T1" fmla="*/ 0 h 288"/>
              <a:gd name="T2" fmla="*/ 0 w 96"/>
              <a:gd name="T3" fmla="*/ 2147483647 h 288"/>
              <a:gd name="T4" fmla="*/ 0 w 96"/>
              <a:gd name="T5" fmla="*/ 2147483647 h 288"/>
              <a:gd name="T6" fmla="*/ 2147483647 w 96"/>
              <a:gd name="T7" fmla="*/ 2147483647 h 288"/>
              <a:gd name="T8" fmla="*/ 2147483647 w 96"/>
              <a:gd name="T9" fmla="*/ 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288"/>
              <a:gd name="T17" fmla="*/ 96 w 96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288">
                <a:moveTo>
                  <a:pt x="96" y="0"/>
                </a:moveTo>
                <a:lnTo>
                  <a:pt x="0" y="96"/>
                </a:lnTo>
                <a:lnTo>
                  <a:pt x="0" y="288"/>
                </a:lnTo>
                <a:lnTo>
                  <a:pt x="96" y="192"/>
                </a:lnTo>
                <a:lnTo>
                  <a:pt x="96" y="0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4" name="Freeform 198"/>
          <p:cNvSpPr>
            <a:spLocks/>
          </p:cNvSpPr>
          <p:nvPr/>
        </p:nvSpPr>
        <p:spPr bwMode="auto">
          <a:xfrm>
            <a:off x="1219200" y="5334000"/>
            <a:ext cx="152400" cy="533400"/>
          </a:xfrm>
          <a:custGeom>
            <a:avLst/>
            <a:gdLst>
              <a:gd name="T0" fmla="*/ 2147483647 w 96"/>
              <a:gd name="T1" fmla="*/ 2147483647 h 336"/>
              <a:gd name="T2" fmla="*/ 0 w 96"/>
              <a:gd name="T3" fmla="*/ 2147483647 h 336"/>
              <a:gd name="T4" fmla="*/ 0 w 96"/>
              <a:gd name="T5" fmla="*/ 2147483647 h 336"/>
              <a:gd name="T6" fmla="*/ 2147483647 w 96"/>
              <a:gd name="T7" fmla="*/ 0 h 336"/>
              <a:gd name="T8" fmla="*/ 2147483647 w 96"/>
              <a:gd name="T9" fmla="*/ 2147483647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336"/>
              <a:gd name="T17" fmla="*/ 96 w 9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336">
                <a:moveTo>
                  <a:pt x="96" y="240"/>
                </a:moveTo>
                <a:lnTo>
                  <a:pt x="0" y="336"/>
                </a:lnTo>
                <a:lnTo>
                  <a:pt x="0" y="96"/>
                </a:lnTo>
                <a:lnTo>
                  <a:pt x="96" y="0"/>
                </a:lnTo>
                <a:lnTo>
                  <a:pt x="96" y="240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5" name="Freeform 199"/>
          <p:cNvSpPr>
            <a:spLocks/>
          </p:cNvSpPr>
          <p:nvPr/>
        </p:nvSpPr>
        <p:spPr bwMode="auto">
          <a:xfrm>
            <a:off x="4191000" y="5257800"/>
            <a:ext cx="152400" cy="609600"/>
          </a:xfrm>
          <a:custGeom>
            <a:avLst/>
            <a:gdLst>
              <a:gd name="T0" fmla="*/ 2147483647 w 96"/>
              <a:gd name="T1" fmla="*/ 2147483647 h 384"/>
              <a:gd name="T2" fmla="*/ 0 w 96"/>
              <a:gd name="T3" fmla="*/ 2147483647 h 384"/>
              <a:gd name="T4" fmla="*/ 0 w 96"/>
              <a:gd name="T5" fmla="*/ 2147483647 h 384"/>
              <a:gd name="T6" fmla="*/ 2147483647 w 96"/>
              <a:gd name="T7" fmla="*/ 0 h 384"/>
              <a:gd name="T8" fmla="*/ 2147483647 w 96"/>
              <a:gd name="T9" fmla="*/ 2147483647 h 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384"/>
              <a:gd name="T17" fmla="*/ 96 w 96"/>
              <a:gd name="T18" fmla="*/ 384 h 3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384">
                <a:moveTo>
                  <a:pt x="96" y="288"/>
                </a:moveTo>
                <a:lnTo>
                  <a:pt x="0" y="384"/>
                </a:lnTo>
                <a:lnTo>
                  <a:pt x="0" y="96"/>
                </a:lnTo>
                <a:lnTo>
                  <a:pt x="96" y="0"/>
                </a:lnTo>
                <a:lnTo>
                  <a:pt x="96" y="288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6" name="Line 201"/>
          <p:cNvSpPr>
            <a:spLocks noChangeShapeType="1"/>
          </p:cNvSpPr>
          <p:nvPr/>
        </p:nvSpPr>
        <p:spPr bwMode="auto">
          <a:xfrm flipV="1">
            <a:off x="1371600" y="5334000"/>
            <a:ext cx="0" cy="3810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7" name="Line 202"/>
          <p:cNvSpPr>
            <a:spLocks noChangeShapeType="1"/>
          </p:cNvSpPr>
          <p:nvPr/>
        </p:nvSpPr>
        <p:spPr bwMode="auto">
          <a:xfrm flipV="1">
            <a:off x="1371600" y="5486400"/>
            <a:ext cx="0" cy="838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8" name="Line 205"/>
          <p:cNvSpPr>
            <a:spLocks noChangeShapeType="1"/>
          </p:cNvSpPr>
          <p:nvPr/>
        </p:nvSpPr>
        <p:spPr bwMode="auto">
          <a:xfrm flipV="1">
            <a:off x="4343400" y="5257800"/>
            <a:ext cx="0" cy="4572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19" name="Line 206"/>
          <p:cNvSpPr>
            <a:spLocks noChangeShapeType="1"/>
          </p:cNvSpPr>
          <p:nvPr/>
        </p:nvSpPr>
        <p:spPr bwMode="auto">
          <a:xfrm flipV="1">
            <a:off x="4343400" y="5257800"/>
            <a:ext cx="0" cy="10668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0" name="Line 207"/>
          <p:cNvSpPr>
            <a:spLocks noChangeShapeType="1"/>
          </p:cNvSpPr>
          <p:nvPr/>
        </p:nvSpPr>
        <p:spPr bwMode="auto">
          <a:xfrm flipV="1">
            <a:off x="4343400" y="2667000"/>
            <a:ext cx="0" cy="3048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1" name="Line 208"/>
          <p:cNvSpPr>
            <a:spLocks noChangeShapeType="1"/>
          </p:cNvSpPr>
          <p:nvPr/>
        </p:nvSpPr>
        <p:spPr bwMode="auto">
          <a:xfrm flipV="1">
            <a:off x="4343400" y="2667000"/>
            <a:ext cx="0" cy="6858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26" name="Oval 678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2" name="Oval 678"/>
          <p:cNvSpPr>
            <a:spLocks noChangeArrowheads="1"/>
          </p:cNvSpPr>
          <p:nvPr/>
        </p:nvSpPr>
        <p:spPr bwMode="auto">
          <a:xfrm>
            <a:off x="1295400" y="53340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" name="Oval 678"/>
          <p:cNvSpPr>
            <a:spLocks noChangeArrowheads="1"/>
          </p:cNvSpPr>
          <p:nvPr/>
        </p:nvSpPr>
        <p:spPr bwMode="auto">
          <a:xfrm>
            <a:off x="4267200" y="51816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0925" name="Freeform 219"/>
          <p:cNvSpPr>
            <a:spLocks/>
          </p:cNvSpPr>
          <p:nvPr/>
        </p:nvSpPr>
        <p:spPr bwMode="auto">
          <a:xfrm>
            <a:off x="1219200" y="2895600"/>
            <a:ext cx="152400" cy="457200"/>
          </a:xfrm>
          <a:custGeom>
            <a:avLst/>
            <a:gdLst>
              <a:gd name="T0" fmla="*/ 2147483647 w 96"/>
              <a:gd name="T1" fmla="*/ 0 h 288"/>
              <a:gd name="T2" fmla="*/ 0 w 96"/>
              <a:gd name="T3" fmla="*/ 2147483647 h 288"/>
              <a:gd name="T4" fmla="*/ 0 w 96"/>
              <a:gd name="T5" fmla="*/ 2147483647 h 288"/>
              <a:gd name="T6" fmla="*/ 2147483647 w 96"/>
              <a:gd name="T7" fmla="*/ 2147483647 h 288"/>
              <a:gd name="T8" fmla="*/ 2147483647 w 96"/>
              <a:gd name="T9" fmla="*/ 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288"/>
              <a:gd name="T17" fmla="*/ 96 w 96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288">
                <a:moveTo>
                  <a:pt x="96" y="0"/>
                </a:moveTo>
                <a:lnTo>
                  <a:pt x="0" y="96"/>
                </a:lnTo>
                <a:lnTo>
                  <a:pt x="0" y="288"/>
                </a:lnTo>
                <a:lnTo>
                  <a:pt x="96" y="192"/>
                </a:lnTo>
                <a:lnTo>
                  <a:pt x="96" y="0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6" name="Line 220"/>
          <p:cNvSpPr>
            <a:spLocks noChangeShapeType="1"/>
          </p:cNvSpPr>
          <p:nvPr/>
        </p:nvSpPr>
        <p:spPr bwMode="auto">
          <a:xfrm flipV="1">
            <a:off x="1371600" y="2895600"/>
            <a:ext cx="0" cy="3048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7" name="Line 221"/>
          <p:cNvSpPr>
            <a:spLocks noChangeShapeType="1"/>
          </p:cNvSpPr>
          <p:nvPr/>
        </p:nvSpPr>
        <p:spPr bwMode="auto">
          <a:xfrm flipV="1">
            <a:off x="1371600" y="2895600"/>
            <a:ext cx="0" cy="457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Oval 678"/>
          <p:cNvSpPr>
            <a:spLocks noChangeArrowheads="1"/>
          </p:cNvSpPr>
          <p:nvPr/>
        </p:nvSpPr>
        <p:spPr bwMode="auto">
          <a:xfrm>
            <a:off x="1295400" y="28194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2720" name="Freeform 672"/>
          <p:cNvSpPr>
            <a:spLocks/>
          </p:cNvSpPr>
          <p:nvPr/>
        </p:nvSpPr>
        <p:spPr bwMode="auto">
          <a:xfrm>
            <a:off x="1143000" y="3276600"/>
            <a:ext cx="1524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8"/>
              </a:cxn>
              <a:cxn ang="0">
                <a:pos x="48" y="96"/>
              </a:cxn>
              <a:cxn ang="0">
                <a:pos x="96" y="48"/>
              </a:cxn>
              <a:cxn ang="0">
                <a:pos x="48" y="0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0" y="48"/>
                </a:lnTo>
                <a:lnTo>
                  <a:pt x="48" y="96"/>
                </a:lnTo>
                <a:lnTo>
                  <a:pt x="96" y="48"/>
                </a:lnTo>
                <a:lnTo>
                  <a:pt x="48" y="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0930" name="Line 222"/>
          <p:cNvSpPr>
            <a:spLocks noChangeShapeType="1"/>
          </p:cNvSpPr>
          <p:nvPr/>
        </p:nvSpPr>
        <p:spPr bwMode="auto">
          <a:xfrm flipV="1">
            <a:off x="4191000" y="3124200"/>
            <a:ext cx="0" cy="228600"/>
          </a:xfrm>
          <a:prstGeom prst="line">
            <a:avLst/>
          </a:prstGeom>
          <a:noFill/>
          <a:ln w="19050">
            <a:solidFill>
              <a:srgbClr val="3366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31" name="Line 225"/>
          <p:cNvSpPr>
            <a:spLocks noChangeShapeType="1"/>
          </p:cNvSpPr>
          <p:nvPr/>
        </p:nvSpPr>
        <p:spPr bwMode="auto">
          <a:xfrm flipV="1">
            <a:off x="1219200" y="5867400"/>
            <a:ext cx="0" cy="457200"/>
          </a:xfrm>
          <a:prstGeom prst="line">
            <a:avLst/>
          </a:prstGeom>
          <a:noFill/>
          <a:ln w="19050">
            <a:solidFill>
              <a:srgbClr val="3366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672"/>
          <p:cNvSpPr>
            <a:spLocks/>
          </p:cNvSpPr>
          <p:nvPr/>
        </p:nvSpPr>
        <p:spPr bwMode="auto">
          <a:xfrm>
            <a:off x="4114800" y="3124200"/>
            <a:ext cx="1524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8"/>
              </a:cxn>
              <a:cxn ang="0">
                <a:pos x="48" y="96"/>
              </a:cxn>
              <a:cxn ang="0">
                <a:pos x="96" y="48"/>
              </a:cxn>
              <a:cxn ang="0">
                <a:pos x="48" y="0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0" y="48"/>
                </a:lnTo>
                <a:lnTo>
                  <a:pt x="48" y="96"/>
                </a:lnTo>
                <a:lnTo>
                  <a:pt x="96" y="48"/>
                </a:lnTo>
                <a:lnTo>
                  <a:pt x="48" y="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6" name="Freeform 672"/>
          <p:cNvSpPr>
            <a:spLocks/>
          </p:cNvSpPr>
          <p:nvPr/>
        </p:nvSpPr>
        <p:spPr bwMode="auto">
          <a:xfrm>
            <a:off x="1143000" y="5867400"/>
            <a:ext cx="1524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8"/>
              </a:cxn>
              <a:cxn ang="0">
                <a:pos x="48" y="96"/>
              </a:cxn>
              <a:cxn ang="0">
                <a:pos x="96" y="48"/>
              </a:cxn>
              <a:cxn ang="0">
                <a:pos x="48" y="0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0" y="48"/>
                </a:lnTo>
                <a:lnTo>
                  <a:pt x="48" y="96"/>
                </a:lnTo>
                <a:lnTo>
                  <a:pt x="96" y="48"/>
                </a:lnTo>
                <a:lnTo>
                  <a:pt x="48" y="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0934" name="Text Box 226"/>
          <p:cNvSpPr txBox="1">
            <a:spLocks noChangeArrowheads="1"/>
          </p:cNvSpPr>
          <p:nvPr/>
        </p:nvSpPr>
        <p:spPr bwMode="auto">
          <a:xfrm>
            <a:off x="3810000" y="3886200"/>
            <a:ext cx="21320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IBM QS20</a:t>
            </a:r>
          </a:p>
          <a:p>
            <a:pPr eaLnBrk="1" hangingPunct="1"/>
            <a:r>
              <a:rPr lang="en-US" sz="1800"/>
              <a:t>Cell Blade</a:t>
            </a:r>
          </a:p>
        </p:txBody>
      </p:sp>
      <p:sp>
        <p:nvSpPr>
          <p:cNvPr id="30935" name="Text Box 227"/>
          <p:cNvSpPr txBox="1">
            <a:spLocks noChangeArrowheads="1"/>
          </p:cNvSpPr>
          <p:nvPr/>
        </p:nvSpPr>
        <p:spPr bwMode="auto">
          <a:xfrm>
            <a:off x="3810000" y="914400"/>
            <a:ext cx="2130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Opteron 2356</a:t>
            </a:r>
          </a:p>
          <a:p>
            <a:pPr eaLnBrk="1" hangingPunct="1"/>
            <a:r>
              <a:rPr lang="en-US" sz="1800"/>
              <a:t>(Barcelona)</a:t>
            </a:r>
          </a:p>
        </p:txBody>
      </p:sp>
      <p:sp>
        <p:nvSpPr>
          <p:cNvPr id="30936" name="Text Box 228"/>
          <p:cNvSpPr txBox="1">
            <a:spLocks noChangeArrowheads="1"/>
          </p:cNvSpPr>
          <p:nvPr/>
        </p:nvSpPr>
        <p:spPr bwMode="auto">
          <a:xfrm>
            <a:off x="838200" y="914400"/>
            <a:ext cx="21320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Intel Xeon E5345</a:t>
            </a:r>
          </a:p>
          <a:p>
            <a:pPr eaLnBrk="1" hangingPunct="1"/>
            <a:r>
              <a:rPr lang="en-US" sz="1800"/>
              <a:t>(Clovertown)</a:t>
            </a:r>
          </a:p>
        </p:txBody>
      </p:sp>
      <p:sp>
        <p:nvSpPr>
          <p:cNvPr id="30937" name="Text Box 229"/>
          <p:cNvSpPr txBox="1">
            <a:spLocks noChangeArrowheads="1"/>
          </p:cNvSpPr>
          <p:nvPr/>
        </p:nvSpPr>
        <p:spPr bwMode="auto">
          <a:xfrm>
            <a:off x="838200" y="3884613"/>
            <a:ext cx="213201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Sun T2+ T5140</a:t>
            </a:r>
          </a:p>
          <a:p>
            <a:pPr eaLnBrk="1" hangingPunct="1"/>
            <a:r>
              <a:rPr lang="en-US" sz="1800"/>
              <a:t>(Victoria Falls)</a:t>
            </a:r>
          </a:p>
        </p:txBody>
      </p:sp>
    </p:spTree>
    <p:extLst>
      <p:ext uri="{BB962C8B-B14F-4D97-AF65-F5344CB8AC3E}">
        <p14:creationId xmlns:p14="http://schemas.microsoft.com/office/powerpoint/2010/main" val="2214010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62950" y="6502400"/>
            <a:ext cx="312738" cy="3048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CA9B344C-C8A6-B649-BD4E-E3BE0B36A67F}" type="slidenum">
              <a:rPr lang="en-US" sz="1400">
                <a:solidFill>
                  <a:srgbClr val="13346B"/>
                </a:solidFill>
                <a:cs typeface="Arial" charset="0"/>
              </a:rPr>
              <a:pPr eaLnBrk="1" hangingPunct="1"/>
              <a:t>7</a:t>
            </a:fld>
            <a:endParaRPr lang="en-US" sz="1400">
              <a:solidFill>
                <a:srgbClr val="13346B"/>
              </a:solidFill>
              <a:cs typeface="Arial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>
                <a:latin typeface="Arial" charset="0"/>
                <a:ea typeface="ヒラギノ角ゴ ProN W3" charset="0"/>
                <a:cs typeface="ヒラギノ角ゴ ProN W3" charset="0"/>
              </a:rPr>
              <a:t>Roofline model for SpMV</a:t>
            </a:r>
            <a:br>
              <a:rPr lang="en-US">
                <a:latin typeface="Arial" charset="0"/>
                <a:ea typeface="ヒラギノ角ゴ ProN W3" charset="0"/>
                <a:cs typeface="ヒラギノ角ゴ ProN W3" charset="0"/>
              </a:rPr>
            </a:b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(matrix compression)</a:t>
            </a:r>
            <a:endParaRPr lang="en-US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V="1">
            <a:off x="40354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43402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 flipV="1">
            <a:off x="46434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49482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52530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V="1">
            <a:off x="5556250" y="1066800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V="1">
            <a:off x="5861050" y="1066800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H="1" flipV="1">
            <a:off x="3730625" y="3046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 flipV="1">
            <a:off x="3730625" y="27416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 flipH="1" flipV="1">
            <a:off x="3730625" y="2438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 flipH="1" flipV="1">
            <a:off x="3730625" y="2133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 flipH="1" flipV="1">
            <a:off x="3730625" y="1828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 flipV="1">
            <a:off x="3730625" y="1524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 flipV="1">
            <a:off x="3730625" y="1219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V="1">
            <a:off x="1065213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V="1">
            <a:off x="1370013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16732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 flipV="1">
            <a:off x="19780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 flipV="1">
            <a:off x="2282825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 flipV="1">
            <a:off x="25860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 flipV="1">
            <a:off x="2890838" y="10699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H="1" flipV="1">
            <a:off x="760413" y="3046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H="1" flipV="1">
            <a:off x="760413" y="27416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H="1" flipV="1">
            <a:off x="760413" y="2438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 flipH="1" flipV="1">
            <a:off x="760413" y="2133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H="1" flipV="1">
            <a:off x="760413" y="1828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 flipH="1" flipV="1">
            <a:off x="760413" y="1524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 flipV="1">
            <a:off x="760413" y="1219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155575" y="31988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165100" y="28940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6080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2803" name="Line 35"/>
          <p:cNvSpPr>
            <a:spLocks noChangeShapeType="1"/>
          </p:cNvSpPr>
          <p:nvPr/>
        </p:nvSpPr>
        <p:spPr bwMode="auto">
          <a:xfrm flipV="1">
            <a:off x="760413" y="1069975"/>
            <a:ext cx="0" cy="2284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760413" y="3656013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 rot="-5400000">
            <a:off x="-988219" y="2058194"/>
            <a:ext cx="2281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165100" y="25892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165100" y="2286000"/>
            <a:ext cx="45561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165100" y="1981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165100" y="1676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165100" y="1371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2811" name="Text Box 43"/>
          <p:cNvSpPr txBox="1">
            <a:spLocks noChangeArrowheads="1"/>
          </p:cNvSpPr>
          <p:nvPr/>
        </p:nvSpPr>
        <p:spPr bwMode="auto">
          <a:xfrm>
            <a:off x="165100" y="10668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2812" name="Text Box 44"/>
          <p:cNvSpPr txBox="1">
            <a:spLocks noChangeArrowheads="1"/>
          </p:cNvSpPr>
          <p:nvPr/>
        </p:nvSpPr>
        <p:spPr bwMode="auto">
          <a:xfrm>
            <a:off x="90646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12049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2814" name="Text Box 46"/>
          <p:cNvSpPr txBox="1">
            <a:spLocks noChangeArrowheads="1"/>
          </p:cNvSpPr>
          <p:nvPr/>
        </p:nvSpPr>
        <p:spPr bwMode="auto">
          <a:xfrm>
            <a:off x="1522413" y="3351213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2815" name="Text Box 47"/>
          <p:cNvSpPr txBox="1">
            <a:spLocks noChangeArrowheads="1"/>
          </p:cNvSpPr>
          <p:nvPr/>
        </p:nvSpPr>
        <p:spPr bwMode="auto">
          <a:xfrm>
            <a:off x="18192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21240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2817" name="Text Box 49"/>
          <p:cNvSpPr txBox="1">
            <a:spLocks noChangeArrowheads="1"/>
          </p:cNvSpPr>
          <p:nvPr/>
        </p:nvSpPr>
        <p:spPr bwMode="auto">
          <a:xfrm>
            <a:off x="2428875" y="3351213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2818" name="Text Box 50"/>
          <p:cNvSpPr txBox="1">
            <a:spLocks noChangeArrowheads="1"/>
          </p:cNvSpPr>
          <p:nvPr/>
        </p:nvSpPr>
        <p:spPr bwMode="auto">
          <a:xfrm>
            <a:off x="2732088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V="1">
            <a:off x="40386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 flipV="1">
            <a:off x="43434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1" name="Line 53"/>
          <p:cNvSpPr>
            <a:spLocks noChangeShapeType="1"/>
          </p:cNvSpPr>
          <p:nvPr/>
        </p:nvSpPr>
        <p:spPr bwMode="auto">
          <a:xfrm flipV="1">
            <a:off x="46466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2" name="Line 54"/>
          <p:cNvSpPr>
            <a:spLocks noChangeShapeType="1"/>
          </p:cNvSpPr>
          <p:nvPr/>
        </p:nvSpPr>
        <p:spPr bwMode="auto">
          <a:xfrm flipV="1">
            <a:off x="49514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3" name="Line 55"/>
          <p:cNvSpPr>
            <a:spLocks noChangeShapeType="1"/>
          </p:cNvSpPr>
          <p:nvPr/>
        </p:nvSpPr>
        <p:spPr bwMode="auto">
          <a:xfrm flipV="1">
            <a:off x="52562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 flipV="1">
            <a:off x="5559425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5" name="Line 57"/>
          <p:cNvSpPr>
            <a:spLocks noChangeShapeType="1"/>
          </p:cNvSpPr>
          <p:nvPr/>
        </p:nvSpPr>
        <p:spPr bwMode="auto">
          <a:xfrm flipV="1">
            <a:off x="5864225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6" name="Line 58"/>
          <p:cNvSpPr>
            <a:spLocks noChangeShapeType="1"/>
          </p:cNvSpPr>
          <p:nvPr/>
        </p:nvSpPr>
        <p:spPr bwMode="auto">
          <a:xfrm flipH="1" flipV="1">
            <a:off x="3730625" y="60182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7" name="Line 59"/>
          <p:cNvSpPr>
            <a:spLocks noChangeShapeType="1"/>
          </p:cNvSpPr>
          <p:nvPr/>
        </p:nvSpPr>
        <p:spPr bwMode="auto">
          <a:xfrm flipH="1" flipV="1">
            <a:off x="3730625" y="5713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 flipH="1" flipV="1">
            <a:off x="3730625" y="5410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 flipH="1" flipV="1">
            <a:off x="3730625" y="5105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 flipH="1" flipV="1">
            <a:off x="3730625" y="4800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 flipH="1" flipV="1">
            <a:off x="3730625" y="4495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 flipH="1" flipV="1">
            <a:off x="3730625" y="4191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3" name="Line 65"/>
          <p:cNvSpPr>
            <a:spLocks noChangeShapeType="1"/>
          </p:cNvSpPr>
          <p:nvPr/>
        </p:nvSpPr>
        <p:spPr bwMode="auto">
          <a:xfrm flipV="1">
            <a:off x="1068388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4" name="Line 66"/>
          <p:cNvSpPr>
            <a:spLocks noChangeShapeType="1"/>
          </p:cNvSpPr>
          <p:nvPr/>
        </p:nvSpPr>
        <p:spPr bwMode="auto">
          <a:xfrm flipV="1">
            <a:off x="1373188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5" name="Line 67"/>
          <p:cNvSpPr>
            <a:spLocks noChangeShapeType="1"/>
          </p:cNvSpPr>
          <p:nvPr/>
        </p:nvSpPr>
        <p:spPr bwMode="auto">
          <a:xfrm flipV="1">
            <a:off x="16764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6" name="Line 68"/>
          <p:cNvSpPr>
            <a:spLocks noChangeShapeType="1"/>
          </p:cNvSpPr>
          <p:nvPr/>
        </p:nvSpPr>
        <p:spPr bwMode="auto">
          <a:xfrm flipV="1">
            <a:off x="19812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7" name="Line 69"/>
          <p:cNvSpPr>
            <a:spLocks noChangeShapeType="1"/>
          </p:cNvSpPr>
          <p:nvPr/>
        </p:nvSpPr>
        <p:spPr bwMode="auto">
          <a:xfrm flipV="1">
            <a:off x="2286000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8" name="Line 70"/>
          <p:cNvSpPr>
            <a:spLocks noChangeShapeType="1"/>
          </p:cNvSpPr>
          <p:nvPr/>
        </p:nvSpPr>
        <p:spPr bwMode="auto">
          <a:xfrm flipV="1">
            <a:off x="2589213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39" name="Line 71"/>
          <p:cNvSpPr>
            <a:spLocks noChangeShapeType="1"/>
          </p:cNvSpPr>
          <p:nvPr/>
        </p:nvSpPr>
        <p:spPr bwMode="auto">
          <a:xfrm flipV="1">
            <a:off x="2890838" y="4041775"/>
            <a:ext cx="0" cy="2284413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0" name="Line 72"/>
          <p:cNvSpPr>
            <a:spLocks noChangeShapeType="1"/>
          </p:cNvSpPr>
          <p:nvPr/>
        </p:nvSpPr>
        <p:spPr bwMode="auto">
          <a:xfrm flipH="1" flipV="1">
            <a:off x="760413" y="60182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1" name="Line 73"/>
          <p:cNvSpPr>
            <a:spLocks noChangeShapeType="1"/>
          </p:cNvSpPr>
          <p:nvPr/>
        </p:nvSpPr>
        <p:spPr bwMode="auto">
          <a:xfrm flipH="1" flipV="1">
            <a:off x="760413" y="5713413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2" name="Line 74"/>
          <p:cNvSpPr>
            <a:spLocks noChangeShapeType="1"/>
          </p:cNvSpPr>
          <p:nvPr/>
        </p:nvSpPr>
        <p:spPr bwMode="auto">
          <a:xfrm flipH="1" flipV="1">
            <a:off x="760413" y="54102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3" name="Line 75"/>
          <p:cNvSpPr>
            <a:spLocks noChangeShapeType="1"/>
          </p:cNvSpPr>
          <p:nvPr/>
        </p:nvSpPr>
        <p:spPr bwMode="auto">
          <a:xfrm flipH="1" flipV="1">
            <a:off x="760413" y="51054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4" name="Line 76"/>
          <p:cNvSpPr>
            <a:spLocks noChangeShapeType="1"/>
          </p:cNvSpPr>
          <p:nvPr/>
        </p:nvSpPr>
        <p:spPr bwMode="auto">
          <a:xfrm flipH="1" flipV="1">
            <a:off x="760413" y="48006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5" name="Line 77"/>
          <p:cNvSpPr>
            <a:spLocks noChangeShapeType="1"/>
          </p:cNvSpPr>
          <p:nvPr/>
        </p:nvSpPr>
        <p:spPr bwMode="auto">
          <a:xfrm flipH="1" flipV="1">
            <a:off x="760413" y="44958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6" name="Line 78"/>
          <p:cNvSpPr>
            <a:spLocks noChangeShapeType="1"/>
          </p:cNvSpPr>
          <p:nvPr/>
        </p:nvSpPr>
        <p:spPr bwMode="auto">
          <a:xfrm flipH="1" flipV="1">
            <a:off x="760413" y="4191000"/>
            <a:ext cx="2282825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47" name="Text Box 79"/>
          <p:cNvSpPr txBox="1">
            <a:spLocks noChangeArrowheads="1"/>
          </p:cNvSpPr>
          <p:nvPr/>
        </p:nvSpPr>
        <p:spPr bwMode="auto">
          <a:xfrm>
            <a:off x="3127375" y="31988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2848" name="Text Box 80"/>
          <p:cNvSpPr txBox="1">
            <a:spLocks noChangeArrowheads="1"/>
          </p:cNvSpPr>
          <p:nvPr/>
        </p:nvSpPr>
        <p:spPr bwMode="auto">
          <a:xfrm>
            <a:off x="3136900" y="28940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2849" name="Text Box 81"/>
          <p:cNvSpPr txBox="1">
            <a:spLocks noChangeArrowheads="1"/>
          </p:cNvSpPr>
          <p:nvPr/>
        </p:nvSpPr>
        <p:spPr bwMode="auto">
          <a:xfrm>
            <a:off x="35798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2850" name="Text Box 82"/>
          <p:cNvSpPr txBox="1">
            <a:spLocks noChangeArrowheads="1"/>
          </p:cNvSpPr>
          <p:nvPr/>
        </p:nvSpPr>
        <p:spPr bwMode="auto">
          <a:xfrm>
            <a:off x="3732213" y="3656013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2851" name="Text Box 83"/>
          <p:cNvSpPr txBox="1">
            <a:spLocks noChangeArrowheads="1"/>
          </p:cNvSpPr>
          <p:nvPr/>
        </p:nvSpPr>
        <p:spPr bwMode="auto">
          <a:xfrm rot="-5400000">
            <a:off x="1983581" y="2058194"/>
            <a:ext cx="2281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2852" name="Text Box 84"/>
          <p:cNvSpPr txBox="1">
            <a:spLocks noChangeArrowheads="1"/>
          </p:cNvSpPr>
          <p:nvPr/>
        </p:nvSpPr>
        <p:spPr bwMode="auto">
          <a:xfrm>
            <a:off x="3136900" y="2589213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2853" name="Text Box 85"/>
          <p:cNvSpPr txBox="1">
            <a:spLocks noChangeArrowheads="1"/>
          </p:cNvSpPr>
          <p:nvPr/>
        </p:nvSpPr>
        <p:spPr bwMode="auto">
          <a:xfrm>
            <a:off x="3136900" y="2286000"/>
            <a:ext cx="45561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2854" name="Text Box 86"/>
          <p:cNvSpPr txBox="1">
            <a:spLocks noChangeArrowheads="1"/>
          </p:cNvSpPr>
          <p:nvPr/>
        </p:nvSpPr>
        <p:spPr bwMode="auto">
          <a:xfrm>
            <a:off x="3136900" y="1981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2855" name="Text Box 87"/>
          <p:cNvSpPr txBox="1">
            <a:spLocks noChangeArrowheads="1"/>
          </p:cNvSpPr>
          <p:nvPr/>
        </p:nvSpPr>
        <p:spPr bwMode="auto">
          <a:xfrm>
            <a:off x="3136900" y="1676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2856" name="Text Box 88"/>
          <p:cNvSpPr txBox="1">
            <a:spLocks noChangeArrowheads="1"/>
          </p:cNvSpPr>
          <p:nvPr/>
        </p:nvSpPr>
        <p:spPr bwMode="auto">
          <a:xfrm>
            <a:off x="3136900" y="1371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2857" name="Text Box 89"/>
          <p:cNvSpPr txBox="1">
            <a:spLocks noChangeArrowheads="1"/>
          </p:cNvSpPr>
          <p:nvPr/>
        </p:nvSpPr>
        <p:spPr bwMode="auto">
          <a:xfrm>
            <a:off x="3136900" y="10668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2858" name="Text Box 90"/>
          <p:cNvSpPr txBox="1">
            <a:spLocks noChangeArrowheads="1"/>
          </p:cNvSpPr>
          <p:nvPr/>
        </p:nvSpPr>
        <p:spPr bwMode="auto">
          <a:xfrm>
            <a:off x="387826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2859" name="Text Box 91"/>
          <p:cNvSpPr txBox="1">
            <a:spLocks noChangeArrowheads="1"/>
          </p:cNvSpPr>
          <p:nvPr/>
        </p:nvSpPr>
        <p:spPr bwMode="auto">
          <a:xfrm>
            <a:off x="4176713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2860" name="Text Box 92"/>
          <p:cNvSpPr txBox="1">
            <a:spLocks noChangeArrowheads="1"/>
          </p:cNvSpPr>
          <p:nvPr/>
        </p:nvSpPr>
        <p:spPr bwMode="auto">
          <a:xfrm>
            <a:off x="4494213" y="3351213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2861" name="Text Box 93"/>
          <p:cNvSpPr txBox="1">
            <a:spLocks noChangeArrowheads="1"/>
          </p:cNvSpPr>
          <p:nvPr/>
        </p:nvSpPr>
        <p:spPr bwMode="auto">
          <a:xfrm>
            <a:off x="47910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2862" name="Text Box 94"/>
          <p:cNvSpPr txBox="1">
            <a:spLocks noChangeArrowheads="1"/>
          </p:cNvSpPr>
          <p:nvPr/>
        </p:nvSpPr>
        <p:spPr bwMode="auto">
          <a:xfrm>
            <a:off x="5095875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2863" name="Text Box 95"/>
          <p:cNvSpPr txBox="1">
            <a:spLocks noChangeArrowheads="1"/>
          </p:cNvSpPr>
          <p:nvPr/>
        </p:nvSpPr>
        <p:spPr bwMode="auto">
          <a:xfrm>
            <a:off x="5400675" y="3351213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2864" name="Text Box 96"/>
          <p:cNvSpPr txBox="1">
            <a:spLocks noChangeArrowheads="1"/>
          </p:cNvSpPr>
          <p:nvPr/>
        </p:nvSpPr>
        <p:spPr bwMode="auto">
          <a:xfrm>
            <a:off x="5703888" y="3351213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2865" name="Text Box 97"/>
          <p:cNvSpPr txBox="1">
            <a:spLocks noChangeArrowheads="1"/>
          </p:cNvSpPr>
          <p:nvPr/>
        </p:nvSpPr>
        <p:spPr bwMode="auto">
          <a:xfrm>
            <a:off x="3127375" y="6172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2866" name="Text Box 98"/>
          <p:cNvSpPr txBox="1">
            <a:spLocks noChangeArrowheads="1"/>
          </p:cNvSpPr>
          <p:nvPr/>
        </p:nvSpPr>
        <p:spPr bwMode="auto">
          <a:xfrm>
            <a:off x="3136900" y="5867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2867" name="Text Box 99"/>
          <p:cNvSpPr txBox="1">
            <a:spLocks noChangeArrowheads="1"/>
          </p:cNvSpPr>
          <p:nvPr/>
        </p:nvSpPr>
        <p:spPr bwMode="auto">
          <a:xfrm>
            <a:off x="35798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2868" name="Text Box 100"/>
          <p:cNvSpPr txBox="1">
            <a:spLocks noChangeArrowheads="1"/>
          </p:cNvSpPr>
          <p:nvPr/>
        </p:nvSpPr>
        <p:spPr bwMode="auto">
          <a:xfrm>
            <a:off x="3732213" y="6629400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2869" name="Text Box 101"/>
          <p:cNvSpPr txBox="1">
            <a:spLocks noChangeArrowheads="1"/>
          </p:cNvSpPr>
          <p:nvPr/>
        </p:nvSpPr>
        <p:spPr bwMode="auto">
          <a:xfrm rot="-5400000">
            <a:off x="1983581" y="5031582"/>
            <a:ext cx="22812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2870" name="Text Box 102"/>
          <p:cNvSpPr txBox="1">
            <a:spLocks noChangeArrowheads="1"/>
          </p:cNvSpPr>
          <p:nvPr/>
        </p:nvSpPr>
        <p:spPr bwMode="auto">
          <a:xfrm>
            <a:off x="3136900" y="5562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2871" name="Text Box 103"/>
          <p:cNvSpPr txBox="1">
            <a:spLocks noChangeArrowheads="1"/>
          </p:cNvSpPr>
          <p:nvPr/>
        </p:nvSpPr>
        <p:spPr bwMode="auto">
          <a:xfrm>
            <a:off x="3136900" y="5259388"/>
            <a:ext cx="45561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2872" name="Text Box 104"/>
          <p:cNvSpPr txBox="1">
            <a:spLocks noChangeArrowheads="1"/>
          </p:cNvSpPr>
          <p:nvPr/>
        </p:nvSpPr>
        <p:spPr bwMode="auto">
          <a:xfrm>
            <a:off x="3136900" y="49545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2873" name="Text Box 105"/>
          <p:cNvSpPr txBox="1">
            <a:spLocks noChangeArrowheads="1"/>
          </p:cNvSpPr>
          <p:nvPr/>
        </p:nvSpPr>
        <p:spPr bwMode="auto">
          <a:xfrm>
            <a:off x="3136900" y="46497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2874" name="Text Box 106"/>
          <p:cNvSpPr txBox="1">
            <a:spLocks noChangeArrowheads="1"/>
          </p:cNvSpPr>
          <p:nvPr/>
        </p:nvSpPr>
        <p:spPr bwMode="auto">
          <a:xfrm>
            <a:off x="3136900" y="43449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2875" name="Text Box 107"/>
          <p:cNvSpPr txBox="1">
            <a:spLocks noChangeArrowheads="1"/>
          </p:cNvSpPr>
          <p:nvPr/>
        </p:nvSpPr>
        <p:spPr bwMode="auto">
          <a:xfrm>
            <a:off x="3136900" y="40401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2876" name="Text Box 108"/>
          <p:cNvSpPr txBox="1">
            <a:spLocks noChangeArrowheads="1"/>
          </p:cNvSpPr>
          <p:nvPr/>
        </p:nvSpPr>
        <p:spPr bwMode="auto">
          <a:xfrm>
            <a:off x="387826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2877" name="Text Box 109"/>
          <p:cNvSpPr txBox="1">
            <a:spLocks noChangeArrowheads="1"/>
          </p:cNvSpPr>
          <p:nvPr/>
        </p:nvSpPr>
        <p:spPr bwMode="auto">
          <a:xfrm>
            <a:off x="41767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2878" name="Text Box 110"/>
          <p:cNvSpPr txBox="1">
            <a:spLocks noChangeArrowheads="1"/>
          </p:cNvSpPr>
          <p:nvPr/>
        </p:nvSpPr>
        <p:spPr bwMode="auto">
          <a:xfrm>
            <a:off x="4494213" y="6324600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2879" name="Text Box 111"/>
          <p:cNvSpPr txBox="1">
            <a:spLocks noChangeArrowheads="1"/>
          </p:cNvSpPr>
          <p:nvPr/>
        </p:nvSpPr>
        <p:spPr bwMode="auto">
          <a:xfrm>
            <a:off x="47910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2880" name="Text Box 112"/>
          <p:cNvSpPr txBox="1">
            <a:spLocks noChangeArrowheads="1"/>
          </p:cNvSpPr>
          <p:nvPr/>
        </p:nvSpPr>
        <p:spPr bwMode="auto">
          <a:xfrm>
            <a:off x="50958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2881" name="Text Box 113"/>
          <p:cNvSpPr txBox="1">
            <a:spLocks noChangeArrowheads="1"/>
          </p:cNvSpPr>
          <p:nvPr/>
        </p:nvSpPr>
        <p:spPr bwMode="auto">
          <a:xfrm>
            <a:off x="5400675" y="6324600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2882" name="Text Box 114"/>
          <p:cNvSpPr txBox="1">
            <a:spLocks noChangeArrowheads="1"/>
          </p:cNvSpPr>
          <p:nvPr/>
        </p:nvSpPr>
        <p:spPr bwMode="auto">
          <a:xfrm>
            <a:off x="5703888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2883" name="Text Box 115"/>
          <p:cNvSpPr txBox="1">
            <a:spLocks noChangeArrowheads="1"/>
          </p:cNvSpPr>
          <p:nvPr/>
        </p:nvSpPr>
        <p:spPr bwMode="auto">
          <a:xfrm>
            <a:off x="155575" y="61722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</a:t>
            </a:r>
          </a:p>
        </p:txBody>
      </p:sp>
      <p:sp>
        <p:nvSpPr>
          <p:cNvPr id="32884" name="Text Box 116"/>
          <p:cNvSpPr txBox="1">
            <a:spLocks noChangeArrowheads="1"/>
          </p:cNvSpPr>
          <p:nvPr/>
        </p:nvSpPr>
        <p:spPr bwMode="auto">
          <a:xfrm>
            <a:off x="165100" y="58674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2</a:t>
            </a:r>
          </a:p>
        </p:txBody>
      </p:sp>
      <p:sp>
        <p:nvSpPr>
          <p:cNvPr id="32885" name="Text Box 117"/>
          <p:cNvSpPr txBox="1">
            <a:spLocks noChangeArrowheads="1"/>
          </p:cNvSpPr>
          <p:nvPr/>
        </p:nvSpPr>
        <p:spPr bwMode="auto">
          <a:xfrm>
            <a:off x="6080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16</a:t>
            </a:r>
            <a:endParaRPr lang="en-US" sz="1200"/>
          </a:p>
        </p:txBody>
      </p:sp>
      <p:sp>
        <p:nvSpPr>
          <p:cNvPr id="32886" name="Line 118"/>
          <p:cNvSpPr>
            <a:spLocks noChangeShapeType="1"/>
          </p:cNvSpPr>
          <p:nvPr/>
        </p:nvSpPr>
        <p:spPr bwMode="auto">
          <a:xfrm>
            <a:off x="760413" y="6326188"/>
            <a:ext cx="22875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87" name="Text Box 119"/>
          <p:cNvSpPr txBox="1">
            <a:spLocks noChangeArrowheads="1"/>
          </p:cNvSpPr>
          <p:nvPr/>
        </p:nvSpPr>
        <p:spPr bwMode="auto">
          <a:xfrm>
            <a:off x="760413" y="6629400"/>
            <a:ext cx="19780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flop:DRAM byte ratio</a:t>
            </a:r>
          </a:p>
        </p:txBody>
      </p:sp>
      <p:sp>
        <p:nvSpPr>
          <p:cNvPr id="32888" name="Text Box 120"/>
          <p:cNvSpPr txBox="1">
            <a:spLocks noChangeArrowheads="1"/>
          </p:cNvSpPr>
          <p:nvPr/>
        </p:nvSpPr>
        <p:spPr bwMode="auto">
          <a:xfrm rot="-5400000">
            <a:off x="-988219" y="5031582"/>
            <a:ext cx="22812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attainable Gflop/s</a:t>
            </a:r>
          </a:p>
        </p:txBody>
      </p:sp>
      <p:sp>
        <p:nvSpPr>
          <p:cNvPr id="32889" name="Text Box 121"/>
          <p:cNvSpPr txBox="1">
            <a:spLocks noChangeArrowheads="1"/>
          </p:cNvSpPr>
          <p:nvPr/>
        </p:nvSpPr>
        <p:spPr bwMode="auto">
          <a:xfrm>
            <a:off x="165100" y="5562600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4</a:t>
            </a:r>
          </a:p>
        </p:txBody>
      </p:sp>
      <p:sp>
        <p:nvSpPr>
          <p:cNvPr id="32890" name="Text Box 122"/>
          <p:cNvSpPr txBox="1">
            <a:spLocks noChangeArrowheads="1"/>
          </p:cNvSpPr>
          <p:nvPr/>
        </p:nvSpPr>
        <p:spPr bwMode="auto">
          <a:xfrm>
            <a:off x="165100" y="5259388"/>
            <a:ext cx="45561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8</a:t>
            </a:r>
          </a:p>
        </p:txBody>
      </p:sp>
      <p:sp>
        <p:nvSpPr>
          <p:cNvPr id="32891" name="Text Box 123"/>
          <p:cNvSpPr txBox="1">
            <a:spLocks noChangeArrowheads="1"/>
          </p:cNvSpPr>
          <p:nvPr/>
        </p:nvSpPr>
        <p:spPr bwMode="auto">
          <a:xfrm>
            <a:off x="165100" y="49545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16</a:t>
            </a:r>
          </a:p>
        </p:txBody>
      </p:sp>
      <p:sp>
        <p:nvSpPr>
          <p:cNvPr id="32892" name="Text Box 124"/>
          <p:cNvSpPr txBox="1">
            <a:spLocks noChangeArrowheads="1"/>
          </p:cNvSpPr>
          <p:nvPr/>
        </p:nvSpPr>
        <p:spPr bwMode="auto">
          <a:xfrm>
            <a:off x="165100" y="46497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32</a:t>
            </a:r>
          </a:p>
        </p:txBody>
      </p:sp>
      <p:sp>
        <p:nvSpPr>
          <p:cNvPr id="32893" name="Text Box 125"/>
          <p:cNvSpPr txBox="1">
            <a:spLocks noChangeArrowheads="1"/>
          </p:cNvSpPr>
          <p:nvPr/>
        </p:nvSpPr>
        <p:spPr bwMode="auto">
          <a:xfrm>
            <a:off x="165100" y="43449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64</a:t>
            </a:r>
          </a:p>
        </p:txBody>
      </p:sp>
      <p:sp>
        <p:nvSpPr>
          <p:cNvPr id="32894" name="Text Box 126"/>
          <p:cNvSpPr txBox="1">
            <a:spLocks noChangeArrowheads="1"/>
          </p:cNvSpPr>
          <p:nvPr/>
        </p:nvSpPr>
        <p:spPr bwMode="auto">
          <a:xfrm>
            <a:off x="165100" y="4040188"/>
            <a:ext cx="455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/>
              <a:t>128</a:t>
            </a:r>
          </a:p>
        </p:txBody>
      </p:sp>
      <p:sp>
        <p:nvSpPr>
          <p:cNvPr id="32895" name="Text Box 127"/>
          <p:cNvSpPr txBox="1">
            <a:spLocks noChangeArrowheads="1"/>
          </p:cNvSpPr>
          <p:nvPr/>
        </p:nvSpPr>
        <p:spPr bwMode="auto">
          <a:xfrm>
            <a:off x="90646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8</a:t>
            </a:r>
            <a:endParaRPr lang="en-US" sz="1200"/>
          </a:p>
        </p:txBody>
      </p:sp>
      <p:sp>
        <p:nvSpPr>
          <p:cNvPr id="32896" name="Text Box 128"/>
          <p:cNvSpPr txBox="1">
            <a:spLocks noChangeArrowheads="1"/>
          </p:cNvSpPr>
          <p:nvPr/>
        </p:nvSpPr>
        <p:spPr bwMode="auto">
          <a:xfrm>
            <a:off x="1204913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4</a:t>
            </a:r>
            <a:endParaRPr lang="en-US" sz="1200"/>
          </a:p>
        </p:txBody>
      </p:sp>
      <p:sp>
        <p:nvSpPr>
          <p:cNvPr id="32897" name="Text Box 129"/>
          <p:cNvSpPr txBox="1">
            <a:spLocks noChangeArrowheads="1"/>
          </p:cNvSpPr>
          <p:nvPr/>
        </p:nvSpPr>
        <p:spPr bwMode="auto">
          <a:xfrm>
            <a:off x="1522413" y="6324600"/>
            <a:ext cx="309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 baseline="30000"/>
              <a:t>1</a:t>
            </a:r>
            <a:r>
              <a:rPr lang="en-US" sz="1200"/>
              <a:t>/</a:t>
            </a:r>
            <a:r>
              <a:rPr lang="en-US" sz="1200" baseline="-25000"/>
              <a:t>2</a:t>
            </a:r>
          </a:p>
        </p:txBody>
      </p:sp>
      <p:sp>
        <p:nvSpPr>
          <p:cNvPr id="32898" name="Text Box 130"/>
          <p:cNvSpPr txBox="1">
            <a:spLocks noChangeArrowheads="1"/>
          </p:cNvSpPr>
          <p:nvPr/>
        </p:nvSpPr>
        <p:spPr bwMode="auto">
          <a:xfrm>
            <a:off x="18192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1</a:t>
            </a:r>
          </a:p>
        </p:txBody>
      </p:sp>
      <p:sp>
        <p:nvSpPr>
          <p:cNvPr id="32899" name="Text Box 131"/>
          <p:cNvSpPr txBox="1">
            <a:spLocks noChangeArrowheads="1"/>
          </p:cNvSpPr>
          <p:nvPr/>
        </p:nvSpPr>
        <p:spPr bwMode="auto">
          <a:xfrm>
            <a:off x="2124075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2</a:t>
            </a:r>
          </a:p>
        </p:txBody>
      </p:sp>
      <p:sp>
        <p:nvSpPr>
          <p:cNvPr id="32900" name="Text Box 132"/>
          <p:cNvSpPr txBox="1">
            <a:spLocks noChangeArrowheads="1"/>
          </p:cNvSpPr>
          <p:nvPr/>
        </p:nvSpPr>
        <p:spPr bwMode="auto">
          <a:xfrm>
            <a:off x="2428875" y="6324600"/>
            <a:ext cx="309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4</a:t>
            </a:r>
          </a:p>
        </p:txBody>
      </p:sp>
      <p:sp>
        <p:nvSpPr>
          <p:cNvPr id="32901" name="Text Box 133"/>
          <p:cNvSpPr txBox="1">
            <a:spLocks noChangeArrowheads="1"/>
          </p:cNvSpPr>
          <p:nvPr/>
        </p:nvSpPr>
        <p:spPr bwMode="auto">
          <a:xfrm>
            <a:off x="2732088" y="6324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r>
              <a:rPr lang="en-US" sz="1200"/>
              <a:t>8</a:t>
            </a:r>
          </a:p>
        </p:txBody>
      </p:sp>
      <p:sp>
        <p:nvSpPr>
          <p:cNvPr id="32902" name="Freeform 134"/>
          <p:cNvSpPr>
            <a:spLocks/>
          </p:cNvSpPr>
          <p:nvPr/>
        </p:nvSpPr>
        <p:spPr bwMode="auto">
          <a:xfrm>
            <a:off x="914400" y="1447800"/>
            <a:ext cx="1981200" cy="1905000"/>
          </a:xfrm>
          <a:custGeom>
            <a:avLst/>
            <a:gdLst>
              <a:gd name="T0" fmla="*/ 0 w 1248"/>
              <a:gd name="T1" fmla="*/ 2147483647 h 1200"/>
              <a:gd name="T2" fmla="*/ 2147483647 w 1248"/>
              <a:gd name="T3" fmla="*/ 0 h 1200"/>
              <a:gd name="T4" fmla="*/ 2147483647 w 1248"/>
              <a:gd name="T5" fmla="*/ 0 h 1200"/>
              <a:gd name="T6" fmla="*/ 2147483647 w 1248"/>
              <a:gd name="T7" fmla="*/ 2147483647 h 1200"/>
              <a:gd name="T8" fmla="*/ 2147483647 w 1248"/>
              <a:gd name="T9" fmla="*/ 2147483647 h 1200"/>
              <a:gd name="T10" fmla="*/ 2147483647 w 1248"/>
              <a:gd name="T11" fmla="*/ 2147483647 h 1200"/>
              <a:gd name="T12" fmla="*/ 0 w 1248"/>
              <a:gd name="T13" fmla="*/ 2147483647 h 12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48"/>
              <a:gd name="T22" fmla="*/ 0 h 1200"/>
              <a:gd name="T23" fmla="*/ 1248 w 1248"/>
              <a:gd name="T24" fmla="*/ 1200 h 12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48" h="1200">
                <a:moveTo>
                  <a:pt x="0" y="1200"/>
                </a:moveTo>
                <a:lnTo>
                  <a:pt x="1200" y="0"/>
                </a:lnTo>
                <a:lnTo>
                  <a:pt x="1248" y="0"/>
                </a:lnTo>
                <a:lnTo>
                  <a:pt x="1248" y="624"/>
                </a:lnTo>
                <a:lnTo>
                  <a:pt x="768" y="624"/>
                </a:lnTo>
                <a:lnTo>
                  <a:pt x="192" y="1200"/>
                </a:lnTo>
                <a:lnTo>
                  <a:pt x="0" y="1200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3" name="Freeform 135"/>
          <p:cNvSpPr>
            <a:spLocks/>
          </p:cNvSpPr>
          <p:nvPr/>
        </p:nvSpPr>
        <p:spPr bwMode="auto">
          <a:xfrm>
            <a:off x="762000" y="5029200"/>
            <a:ext cx="2133600" cy="1295400"/>
          </a:xfrm>
          <a:custGeom>
            <a:avLst/>
            <a:gdLst>
              <a:gd name="T0" fmla="*/ 0 w 1344"/>
              <a:gd name="T1" fmla="*/ 2147483647 h 816"/>
              <a:gd name="T2" fmla="*/ 0 w 1344"/>
              <a:gd name="T3" fmla="*/ 2147483647 h 816"/>
              <a:gd name="T4" fmla="*/ 2147483647 w 1344"/>
              <a:gd name="T5" fmla="*/ 0 h 816"/>
              <a:gd name="T6" fmla="*/ 2147483647 w 1344"/>
              <a:gd name="T7" fmla="*/ 0 h 816"/>
              <a:gd name="T8" fmla="*/ 2147483647 w 1344"/>
              <a:gd name="T9" fmla="*/ 2147483647 h 816"/>
              <a:gd name="T10" fmla="*/ 2147483647 w 1344"/>
              <a:gd name="T11" fmla="*/ 2147483647 h 816"/>
              <a:gd name="T12" fmla="*/ 0 w 1344"/>
              <a:gd name="T13" fmla="*/ 2147483647 h 8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44"/>
              <a:gd name="T22" fmla="*/ 0 h 816"/>
              <a:gd name="T23" fmla="*/ 1344 w 1344"/>
              <a:gd name="T24" fmla="*/ 816 h 8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44" h="816">
                <a:moveTo>
                  <a:pt x="0" y="816"/>
                </a:moveTo>
                <a:lnTo>
                  <a:pt x="0" y="576"/>
                </a:lnTo>
                <a:lnTo>
                  <a:pt x="576" y="0"/>
                </a:lnTo>
                <a:lnTo>
                  <a:pt x="1344" y="0"/>
                </a:lnTo>
                <a:lnTo>
                  <a:pt x="1344" y="384"/>
                </a:lnTo>
                <a:lnTo>
                  <a:pt x="432" y="384"/>
                </a:lnTo>
                <a:lnTo>
                  <a:pt x="0" y="816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4" name="Freeform 136"/>
          <p:cNvSpPr>
            <a:spLocks/>
          </p:cNvSpPr>
          <p:nvPr/>
        </p:nvSpPr>
        <p:spPr bwMode="auto">
          <a:xfrm>
            <a:off x="3733800" y="1447800"/>
            <a:ext cx="2133600" cy="1905000"/>
          </a:xfrm>
          <a:custGeom>
            <a:avLst/>
            <a:gdLst>
              <a:gd name="T0" fmla="*/ 0 w 1344"/>
              <a:gd name="T1" fmla="*/ 2147483647 h 1200"/>
              <a:gd name="T2" fmla="*/ 0 w 1344"/>
              <a:gd name="T3" fmla="*/ 2147483647 h 1200"/>
              <a:gd name="T4" fmla="*/ 2147483647 w 1344"/>
              <a:gd name="T5" fmla="*/ 0 h 1200"/>
              <a:gd name="T6" fmla="*/ 2147483647 w 1344"/>
              <a:gd name="T7" fmla="*/ 0 h 1200"/>
              <a:gd name="T8" fmla="*/ 2147483647 w 1344"/>
              <a:gd name="T9" fmla="*/ 2147483647 h 1200"/>
              <a:gd name="T10" fmla="*/ 2147483647 w 1344"/>
              <a:gd name="T11" fmla="*/ 2147483647 h 1200"/>
              <a:gd name="T12" fmla="*/ 2147483647 w 1344"/>
              <a:gd name="T13" fmla="*/ 2147483647 h 1200"/>
              <a:gd name="T14" fmla="*/ 0 w 1344"/>
              <a:gd name="T15" fmla="*/ 2147483647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44"/>
              <a:gd name="T25" fmla="*/ 0 h 1200"/>
              <a:gd name="T26" fmla="*/ 1344 w 1344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44" h="1200">
                <a:moveTo>
                  <a:pt x="0" y="1200"/>
                </a:moveTo>
                <a:lnTo>
                  <a:pt x="0" y="1152"/>
                </a:lnTo>
                <a:lnTo>
                  <a:pt x="1152" y="0"/>
                </a:lnTo>
                <a:lnTo>
                  <a:pt x="1344" y="0"/>
                </a:lnTo>
                <a:lnTo>
                  <a:pt x="1344" y="576"/>
                </a:lnTo>
                <a:lnTo>
                  <a:pt x="768" y="576"/>
                </a:lnTo>
                <a:lnTo>
                  <a:pt x="144" y="1200"/>
                </a:lnTo>
                <a:lnTo>
                  <a:pt x="0" y="1200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5" name="Freeform 137"/>
          <p:cNvSpPr>
            <a:spLocks/>
          </p:cNvSpPr>
          <p:nvPr/>
        </p:nvSpPr>
        <p:spPr bwMode="auto">
          <a:xfrm>
            <a:off x="3733800" y="4800600"/>
            <a:ext cx="2133600" cy="1524000"/>
          </a:xfrm>
          <a:custGeom>
            <a:avLst/>
            <a:gdLst>
              <a:gd name="T0" fmla="*/ 0 w 1344"/>
              <a:gd name="T1" fmla="*/ 2147483647 h 960"/>
              <a:gd name="T2" fmla="*/ 0 w 1344"/>
              <a:gd name="T3" fmla="*/ 2147483647 h 960"/>
              <a:gd name="T4" fmla="*/ 2147483647 w 1344"/>
              <a:gd name="T5" fmla="*/ 0 h 960"/>
              <a:gd name="T6" fmla="*/ 2147483647 w 1344"/>
              <a:gd name="T7" fmla="*/ 0 h 960"/>
              <a:gd name="T8" fmla="*/ 2147483647 w 1344"/>
              <a:gd name="T9" fmla="*/ 2147483647 h 960"/>
              <a:gd name="T10" fmla="*/ 2147483647 w 1344"/>
              <a:gd name="T11" fmla="*/ 2147483647 h 960"/>
              <a:gd name="T12" fmla="*/ 0 w 1344"/>
              <a:gd name="T13" fmla="*/ 2147483647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44"/>
              <a:gd name="T22" fmla="*/ 0 h 960"/>
              <a:gd name="T23" fmla="*/ 1344 w 1344"/>
              <a:gd name="T24" fmla="*/ 960 h 9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44" h="960">
                <a:moveTo>
                  <a:pt x="0" y="960"/>
                </a:moveTo>
                <a:lnTo>
                  <a:pt x="0" y="672"/>
                </a:lnTo>
                <a:lnTo>
                  <a:pt x="672" y="0"/>
                </a:lnTo>
                <a:lnTo>
                  <a:pt x="1344" y="0"/>
                </a:lnTo>
                <a:lnTo>
                  <a:pt x="1344" y="384"/>
                </a:lnTo>
                <a:lnTo>
                  <a:pt x="576" y="384"/>
                </a:lnTo>
                <a:lnTo>
                  <a:pt x="0" y="960"/>
                </a:lnTo>
                <a:close/>
              </a:path>
            </a:pathLst>
          </a:custGeom>
          <a:solidFill>
            <a:srgbClr val="CC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6" name="Line 138"/>
          <p:cNvSpPr>
            <a:spLocks noChangeShapeType="1"/>
          </p:cNvSpPr>
          <p:nvPr/>
        </p:nvSpPr>
        <p:spPr bwMode="auto">
          <a:xfrm flipH="1" flipV="1">
            <a:off x="4795838" y="4800600"/>
            <a:ext cx="1065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7" name="Line 139"/>
          <p:cNvSpPr>
            <a:spLocks noChangeShapeType="1"/>
          </p:cNvSpPr>
          <p:nvPr/>
        </p:nvSpPr>
        <p:spPr bwMode="auto">
          <a:xfrm flipV="1">
            <a:off x="3730625" y="4800600"/>
            <a:ext cx="106997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8" name="Line 140"/>
          <p:cNvSpPr>
            <a:spLocks noChangeShapeType="1"/>
          </p:cNvSpPr>
          <p:nvPr/>
        </p:nvSpPr>
        <p:spPr bwMode="auto">
          <a:xfrm flipH="1" flipV="1">
            <a:off x="4495800" y="5105400"/>
            <a:ext cx="1365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09" name="Line 141"/>
          <p:cNvSpPr>
            <a:spLocks noChangeShapeType="1"/>
          </p:cNvSpPr>
          <p:nvPr/>
        </p:nvSpPr>
        <p:spPr bwMode="auto">
          <a:xfrm flipV="1">
            <a:off x="3733800" y="4800600"/>
            <a:ext cx="1524000" cy="152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10" name="Line 142"/>
          <p:cNvSpPr>
            <a:spLocks noChangeShapeType="1"/>
          </p:cNvSpPr>
          <p:nvPr/>
        </p:nvSpPr>
        <p:spPr bwMode="auto">
          <a:xfrm flipV="1">
            <a:off x="3733800" y="4800600"/>
            <a:ext cx="1219200" cy="121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11" name="Text Box 143"/>
          <p:cNvSpPr txBox="1">
            <a:spLocks noChangeArrowheads="1"/>
          </p:cNvSpPr>
          <p:nvPr/>
        </p:nvSpPr>
        <p:spPr bwMode="auto">
          <a:xfrm>
            <a:off x="4776788" y="49530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SIMD</a:t>
            </a:r>
          </a:p>
        </p:txBody>
      </p:sp>
      <p:sp>
        <p:nvSpPr>
          <p:cNvPr id="32912" name="Text Box 144"/>
          <p:cNvSpPr txBox="1">
            <a:spLocks noChangeArrowheads="1"/>
          </p:cNvSpPr>
          <p:nvPr/>
        </p:nvSpPr>
        <p:spPr bwMode="auto">
          <a:xfrm>
            <a:off x="3810000" y="45720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2913" name="Line 145"/>
          <p:cNvSpPr>
            <a:spLocks noChangeShapeType="1"/>
          </p:cNvSpPr>
          <p:nvPr/>
        </p:nvSpPr>
        <p:spPr bwMode="auto">
          <a:xfrm>
            <a:off x="3732213" y="6326188"/>
            <a:ext cx="22875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14" name="Line 146"/>
          <p:cNvSpPr>
            <a:spLocks noChangeShapeType="1"/>
          </p:cNvSpPr>
          <p:nvPr/>
        </p:nvSpPr>
        <p:spPr bwMode="auto">
          <a:xfrm flipV="1">
            <a:off x="3732213" y="4043363"/>
            <a:ext cx="0" cy="2284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15" name="Line 147"/>
          <p:cNvSpPr>
            <a:spLocks noChangeShapeType="1"/>
          </p:cNvSpPr>
          <p:nvPr/>
        </p:nvSpPr>
        <p:spPr bwMode="auto">
          <a:xfrm flipH="1" flipV="1">
            <a:off x="4191000" y="5410200"/>
            <a:ext cx="1670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16" name="Text Box 148"/>
          <p:cNvSpPr txBox="1">
            <a:spLocks noChangeArrowheads="1"/>
          </p:cNvSpPr>
          <p:nvPr/>
        </p:nvSpPr>
        <p:spPr bwMode="auto">
          <a:xfrm>
            <a:off x="4776788" y="52578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ILP</a:t>
            </a:r>
          </a:p>
        </p:txBody>
      </p:sp>
      <p:sp>
        <p:nvSpPr>
          <p:cNvPr id="32917" name="Line 149"/>
          <p:cNvSpPr>
            <a:spLocks noChangeShapeType="1"/>
          </p:cNvSpPr>
          <p:nvPr/>
        </p:nvSpPr>
        <p:spPr bwMode="auto">
          <a:xfrm flipH="1" flipV="1">
            <a:off x="3886200" y="5715000"/>
            <a:ext cx="1974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18" name="Text Box 150"/>
          <p:cNvSpPr txBox="1">
            <a:spLocks noChangeArrowheads="1"/>
          </p:cNvSpPr>
          <p:nvPr/>
        </p:nvSpPr>
        <p:spPr bwMode="auto">
          <a:xfrm>
            <a:off x="4776788" y="55626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FMA</a:t>
            </a:r>
          </a:p>
        </p:txBody>
      </p:sp>
      <p:sp>
        <p:nvSpPr>
          <p:cNvPr id="32919" name="Text Box 151"/>
          <p:cNvSpPr txBox="1">
            <a:spLocks noChangeArrowheads="1"/>
          </p:cNvSpPr>
          <p:nvPr/>
        </p:nvSpPr>
        <p:spPr bwMode="auto">
          <a:xfrm rot="-2700000">
            <a:off x="3581400" y="5410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NUMA</a:t>
            </a:r>
          </a:p>
        </p:txBody>
      </p:sp>
      <p:sp>
        <p:nvSpPr>
          <p:cNvPr id="32920" name="Text Box 152"/>
          <p:cNvSpPr txBox="1">
            <a:spLocks noChangeArrowheads="1"/>
          </p:cNvSpPr>
          <p:nvPr/>
        </p:nvSpPr>
        <p:spPr bwMode="auto">
          <a:xfrm rot="-2700000">
            <a:off x="3505200" y="51816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bank conflicts</a:t>
            </a:r>
          </a:p>
        </p:txBody>
      </p:sp>
      <p:sp>
        <p:nvSpPr>
          <p:cNvPr id="32921" name="Text Box 153"/>
          <p:cNvSpPr txBox="1">
            <a:spLocks noChangeArrowheads="1"/>
          </p:cNvSpPr>
          <p:nvPr/>
        </p:nvSpPr>
        <p:spPr bwMode="auto">
          <a:xfrm>
            <a:off x="1806575" y="51816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25% FP</a:t>
            </a:r>
            <a:endParaRPr lang="en-US" sz="1200" i="1">
              <a:solidFill>
                <a:srgbClr val="808080"/>
              </a:solidFill>
            </a:endParaRPr>
          </a:p>
        </p:txBody>
      </p:sp>
      <p:sp>
        <p:nvSpPr>
          <p:cNvPr id="32922" name="Line 154"/>
          <p:cNvSpPr>
            <a:spLocks noChangeShapeType="1"/>
          </p:cNvSpPr>
          <p:nvPr/>
        </p:nvSpPr>
        <p:spPr bwMode="auto">
          <a:xfrm flipH="1" flipV="1">
            <a:off x="1676400" y="5029200"/>
            <a:ext cx="1214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23" name="Line 155"/>
          <p:cNvSpPr>
            <a:spLocks noChangeShapeType="1"/>
          </p:cNvSpPr>
          <p:nvPr/>
        </p:nvSpPr>
        <p:spPr bwMode="auto">
          <a:xfrm flipH="1" flipV="1">
            <a:off x="1371600" y="5334000"/>
            <a:ext cx="1519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24" name="Line 156"/>
          <p:cNvSpPr>
            <a:spLocks noChangeShapeType="1"/>
          </p:cNvSpPr>
          <p:nvPr/>
        </p:nvSpPr>
        <p:spPr bwMode="auto">
          <a:xfrm flipV="1">
            <a:off x="760413" y="5029200"/>
            <a:ext cx="1296987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25" name="Text Box 157"/>
          <p:cNvSpPr txBox="1">
            <a:spLocks noChangeArrowheads="1"/>
          </p:cNvSpPr>
          <p:nvPr/>
        </p:nvSpPr>
        <p:spPr bwMode="auto">
          <a:xfrm>
            <a:off x="838200" y="48006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2926" name="Line 158"/>
          <p:cNvSpPr>
            <a:spLocks noChangeShapeType="1"/>
          </p:cNvSpPr>
          <p:nvPr/>
        </p:nvSpPr>
        <p:spPr bwMode="auto">
          <a:xfrm flipV="1">
            <a:off x="760413" y="4043363"/>
            <a:ext cx="0" cy="2284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27" name="Text Box 159"/>
          <p:cNvSpPr txBox="1">
            <a:spLocks noChangeArrowheads="1"/>
          </p:cNvSpPr>
          <p:nvPr/>
        </p:nvSpPr>
        <p:spPr bwMode="auto">
          <a:xfrm>
            <a:off x="1808163" y="5486400"/>
            <a:ext cx="10842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12% FP</a:t>
            </a:r>
            <a:endParaRPr lang="en-US" sz="1200" i="1">
              <a:solidFill>
                <a:srgbClr val="808080"/>
              </a:solidFill>
            </a:endParaRPr>
          </a:p>
        </p:txBody>
      </p:sp>
      <p:sp>
        <p:nvSpPr>
          <p:cNvPr id="32928" name="Line 160"/>
          <p:cNvSpPr>
            <a:spLocks noChangeShapeType="1"/>
          </p:cNvSpPr>
          <p:nvPr/>
        </p:nvSpPr>
        <p:spPr bwMode="auto">
          <a:xfrm flipH="1" flipV="1">
            <a:off x="1066800" y="5638800"/>
            <a:ext cx="182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29" name="Line 161"/>
          <p:cNvSpPr>
            <a:spLocks noChangeShapeType="1"/>
          </p:cNvSpPr>
          <p:nvPr/>
        </p:nvSpPr>
        <p:spPr bwMode="auto">
          <a:xfrm flipV="1">
            <a:off x="762000" y="50292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30" name="Line 162"/>
          <p:cNvSpPr>
            <a:spLocks noChangeShapeType="1"/>
          </p:cNvSpPr>
          <p:nvPr/>
        </p:nvSpPr>
        <p:spPr bwMode="auto">
          <a:xfrm flipV="1">
            <a:off x="762000" y="5029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31" name="Text Box 163"/>
          <p:cNvSpPr txBox="1">
            <a:spLocks noChangeArrowheads="1"/>
          </p:cNvSpPr>
          <p:nvPr/>
        </p:nvSpPr>
        <p:spPr bwMode="auto">
          <a:xfrm rot="-2700000">
            <a:off x="533400" y="5257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SW prefetch</a:t>
            </a:r>
          </a:p>
        </p:txBody>
      </p:sp>
      <p:sp>
        <p:nvSpPr>
          <p:cNvPr id="32932" name="Text Box 164"/>
          <p:cNvSpPr txBox="1">
            <a:spLocks noChangeArrowheads="1"/>
          </p:cNvSpPr>
          <p:nvPr/>
        </p:nvSpPr>
        <p:spPr bwMode="auto">
          <a:xfrm rot="-2700000">
            <a:off x="533400" y="54864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NUMA</a:t>
            </a:r>
          </a:p>
        </p:txBody>
      </p:sp>
      <p:sp>
        <p:nvSpPr>
          <p:cNvPr id="32933" name="Text Box 165"/>
          <p:cNvSpPr txBox="1">
            <a:spLocks noChangeArrowheads="1"/>
          </p:cNvSpPr>
          <p:nvPr/>
        </p:nvSpPr>
        <p:spPr bwMode="auto">
          <a:xfrm>
            <a:off x="838200" y="12192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2934" name="Line 166"/>
          <p:cNvSpPr>
            <a:spLocks noChangeShapeType="1"/>
          </p:cNvSpPr>
          <p:nvPr/>
        </p:nvSpPr>
        <p:spPr bwMode="auto">
          <a:xfrm flipV="1">
            <a:off x="914400" y="1447800"/>
            <a:ext cx="1905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35" name="Line 167"/>
          <p:cNvSpPr>
            <a:spLocks noChangeShapeType="1"/>
          </p:cNvSpPr>
          <p:nvPr/>
        </p:nvSpPr>
        <p:spPr bwMode="auto">
          <a:xfrm flipH="1" flipV="1">
            <a:off x="2819400" y="14478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36" name="Line 168"/>
          <p:cNvSpPr>
            <a:spLocks noChangeShapeType="1"/>
          </p:cNvSpPr>
          <p:nvPr/>
        </p:nvSpPr>
        <p:spPr bwMode="auto">
          <a:xfrm flipH="1" flipV="1">
            <a:off x="2514600" y="1752600"/>
            <a:ext cx="376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37" name="Line 169"/>
          <p:cNvSpPr>
            <a:spLocks noChangeShapeType="1"/>
          </p:cNvSpPr>
          <p:nvPr/>
        </p:nvSpPr>
        <p:spPr bwMode="auto">
          <a:xfrm flipH="1" flipV="1">
            <a:off x="1828800" y="2438400"/>
            <a:ext cx="1062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38" name="Text Box 170"/>
          <p:cNvSpPr txBox="1">
            <a:spLocks noChangeArrowheads="1"/>
          </p:cNvSpPr>
          <p:nvPr/>
        </p:nvSpPr>
        <p:spPr bwMode="auto">
          <a:xfrm>
            <a:off x="1806575" y="16002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SIMD</a:t>
            </a:r>
          </a:p>
        </p:txBody>
      </p:sp>
      <p:sp>
        <p:nvSpPr>
          <p:cNvPr id="32939" name="Text Box 171"/>
          <p:cNvSpPr txBox="1">
            <a:spLocks noChangeArrowheads="1"/>
          </p:cNvSpPr>
          <p:nvPr/>
        </p:nvSpPr>
        <p:spPr bwMode="auto">
          <a:xfrm>
            <a:off x="1806575" y="22860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ILP</a:t>
            </a:r>
          </a:p>
        </p:txBody>
      </p:sp>
      <p:sp>
        <p:nvSpPr>
          <p:cNvPr id="32940" name="Line 172"/>
          <p:cNvSpPr>
            <a:spLocks noChangeShapeType="1"/>
          </p:cNvSpPr>
          <p:nvPr/>
        </p:nvSpPr>
        <p:spPr bwMode="auto">
          <a:xfrm flipV="1">
            <a:off x="1219200" y="16764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41" name="Line 173"/>
          <p:cNvSpPr>
            <a:spLocks noChangeShapeType="1"/>
          </p:cNvSpPr>
          <p:nvPr/>
        </p:nvSpPr>
        <p:spPr bwMode="auto">
          <a:xfrm flipH="1" flipV="1">
            <a:off x="15240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42" name="Text Box 174"/>
          <p:cNvSpPr txBox="1">
            <a:spLocks noChangeArrowheads="1"/>
          </p:cNvSpPr>
          <p:nvPr/>
        </p:nvSpPr>
        <p:spPr bwMode="auto">
          <a:xfrm>
            <a:off x="762000" y="2590800"/>
            <a:ext cx="2133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mul/add imbalance</a:t>
            </a:r>
          </a:p>
        </p:txBody>
      </p:sp>
      <p:sp>
        <p:nvSpPr>
          <p:cNvPr id="32943" name="Text Box 175"/>
          <p:cNvSpPr txBox="1">
            <a:spLocks noChangeArrowheads="1"/>
          </p:cNvSpPr>
          <p:nvPr/>
        </p:nvSpPr>
        <p:spPr bwMode="auto">
          <a:xfrm rot="-2700000">
            <a:off x="609600" y="2590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808080"/>
                </a:solidFill>
              </a:rPr>
              <a:t>dataset fits in snoop filter</a:t>
            </a:r>
          </a:p>
        </p:txBody>
      </p:sp>
      <p:sp>
        <p:nvSpPr>
          <p:cNvPr id="32944" name="Line 176"/>
          <p:cNvSpPr>
            <a:spLocks noChangeShapeType="1"/>
          </p:cNvSpPr>
          <p:nvPr/>
        </p:nvSpPr>
        <p:spPr bwMode="auto">
          <a:xfrm>
            <a:off x="760413" y="3352800"/>
            <a:ext cx="22875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45" name="Line 177"/>
          <p:cNvSpPr>
            <a:spLocks noChangeShapeType="1"/>
          </p:cNvSpPr>
          <p:nvPr/>
        </p:nvSpPr>
        <p:spPr bwMode="auto">
          <a:xfrm flipV="1">
            <a:off x="3733800" y="1447800"/>
            <a:ext cx="1828800" cy="1827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46" name="Line 178"/>
          <p:cNvSpPr>
            <a:spLocks noChangeShapeType="1"/>
          </p:cNvSpPr>
          <p:nvPr/>
        </p:nvSpPr>
        <p:spPr bwMode="auto">
          <a:xfrm flipV="1">
            <a:off x="3810000" y="1447800"/>
            <a:ext cx="1905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47" name="Line 179"/>
          <p:cNvSpPr>
            <a:spLocks noChangeShapeType="1"/>
          </p:cNvSpPr>
          <p:nvPr/>
        </p:nvSpPr>
        <p:spPr bwMode="auto">
          <a:xfrm flipV="1">
            <a:off x="3962400" y="1447800"/>
            <a:ext cx="1905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48" name="Text Box 180"/>
          <p:cNvSpPr txBox="1">
            <a:spLocks noChangeArrowheads="1"/>
          </p:cNvSpPr>
          <p:nvPr/>
        </p:nvSpPr>
        <p:spPr bwMode="auto">
          <a:xfrm>
            <a:off x="3810000" y="1219200"/>
            <a:ext cx="2051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peak DP</a:t>
            </a:r>
          </a:p>
        </p:txBody>
      </p:sp>
      <p:sp>
        <p:nvSpPr>
          <p:cNvPr id="32949" name="Line 181"/>
          <p:cNvSpPr>
            <a:spLocks noChangeShapeType="1"/>
          </p:cNvSpPr>
          <p:nvPr/>
        </p:nvSpPr>
        <p:spPr bwMode="auto">
          <a:xfrm flipH="1" flipV="1">
            <a:off x="5562600" y="1447800"/>
            <a:ext cx="300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50" name="Line 182"/>
          <p:cNvSpPr>
            <a:spLocks noChangeShapeType="1"/>
          </p:cNvSpPr>
          <p:nvPr/>
        </p:nvSpPr>
        <p:spPr bwMode="auto">
          <a:xfrm flipH="1" flipV="1">
            <a:off x="5257800" y="1752600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51" name="Line 183"/>
          <p:cNvSpPr>
            <a:spLocks noChangeShapeType="1"/>
          </p:cNvSpPr>
          <p:nvPr/>
        </p:nvSpPr>
        <p:spPr bwMode="auto">
          <a:xfrm flipH="1" flipV="1">
            <a:off x="4648200" y="2362200"/>
            <a:ext cx="1214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52" name="Text Box 184"/>
          <p:cNvSpPr txBox="1">
            <a:spLocks noChangeArrowheads="1"/>
          </p:cNvSpPr>
          <p:nvPr/>
        </p:nvSpPr>
        <p:spPr bwMode="auto">
          <a:xfrm>
            <a:off x="4778375" y="16002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SIMD</a:t>
            </a:r>
          </a:p>
        </p:txBody>
      </p:sp>
      <p:sp>
        <p:nvSpPr>
          <p:cNvPr id="32953" name="Text Box 185"/>
          <p:cNvSpPr txBox="1">
            <a:spLocks noChangeArrowheads="1"/>
          </p:cNvSpPr>
          <p:nvPr/>
        </p:nvSpPr>
        <p:spPr bwMode="auto">
          <a:xfrm>
            <a:off x="4778375" y="2209800"/>
            <a:ext cx="1084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w/out ILP</a:t>
            </a:r>
          </a:p>
        </p:txBody>
      </p:sp>
      <p:sp>
        <p:nvSpPr>
          <p:cNvPr id="32954" name="Line 186"/>
          <p:cNvSpPr>
            <a:spLocks noChangeShapeType="1"/>
          </p:cNvSpPr>
          <p:nvPr/>
        </p:nvSpPr>
        <p:spPr bwMode="auto">
          <a:xfrm flipH="1" flipV="1">
            <a:off x="4343400" y="2667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55" name="Text Box 187"/>
          <p:cNvSpPr txBox="1">
            <a:spLocks noChangeArrowheads="1"/>
          </p:cNvSpPr>
          <p:nvPr/>
        </p:nvSpPr>
        <p:spPr bwMode="auto">
          <a:xfrm>
            <a:off x="3733800" y="2514600"/>
            <a:ext cx="2133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808080"/>
                </a:solidFill>
              </a:rPr>
              <a:t>mul/add imbalance</a:t>
            </a:r>
          </a:p>
        </p:txBody>
      </p:sp>
      <p:sp>
        <p:nvSpPr>
          <p:cNvPr id="32956" name="Text Box 188"/>
          <p:cNvSpPr txBox="1">
            <a:spLocks noChangeArrowheads="1"/>
          </p:cNvSpPr>
          <p:nvPr/>
        </p:nvSpPr>
        <p:spPr bwMode="auto">
          <a:xfrm rot="-2700000">
            <a:off x="3505200" y="2590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SW prefetch</a:t>
            </a:r>
          </a:p>
        </p:txBody>
      </p:sp>
      <p:sp>
        <p:nvSpPr>
          <p:cNvPr id="32957" name="Text Box 189"/>
          <p:cNvSpPr txBox="1">
            <a:spLocks noChangeArrowheads="1"/>
          </p:cNvSpPr>
          <p:nvPr/>
        </p:nvSpPr>
        <p:spPr bwMode="auto">
          <a:xfrm rot="-2700000">
            <a:off x="3657600" y="25908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800">
                <a:solidFill>
                  <a:srgbClr val="808080"/>
                </a:solidFill>
              </a:rPr>
              <a:t>w/out NUMA</a:t>
            </a:r>
          </a:p>
        </p:txBody>
      </p:sp>
      <p:sp>
        <p:nvSpPr>
          <p:cNvPr id="32958" name="Line 190"/>
          <p:cNvSpPr>
            <a:spLocks noChangeShapeType="1"/>
          </p:cNvSpPr>
          <p:nvPr/>
        </p:nvSpPr>
        <p:spPr bwMode="auto">
          <a:xfrm>
            <a:off x="3732213" y="3352800"/>
            <a:ext cx="22875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59" name="Line 191"/>
          <p:cNvSpPr>
            <a:spLocks noChangeShapeType="1"/>
          </p:cNvSpPr>
          <p:nvPr/>
        </p:nvSpPr>
        <p:spPr bwMode="auto">
          <a:xfrm flipV="1">
            <a:off x="3732213" y="1069975"/>
            <a:ext cx="0" cy="2284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0" name="Freeform 192"/>
          <p:cNvSpPr>
            <a:spLocks/>
          </p:cNvSpPr>
          <p:nvPr/>
        </p:nvSpPr>
        <p:spPr bwMode="auto">
          <a:xfrm>
            <a:off x="4191000" y="2667000"/>
            <a:ext cx="152400" cy="457200"/>
          </a:xfrm>
          <a:custGeom>
            <a:avLst/>
            <a:gdLst>
              <a:gd name="T0" fmla="*/ 2147483647 w 96"/>
              <a:gd name="T1" fmla="*/ 0 h 288"/>
              <a:gd name="T2" fmla="*/ 0 w 96"/>
              <a:gd name="T3" fmla="*/ 2147483647 h 288"/>
              <a:gd name="T4" fmla="*/ 0 w 96"/>
              <a:gd name="T5" fmla="*/ 2147483647 h 288"/>
              <a:gd name="T6" fmla="*/ 2147483647 w 96"/>
              <a:gd name="T7" fmla="*/ 2147483647 h 288"/>
              <a:gd name="T8" fmla="*/ 2147483647 w 96"/>
              <a:gd name="T9" fmla="*/ 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288"/>
              <a:gd name="T17" fmla="*/ 96 w 96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288">
                <a:moveTo>
                  <a:pt x="96" y="0"/>
                </a:moveTo>
                <a:lnTo>
                  <a:pt x="0" y="96"/>
                </a:lnTo>
                <a:lnTo>
                  <a:pt x="0" y="288"/>
                </a:lnTo>
                <a:lnTo>
                  <a:pt x="96" y="192"/>
                </a:lnTo>
                <a:lnTo>
                  <a:pt x="96" y="0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1" name="Freeform 193"/>
          <p:cNvSpPr>
            <a:spLocks/>
          </p:cNvSpPr>
          <p:nvPr/>
        </p:nvSpPr>
        <p:spPr bwMode="auto">
          <a:xfrm>
            <a:off x="1219200" y="5334000"/>
            <a:ext cx="152400" cy="533400"/>
          </a:xfrm>
          <a:custGeom>
            <a:avLst/>
            <a:gdLst>
              <a:gd name="T0" fmla="*/ 2147483647 w 96"/>
              <a:gd name="T1" fmla="*/ 2147483647 h 336"/>
              <a:gd name="T2" fmla="*/ 0 w 96"/>
              <a:gd name="T3" fmla="*/ 2147483647 h 336"/>
              <a:gd name="T4" fmla="*/ 0 w 96"/>
              <a:gd name="T5" fmla="*/ 2147483647 h 336"/>
              <a:gd name="T6" fmla="*/ 2147483647 w 96"/>
              <a:gd name="T7" fmla="*/ 0 h 336"/>
              <a:gd name="T8" fmla="*/ 2147483647 w 96"/>
              <a:gd name="T9" fmla="*/ 2147483647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336"/>
              <a:gd name="T17" fmla="*/ 96 w 9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336">
                <a:moveTo>
                  <a:pt x="96" y="240"/>
                </a:moveTo>
                <a:lnTo>
                  <a:pt x="0" y="336"/>
                </a:lnTo>
                <a:lnTo>
                  <a:pt x="0" y="96"/>
                </a:lnTo>
                <a:lnTo>
                  <a:pt x="96" y="0"/>
                </a:lnTo>
                <a:lnTo>
                  <a:pt x="96" y="240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2" name="Freeform 194"/>
          <p:cNvSpPr>
            <a:spLocks/>
          </p:cNvSpPr>
          <p:nvPr/>
        </p:nvSpPr>
        <p:spPr bwMode="auto">
          <a:xfrm>
            <a:off x="4191000" y="5257800"/>
            <a:ext cx="152400" cy="609600"/>
          </a:xfrm>
          <a:custGeom>
            <a:avLst/>
            <a:gdLst>
              <a:gd name="T0" fmla="*/ 2147483647 w 96"/>
              <a:gd name="T1" fmla="*/ 2147483647 h 384"/>
              <a:gd name="T2" fmla="*/ 0 w 96"/>
              <a:gd name="T3" fmla="*/ 2147483647 h 384"/>
              <a:gd name="T4" fmla="*/ 0 w 96"/>
              <a:gd name="T5" fmla="*/ 2147483647 h 384"/>
              <a:gd name="T6" fmla="*/ 2147483647 w 96"/>
              <a:gd name="T7" fmla="*/ 0 h 384"/>
              <a:gd name="T8" fmla="*/ 2147483647 w 96"/>
              <a:gd name="T9" fmla="*/ 2147483647 h 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384"/>
              <a:gd name="T17" fmla="*/ 96 w 96"/>
              <a:gd name="T18" fmla="*/ 384 h 3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384">
                <a:moveTo>
                  <a:pt x="96" y="288"/>
                </a:moveTo>
                <a:lnTo>
                  <a:pt x="0" y="384"/>
                </a:lnTo>
                <a:lnTo>
                  <a:pt x="0" y="96"/>
                </a:lnTo>
                <a:lnTo>
                  <a:pt x="96" y="0"/>
                </a:lnTo>
                <a:lnTo>
                  <a:pt x="96" y="288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3" name="Line 195"/>
          <p:cNvSpPr>
            <a:spLocks noChangeShapeType="1"/>
          </p:cNvSpPr>
          <p:nvPr/>
        </p:nvSpPr>
        <p:spPr bwMode="auto">
          <a:xfrm flipV="1">
            <a:off x="1371600" y="5334000"/>
            <a:ext cx="0" cy="3810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4" name="Line 196"/>
          <p:cNvSpPr>
            <a:spLocks noChangeShapeType="1"/>
          </p:cNvSpPr>
          <p:nvPr/>
        </p:nvSpPr>
        <p:spPr bwMode="auto">
          <a:xfrm flipV="1">
            <a:off x="1371600" y="5486400"/>
            <a:ext cx="0" cy="838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5" name="Line 197"/>
          <p:cNvSpPr>
            <a:spLocks noChangeShapeType="1"/>
          </p:cNvSpPr>
          <p:nvPr/>
        </p:nvSpPr>
        <p:spPr bwMode="auto">
          <a:xfrm flipV="1">
            <a:off x="4343400" y="5257800"/>
            <a:ext cx="0" cy="4572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6" name="Line 198"/>
          <p:cNvSpPr>
            <a:spLocks noChangeShapeType="1"/>
          </p:cNvSpPr>
          <p:nvPr/>
        </p:nvSpPr>
        <p:spPr bwMode="auto">
          <a:xfrm flipV="1">
            <a:off x="4343400" y="5257800"/>
            <a:ext cx="0" cy="10668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7" name="Line 199"/>
          <p:cNvSpPr>
            <a:spLocks noChangeShapeType="1"/>
          </p:cNvSpPr>
          <p:nvPr/>
        </p:nvSpPr>
        <p:spPr bwMode="auto">
          <a:xfrm flipV="1">
            <a:off x="4343400" y="2667000"/>
            <a:ext cx="0" cy="3048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68" name="Line 200"/>
          <p:cNvSpPr>
            <a:spLocks noChangeShapeType="1"/>
          </p:cNvSpPr>
          <p:nvPr/>
        </p:nvSpPr>
        <p:spPr bwMode="auto">
          <a:xfrm flipV="1">
            <a:off x="4343400" y="2667000"/>
            <a:ext cx="0" cy="6858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26" name="Oval 678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2" name="Oval 678"/>
          <p:cNvSpPr>
            <a:spLocks noChangeArrowheads="1"/>
          </p:cNvSpPr>
          <p:nvPr/>
        </p:nvSpPr>
        <p:spPr bwMode="auto">
          <a:xfrm>
            <a:off x="1295400" y="53340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" name="Oval 678"/>
          <p:cNvSpPr>
            <a:spLocks noChangeArrowheads="1"/>
          </p:cNvSpPr>
          <p:nvPr/>
        </p:nvSpPr>
        <p:spPr bwMode="auto">
          <a:xfrm>
            <a:off x="4267200" y="51816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2972" name="Freeform 204"/>
          <p:cNvSpPr>
            <a:spLocks/>
          </p:cNvSpPr>
          <p:nvPr/>
        </p:nvSpPr>
        <p:spPr bwMode="auto">
          <a:xfrm>
            <a:off x="1219200" y="2895600"/>
            <a:ext cx="152400" cy="457200"/>
          </a:xfrm>
          <a:custGeom>
            <a:avLst/>
            <a:gdLst>
              <a:gd name="T0" fmla="*/ 2147483647 w 96"/>
              <a:gd name="T1" fmla="*/ 0 h 288"/>
              <a:gd name="T2" fmla="*/ 0 w 96"/>
              <a:gd name="T3" fmla="*/ 2147483647 h 288"/>
              <a:gd name="T4" fmla="*/ 0 w 96"/>
              <a:gd name="T5" fmla="*/ 2147483647 h 288"/>
              <a:gd name="T6" fmla="*/ 2147483647 w 96"/>
              <a:gd name="T7" fmla="*/ 2147483647 h 288"/>
              <a:gd name="T8" fmla="*/ 2147483647 w 96"/>
              <a:gd name="T9" fmla="*/ 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288"/>
              <a:gd name="T17" fmla="*/ 96 w 96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288">
                <a:moveTo>
                  <a:pt x="96" y="0"/>
                </a:moveTo>
                <a:lnTo>
                  <a:pt x="0" y="96"/>
                </a:lnTo>
                <a:lnTo>
                  <a:pt x="0" y="288"/>
                </a:lnTo>
                <a:lnTo>
                  <a:pt x="96" y="192"/>
                </a:lnTo>
                <a:lnTo>
                  <a:pt x="96" y="0"/>
                </a:lnTo>
                <a:close/>
              </a:path>
            </a:pathLst>
          </a:custGeom>
          <a:gradFill rotWithShape="0">
            <a:gsLst>
              <a:gs pos="0">
                <a:srgbClr val="CC66FF">
                  <a:alpha val="0"/>
                </a:srgbClr>
              </a:gs>
              <a:gs pos="100000">
                <a:srgbClr val="CC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73" name="Line 205"/>
          <p:cNvSpPr>
            <a:spLocks noChangeShapeType="1"/>
          </p:cNvSpPr>
          <p:nvPr/>
        </p:nvSpPr>
        <p:spPr bwMode="auto">
          <a:xfrm flipV="1">
            <a:off x="1371600" y="2895600"/>
            <a:ext cx="0" cy="304800"/>
          </a:xfrm>
          <a:prstGeom prst="line">
            <a:avLst/>
          </a:prstGeom>
          <a:noFill/>
          <a:ln w="38100">
            <a:solidFill>
              <a:srgbClr val="CC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74" name="Line 206"/>
          <p:cNvSpPr>
            <a:spLocks noChangeShapeType="1"/>
          </p:cNvSpPr>
          <p:nvPr/>
        </p:nvSpPr>
        <p:spPr bwMode="auto">
          <a:xfrm flipV="1">
            <a:off x="1371600" y="2895600"/>
            <a:ext cx="0" cy="457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Oval 678"/>
          <p:cNvSpPr>
            <a:spLocks noChangeArrowheads="1"/>
          </p:cNvSpPr>
          <p:nvPr/>
        </p:nvSpPr>
        <p:spPr bwMode="auto">
          <a:xfrm>
            <a:off x="1295400" y="2819400"/>
            <a:ext cx="152400" cy="152400"/>
          </a:xfrm>
          <a:prstGeom prst="ellipse">
            <a:avLst/>
          </a:prstGeom>
          <a:solidFill>
            <a:srgbClr val="00FF00"/>
          </a:solidFill>
          <a:ln w="3175">
            <a:solidFill>
              <a:srgbClr val="008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5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2720" name="Freeform 672"/>
          <p:cNvSpPr>
            <a:spLocks/>
          </p:cNvSpPr>
          <p:nvPr/>
        </p:nvSpPr>
        <p:spPr bwMode="auto">
          <a:xfrm>
            <a:off x="1143000" y="3276600"/>
            <a:ext cx="1524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8"/>
              </a:cxn>
              <a:cxn ang="0">
                <a:pos x="48" y="96"/>
              </a:cxn>
              <a:cxn ang="0">
                <a:pos x="96" y="48"/>
              </a:cxn>
              <a:cxn ang="0">
                <a:pos x="48" y="0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0" y="48"/>
                </a:lnTo>
                <a:lnTo>
                  <a:pt x="48" y="96"/>
                </a:lnTo>
                <a:lnTo>
                  <a:pt x="96" y="48"/>
                </a:lnTo>
                <a:lnTo>
                  <a:pt x="48" y="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2977" name="Line 209"/>
          <p:cNvSpPr>
            <a:spLocks noChangeShapeType="1"/>
          </p:cNvSpPr>
          <p:nvPr/>
        </p:nvSpPr>
        <p:spPr bwMode="auto">
          <a:xfrm flipV="1">
            <a:off x="4191000" y="3124200"/>
            <a:ext cx="0" cy="228600"/>
          </a:xfrm>
          <a:prstGeom prst="line">
            <a:avLst/>
          </a:prstGeom>
          <a:noFill/>
          <a:ln w="19050">
            <a:solidFill>
              <a:srgbClr val="3366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78" name="Line 210"/>
          <p:cNvSpPr>
            <a:spLocks noChangeShapeType="1"/>
          </p:cNvSpPr>
          <p:nvPr/>
        </p:nvSpPr>
        <p:spPr bwMode="auto">
          <a:xfrm flipV="1">
            <a:off x="1219200" y="5867400"/>
            <a:ext cx="0" cy="457200"/>
          </a:xfrm>
          <a:prstGeom prst="line">
            <a:avLst/>
          </a:prstGeom>
          <a:noFill/>
          <a:ln w="19050">
            <a:solidFill>
              <a:srgbClr val="3366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672"/>
          <p:cNvSpPr>
            <a:spLocks/>
          </p:cNvSpPr>
          <p:nvPr/>
        </p:nvSpPr>
        <p:spPr bwMode="auto">
          <a:xfrm>
            <a:off x="4114800" y="3124200"/>
            <a:ext cx="1524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8"/>
              </a:cxn>
              <a:cxn ang="0">
                <a:pos x="48" y="96"/>
              </a:cxn>
              <a:cxn ang="0">
                <a:pos x="96" y="48"/>
              </a:cxn>
              <a:cxn ang="0">
                <a:pos x="48" y="0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0" y="48"/>
                </a:lnTo>
                <a:lnTo>
                  <a:pt x="48" y="96"/>
                </a:lnTo>
                <a:lnTo>
                  <a:pt x="96" y="48"/>
                </a:lnTo>
                <a:lnTo>
                  <a:pt x="48" y="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6" name="Freeform 672"/>
          <p:cNvSpPr>
            <a:spLocks/>
          </p:cNvSpPr>
          <p:nvPr/>
        </p:nvSpPr>
        <p:spPr bwMode="auto">
          <a:xfrm>
            <a:off x="1143000" y="5867400"/>
            <a:ext cx="1524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8"/>
              </a:cxn>
              <a:cxn ang="0">
                <a:pos x="48" y="96"/>
              </a:cxn>
              <a:cxn ang="0">
                <a:pos x="96" y="48"/>
              </a:cxn>
              <a:cxn ang="0">
                <a:pos x="48" y="0"/>
              </a:cxn>
            </a:cxnLst>
            <a:rect l="0" t="0" r="r" b="b"/>
            <a:pathLst>
              <a:path w="96" h="96">
                <a:moveTo>
                  <a:pt x="48" y="0"/>
                </a:moveTo>
                <a:lnTo>
                  <a:pt x="0" y="48"/>
                </a:lnTo>
                <a:lnTo>
                  <a:pt x="48" y="96"/>
                </a:lnTo>
                <a:lnTo>
                  <a:pt x="96" y="48"/>
                </a:lnTo>
                <a:lnTo>
                  <a:pt x="48" y="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000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ヒラギノ角ゴ ProN W3" pitchFamily="-108" charset="-128"/>
              <a:cs typeface="ヒラギノ角ゴ ProN W3" pitchFamily="-108" charset="-128"/>
              <a:sym typeface="Arial" pitchFamily="-108" charset="0"/>
            </a:endParaRPr>
          </a:p>
        </p:txBody>
      </p:sp>
      <p:sp>
        <p:nvSpPr>
          <p:cNvPr id="32981" name="Text Box 213"/>
          <p:cNvSpPr txBox="1">
            <a:spLocks noChangeArrowheads="1"/>
          </p:cNvSpPr>
          <p:nvPr/>
        </p:nvSpPr>
        <p:spPr bwMode="auto">
          <a:xfrm>
            <a:off x="3810000" y="3886200"/>
            <a:ext cx="21320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IBM QS20</a:t>
            </a:r>
          </a:p>
          <a:p>
            <a:pPr eaLnBrk="1" hangingPunct="1"/>
            <a:r>
              <a:rPr lang="en-US" sz="1800"/>
              <a:t>Cell Blade</a:t>
            </a:r>
          </a:p>
        </p:txBody>
      </p:sp>
      <p:sp>
        <p:nvSpPr>
          <p:cNvPr id="32982" name="Text Box 214"/>
          <p:cNvSpPr txBox="1">
            <a:spLocks noChangeArrowheads="1"/>
          </p:cNvSpPr>
          <p:nvPr/>
        </p:nvSpPr>
        <p:spPr bwMode="auto">
          <a:xfrm>
            <a:off x="3810000" y="914400"/>
            <a:ext cx="2130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Opteron 2356</a:t>
            </a:r>
          </a:p>
          <a:p>
            <a:pPr eaLnBrk="1" hangingPunct="1"/>
            <a:r>
              <a:rPr lang="en-US" sz="1800"/>
              <a:t>(Barcelona)</a:t>
            </a:r>
          </a:p>
        </p:txBody>
      </p:sp>
      <p:sp>
        <p:nvSpPr>
          <p:cNvPr id="32983" name="Text Box 215"/>
          <p:cNvSpPr txBox="1">
            <a:spLocks noChangeArrowheads="1"/>
          </p:cNvSpPr>
          <p:nvPr/>
        </p:nvSpPr>
        <p:spPr bwMode="auto">
          <a:xfrm>
            <a:off x="838200" y="914400"/>
            <a:ext cx="21320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Intel Xeon E5345</a:t>
            </a:r>
          </a:p>
          <a:p>
            <a:pPr eaLnBrk="1" hangingPunct="1"/>
            <a:r>
              <a:rPr lang="en-US" sz="1800"/>
              <a:t>(Clovertown)</a:t>
            </a:r>
          </a:p>
        </p:txBody>
      </p:sp>
      <p:sp>
        <p:nvSpPr>
          <p:cNvPr id="32984" name="Text Box 216"/>
          <p:cNvSpPr txBox="1">
            <a:spLocks noChangeArrowheads="1"/>
          </p:cNvSpPr>
          <p:nvPr/>
        </p:nvSpPr>
        <p:spPr bwMode="auto">
          <a:xfrm>
            <a:off x="838200" y="3884613"/>
            <a:ext cx="213201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/>
              <a:t>Sun T2+ T5140</a:t>
            </a:r>
          </a:p>
          <a:p>
            <a:pPr eaLnBrk="1" hangingPunct="1"/>
            <a:r>
              <a:rPr lang="en-US" sz="1800"/>
              <a:t>(Victoria Falls)</a:t>
            </a:r>
          </a:p>
        </p:txBody>
      </p:sp>
      <p:sp>
        <p:nvSpPr>
          <p:cNvPr id="32985" name="Rectangle 217"/>
          <p:cNvSpPr>
            <a:spLocks noChangeArrowheads="1"/>
          </p:cNvSpPr>
          <p:nvPr/>
        </p:nvSpPr>
        <p:spPr bwMode="auto">
          <a:xfrm>
            <a:off x="0" y="914400"/>
            <a:ext cx="5943600" cy="5943600"/>
          </a:xfrm>
          <a:prstGeom prst="rect">
            <a:avLst/>
          </a:prstGeom>
          <a:solidFill>
            <a:schemeClr val="bg1">
              <a:alpha val="6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9562" name="Text Box 218"/>
          <p:cNvSpPr txBox="1">
            <a:spLocks noChangeArrowheads="1"/>
          </p:cNvSpPr>
          <p:nvPr/>
        </p:nvSpPr>
        <p:spPr bwMode="auto">
          <a:xfrm rot="18900000">
            <a:off x="1676400" y="3048000"/>
            <a:ext cx="274161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4800" b="1">
                <a:solidFill>
                  <a:srgbClr val="FF0080"/>
                </a:solidFill>
                <a:latin typeface="Arial" pitchFamily="-108" charset="0"/>
                <a:ea typeface="ヒラギノ角ゴ ProN W3" pitchFamily="-108" charset="-128"/>
                <a:cs typeface="ヒラギノ角ゴ ProN W3" pitchFamily="-108" charset="-128"/>
                <a:sym typeface="Arial" pitchFamily="-108" charset="0"/>
              </a:rPr>
              <a:t>Performance is</a:t>
            </a:r>
          </a:p>
          <a:p>
            <a:pPr algn="ctr">
              <a:defRPr/>
            </a:pPr>
            <a:r>
              <a:rPr lang="en-US" sz="4800" b="1">
                <a:solidFill>
                  <a:srgbClr val="FF0080"/>
                </a:solidFill>
                <a:latin typeface="Arial" pitchFamily="-108" charset="0"/>
                <a:ea typeface="ヒラギノ角ゴ ProN W3" pitchFamily="-108" charset="-128"/>
                <a:cs typeface="ヒラギノ角ゴ ProN W3" pitchFamily="-108" charset="-128"/>
                <a:sym typeface="Arial" pitchFamily="-108" charset="0"/>
              </a:rPr>
              <a:t>bandwidth limited</a:t>
            </a:r>
          </a:p>
        </p:txBody>
      </p:sp>
      <p:sp>
        <p:nvSpPr>
          <p:cNvPr id="32987" name="Rectangle 3"/>
          <p:cNvSpPr txBox="1">
            <a:spLocks noChangeArrowheads="1"/>
          </p:cNvSpPr>
          <p:nvPr/>
        </p:nvSpPr>
        <p:spPr bwMode="auto">
          <a:xfrm>
            <a:off x="6096000" y="1219200"/>
            <a:ext cx="2743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90487" bIns="50800"/>
          <a:lstStyle>
            <a:lvl1pPr marL="381000" indent="-3429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302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>
              <a:spcBef>
                <a:spcPts val="500"/>
              </a:spcBef>
              <a:buClr>
                <a:srgbClr val="13346B"/>
              </a:buClr>
              <a:buSzPct val="100000"/>
              <a:buFont typeface="Times CE" charset="0"/>
              <a:buChar char="•"/>
            </a:pPr>
            <a:r>
              <a:rPr lang="en-US" sz="2000">
                <a:solidFill>
                  <a:srgbClr val="13346B"/>
                </a:solidFill>
              </a:rPr>
              <a:t>SpMV </a:t>
            </a:r>
            <a:r>
              <a:rPr lang="en-US" sz="2000" i="1">
                <a:solidFill>
                  <a:srgbClr val="13346B"/>
                </a:solidFill>
              </a:rPr>
              <a:t>should</a:t>
            </a:r>
            <a:r>
              <a:rPr lang="en-US" sz="2000">
                <a:solidFill>
                  <a:srgbClr val="13346B"/>
                </a:solidFill>
              </a:rPr>
              <a:t> run close to memory bandwidth</a:t>
            </a:r>
          </a:p>
          <a:p>
            <a:pPr lvl="1">
              <a:spcBef>
                <a:spcPts val="500"/>
              </a:spcBef>
              <a:buSzPct val="100000"/>
              <a:buFont typeface="Arial" charset="0"/>
              <a:buChar char="–"/>
            </a:pPr>
            <a:r>
              <a:rPr lang="en-US" sz="1800">
                <a:solidFill>
                  <a:srgbClr val="333399"/>
                </a:solidFill>
              </a:rPr>
              <a:t>Time to read matrix is major cost</a:t>
            </a:r>
          </a:p>
          <a:p>
            <a:pPr>
              <a:spcBef>
                <a:spcPts val="500"/>
              </a:spcBef>
              <a:buClr>
                <a:srgbClr val="13346B"/>
              </a:buClr>
              <a:buSzPct val="100000"/>
              <a:buFont typeface="Times CE" charset="0"/>
              <a:buChar char="•"/>
            </a:pPr>
            <a:r>
              <a:rPr lang="en-US" sz="2000">
                <a:solidFill>
                  <a:srgbClr val="13346B"/>
                </a:solidFill>
              </a:rPr>
              <a:t>Can we do better?</a:t>
            </a:r>
          </a:p>
          <a:p>
            <a:pPr>
              <a:spcBef>
                <a:spcPts val="500"/>
              </a:spcBef>
              <a:buClr>
                <a:srgbClr val="13346B"/>
              </a:buClr>
              <a:buSzPct val="100000"/>
              <a:buFont typeface="Times CE" charset="0"/>
              <a:buChar char="•"/>
            </a:pPr>
            <a:r>
              <a:rPr lang="en-US" sz="2000">
                <a:solidFill>
                  <a:srgbClr val="13346B"/>
                </a:solidFill>
              </a:rPr>
              <a:t>Can we compute A</a:t>
            </a:r>
            <a:r>
              <a:rPr lang="en-US" sz="2000" baseline="30000">
                <a:solidFill>
                  <a:srgbClr val="13346B"/>
                </a:solidFill>
              </a:rPr>
              <a:t>k</a:t>
            </a:r>
            <a:r>
              <a:rPr lang="en-US" sz="2000">
                <a:solidFill>
                  <a:srgbClr val="13346B"/>
                </a:solidFill>
              </a:rPr>
              <a:t>*x with one read of A?</a:t>
            </a:r>
          </a:p>
          <a:p>
            <a:pPr>
              <a:spcBef>
                <a:spcPts val="500"/>
              </a:spcBef>
              <a:buClr>
                <a:srgbClr val="13346B"/>
              </a:buClr>
              <a:buSzPct val="100000"/>
              <a:buFont typeface="Times CE" charset="0"/>
              <a:buChar char="•"/>
            </a:pPr>
            <a:r>
              <a:rPr lang="en-US" sz="2000">
                <a:solidFill>
                  <a:srgbClr val="13346B"/>
                </a:solidFill>
              </a:rPr>
              <a:t>If so, this would</a:t>
            </a:r>
          </a:p>
          <a:p>
            <a:pPr lvl="1">
              <a:spcBef>
                <a:spcPts val="500"/>
              </a:spcBef>
              <a:buSzPct val="100000"/>
              <a:buFont typeface="Arial" charset="0"/>
              <a:buChar char="–"/>
            </a:pPr>
            <a:r>
              <a:rPr lang="en-US" sz="1800">
                <a:solidFill>
                  <a:srgbClr val="333399"/>
                </a:solidFill>
              </a:rPr>
              <a:t>Reduce # messages</a:t>
            </a:r>
          </a:p>
          <a:p>
            <a:pPr lvl="1">
              <a:spcBef>
                <a:spcPts val="500"/>
              </a:spcBef>
              <a:buSzPct val="100000"/>
              <a:buFont typeface="Arial" charset="0"/>
              <a:buChar char="–"/>
            </a:pPr>
            <a:r>
              <a:rPr lang="en-US" sz="1800">
                <a:solidFill>
                  <a:srgbClr val="333399"/>
                </a:solidFill>
              </a:rPr>
              <a:t>Reduce memory bandwidth</a:t>
            </a:r>
          </a:p>
        </p:txBody>
      </p:sp>
    </p:spTree>
    <p:extLst>
      <p:ext uri="{BB962C8B-B14F-4D97-AF65-F5344CB8AC3E}">
        <p14:creationId xmlns:p14="http://schemas.microsoft.com/office/powerpoint/2010/main" val="1868072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596900" y="0"/>
            <a:ext cx="8394700" cy="914400"/>
          </a:xfrm>
        </p:spPr>
        <p:txBody>
          <a:bodyPr/>
          <a:lstStyle/>
          <a:p>
            <a:pPr eaLnBrk="1" hangingPunct="1"/>
            <a:r>
              <a:rPr lang="en-US" dirty="0" err="1" smtClean="0"/>
              <a:t>Autotuning</a:t>
            </a:r>
            <a:r>
              <a:rPr lang="en-US" dirty="0" smtClean="0"/>
              <a:t>: Write Code Generators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81000" y="1082675"/>
            <a:ext cx="8369300" cy="1787525"/>
          </a:xfrm>
        </p:spPr>
        <p:txBody>
          <a:bodyPr/>
          <a:lstStyle/>
          <a:p>
            <a:pPr eaLnBrk="1" hangingPunct="1">
              <a:buClr>
                <a:srgbClr val="000090"/>
              </a:buClr>
            </a:pPr>
            <a:r>
              <a:rPr lang="en-US" sz="2400" dirty="0" err="1" smtClean="0"/>
              <a:t>Autotuners</a:t>
            </a:r>
            <a:r>
              <a:rPr lang="en-US" sz="2400" dirty="0" smtClean="0"/>
              <a:t> are code generators plus search </a:t>
            </a:r>
          </a:p>
          <a:p>
            <a:pPr eaLnBrk="1" hangingPunct="1">
              <a:buClr>
                <a:srgbClr val="000090"/>
              </a:buClr>
            </a:pPr>
            <a:r>
              <a:rPr lang="en-US" sz="2400" dirty="0" smtClean="0"/>
              <a:t>Avoids two unsolved compiler problems: dependence analysis and accurate performance models</a:t>
            </a:r>
          </a:p>
          <a:p>
            <a:pPr eaLnBrk="1" hangingPunct="1">
              <a:buClr>
                <a:srgbClr val="000090"/>
              </a:buClr>
            </a:pPr>
            <a:r>
              <a:rPr lang="en-US" sz="2400" dirty="0" smtClean="0"/>
              <a:t>Popular in libraries: Atlas, FFTW, OSKI,…</a:t>
            </a:r>
          </a:p>
          <a:p>
            <a:pPr eaLnBrk="1" hangingPunct="1">
              <a:buFont typeface="Wingdings" pitchFamily="-112" charset="2"/>
              <a:buNone/>
            </a:pPr>
            <a:endParaRPr lang="en-US" sz="2400" dirty="0" smtClean="0"/>
          </a:p>
        </p:txBody>
      </p:sp>
      <p:sp>
        <p:nvSpPr>
          <p:cNvPr id="308" name="TextBox 307"/>
          <p:cNvSpPr txBox="1"/>
          <p:nvPr/>
        </p:nvSpPr>
        <p:spPr>
          <a:xfrm>
            <a:off x="1181100" y="6344270"/>
            <a:ext cx="694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Work by Williams, </a:t>
            </a:r>
            <a:r>
              <a:rPr lang="en-US" sz="1800" i="1" dirty="0" err="1" smtClean="0"/>
              <a:t>Oliker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Shalf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Madduri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Kamil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Im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Ethier</a:t>
            </a:r>
            <a:r>
              <a:rPr lang="en-US" sz="1800" i="1" dirty="0" smtClean="0"/>
              <a:t>,… </a:t>
            </a:r>
            <a:endParaRPr lang="en-US" sz="1800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635000" y="2781300"/>
            <a:ext cx="7658100" cy="3639170"/>
            <a:chOff x="-101600" y="2305670"/>
            <a:chExt cx="9029700" cy="4114800"/>
          </a:xfrm>
        </p:grpSpPr>
        <p:sp>
          <p:nvSpPr>
            <p:cNvPr id="164" name="Rectangle 163"/>
            <p:cNvSpPr/>
            <p:nvPr/>
          </p:nvSpPr>
          <p:spPr>
            <a:xfrm>
              <a:off x="114300" y="2305670"/>
              <a:ext cx="8813800" cy="41148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65" name="Group 80"/>
            <p:cNvGrpSpPr/>
            <p:nvPr/>
          </p:nvGrpSpPr>
          <p:grpSpPr>
            <a:xfrm>
              <a:off x="808089" y="2938878"/>
              <a:ext cx="3200400" cy="2744788"/>
              <a:chOff x="2743200" y="1600200"/>
              <a:chExt cx="3200400" cy="2744788"/>
            </a:xfrm>
          </p:grpSpPr>
          <p:cxnSp>
            <p:nvCxnSpPr>
              <p:cNvPr id="166" name="Straight Connector 165"/>
              <p:cNvCxnSpPr/>
              <p:nvPr/>
            </p:nvCxnSpPr>
            <p:spPr>
              <a:xfrm>
                <a:off x="2743200" y="4343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2743200" y="4038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2743200" y="3733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2743200" y="3429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>
                <a:off x="2743200" y="3124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2743200" y="2819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2743200" y="2514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2743200" y="2209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2743200" y="1905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2743200" y="1600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91"/>
            <p:cNvGrpSpPr/>
            <p:nvPr/>
          </p:nvGrpSpPr>
          <p:grpSpPr>
            <a:xfrm>
              <a:off x="882700" y="2868774"/>
              <a:ext cx="3049588" cy="2889504"/>
              <a:chOff x="2817811" y="1219200"/>
              <a:chExt cx="3049588" cy="3200400"/>
            </a:xfrm>
          </p:grpSpPr>
          <p:cxnSp>
            <p:nvCxnSpPr>
              <p:cNvPr id="177" name="Straight Connector 176"/>
              <p:cNvCxnSpPr/>
              <p:nvPr/>
            </p:nvCxnSpPr>
            <p:spPr>
              <a:xfrm rot="5400000">
                <a:off x="1218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 rot="5400000">
                <a:off x="1523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 rot="5400000">
                <a:off x="1828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 rot="5400000">
                <a:off x="2132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rot="5400000">
                <a:off x="2437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 rot="5400000">
                <a:off x="2742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 rot="5400000">
                <a:off x="3047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 rot="5400000">
                <a:off x="3352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 rot="5400000">
                <a:off x="3656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 rot="5400000">
                <a:off x="3961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 rot="5400000">
                <a:off x="4266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Group 176"/>
            <p:cNvGrpSpPr/>
            <p:nvPr/>
          </p:nvGrpSpPr>
          <p:grpSpPr>
            <a:xfrm>
              <a:off x="5380089" y="2932782"/>
              <a:ext cx="3200400" cy="2743328"/>
              <a:chOff x="2743200" y="1601660"/>
              <a:chExt cx="3200400" cy="2743328"/>
            </a:xfrm>
          </p:grpSpPr>
          <p:cxnSp>
            <p:nvCxnSpPr>
              <p:cNvPr id="189" name="Straight Connector 188"/>
              <p:cNvCxnSpPr/>
              <p:nvPr/>
            </p:nvCxnSpPr>
            <p:spPr>
              <a:xfrm>
                <a:off x="2743200" y="4343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>
              <a:xfrm>
                <a:off x="2743200" y="4038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/>
              <p:cNvCxnSpPr/>
              <p:nvPr/>
            </p:nvCxnSpPr>
            <p:spPr>
              <a:xfrm>
                <a:off x="2743200" y="3733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2743200" y="3429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2743200" y="31242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2743200" y="28194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2743200" y="25146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2743200" y="22098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2743200" y="190500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2743200" y="1601660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" name="Group 187"/>
            <p:cNvGrpSpPr/>
            <p:nvPr/>
          </p:nvGrpSpPr>
          <p:grpSpPr>
            <a:xfrm>
              <a:off x="5454700" y="2859630"/>
              <a:ext cx="3049588" cy="2889504"/>
              <a:chOff x="2817811" y="1219200"/>
              <a:chExt cx="3049588" cy="3200400"/>
            </a:xfrm>
          </p:grpSpPr>
          <p:cxnSp>
            <p:nvCxnSpPr>
              <p:cNvPr id="200" name="Straight Connector 199"/>
              <p:cNvCxnSpPr/>
              <p:nvPr/>
            </p:nvCxnSpPr>
            <p:spPr>
              <a:xfrm rot="5400000">
                <a:off x="1218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 rot="5400000">
                <a:off x="1523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 rot="5400000">
                <a:off x="1828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 rot="5400000">
                <a:off x="2132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rot="5400000">
                <a:off x="2437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 rot="5400000">
                <a:off x="2742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rot="5400000">
                <a:off x="30472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 rot="5400000">
                <a:off x="33520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 rot="5400000">
                <a:off x="36568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/>
              <p:nvPr/>
            </p:nvCxnSpPr>
            <p:spPr>
              <a:xfrm rot="5400000">
                <a:off x="39616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/>
              <p:cNvCxnSpPr/>
              <p:nvPr/>
            </p:nvCxnSpPr>
            <p:spPr>
              <a:xfrm rot="5400000">
                <a:off x="4266405" y="2818606"/>
                <a:ext cx="3200400" cy="1588"/>
              </a:xfrm>
              <a:prstGeom prst="line">
                <a:avLst/>
              </a:prstGeom>
              <a:ln w="6350" cap="flat" cmpd="sng" algn="ctr">
                <a:solidFill>
                  <a:schemeClr val="tx1">
                    <a:alpha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1" name="Group 305"/>
            <p:cNvGrpSpPr/>
            <p:nvPr/>
          </p:nvGrpSpPr>
          <p:grpSpPr>
            <a:xfrm>
              <a:off x="350889" y="2792574"/>
              <a:ext cx="3810000" cy="3270504"/>
              <a:chOff x="0" y="12192"/>
              <a:chExt cx="3810000" cy="3270504"/>
            </a:xfrm>
          </p:grpSpPr>
          <p:sp>
            <p:nvSpPr>
              <p:cNvPr id="212" name="TextBox 211"/>
              <p:cNvSpPr txBox="1"/>
              <p:nvPr/>
            </p:nvSpPr>
            <p:spPr>
              <a:xfrm>
                <a:off x="0" y="3169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512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0" y="6217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256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0" y="9265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128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0" y="12313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64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0" y="15361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0" y="18409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0" y="21457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0" y="24505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0" y="27553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0" y="1219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1024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6096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16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18288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21336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24384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27432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30480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33528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912812" y="297789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1219200" y="2980944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1524000" y="297789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304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32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33" name="Group 306"/>
            <p:cNvGrpSpPr/>
            <p:nvPr/>
          </p:nvGrpSpPr>
          <p:grpSpPr>
            <a:xfrm>
              <a:off x="4922889" y="2783430"/>
              <a:ext cx="3810000" cy="3270504"/>
              <a:chOff x="4572000" y="3048"/>
              <a:chExt cx="3810000" cy="3270504"/>
            </a:xfrm>
          </p:grpSpPr>
          <p:sp>
            <p:nvSpPr>
              <p:cNvPr id="234" name="TextBox 233"/>
              <p:cNvSpPr txBox="1"/>
              <p:nvPr/>
            </p:nvSpPr>
            <p:spPr>
              <a:xfrm>
                <a:off x="4572000" y="3078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512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4572000" y="6126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256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4572000" y="9174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128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4572000" y="12222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64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4572000" y="15270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4572000" y="18318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4572000" y="21366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4572000" y="24414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4572000" y="27462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4572000" y="3048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100" dirty="0" smtClean="0">
                    <a:latin typeface="Arial"/>
                    <a:cs typeface="Arial"/>
                  </a:rPr>
                  <a:t>1024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51816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16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6400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67056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70104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4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73152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8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76200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16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79248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dirty="0" smtClean="0">
                    <a:latin typeface="Arial"/>
                    <a:cs typeface="Arial"/>
                  </a:rPr>
                  <a:t>32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484812" y="296875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5791200" y="2971800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6096000" y="2968752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4876800" y="2962656"/>
                <a:ext cx="457200" cy="301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100" baseline="30000" dirty="0" smtClean="0">
                    <a:latin typeface="Arial"/>
                    <a:cs typeface="Arial"/>
                  </a:rPr>
                  <a:t>1</a:t>
                </a:r>
                <a:r>
                  <a:rPr lang="en-US" sz="1100" dirty="0" smtClean="0">
                    <a:latin typeface="Arial"/>
                    <a:cs typeface="Arial"/>
                  </a:rPr>
                  <a:t>/</a:t>
                </a:r>
                <a:r>
                  <a:rPr lang="en-US" sz="1100" baseline="-25000" dirty="0" smtClean="0">
                    <a:latin typeface="Arial"/>
                    <a:cs typeface="Arial"/>
                  </a:rPr>
                  <a:t>32</a:t>
                </a:r>
                <a:endParaRPr lang="en-US" sz="1100" baseline="-250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55" name="Group 327"/>
            <p:cNvGrpSpPr/>
            <p:nvPr/>
          </p:nvGrpSpPr>
          <p:grpSpPr>
            <a:xfrm>
              <a:off x="5456291" y="2932782"/>
              <a:ext cx="3124198" cy="2667000"/>
              <a:chOff x="5105402" y="152400"/>
              <a:chExt cx="3124198" cy="2667000"/>
            </a:xfrm>
          </p:grpSpPr>
          <p:cxnSp>
            <p:nvCxnSpPr>
              <p:cNvPr id="256" name="Straight Connector 255"/>
              <p:cNvCxnSpPr/>
              <p:nvPr/>
            </p:nvCxnSpPr>
            <p:spPr>
              <a:xfrm rot="5400000" flipH="1" flipV="1">
                <a:off x="5105401" y="228601"/>
                <a:ext cx="2590800" cy="259079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>
                <a:off x="7467600" y="457200"/>
                <a:ext cx="7620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>
                <a:off x="7772400" y="152400"/>
                <a:ext cx="4572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 rot="10800000" flipH="1" flipV="1">
                <a:off x="7162800" y="762000"/>
                <a:ext cx="1066800" cy="1588"/>
              </a:xfrm>
              <a:prstGeom prst="line">
                <a:avLst/>
              </a:prstGeom>
              <a:ln>
                <a:solidFill>
                  <a:srgbClr val="008000">
                    <a:alpha val="34000"/>
                  </a:srgb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0" name="Straight Connector 259"/>
            <p:cNvCxnSpPr/>
            <p:nvPr/>
          </p:nvCxnSpPr>
          <p:spPr>
            <a:xfrm rot="5400000" flipH="1" flipV="1">
              <a:off x="1112889" y="3694782"/>
              <a:ext cx="1981200" cy="1981200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2789289" y="3999582"/>
              <a:ext cx="12192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>
              <a:off x="3094089" y="3694782"/>
              <a:ext cx="9144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2484489" y="4304382"/>
              <a:ext cx="1524000" cy="1588"/>
            </a:xfrm>
            <a:prstGeom prst="line">
              <a:avLst/>
            </a:prstGeom>
            <a:ln>
              <a:solidFill>
                <a:srgbClr val="0000FF">
                  <a:alpha val="34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/>
            <p:cNvSpPr txBox="1"/>
            <p:nvPr/>
          </p:nvSpPr>
          <p:spPr>
            <a:xfrm>
              <a:off x="3475089" y="3542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single-precision peak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3475089" y="3847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double-precision peak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8047089" y="2780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single-precision peak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8047089" y="3085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double-precision peak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 rot="18900000">
              <a:off x="21034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STREAM bandwidth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 rot="18900000">
              <a:off x="6510016" y="4088855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Device bandwidth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70" name="Oval 269"/>
            <p:cNvSpPr/>
            <p:nvPr/>
          </p:nvSpPr>
          <p:spPr>
            <a:xfrm>
              <a:off x="2636889" y="4151982"/>
              <a:ext cx="165473" cy="152400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27892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RTM/wave eqn.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2" name="Oval 271"/>
            <p:cNvSpPr/>
            <p:nvPr/>
          </p:nvSpPr>
          <p:spPr>
            <a:xfrm>
              <a:off x="7208889" y="3694782"/>
              <a:ext cx="165473" cy="152400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7361289" y="3770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RTM/wave eqn.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4" name="Oval 273"/>
            <p:cNvSpPr/>
            <p:nvPr/>
          </p:nvSpPr>
          <p:spPr>
            <a:xfrm>
              <a:off x="2027289" y="4685382"/>
              <a:ext cx="165473" cy="152400"/>
            </a:xfrm>
            <a:prstGeom prst="ellipse">
              <a:avLst/>
            </a:prstGeom>
            <a:solidFill>
              <a:srgbClr val="D2EA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570089" y="4609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7pt Stencil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6" name="Oval 275"/>
            <p:cNvSpPr/>
            <p:nvPr/>
          </p:nvSpPr>
          <p:spPr>
            <a:xfrm>
              <a:off x="2408289" y="4609182"/>
              <a:ext cx="165473" cy="1524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2560689" y="4532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27pt Stencil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641208" y="2480625"/>
              <a:ext cx="3452497" cy="331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Xeon X5550 (Nehalem)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5213208" y="2477577"/>
              <a:ext cx="3452497" cy="331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NVIDIA C2050 (Fermi)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3251568" y="4125413"/>
              <a:ext cx="680721" cy="17896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00FF">
                      <a:alpha val="50000"/>
                    </a:srgbClr>
                  </a:solidFill>
                  <a:latin typeface="Arial"/>
                  <a:cs typeface="Arial"/>
                </a:rPr>
                <a:t>DP add-only</a:t>
              </a:r>
              <a:endParaRPr lang="en-US" sz="700" dirty="0">
                <a:solidFill>
                  <a:srgbClr val="0000FF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8047089" y="3389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dirty="0" smtClean="0">
                  <a:solidFill>
                    <a:srgbClr val="008000">
                      <a:alpha val="50000"/>
                    </a:srgbClr>
                  </a:solidFill>
                  <a:latin typeface="Arial"/>
                  <a:cs typeface="Arial"/>
                </a:rPr>
                <a:t>DP add-only</a:t>
              </a:r>
              <a:endParaRPr lang="en-US" sz="700" dirty="0">
                <a:solidFill>
                  <a:srgbClr val="008000">
                    <a:alpha val="5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1722489" y="49139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3" name="Oval 282"/>
            <p:cNvSpPr/>
            <p:nvPr/>
          </p:nvSpPr>
          <p:spPr>
            <a:xfrm>
              <a:off x="1557016" y="5142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4" name="Oval 283"/>
            <p:cNvSpPr/>
            <p:nvPr/>
          </p:nvSpPr>
          <p:spPr>
            <a:xfrm>
              <a:off x="1404616" y="55997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5" name="Oval 284"/>
            <p:cNvSpPr/>
            <p:nvPr/>
          </p:nvSpPr>
          <p:spPr>
            <a:xfrm rot="17715158">
              <a:off x="1122905" y="5128864"/>
              <a:ext cx="1026432" cy="358386"/>
            </a:xfrm>
            <a:prstGeom prst="ellipse">
              <a:avLst/>
            </a:prstGeom>
            <a:noFill/>
            <a:ln w="12700" cap="flat" cmpd="sng" algn="ctr">
              <a:solidFill>
                <a:srgbClr val="0000FF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1112889" y="50663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SpMV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87" name="Oval 286"/>
            <p:cNvSpPr/>
            <p:nvPr/>
          </p:nvSpPr>
          <p:spPr>
            <a:xfrm>
              <a:off x="5976616" y="52949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8" name="Oval 287"/>
            <p:cNvSpPr/>
            <p:nvPr/>
          </p:nvSpPr>
          <p:spPr>
            <a:xfrm>
              <a:off x="6129016" y="5142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89" name="Oval 288"/>
            <p:cNvSpPr/>
            <p:nvPr/>
          </p:nvSpPr>
          <p:spPr>
            <a:xfrm>
              <a:off x="6281416" y="4761582"/>
              <a:ext cx="165473" cy="1524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0" name="Oval 289"/>
            <p:cNvSpPr/>
            <p:nvPr/>
          </p:nvSpPr>
          <p:spPr>
            <a:xfrm rot="18117381">
              <a:off x="5796304" y="4930763"/>
              <a:ext cx="820103" cy="358386"/>
            </a:xfrm>
            <a:prstGeom prst="ellipse">
              <a:avLst/>
            </a:prstGeom>
            <a:noFill/>
            <a:ln w="12700" cap="flat" cmpd="sng" algn="ctr">
              <a:solidFill>
                <a:srgbClr val="008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5608689" y="4913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SpMV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2" name="Oval 291"/>
            <p:cNvSpPr/>
            <p:nvPr/>
          </p:nvSpPr>
          <p:spPr>
            <a:xfrm>
              <a:off x="6599289" y="4456782"/>
              <a:ext cx="165473" cy="152400"/>
            </a:xfrm>
            <a:prstGeom prst="ellipse">
              <a:avLst/>
            </a:prstGeom>
            <a:solidFill>
              <a:srgbClr val="D2EA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6446889" y="4532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7pt Stencil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4" name="Oval 293"/>
            <p:cNvSpPr/>
            <p:nvPr/>
          </p:nvSpPr>
          <p:spPr>
            <a:xfrm>
              <a:off x="6980289" y="4151982"/>
              <a:ext cx="165473" cy="1524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2689" y="4228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27pt Stencil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6" name="Rounded Rectangle 295"/>
            <p:cNvSpPr/>
            <p:nvPr/>
          </p:nvSpPr>
          <p:spPr>
            <a:xfrm>
              <a:off x="3551289" y="39995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3856089" y="40757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DGEMM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298" name="Rounded Rectangle 297"/>
            <p:cNvSpPr/>
            <p:nvPr/>
          </p:nvSpPr>
          <p:spPr>
            <a:xfrm>
              <a:off x="7666089" y="3389982"/>
              <a:ext cx="304800" cy="1524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666089" y="34661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DGEMM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2255889" y="48377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1" name="Rounded Rectangle 300"/>
            <p:cNvSpPr/>
            <p:nvPr/>
          </p:nvSpPr>
          <p:spPr>
            <a:xfrm>
              <a:off x="6827889" y="46853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2" name="Rounded Rectangle 301"/>
            <p:cNvSpPr/>
            <p:nvPr/>
          </p:nvSpPr>
          <p:spPr>
            <a:xfrm>
              <a:off x="1798689" y="51425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66006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3" name="Rounded Rectangle 302"/>
            <p:cNvSpPr/>
            <p:nvPr/>
          </p:nvSpPr>
          <p:spPr>
            <a:xfrm>
              <a:off x="6370689" y="5371182"/>
              <a:ext cx="457200" cy="152400"/>
            </a:xfrm>
            <a:prstGeom prst="roundRect">
              <a:avLst>
                <a:gd name="adj" fmla="val 50000"/>
              </a:avLst>
            </a:prstGeom>
            <a:solidFill>
              <a:srgbClr val="66006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2179689" y="52187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chargei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2636889" y="4913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00FF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pushi</a:t>
              </a:r>
              <a:endParaRPr lang="en-US" sz="700" b="1" dirty="0">
                <a:solidFill>
                  <a:srgbClr val="0000FF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6751689" y="52949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chargei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7208889" y="4761582"/>
              <a:ext cx="457200" cy="1524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US" sz="700" b="1" dirty="0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GTC/</a:t>
              </a:r>
              <a:r>
                <a:rPr lang="en-US" sz="700" b="1" dirty="0" err="1" smtClean="0">
                  <a:solidFill>
                    <a:srgbClr val="008000"/>
                  </a:solidFill>
                  <a:effectLst>
                    <a:glow rad="25400">
                      <a:schemeClr val="bg1">
                        <a:alpha val="75000"/>
                      </a:schemeClr>
                    </a:glow>
                  </a:effectLst>
                  <a:latin typeface="Arial"/>
                  <a:cs typeface="Arial"/>
                </a:rPr>
                <a:t>pushi</a:t>
              </a:r>
              <a:endParaRPr lang="en-US" sz="700" b="1" dirty="0">
                <a:solidFill>
                  <a:srgbClr val="008000"/>
                </a:solidFill>
                <a:effectLst>
                  <a:glow rad="25400">
                    <a:schemeClr val="bg1">
                      <a:alpha val="75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-101600" y="3956670"/>
              <a:ext cx="984180" cy="382802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Gflop</a:t>
              </a:r>
              <a:r>
                <a:rPr lang="en-US" sz="1600" dirty="0" smtClean="0"/>
                <a:t>/s</a:t>
              </a:r>
              <a:endParaRPr lang="en-US" sz="1600" dirty="0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685800" y="5950570"/>
              <a:ext cx="3296165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Algorithmic intensity: Flops/Word</a:t>
              </a:r>
              <a:endParaRPr lang="en-US" sz="1400" dirty="0"/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5295900" y="5950570"/>
              <a:ext cx="3296165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Algorithmic intensity: Flops/Word</a:t>
              </a:r>
              <a:endParaRPr lang="en-US" sz="1400" dirty="0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4495800" y="3931270"/>
              <a:ext cx="984180" cy="382802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Gflop</a:t>
              </a:r>
              <a:r>
                <a:rPr lang="en-US" sz="1600" dirty="0" smtClean="0"/>
                <a:t>/s</a:t>
              </a:r>
              <a:endParaRPr lang="en-US" sz="1600" dirty="0"/>
            </a:p>
          </p:txBody>
        </p:sp>
      </p:grpSp>
      <p:grpSp>
        <p:nvGrpSpPr>
          <p:cNvPr id="21511" name="Group 21510"/>
          <p:cNvGrpSpPr/>
          <p:nvPr/>
        </p:nvGrpSpPr>
        <p:grpSpPr>
          <a:xfrm>
            <a:off x="1295400" y="3289300"/>
            <a:ext cx="3149600" cy="2451100"/>
            <a:chOff x="1295400" y="3289300"/>
            <a:chExt cx="3149600" cy="2451100"/>
          </a:xfrm>
        </p:grpSpPr>
        <p:sp>
          <p:nvSpPr>
            <p:cNvPr id="4" name="Rectangle 3"/>
            <p:cNvSpPr/>
            <p:nvPr/>
          </p:nvSpPr>
          <p:spPr>
            <a:xfrm>
              <a:off x="1498600" y="3289300"/>
              <a:ext cx="2946400" cy="2451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324100" y="3479800"/>
              <a:ext cx="18242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Peak compute</a:t>
              </a:r>
              <a:endParaRPr lang="en-US" sz="2000" dirty="0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295400" y="4495800"/>
              <a:ext cx="2009835" cy="400110"/>
            </a:xfrm>
            <a:prstGeom prst="rect">
              <a:avLst/>
            </a:prstGeom>
            <a:noFill/>
            <a:scene3d>
              <a:camera prst="orthographicFront">
                <a:rot lat="0" lon="0" rev="27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Peak bandwidth</a:t>
              </a:r>
              <a:endParaRPr lang="en-US" sz="20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1600200" y="3911600"/>
              <a:ext cx="1828800" cy="1803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V="1">
              <a:off x="3416300" y="3898900"/>
              <a:ext cx="952500" cy="127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13" name="Slide Number Placeholder 21512"/>
          <p:cNvSpPr>
            <a:spLocks noGrp="1"/>
          </p:cNvSpPr>
          <p:nvPr>
            <p:ph type="sldNum" sz="quarter" idx="4294967295"/>
          </p:nvPr>
        </p:nvSpPr>
        <p:spPr>
          <a:xfrm>
            <a:off x="6819900" y="6375400"/>
            <a:ext cx="21336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A5EC17-5166-B041-A83C-F216E1F49AF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3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tmapefficient-[Tsofp]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138" y="2087880"/>
            <a:ext cx="3108960" cy="3108960"/>
          </a:xfrm>
          <a:prstGeom prst="rect">
            <a:avLst/>
          </a:prstGeom>
        </p:spPr>
      </p:pic>
      <p:pic>
        <p:nvPicPr>
          <p:cNvPr id="9" name="Picture 8" descr="heatmapfillratio-[Tsopf]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0592" y="2087880"/>
            <a:ext cx="3108960" cy="3108960"/>
          </a:xfrm>
          <a:prstGeom prst="rect">
            <a:avLst/>
          </a:prstGeom>
        </p:spPr>
      </p:pic>
      <p:pic>
        <p:nvPicPr>
          <p:cNvPr id="5" name="Picture 4" descr="heatmap-[Dense]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904" y="2087880"/>
            <a:ext cx="3108960" cy="31089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Good Performance is like finding the Needle in a Haystack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990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endParaRPr lang="en-US" sz="16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 </a:t>
            </a:r>
            <a:endParaRPr lang="en-US" dirty="0"/>
          </a:p>
          <a:p>
            <a:pPr marL="0" indent="0">
              <a:buNone/>
            </a:pPr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27" name="Oval 26"/>
          <p:cNvSpPr>
            <a:spLocks noChangeAspect="1"/>
          </p:cNvSpPr>
          <p:nvPr/>
        </p:nvSpPr>
        <p:spPr bwMode="auto">
          <a:xfrm>
            <a:off x="7867668" y="3252538"/>
            <a:ext cx="534573" cy="445477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itchFamily="18" charset="0"/>
              <a:ea typeface="ＭＳ Ｐゴシック" pitchFamily="18" charset="-128"/>
              <a:cs typeface="ＭＳ Ｐゴシック" pitchFamily="18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800" y="1066800"/>
            <a:ext cx="868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OSKI sparse matrix library: offline search + online evaluation: adding zeros can reduce storage in blocked </a:t>
            </a:r>
            <a:r>
              <a:rPr lang="en-US" b="1" dirty="0" smtClean="0"/>
              <a:t>format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938" y="1981200"/>
            <a:ext cx="8686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Dense: </a:t>
            </a:r>
            <a:r>
              <a:rPr lang="en-US" sz="2000" b="1" i="1" dirty="0" err="1" smtClean="0"/>
              <a:t>MFlops</a:t>
            </a:r>
            <a:r>
              <a:rPr lang="en-US" sz="2000" b="1" i="1" dirty="0" smtClean="0"/>
              <a:t>(</a:t>
            </a:r>
            <a:r>
              <a:rPr lang="en-US" sz="2000" b="1" i="1" dirty="0" err="1" smtClean="0"/>
              <a:t>r,c</a:t>
            </a:r>
            <a:r>
              <a:rPr lang="en-US" sz="2000" b="1" i="1" dirty="0" smtClean="0"/>
              <a:t>)       /       </a:t>
            </a:r>
            <a:r>
              <a:rPr lang="en-US" sz="2000" dirty="0" err="1" smtClean="0"/>
              <a:t>Tsopf</a:t>
            </a:r>
            <a:r>
              <a:rPr lang="en-US" sz="2000" dirty="0" smtClean="0"/>
              <a:t>:</a:t>
            </a:r>
            <a:r>
              <a:rPr lang="en-US" sz="2000" b="1" i="1" dirty="0" smtClean="0"/>
              <a:t> Fill(</a:t>
            </a:r>
            <a:r>
              <a:rPr lang="en-US" sz="2000" b="1" i="1" dirty="0" err="1" smtClean="0"/>
              <a:t>r,c</a:t>
            </a:r>
            <a:r>
              <a:rPr lang="en-US" sz="2000" b="1" i="1" dirty="0" smtClean="0"/>
              <a:t>)</a:t>
            </a:r>
            <a:r>
              <a:rPr lang="en-US" sz="2000" b="1" i="1" dirty="0"/>
              <a:t> </a:t>
            </a:r>
            <a:r>
              <a:rPr lang="en-US" sz="2000" dirty="0" smtClean="0"/>
              <a:t>	 =   </a:t>
            </a:r>
            <a:r>
              <a:rPr lang="en-US" sz="2000" b="1" i="1" dirty="0" err="1" smtClean="0"/>
              <a:t>Effective_MFlops</a:t>
            </a:r>
            <a:r>
              <a:rPr lang="en-US" sz="2000" b="1" i="1" dirty="0"/>
              <a:t>(</a:t>
            </a:r>
            <a:r>
              <a:rPr lang="en-US" sz="2000" b="1" i="1" dirty="0" err="1"/>
              <a:t>r,c</a:t>
            </a:r>
            <a:r>
              <a:rPr lang="en-US" sz="2000" b="1" i="1" dirty="0" smtClean="0"/>
              <a:t>)</a:t>
            </a:r>
            <a:endParaRPr lang="en-US" sz="2000" b="1" i="1" dirty="0"/>
          </a:p>
        </p:txBody>
      </p:sp>
      <p:cxnSp>
        <p:nvCxnSpPr>
          <p:cNvPr id="4" name="Straight Arrow Connector 3"/>
          <p:cNvCxnSpPr>
            <a:endCxn id="27" idx="3"/>
          </p:cNvCxnSpPr>
          <p:nvPr/>
        </p:nvCxnSpPr>
        <p:spPr bwMode="auto">
          <a:xfrm flipV="1">
            <a:off x="6181538" y="3632776"/>
            <a:ext cx="1764416" cy="177742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ounded Rectangular Callout 22"/>
          <p:cNvSpPr/>
          <p:nvPr/>
        </p:nvSpPr>
        <p:spPr bwMode="auto">
          <a:xfrm>
            <a:off x="5423211" y="5562600"/>
            <a:ext cx="2958789" cy="838200"/>
          </a:xfrm>
          <a:prstGeom prst="wedgeRoundRectCallout">
            <a:avLst>
              <a:gd name="adj1" fmla="val -24318"/>
              <a:gd name="adj2" fmla="val -67207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hangingPunct="0"/>
            <a:r>
              <a:rPr lang="en-US" sz="2000" dirty="0" smtClean="0">
                <a:solidFill>
                  <a:srgbClr val="0000FF"/>
                </a:solidFill>
                <a:latin typeface="Arial" pitchFamily="34"/>
                <a:ea typeface="WenQuanYi Zen Hei" pitchFamily="2"/>
                <a:cs typeface="Lohit Devanagari" pitchFamily="2"/>
              </a:rPr>
              <a:t>Selected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/>
                <a:ea typeface="WenQuanYi Zen Hei" pitchFamily="2"/>
                <a:cs typeface="Lohit Devanagari" pitchFamily="2"/>
              </a:rPr>
              <a:t>RB(5x7) </a:t>
            </a:r>
            <a:r>
              <a:rPr lang="en-US" sz="2000" dirty="0" smtClean="0">
                <a:solidFill>
                  <a:srgbClr val="0000FF"/>
                </a:solidFill>
                <a:latin typeface="Arial" pitchFamily="34"/>
                <a:ea typeface="WenQuanYi Zen Hei" pitchFamily="2"/>
                <a:cs typeface="Lohit Devanagari" pitchFamily="2"/>
              </a:rPr>
              <a:t>with a sample dense matrix</a:t>
            </a:r>
            <a:endParaRPr lang="en-US" sz="2000" dirty="0">
              <a:solidFill>
                <a:srgbClr val="0000FF"/>
              </a:solidFill>
              <a:latin typeface="Arial" pitchFamily="34"/>
              <a:ea typeface="WenQuanYi Zen Hei" pitchFamily="2"/>
              <a:cs typeface="Lohit Devanagari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104" y="5156284"/>
            <a:ext cx="2338296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en-US" b="1" i="1" dirty="0" smtClean="0"/>
              <a:t>c</a:t>
            </a:r>
            <a:r>
              <a:rPr lang="en-US" dirty="0" smtClean="0"/>
              <a:t> (num. of cols)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57792" y="5156284"/>
            <a:ext cx="232230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en-US" b="1" i="1" dirty="0" smtClean="0"/>
              <a:t>c</a:t>
            </a:r>
            <a:r>
              <a:rPr lang="en-US" dirty="0" smtClean="0"/>
              <a:t> (num. of cols)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562538" y="5181600"/>
            <a:ext cx="242906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en-US" b="1" i="1" dirty="0" smtClean="0"/>
              <a:t>c</a:t>
            </a:r>
            <a:r>
              <a:rPr lang="en-US" dirty="0" smtClean="0"/>
              <a:t> (num. of cols)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 flipH="1">
            <a:off x="-1089775" y="3471962"/>
            <a:ext cx="2501901" cy="307777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en-US" b="1" i="1" dirty="0" smtClean="0"/>
              <a:t>r</a:t>
            </a:r>
            <a:r>
              <a:rPr lang="en-US" dirty="0" smtClean="0"/>
              <a:t> (num. of rows)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30221A-CE08-ED44-ACF0-0EAA9C400B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85800" y="5638800"/>
            <a:ext cx="448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Work by </a:t>
            </a:r>
            <a:r>
              <a:rPr lang="en-US" sz="1800" i="1" dirty="0" err="1" smtClean="0"/>
              <a:t>Im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Vuduc</a:t>
            </a:r>
            <a:r>
              <a:rPr lang="en-US" sz="1800" i="1" dirty="0" smtClean="0"/>
              <a:t>, Williams, </a:t>
            </a:r>
            <a:r>
              <a:rPr lang="en-US" sz="1800" i="1" dirty="0" err="1" smtClean="0"/>
              <a:t>Kamil</a:t>
            </a:r>
            <a:r>
              <a:rPr lang="en-US" sz="1800" i="1" dirty="0" smtClean="0"/>
              <a:t>, Ho, </a:t>
            </a:r>
            <a:r>
              <a:rPr lang="en-US" sz="1800" i="1" dirty="0" err="1" smtClean="0"/>
              <a:t>Demmel</a:t>
            </a:r>
            <a:r>
              <a:rPr lang="en-US" sz="1800" i="1" dirty="0" smtClean="0"/>
              <a:t>, Yelick…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633267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762000"/>
          </a:xfrm>
        </p:spPr>
        <p:txBody>
          <a:bodyPr>
            <a:normAutofit/>
          </a:bodyPr>
          <a:lstStyle/>
          <a:p>
            <a:pPr marL="342900" lvl="3" indent="-3429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Font typeface="Wingdings" charset="2"/>
              <a:buChar char="q"/>
            </a:pPr>
            <a:r>
              <a:rPr lang="en-US" sz="2800" dirty="0" smtClean="0">
                <a:solidFill>
                  <a:schemeClr val="tx1"/>
                </a:solidFill>
              </a:rPr>
              <a:t> Our </a:t>
            </a:r>
            <a:r>
              <a:rPr lang="en-US" sz="2800" dirty="0">
                <a:solidFill>
                  <a:schemeClr val="tx1"/>
                </a:solidFill>
              </a:rPr>
              <a:t>approach </a:t>
            </a:r>
            <a:r>
              <a:rPr lang="en-US" sz="2800" dirty="0" smtClean="0">
                <a:solidFill>
                  <a:schemeClr val="tx1"/>
                </a:solidFill>
              </a:rPr>
              <a:t>uses </a:t>
            </a:r>
            <a:r>
              <a:rPr lang="en-US" sz="2800" dirty="0" smtClean="0">
                <a:solidFill>
                  <a:schemeClr val="tx1"/>
                </a:solidFill>
              </a:rPr>
              <a:t>Empirical </a:t>
            </a:r>
            <a:r>
              <a:rPr lang="en-US" sz="2800" dirty="0">
                <a:solidFill>
                  <a:schemeClr val="tx1"/>
                </a:solidFill>
              </a:rPr>
              <a:t>modeling and </a:t>
            </a:r>
            <a:r>
              <a:rPr lang="en-US" sz="2800" dirty="0" smtClean="0">
                <a:solidFill>
                  <a:schemeClr val="tx1"/>
                </a:solidFill>
              </a:rPr>
              <a:t>search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934200" y="6400800"/>
            <a:ext cx="2133600" cy="365125"/>
          </a:xfrm>
          <a:prstGeom prst="rect">
            <a:avLst/>
          </a:prstGeom>
        </p:spPr>
        <p:txBody>
          <a:bodyPr/>
          <a:lstStyle/>
          <a:p>
            <a:fld id="{D8FCEECE-CABA-42DE-B982-F6E115BD3E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66800" y="1447800"/>
            <a:ext cx="6553200" cy="762000"/>
            <a:chOff x="1219200" y="5791200"/>
            <a:chExt cx="6553200" cy="7620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1219200" y="5791200"/>
              <a:ext cx="2971800" cy="7620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latin typeface="Arial" pitchFamily="18" charset="0"/>
                  <a:ea typeface="ＭＳ Ｐゴシック" pitchFamily="18" charset="-128"/>
                  <a:cs typeface="ＭＳ Ｐゴシック" pitchFamily="18" charset="-128"/>
                </a:rPr>
                <a:t>Off-line auto-</a:t>
              </a:r>
              <a:r>
                <a:rPr lang="en-US" sz="2000" dirty="0" smtClean="0">
                  <a:latin typeface="Arial" pitchFamily="18" charset="0"/>
                  <a:ea typeface="ＭＳ Ｐゴシック" pitchFamily="18" charset="-128"/>
                  <a:cs typeface="ＭＳ Ｐゴシック" pitchFamily="18" charset="-128"/>
                </a:rPr>
                <a:t>tuning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latin typeface="Arial" pitchFamily="18" charset="0"/>
                  <a:ea typeface="ＭＳ Ｐゴシック" pitchFamily="18" charset="-128"/>
                  <a:cs typeface="ＭＳ Ｐゴシック" pitchFamily="18" charset="-128"/>
                </a:rPr>
                <a:t>At Install Time</a:t>
              </a:r>
              <a:endParaRPr lang="en-US" sz="2000" dirty="0">
                <a:latin typeface="Arial" pitchFamily="18" charset="0"/>
                <a:ea typeface="ＭＳ Ｐゴシック" pitchFamily="18" charset="-128"/>
                <a:cs typeface="ＭＳ Ｐゴシック" pitchFamily="18" charset="-128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4800600" y="5791200"/>
              <a:ext cx="2971800" cy="7620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latin typeface="Arial" pitchFamily="18" charset="0"/>
                  <a:ea typeface="ＭＳ Ｐゴシック" pitchFamily="18" charset="-128"/>
                  <a:cs typeface="ＭＳ Ｐゴシック" pitchFamily="18" charset="-128"/>
                </a:rPr>
                <a:t>Run-time auto-tuning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latin typeface="Arial" pitchFamily="18" charset="0"/>
                  <a:ea typeface="ＭＳ Ｐゴシック" pitchFamily="18" charset="-128"/>
                  <a:cs typeface="ＭＳ Ｐゴシック" pitchFamily="18" charset="-128"/>
                </a:rPr>
                <a:t>(analysis &amp; modeling)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14800" y="5867400"/>
              <a:ext cx="76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+</a:t>
              </a:r>
              <a:endParaRPr lang="en-US" sz="2800" dirty="0"/>
            </a:p>
          </p:txBody>
        </p:sp>
      </p:grpSp>
      <p:sp>
        <p:nvSpPr>
          <p:cNvPr id="10" name="Rectangle 7"/>
          <p:cNvSpPr/>
          <p:nvPr/>
        </p:nvSpPr>
        <p:spPr>
          <a:xfrm>
            <a:off x="0" y="152400"/>
            <a:ext cx="9144000" cy="58332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/>
          <a:p>
            <a:pPr algn="ctr"/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OSKI and </a:t>
            </a:r>
            <a:r>
              <a:rPr lang="en-US" sz="3200" dirty="0" err="1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pOSKI</a:t>
            </a:r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: </a:t>
            </a:r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Auto</a:t>
            </a:r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-tuning </a:t>
            </a:r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Sparse </a:t>
            </a:r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Matrix </a:t>
            </a:r>
            <a:r>
              <a:rPr lang="en-US" sz="3200" dirty="0" smtClean="0">
                <a:solidFill>
                  <a:srgbClr val="367317"/>
                </a:solidFill>
                <a:ea typeface="WenQuanYi Zen Hei" pitchFamily="2"/>
                <a:cs typeface="Times New Roman" pitchFamily="18"/>
              </a:rPr>
              <a:t>Kernels</a:t>
            </a:r>
            <a:endParaRPr lang="en-US" sz="3200" dirty="0">
              <a:solidFill>
                <a:srgbClr val="367317"/>
              </a:solidFill>
              <a:ea typeface="WenQuanYi Zen Hei" pitchFamily="2"/>
              <a:cs typeface="Times New Roman" pitchFamily="18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569637" y="3979864"/>
            <a:ext cx="1264885" cy="944332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E6E6E6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Benchmark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data</a:t>
            </a:r>
          </a:p>
        </p:txBody>
      </p:sp>
      <p:sp>
        <p:nvSpPr>
          <p:cNvPr id="12" name="Freeform 11"/>
          <p:cNvSpPr/>
          <p:nvPr/>
        </p:nvSpPr>
        <p:spPr>
          <a:xfrm>
            <a:off x="601925" y="2765996"/>
            <a:ext cx="1405650" cy="9443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1. Build for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Target Arch</a:t>
            </a: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.</a:t>
            </a:r>
          </a:p>
        </p:txBody>
      </p:sp>
      <p:sp>
        <p:nvSpPr>
          <p:cNvPr id="13" name="Freeform 12"/>
          <p:cNvSpPr/>
          <p:nvPr/>
        </p:nvSpPr>
        <p:spPr>
          <a:xfrm>
            <a:off x="2499254" y="2765996"/>
            <a:ext cx="1405650" cy="9443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2. Benchmark</a:t>
            </a:r>
          </a:p>
        </p:txBody>
      </p:sp>
      <p:sp>
        <p:nvSpPr>
          <p:cNvPr id="14" name="Freeform 13"/>
          <p:cNvSpPr/>
          <p:nvPr/>
        </p:nvSpPr>
        <p:spPr>
          <a:xfrm>
            <a:off x="7204537" y="3944423"/>
            <a:ext cx="1264885" cy="944332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E6E6E6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Heuristic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models</a:t>
            </a:r>
          </a:p>
        </p:txBody>
      </p:sp>
      <p:sp>
        <p:nvSpPr>
          <p:cNvPr id="15" name="Freeform 14"/>
          <p:cNvSpPr/>
          <p:nvPr/>
        </p:nvSpPr>
        <p:spPr>
          <a:xfrm>
            <a:off x="5317500" y="3960355"/>
            <a:ext cx="1405318" cy="9443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1. Evaluate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Models</a:t>
            </a:r>
          </a:p>
        </p:txBody>
      </p:sp>
      <p:sp>
        <p:nvSpPr>
          <p:cNvPr id="16" name="Freeform 15"/>
          <p:cNvSpPr/>
          <p:nvPr/>
        </p:nvSpPr>
        <p:spPr>
          <a:xfrm>
            <a:off x="672308" y="3979864"/>
            <a:ext cx="1264885" cy="944332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E6E6E6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Generated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Code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Variants</a:t>
            </a:r>
          </a:p>
        </p:txBody>
      </p:sp>
      <p:cxnSp>
        <p:nvCxnSpPr>
          <p:cNvPr id="17" name="Straight Arrow Connector 16"/>
          <p:cNvCxnSpPr>
            <a:stCxn id="12" idx="10"/>
            <a:endCxn id="13" idx="6"/>
          </p:cNvCxnSpPr>
          <p:nvPr/>
        </p:nvCxnSpPr>
        <p:spPr>
          <a:xfrm>
            <a:off x="2007575" y="3238162"/>
            <a:ext cx="491679" cy="0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18" name="Straight Arrow Connector 17"/>
          <p:cNvCxnSpPr>
            <a:stCxn id="13" idx="8"/>
            <a:endCxn id="11" idx="5"/>
          </p:cNvCxnSpPr>
          <p:nvPr/>
        </p:nvCxnSpPr>
        <p:spPr>
          <a:xfrm>
            <a:off x="3202079" y="3710328"/>
            <a:ext cx="1" cy="269536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cxnSp>
        <p:nvCxnSpPr>
          <p:cNvPr id="19" name="Straight Arrow Connector 18"/>
          <p:cNvCxnSpPr>
            <a:stCxn id="11" idx="8"/>
            <a:endCxn id="15" idx="6"/>
          </p:cNvCxnSpPr>
          <p:nvPr/>
        </p:nvCxnSpPr>
        <p:spPr>
          <a:xfrm flipV="1">
            <a:off x="3834522" y="4432521"/>
            <a:ext cx="1482978" cy="19509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cxnSp>
        <p:nvCxnSpPr>
          <p:cNvPr id="20" name="Straight Arrow Connector 19"/>
          <p:cNvCxnSpPr>
            <a:stCxn id="14" idx="3"/>
            <a:endCxn id="15" idx="1"/>
          </p:cNvCxnSpPr>
          <p:nvPr/>
        </p:nvCxnSpPr>
        <p:spPr>
          <a:xfrm flipH="1">
            <a:off x="6722818" y="4416589"/>
            <a:ext cx="481719" cy="15932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cxnSp>
        <p:nvCxnSpPr>
          <p:cNvPr id="21" name="Straight Arrow Connector 20"/>
          <p:cNvCxnSpPr>
            <a:stCxn id="12" idx="8"/>
            <a:endCxn id="16" idx="5"/>
          </p:cNvCxnSpPr>
          <p:nvPr/>
        </p:nvCxnSpPr>
        <p:spPr>
          <a:xfrm>
            <a:off x="1304750" y="3710328"/>
            <a:ext cx="1" cy="269536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cxnSp>
        <p:nvCxnSpPr>
          <p:cNvPr id="22" name="Straight Arrow Connector 21"/>
          <p:cNvCxnSpPr>
            <a:stCxn id="16" idx="8"/>
            <a:endCxn id="13" idx="7"/>
          </p:cNvCxnSpPr>
          <p:nvPr/>
        </p:nvCxnSpPr>
        <p:spPr>
          <a:xfrm flipV="1">
            <a:off x="1937193" y="3572045"/>
            <a:ext cx="767897" cy="879986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sp>
        <p:nvSpPr>
          <p:cNvPr id="23" name="Freeform 22"/>
          <p:cNvSpPr/>
          <p:nvPr/>
        </p:nvSpPr>
        <p:spPr>
          <a:xfrm>
            <a:off x="5317500" y="5106998"/>
            <a:ext cx="1405318" cy="9440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2. Select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Data Struct.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&amp; Code</a:t>
            </a:r>
          </a:p>
        </p:txBody>
      </p:sp>
      <p:cxnSp>
        <p:nvCxnSpPr>
          <p:cNvPr id="24" name="Elbow Connector 23"/>
          <p:cNvCxnSpPr>
            <a:stCxn id="16" idx="2"/>
            <a:endCxn id="23" idx="3"/>
          </p:cNvCxnSpPr>
          <p:nvPr/>
        </p:nvCxnSpPr>
        <p:spPr>
          <a:xfrm rot="16200000" flipH="1">
            <a:off x="2983721" y="3245225"/>
            <a:ext cx="654809" cy="4012749"/>
          </a:xfrm>
          <a:prstGeom prst="bentConnector2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cxnSp>
        <p:nvCxnSpPr>
          <p:cNvPr id="25" name="Straight Arrow Connector 24"/>
          <p:cNvCxnSpPr>
            <a:stCxn id="15" idx="8"/>
            <a:endCxn id="23" idx="4"/>
          </p:cNvCxnSpPr>
          <p:nvPr/>
        </p:nvCxnSpPr>
        <p:spPr>
          <a:xfrm>
            <a:off x="6020159" y="4904687"/>
            <a:ext cx="0" cy="202311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6" name="Straight Connector 25"/>
          <p:cNvSpPr/>
          <p:nvPr/>
        </p:nvSpPr>
        <p:spPr>
          <a:xfrm>
            <a:off x="4267201" y="2286000"/>
            <a:ext cx="0" cy="3886200"/>
          </a:xfrm>
          <a:prstGeom prst="line">
            <a:avLst/>
          </a:prstGeom>
          <a:noFill/>
          <a:ln w="57240">
            <a:solidFill>
              <a:srgbClr val="808080"/>
            </a:solidFill>
            <a:custDash>
              <a:ds d="99371" sp="99371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Liberation Sans" pitchFamily="18"/>
              <a:ea typeface="WenQuanYi Zen Hei" pitchFamily="2"/>
              <a:cs typeface="Lohit Devanagari" pitchFamily="2"/>
            </a:endParaRPr>
          </a:p>
        </p:txBody>
      </p:sp>
      <p:sp>
        <p:nvSpPr>
          <p:cNvPr id="27" name="Straight Connector 26"/>
          <p:cNvSpPr/>
          <p:nvPr/>
        </p:nvSpPr>
        <p:spPr>
          <a:xfrm flipH="1">
            <a:off x="3693757" y="1989563"/>
            <a:ext cx="562062" cy="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  <a:tailEnd type="arrow"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Liberation Sans" pitchFamily="18"/>
              <a:ea typeface="WenQuanYi Zen Hei" pitchFamily="2"/>
              <a:cs typeface="Lohit Devanagari" pitchFamily="2"/>
            </a:endParaRPr>
          </a:p>
        </p:txBody>
      </p:sp>
      <p:sp>
        <p:nvSpPr>
          <p:cNvPr id="28" name="Straight Connector 27"/>
          <p:cNvSpPr/>
          <p:nvPr/>
        </p:nvSpPr>
        <p:spPr>
          <a:xfrm>
            <a:off x="4396583" y="1989563"/>
            <a:ext cx="562393" cy="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  <a:tailEnd type="arrow"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Liberation Sans" pitchFamily="18"/>
              <a:ea typeface="WenQuanYi Zen Hei" pitchFamily="2"/>
              <a:cs typeface="Lohit Devanagari" pitchFamily="2"/>
            </a:endParaRPr>
          </a:p>
        </p:txBody>
      </p:sp>
      <p:cxnSp>
        <p:nvCxnSpPr>
          <p:cNvPr id="31" name="Straight Arrow Connector 30"/>
          <p:cNvCxnSpPr>
            <a:stCxn id="23" idx="2"/>
          </p:cNvCxnSpPr>
          <p:nvPr/>
        </p:nvCxnSpPr>
        <p:spPr>
          <a:xfrm>
            <a:off x="6020159" y="6051012"/>
            <a:ext cx="7353" cy="283628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32" name="Freeform 31"/>
          <p:cNvSpPr/>
          <p:nvPr/>
        </p:nvSpPr>
        <p:spPr>
          <a:xfrm>
            <a:off x="4343401" y="6211462"/>
            <a:ext cx="4800600" cy="37151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To </a:t>
            </a:r>
            <a:r>
              <a:rPr lang="en-US" sz="18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user: </a:t>
            </a: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Matrix </a:t>
            </a: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handle for kernel calls</a:t>
            </a:r>
            <a:endParaRPr lang="en-US" sz="1600" b="1" i="0" u="none" strike="noStrike" kern="1200" dirty="0">
              <a:ln>
                <a:noFill/>
              </a:ln>
              <a:latin typeface="Arial" pitchFamily="34"/>
              <a:ea typeface="WenQuanYi Zen Hei" pitchFamily="2"/>
              <a:cs typeface="Lohit Devanagari" pitchFamily="2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7029689" y="2753240"/>
            <a:ext cx="1526978" cy="83317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Workload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from program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monitoring</a:t>
            </a:r>
          </a:p>
        </p:txBody>
      </p:sp>
      <p:cxnSp>
        <p:nvCxnSpPr>
          <p:cNvPr id="34" name="Straight Arrow Connector 33"/>
          <p:cNvCxnSpPr>
            <a:stCxn id="33" idx="2"/>
            <a:endCxn id="15" idx="11"/>
          </p:cNvCxnSpPr>
          <p:nvPr/>
        </p:nvCxnSpPr>
        <p:spPr>
          <a:xfrm flipH="1">
            <a:off x="6517030" y="3586418"/>
            <a:ext cx="1276148" cy="512220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sp>
        <p:nvSpPr>
          <p:cNvPr id="35" name="Freeform 34"/>
          <p:cNvSpPr/>
          <p:nvPr/>
        </p:nvSpPr>
        <p:spPr>
          <a:xfrm>
            <a:off x="7204537" y="5039240"/>
            <a:ext cx="1264885" cy="944014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88"/>
              <a:gd name="f8" fmla="val 21600"/>
              <a:gd name="f9" fmla="val 44"/>
              <a:gd name="f10" fmla="val -2147483647"/>
              <a:gd name="f11" fmla="val 2147483647"/>
              <a:gd name="f12" fmla="val 10800"/>
              <a:gd name="f13" fmla="val 20"/>
              <a:gd name="f14" fmla="val 68"/>
              <a:gd name="f15" fmla="+- 0 0 0"/>
              <a:gd name="f16" fmla="*/ f4 1 88"/>
              <a:gd name="f17" fmla="*/ f5 1 21600"/>
              <a:gd name="f18" fmla="pin 0 f0 10800"/>
              <a:gd name="f19" fmla="*/ f15 f1 1"/>
              <a:gd name="f20" fmla="*/ f18 2 1"/>
              <a:gd name="f21" fmla="*/ f9 f16 1"/>
              <a:gd name="f22" fmla="*/ f18 f17 1"/>
              <a:gd name="f23" fmla="*/ 0 f16 1"/>
              <a:gd name="f24" fmla="*/ 88 f16 1"/>
              <a:gd name="f25" fmla="*/ 44 f16 1"/>
              <a:gd name="f26" fmla="*/ f19 1 f3"/>
              <a:gd name="f27" fmla="*/ 0 f17 1"/>
              <a:gd name="f28" fmla="*/ 10800 f17 1"/>
              <a:gd name="f29" fmla="*/ 21600 f17 1"/>
              <a:gd name="f30" fmla="*/ f20 1 4"/>
              <a:gd name="f31" fmla="*/ f20 1 2"/>
              <a:gd name="f32" fmla="+- f26 0 f2"/>
              <a:gd name="f33" fmla="*/ f30 6 1"/>
              <a:gd name="f34" fmla="+- 21600 0 f30"/>
              <a:gd name="f35" fmla="*/ f31 f17 1"/>
              <a:gd name="f36" fmla="*/ f33 1 11"/>
              <a:gd name="f37" fmla="*/ f34 f17 1"/>
              <a:gd name="f38" fmla="+- f30 0 f36"/>
              <a:gd name="f39" fmla="+- f34 f36 0"/>
              <a:gd name="f40" fmla="+- f30 f36 0"/>
            </a:gdLst>
            <a:ahLst>
              <a:ahXY gdRefY="f0" minY="f6" maxY="f12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5" y="f35"/>
              </a:cxn>
              <a:cxn ang="f32">
                <a:pos x="f25" y="f27"/>
              </a:cxn>
              <a:cxn ang="f32">
                <a:pos x="f23" y="f28"/>
              </a:cxn>
              <a:cxn ang="f32">
                <a:pos x="f25" y="f29"/>
              </a:cxn>
              <a:cxn ang="f32">
                <a:pos x="f24" y="f28"/>
              </a:cxn>
            </a:cxnLst>
            <a:rect l="f23" t="f35" r="f24" b="f37"/>
            <a:pathLst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lnTo>
                  <a:pt x="f6" y="f34"/>
                </a:lnTo>
                <a:cubicBezTo>
                  <a:pt x="f6" y="f39"/>
                  <a:pt x="f13" y="f8"/>
                  <a:pt x="f9" y="f8"/>
                </a:cubicBezTo>
                <a:cubicBezTo>
                  <a:pt x="f14" y="f8"/>
                  <a:pt x="f7" y="f39"/>
                  <a:pt x="f7" y="f34"/>
                </a:cubicBezTo>
                <a:lnTo>
                  <a:pt x="f7" y="f30"/>
                </a:lnTo>
                <a:cubicBezTo>
                  <a:pt x="f7" y="f38"/>
                  <a:pt x="f14" y="f6"/>
                  <a:pt x="f9" y="f6"/>
                </a:cubicBezTo>
                <a:close/>
              </a:path>
              <a:path w="88" h="21600">
                <a:moveTo>
                  <a:pt x="f9" y="f6"/>
                </a:moveTo>
                <a:cubicBezTo>
                  <a:pt x="f13" y="f6"/>
                  <a:pt x="f6" y="f38"/>
                  <a:pt x="f6" y="f30"/>
                </a:cubicBezTo>
                <a:cubicBezTo>
                  <a:pt x="f6" y="f40"/>
                  <a:pt x="f13" y="f31"/>
                  <a:pt x="f9" y="f31"/>
                </a:cubicBezTo>
                <a:cubicBezTo>
                  <a:pt x="f14" y="f31"/>
                  <a:pt x="f7" y="f40"/>
                  <a:pt x="f7" y="f30"/>
                </a:cubicBezTo>
                <a:cubicBezTo>
                  <a:pt x="f7" y="f38"/>
                  <a:pt x="f14" y="f6"/>
                  <a:pt x="f9" y="f6"/>
                </a:cubicBezTo>
                <a:close/>
              </a:path>
            </a:pathLst>
          </a:custGeom>
          <a:solidFill>
            <a:srgbClr val="E6E6E6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History</a:t>
            </a:r>
          </a:p>
        </p:txBody>
      </p:sp>
      <p:sp>
        <p:nvSpPr>
          <p:cNvPr id="36" name="Freeform 35"/>
          <p:cNvSpPr/>
          <p:nvPr/>
        </p:nvSpPr>
        <p:spPr>
          <a:xfrm>
            <a:off x="4612289" y="2753240"/>
            <a:ext cx="809133" cy="5869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User’s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Matrix</a:t>
            </a:r>
            <a:endParaRPr lang="en-US" sz="1600" b="1" i="0" u="none" strike="noStrike" kern="1200" dirty="0">
              <a:ln>
                <a:noFill/>
              </a:ln>
              <a:latin typeface="Arial" pitchFamily="34"/>
              <a:ea typeface="WenQuanYi Zen Hei" pitchFamily="2"/>
              <a:cs typeface="Lohit Devanagari" pitchFamily="2"/>
            </a:endParaRPr>
          </a:p>
        </p:txBody>
      </p:sp>
      <p:cxnSp>
        <p:nvCxnSpPr>
          <p:cNvPr id="37" name="Straight Arrow Connector 36"/>
          <p:cNvCxnSpPr>
            <a:stCxn id="36" idx="2"/>
            <a:endCxn id="15" idx="5"/>
          </p:cNvCxnSpPr>
          <p:nvPr/>
        </p:nvCxnSpPr>
        <p:spPr>
          <a:xfrm>
            <a:off x="5016856" y="3340197"/>
            <a:ext cx="506432" cy="758441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cxnSp>
        <p:nvCxnSpPr>
          <p:cNvPr id="38" name="Straight Arrow Connector 37"/>
          <p:cNvCxnSpPr>
            <a:stCxn id="35" idx="6"/>
            <a:endCxn id="15" idx="9"/>
          </p:cNvCxnSpPr>
          <p:nvPr/>
        </p:nvCxnSpPr>
        <p:spPr>
          <a:xfrm flipH="1" flipV="1">
            <a:off x="6517030" y="4766404"/>
            <a:ext cx="687507" cy="744843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sp>
        <p:nvSpPr>
          <p:cNvPr id="39" name="Freeform 38"/>
          <p:cNvSpPr/>
          <p:nvPr/>
        </p:nvSpPr>
        <p:spPr>
          <a:xfrm>
            <a:off x="5612670" y="2753240"/>
            <a:ext cx="809133" cy="5869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User’s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hints</a:t>
            </a:r>
            <a:endParaRPr lang="en-US" sz="1600" b="1" i="0" u="none" strike="noStrike" kern="1200" dirty="0">
              <a:ln>
                <a:noFill/>
              </a:ln>
              <a:latin typeface="Arial" pitchFamily="34"/>
              <a:ea typeface="WenQuanYi Zen Hei" pitchFamily="2"/>
              <a:cs typeface="Lohit Devanagari" pitchFamily="2"/>
            </a:endParaRPr>
          </a:p>
        </p:txBody>
      </p:sp>
      <p:cxnSp>
        <p:nvCxnSpPr>
          <p:cNvPr id="40" name="Straight Arrow Connector 39"/>
          <p:cNvCxnSpPr>
            <a:stCxn id="39" idx="2"/>
            <a:endCxn id="15" idx="0"/>
          </p:cNvCxnSpPr>
          <p:nvPr/>
        </p:nvCxnSpPr>
        <p:spPr>
          <a:xfrm>
            <a:off x="6017237" y="3340197"/>
            <a:ext cx="2922" cy="620158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custDash>
              <a:ds d="398113" sp="100000"/>
            </a:custDash>
            <a:miter/>
            <a:tailEnd type="arrow"/>
          </a:ln>
        </p:spPr>
      </p:cxnSp>
      <p:sp>
        <p:nvSpPr>
          <p:cNvPr id="41" name="TextBox 40"/>
          <p:cNvSpPr txBox="1"/>
          <p:nvPr/>
        </p:nvSpPr>
        <p:spPr>
          <a:xfrm>
            <a:off x="497489" y="485966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(</a:t>
            </a:r>
            <a:r>
              <a:rPr lang="en-US" b="1" i="1" dirty="0" err="1" smtClean="0"/>
              <a:t>r,c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42" name="Freeform 41"/>
          <p:cNvSpPr/>
          <p:nvPr/>
        </p:nvSpPr>
        <p:spPr>
          <a:xfrm>
            <a:off x="2068179" y="2221261"/>
            <a:ext cx="2257986" cy="34073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 dirty="0" smtClean="0">
                <a:ln>
                  <a:noFill/>
                </a:ln>
                <a:latin typeface="Arial" pitchFamily="34"/>
                <a:ea typeface="WenQuanYi Zen Hei" pitchFamily="2"/>
                <a:cs typeface="Lohit Devanagari" pitchFamily="2"/>
              </a:rPr>
              <a:t>Sample Dense Matrix</a:t>
            </a:r>
            <a:endParaRPr lang="en-US" sz="1600" b="1" i="0" u="none" strike="noStrike" kern="1200" dirty="0">
              <a:ln>
                <a:noFill/>
              </a:ln>
              <a:latin typeface="Arial" pitchFamily="34"/>
              <a:ea typeface="WenQuanYi Zen Hei" pitchFamily="2"/>
              <a:cs typeface="Lohit Devanagari" pitchFamily="2"/>
            </a:endParaRPr>
          </a:p>
        </p:txBody>
      </p:sp>
      <p:cxnSp>
        <p:nvCxnSpPr>
          <p:cNvPr id="43" name="Straight Arrow Connector 42"/>
          <p:cNvCxnSpPr>
            <a:stCxn id="42" idx="2"/>
            <a:endCxn id="13" idx="0"/>
          </p:cNvCxnSpPr>
          <p:nvPr/>
        </p:nvCxnSpPr>
        <p:spPr>
          <a:xfrm>
            <a:off x="3197172" y="2561996"/>
            <a:ext cx="4907" cy="204000"/>
          </a:xfrm>
          <a:prstGeom prst="straightConnector1">
            <a:avLst/>
          </a:prstGeom>
          <a:noFill/>
          <a:ln w="28575" cmpd="sng">
            <a:solidFill>
              <a:srgbClr val="000000"/>
            </a:solidFill>
            <a:prstDash val="sysDash"/>
            <a:miter/>
            <a:tailEnd type="arrow"/>
          </a:ln>
        </p:spPr>
      </p:cxnSp>
      <p:sp>
        <p:nvSpPr>
          <p:cNvPr id="44" name="TextBox 43"/>
          <p:cNvSpPr txBox="1"/>
          <p:nvPr/>
        </p:nvSpPr>
        <p:spPr>
          <a:xfrm>
            <a:off x="2859689" y="484799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(</a:t>
            </a:r>
            <a:r>
              <a:rPr lang="en-US" b="1" i="1" dirty="0" err="1" smtClean="0"/>
              <a:t>r,c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1727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178"/>
          <p:cNvSpPr/>
          <p:nvPr/>
        </p:nvSpPr>
        <p:spPr>
          <a:xfrm>
            <a:off x="938213" y="5640553"/>
            <a:ext cx="195262" cy="193675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1527175" y="5640553"/>
            <a:ext cx="195263" cy="193675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85" name="Card 284"/>
          <p:cNvSpPr/>
          <p:nvPr/>
        </p:nvSpPr>
        <p:spPr>
          <a:xfrm>
            <a:off x="708025" y="3918115"/>
            <a:ext cx="2606675" cy="1679575"/>
          </a:xfrm>
          <a:prstGeom prst="flowChartPunchedCard">
            <a:avLst/>
          </a:prstGeom>
          <a:solidFill>
            <a:srgbClr val="FFFF66"/>
          </a:solidFill>
          <a:ln w="38100" cap="flat" cmpd="sng" algn="ctr">
            <a:noFill/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ard 2"/>
          <p:cNvSpPr/>
          <p:nvPr/>
        </p:nvSpPr>
        <p:spPr>
          <a:xfrm>
            <a:off x="446088" y="1281278"/>
            <a:ext cx="3043237" cy="1839912"/>
          </a:xfrm>
          <a:prstGeom prst="flowChartPunchedCard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</a:rPr>
              <a:t>.py</a:t>
            </a:r>
          </a:p>
        </p:txBody>
      </p:sp>
      <p:sp>
        <p:nvSpPr>
          <p:cNvPr id="8" name="Alternate Process 7"/>
          <p:cNvSpPr/>
          <p:nvPr/>
        </p:nvSpPr>
        <p:spPr>
          <a:xfrm>
            <a:off x="642938" y="5611978"/>
            <a:ext cx="5148262" cy="646112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1F497D"/>
                </a:solidFill>
              </a:rPr>
              <a:t>OS/HW</a:t>
            </a:r>
          </a:p>
        </p:txBody>
      </p:sp>
      <p:grpSp>
        <p:nvGrpSpPr>
          <p:cNvPr id="2" name="Group 319"/>
          <p:cNvGrpSpPr>
            <a:grpSpLocks/>
          </p:cNvGrpSpPr>
          <p:nvPr/>
        </p:nvGrpSpPr>
        <p:grpSpPr bwMode="auto">
          <a:xfrm>
            <a:off x="642938" y="2249653"/>
            <a:ext cx="790575" cy="3390900"/>
            <a:chOff x="1557565" y="2532466"/>
            <a:chExt cx="790193" cy="3390256"/>
          </a:xfrm>
        </p:grpSpPr>
        <p:sp>
          <p:nvSpPr>
            <p:cNvPr id="4" name="Rectangle 3"/>
            <p:cNvSpPr/>
            <p:nvPr/>
          </p:nvSpPr>
          <p:spPr>
            <a:xfrm>
              <a:off x="1557565" y="2532466"/>
              <a:ext cx="790193" cy="668210"/>
            </a:xfrm>
            <a:prstGeom prst="rect">
              <a:avLst/>
            </a:prstGeom>
            <a:solidFill>
              <a:srgbClr val="BAFAF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200">
                  <a:solidFill>
                    <a:srgbClr val="595959"/>
                  </a:solidFill>
                </a:rPr>
                <a:t>f()</a:t>
              </a:r>
            </a:p>
          </p:txBody>
        </p:sp>
        <p:cxnSp>
          <p:nvCxnSpPr>
            <p:cNvPr id="22" name="Shape 21"/>
            <p:cNvCxnSpPr>
              <a:stCxn id="4" idx="2"/>
              <a:endCxn id="179" idx="0"/>
            </p:cNvCxnSpPr>
            <p:nvPr/>
          </p:nvCxnSpPr>
          <p:spPr>
            <a:xfrm rot="5400000">
              <a:off x="552368" y="4522427"/>
              <a:ext cx="2722046" cy="7854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accent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21"/>
          <p:cNvGrpSpPr>
            <a:grpSpLocks/>
          </p:cNvGrpSpPr>
          <p:nvPr/>
        </p:nvGrpSpPr>
        <p:grpSpPr bwMode="auto">
          <a:xfrm>
            <a:off x="1655763" y="2249653"/>
            <a:ext cx="1417637" cy="3217862"/>
            <a:chOff x="2570135" y="2532466"/>
            <a:chExt cx="1417666" cy="3218060"/>
          </a:xfrm>
        </p:grpSpPr>
        <p:sp>
          <p:nvSpPr>
            <p:cNvPr id="6" name="Rectangle 5"/>
            <p:cNvSpPr/>
            <p:nvPr/>
          </p:nvSpPr>
          <p:spPr>
            <a:xfrm>
              <a:off x="2857478" y="2532466"/>
              <a:ext cx="836630" cy="6683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 smtClean="0">
                  <a:solidFill>
                    <a:srgbClr val="0000FF"/>
                  </a:solidFill>
                </a:rPr>
                <a:t>B.h</a:t>
              </a:r>
              <a:r>
                <a:rPr lang="en-US" sz="2200" dirty="0">
                  <a:solidFill>
                    <a:srgbClr val="0000FF"/>
                  </a:solidFill>
                </a:rPr>
                <a:t>()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570135" y="5245670"/>
              <a:ext cx="1417666" cy="50485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 smtClean="0">
                  <a:solidFill>
                    <a:schemeClr val="tx1"/>
                  </a:solidFill>
                </a:rPr>
                <a:t>DSEL Compiler</a:t>
              </a:r>
              <a:endParaRPr lang="en-US" sz="18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hape 25"/>
            <p:cNvCxnSpPr>
              <a:stCxn id="6" idx="2"/>
              <a:endCxn id="20" idx="0"/>
            </p:cNvCxnSpPr>
            <p:nvPr/>
          </p:nvCxnSpPr>
          <p:spPr>
            <a:xfrm rot="16200000" flipH="1">
              <a:off x="2254968" y="4221669"/>
              <a:ext cx="2044826" cy="317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accent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322"/>
          <p:cNvGrpSpPr>
            <a:grpSpLocks/>
          </p:cNvGrpSpPr>
          <p:nvPr/>
        </p:nvGrpSpPr>
        <p:grpSpPr bwMode="auto">
          <a:xfrm>
            <a:off x="2997200" y="1736890"/>
            <a:ext cx="1806576" cy="3478213"/>
            <a:chOff x="3911586" y="2019300"/>
            <a:chExt cx="1806918" cy="3478752"/>
          </a:xfrm>
        </p:grpSpPr>
        <p:sp>
          <p:nvSpPr>
            <p:cNvPr id="12" name="Card 11"/>
            <p:cNvSpPr/>
            <p:nvPr/>
          </p:nvSpPr>
          <p:spPr>
            <a:xfrm>
              <a:off x="4795992" y="2019300"/>
              <a:ext cx="922512" cy="752591"/>
            </a:xfrm>
            <a:prstGeom prst="flowChartPunchedCard">
              <a:avLst/>
            </a:prstGeom>
            <a:solidFill>
              <a:srgbClr val="FFFF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>
                  <a:solidFill>
                    <a:schemeClr val="tx1"/>
                  </a:solidFill>
                </a:rPr>
                <a:t>.c</a:t>
              </a:r>
            </a:p>
          </p:txBody>
        </p:sp>
        <p:cxnSp>
          <p:nvCxnSpPr>
            <p:cNvPr id="80" name="Elbow Connector 79"/>
            <p:cNvCxnSpPr>
              <a:stCxn id="20" idx="3"/>
              <a:endCxn id="12" idx="1"/>
            </p:cNvCxnSpPr>
            <p:nvPr/>
          </p:nvCxnSpPr>
          <p:spPr>
            <a:xfrm flipV="1">
              <a:off x="3911586" y="2395595"/>
              <a:ext cx="884406" cy="310245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Box 147"/>
          <p:cNvSpPr txBox="1"/>
          <p:nvPr/>
        </p:nvSpPr>
        <p:spPr>
          <a:xfrm>
            <a:off x="228600" y="3989685"/>
            <a:ext cx="461665" cy="1671505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en-US" dirty="0" smtClean="0">
                <a:latin typeface="Arial" pitchFamily="-109" charset="0"/>
                <a:ea typeface="+mn-ea"/>
                <a:cs typeface="+mn-cs"/>
              </a:rPr>
              <a:t>Interpreter</a:t>
            </a:r>
            <a:endParaRPr lang="en-US" dirty="0">
              <a:latin typeface="Arial" pitchFamily="-109" charset="0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1133475" y="4327691"/>
            <a:ext cx="1976438" cy="46037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SEJITS Framework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309" name="TextBox 246"/>
          <p:cNvSpPr txBox="1">
            <a:spLocks noChangeArrowheads="1"/>
          </p:cNvSpPr>
          <p:nvPr/>
        </p:nvSpPr>
        <p:spPr bwMode="auto">
          <a:xfrm>
            <a:off x="1081995" y="914400"/>
            <a:ext cx="2649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/>
              <a:t>Productivity app</a:t>
            </a:r>
          </a:p>
        </p:txBody>
      </p:sp>
      <p:cxnSp>
        <p:nvCxnSpPr>
          <p:cNvPr id="249" name="Elbow Connector 248"/>
          <p:cNvCxnSpPr>
            <a:stCxn id="20" idx="3"/>
            <a:endCxn id="13" idx="1"/>
          </p:cNvCxnSpPr>
          <p:nvPr/>
        </p:nvCxnSpPr>
        <p:spPr>
          <a:xfrm>
            <a:off x="3073400" y="5215103"/>
            <a:ext cx="873125" cy="65087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323"/>
          <p:cNvGrpSpPr>
            <a:grpSpLocks/>
          </p:cNvGrpSpPr>
          <p:nvPr/>
        </p:nvGrpSpPr>
        <p:grpSpPr bwMode="auto">
          <a:xfrm>
            <a:off x="3881438" y="2489363"/>
            <a:ext cx="922337" cy="3108327"/>
            <a:chOff x="4796612" y="2772325"/>
            <a:chExt cx="921891" cy="3107354"/>
          </a:xfrm>
        </p:grpSpPr>
        <p:sp>
          <p:nvSpPr>
            <p:cNvPr id="13" name="Card 12"/>
            <p:cNvSpPr/>
            <p:nvPr/>
          </p:nvSpPr>
          <p:spPr>
            <a:xfrm>
              <a:off x="4861668" y="5244878"/>
              <a:ext cx="791780" cy="634801"/>
            </a:xfrm>
            <a:prstGeom prst="flowChartPunchedCard">
              <a:avLst/>
            </a:prstGeom>
            <a:solidFill>
              <a:srgbClr val="FFFF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>
                  <a:solidFill>
                    <a:schemeClr val="tx1"/>
                  </a:solidFill>
                </a:rPr>
                <a:t>.so</a:t>
              </a:r>
            </a:p>
          </p:txBody>
        </p:sp>
        <p:cxnSp>
          <p:nvCxnSpPr>
            <p:cNvPr id="82" name="Elbow Connector 81"/>
            <p:cNvCxnSpPr>
              <a:stCxn id="12" idx="2"/>
              <a:endCxn id="13" idx="0"/>
            </p:cNvCxnSpPr>
            <p:nvPr/>
          </p:nvCxnSpPr>
          <p:spPr>
            <a:xfrm rot="16200000" flipH="1">
              <a:off x="3983201" y="3970520"/>
              <a:ext cx="2472552" cy="7616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4796612" y="3113533"/>
              <a:ext cx="921891" cy="484035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>
                  <a:solidFill>
                    <a:schemeClr val="accent2"/>
                  </a:solidFill>
                </a:rPr>
                <a:t>cc/ld</a:t>
              </a:r>
            </a:p>
          </p:txBody>
        </p:sp>
      </p:grpSp>
      <p:sp>
        <p:nvSpPr>
          <p:cNvPr id="74" name="Magnetic Disk 73"/>
          <p:cNvSpPr/>
          <p:nvPr/>
        </p:nvSpPr>
        <p:spPr>
          <a:xfrm>
            <a:off x="3894138" y="3487903"/>
            <a:ext cx="898525" cy="677862"/>
          </a:xfrm>
          <a:prstGeom prst="flowChartMagneticDisk">
            <a:avLst/>
          </a:prstGeom>
          <a:solidFill>
            <a:srgbClr val="FFFF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accent2"/>
                </a:solidFill>
              </a:rPr>
              <a:t>cache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3" name="Rectangle 1"/>
          <p:cNvSpPr txBox="1">
            <a:spLocks noChangeArrowheads="1"/>
          </p:cNvSpPr>
          <p:nvPr/>
        </p:nvSpPr>
        <p:spPr>
          <a:xfrm>
            <a:off x="0" y="18708"/>
            <a:ext cx="9144000" cy="1143000"/>
          </a:xfrm>
          <a:prstGeom prst="rect">
            <a:avLst/>
          </a:prstGeom>
          <a:ln/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367317"/>
                </a:solidFill>
                <a:latin typeface="+mj-lt"/>
              </a:rPr>
              <a:t>SEJITS: Selective Embedded Just-in-Time Specialization</a:t>
            </a:r>
          </a:p>
          <a:p>
            <a:r>
              <a:rPr lang="en-US" sz="2000" i="1" dirty="0" smtClean="0">
                <a:solidFill>
                  <a:srgbClr val="367317"/>
                </a:solidFill>
                <a:latin typeface="+mj-lt"/>
              </a:rPr>
              <a:t>(beyond Perl code generators)</a:t>
            </a:r>
            <a:endParaRPr lang="en-US" sz="2800" i="1" dirty="0">
              <a:solidFill>
                <a:srgbClr val="367317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645752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Armando Fox’s group, including </a:t>
            </a:r>
            <a:r>
              <a:rPr lang="en-US" dirty="0" err="1" smtClean="0"/>
              <a:t>Shoaib</a:t>
            </a:r>
            <a:r>
              <a:rPr lang="en-US" dirty="0" smtClean="0"/>
              <a:t> </a:t>
            </a:r>
            <a:r>
              <a:rPr lang="en-US" dirty="0" err="1" smtClean="0"/>
              <a:t>Kamil</a:t>
            </a:r>
            <a:r>
              <a:rPr lang="en-US" dirty="0" smtClean="0"/>
              <a:t> and Michael Driscoll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05400" y="990600"/>
            <a:ext cx="3886200" cy="350865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367317"/>
                </a:solidFill>
              </a:rPr>
              <a:t>ASP is SEJITS for Python: </a:t>
            </a:r>
          </a:p>
          <a:p>
            <a:r>
              <a:rPr lang="en-US" dirty="0" smtClean="0"/>
              <a:t>Python provides</a:t>
            </a:r>
            <a:endParaRPr lang="en-US" dirty="0"/>
          </a:p>
          <a:p>
            <a:pPr marL="284163" lvl="1" indent="-233363">
              <a:buFont typeface="Arial"/>
              <a:buChar char="•"/>
            </a:pPr>
            <a:r>
              <a:rPr lang="en-US" dirty="0"/>
              <a:t>Front-end parsing</a:t>
            </a:r>
          </a:p>
          <a:p>
            <a:pPr marL="284163" lvl="1" indent="-233363">
              <a:buFont typeface="Arial"/>
              <a:buChar char="•"/>
            </a:pPr>
            <a:r>
              <a:rPr lang="en-US" dirty="0"/>
              <a:t>Tools for building strongly-typed IR</a:t>
            </a:r>
          </a:p>
          <a:p>
            <a:pPr marL="284163" lvl="1" indent="-233363">
              <a:buFont typeface="Arial"/>
              <a:buChar char="•"/>
            </a:pPr>
            <a:r>
              <a:rPr lang="en-US" dirty="0"/>
              <a:t>Visitor pattern for IR transformation to backend AST</a:t>
            </a:r>
          </a:p>
          <a:p>
            <a:pPr marL="284163" lvl="1" indent="-233363">
              <a:buFont typeface="Arial"/>
              <a:buChar char="•"/>
            </a:pPr>
            <a:r>
              <a:rPr lang="en-US" dirty="0"/>
              <a:t>Code “templates” (like </a:t>
            </a:r>
            <a:r>
              <a:rPr lang="en-US" dirty="0" err="1"/>
              <a:t>webapps</a:t>
            </a:r>
            <a:r>
              <a:rPr lang="en-US" dirty="0"/>
              <a:t>)</a:t>
            </a:r>
          </a:p>
          <a:p>
            <a:pPr marL="284163" lvl="1" indent="-233363">
              <a:buFont typeface="Arial"/>
              <a:buChar char="•"/>
            </a:pPr>
            <a:r>
              <a:rPr lang="en-US" dirty="0"/>
              <a:t>Code generation</a:t>
            </a:r>
          </a:p>
          <a:p>
            <a:pPr marL="284163" lvl="1" indent="-233363">
              <a:buFont typeface="Arial"/>
              <a:buChar char="•"/>
            </a:pPr>
            <a:r>
              <a:rPr lang="en-US" dirty="0"/>
              <a:t>External compiler support (C++, CUDA, </a:t>
            </a:r>
            <a:r>
              <a:rPr lang="en-US" dirty="0" err="1"/>
              <a:t>OpenMP</a:t>
            </a:r>
            <a:r>
              <a:rPr lang="en-US" dirty="0"/>
              <a:t>, </a:t>
            </a:r>
            <a:r>
              <a:rPr lang="en-US" dirty="0" err="1"/>
              <a:t>pthreads</a:t>
            </a:r>
            <a:r>
              <a:rPr lang="en-US" dirty="0"/>
              <a:t>, MPI, </a:t>
            </a:r>
            <a:r>
              <a:rPr lang="en-US" dirty="0" err="1"/>
              <a:t>Scala</a:t>
            </a:r>
            <a:r>
              <a:rPr lang="en-US" dirty="0"/>
              <a:t>)</a:t>
            </a:r>
          </a:p>
          <a:p>
            <a:pPr marL="284163" lvl="1" indent="-233363">
              <a:buFont typeface="Arial"/>
              <a:buChar char="•"/>
            </a:pPr>
            <a:r>
              <a:rPr lang="en-US" dirty="0"/>
              <a:t>Caching</a:t>
            </a:r>
          </a:p>
        </p:txBody>
      </p:sp>
    </p:spTree>
    <p:extLst>
      <p:ext uri="{BB962C8B-B14F-4D97-AF65-F5344CB8AC3E}">
        <p14:creationId xmlns:p14="http://schemas.microsoft.com/office/powerpoint/2010/main" val="3233688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90391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Lessons Learned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Optimizations (not all in OSKI)</a:t>
            </a:r>
          </a:p>
          <a:p>
            <a:pPr lvl="1"/>
            <a:r>
              <a:rPr lang="en-US" sz="2400" dirty="0" smtClean="0"/>
              <a:t>Register blocking, loop unrolling, cache blocking, thread blocking, reordering, index compression, </a:t>
            </a:r>
            <a:r>
              <a:rPr lang="en-US" sz="2400" dirty="0" err="1" smtClean="0"/>
              <a:t>SIMDization</a:t>
            </a:r>
            <a:r>
              <a:rPr lang="en-US" sz="2400" dirty="0" smtClean="0"/>
              <a:t>, manual </a:t>
            </a:r>
            <a:r>
              <a:rPr lang="en-US" sz="2400" dirty="0" err="1" smtClean="0"/>
              <a:t>prefetch</a:t>
            </a:r>
            <a:r>
              <a:rPr lang="en-US" sz="2400" dirty="0" smtClean="0"/>
              <a:t>, NUMA (“PGAS” on node), matrix splitting, switch-to-dense, sparse/bit-masked register blocks</a:t>
            </a:r>
          </a:p>
          <a:p>
            <a:pPr lvl="1"/>
            <a:r>
              <a:rPr lang="en-US" sz="2400" dirty="0" smtClean="0"/>
              <a:t>See </a:t>
            </a:r>
            <a:r>
              <a:rPr lang="en-US" sz="2400" dirty="0" smtClean="0">
                <a:hlinkClick r:id="rId2"/>
              </a:rPr>
              <a:t>http://bebop.berkeley.edu</a:t>
            </a:r>
            <a:r>
              <a:rPr lang="en-US" sz="2400" dirty="0" smtClean="0"/>
              <a:t> for papers</a:t>
            </a:r>
          </a:p>
          <a:p>
            <a:pPr lvl="1"/>
            <a:r>
              <a:rPr lang="en-US" sz="2400" dirty="0"/>
              <a:t>Straight line code </a:t>
            </a:r>
            <a:r>
              <a:rPr lang="en-US" sz="2400" dirty="0" smtClean="0"/>
              <a:t>failed </a:t>
            </a:r>
            <a:r>
              <a:rPr lang="en-US" sz="2400" dirty="0"/>
              <a:t>to work on Spice ~10 years </a:t>
            </a:r>
            <a:r>
              <a:rPr lang="en-US" sz="2400" dirty="0" smtClean="0"/>
              <a:t>ago</a:t>
            </a:r>
          </a:p>
          <a:p>
            <a:pPr lvl="2"/>
            <a:r>
              <a:rPr lang="en-US" dirty="0" smtClean="0"/>
              <a:t>64-bit instructions: 1 load (x), 1 store (y), 1 op</a:t>
            </a:r>
          </a:p>
          <a:p>
            <a:pPr lvl="2"/>
            <a:r>
              <a:rPr lang="en-US" dirty="0" err="1" smtClean="0"/>
              <a:t>Vs</a:t>
            </a:r>
            <a:r>
              <a:rPr lang="en-US" dirty="0" smtClean="0"/>
              <a:t> 1 op and fraction of load/store depending on reuse</a:t>
            </a:r>
            <a:endParaRPr lang="en-US" dirty="0"/>
          </a:p>
          <a:p>
            <a:r>
              <a:rPr lang="en-US" sz="2800" b="1" dirty="0" smtClean="0"/>
              <a:t>Good </a:t>
            </a:r>
            <a:r>
              <a:rPr lang="en-US" sz="2800" b="1" dirty="0" smtClean="0"/>
              <a:t>news</a:t>
            </a:r>
          </a:p>
          <a:p>
            <a:pPr lvl="1"/>
            <a:r>
              <a:rPr lang="en-US" sz="2400" dirty="0" smtClean="0"/>
              <a:t>Autotuning </a:t>
            </a:r>
            <a:r>
              <a:rPr lang="en-US" sz="2400" dirty="0" smtClean="0"/>
              <a:t>helps save programmer </a:t>
            </a:r>
            <a:r>
              <a:rPr lang="en-US" sz="2400" dirty="0" smtClean="0"/>
              <a:t>time</a:t>
            </a:r>
          </a:p>
          <a:p>
            <a:r>
              <a:rPr lang="en-US" sz="2800" b="1" dirty="0" smtClean="0"/>
              <a:t>But </a:t>
            </a:r>
            <a:r>
              <a:rPr lang="en-US" sz="2800" dirty="0" smtClean="0"/>
              <a:t>the operation</a:t>
            </a:r>
            <a:r>
              <a:rPr lang="en-US" sz="2800" b="1" dirty="0" smtClean="0"/>
              <a:t> is bandwidth </a:t>
            </a:r>
            <a:r>
              <a:rPr lang="en-US" sz="2800" b="1" dirty="0" smtClean="0"/>
              <a:t>limited</a:t>
            </a:r>
          </a:p>
          <a:p>
            <a:pPr lvl="1"/>
            <a:r>
              <a:rPr lang="en-US" sz="2400" dirty="0" smtClean="0"/>
              <a:t>With hardware optimizations (NUMA, </a:t>
            </a:r>
            <a:r>
              <a:rPr lang="en-US" sz="2400" dirty="0" err="1" smtClean="0"/>
              <a:t>prefetch</a:t>
            </a:r>
            <a:r>
              <a:rPr lang="en-US" sz="2400" dirty="0" smtClean="0"/>
              <a:t>, </a:t>
            </a:r>
            <a:r>
              <a:rPr lang="en-US" sz="2400" dirty="0" err="1" smtClean="0"/>
              <a:t>SIMDization</a:t>
            </a:r>
            <a:r>
              <a:rPr lang="en-US" sz="2400" dirty="0" smtClean="0"/>
              <a:t>, threading)</a:t>
            </a:r>
          </a:p>
          <a:p>
            <a:pPr lvl="1"/>
            <a:r>
              <a:rPr lang="en-US" sz="2400" dirty="0" smtClean="0"/>
              <a:t>T</a:t>
            </a:r>
            <a:r>
              <a:rPr lang="en-US" sz="2400" dirty="0" smtClean="0"/>
              <a:t>he rest is about matrix compression</a:t>
            </a:r>
            <a:endParaRPr lang="en-US" sz="2400" dirty="0" smtClean="0"/>
          </a:p>
          <a:p>
            <a:r>
              <a:rPr lang="en-US" sz="2800" b="1" dirty="0" smtClean="0"/>
              <a:t>A </a:t>
            </a:r>
            <a:r>
              <a:rPr lang="en-US" sz="2800" b="1" dirty="0" smtClean="0"/>
              <a:t>problem for local memory and network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66440-7119-F848-AEB5-6E3AA085363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9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8800" y="165846"/>
            <a:ext cx="8585200" cy="4765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Avoiding Communication in Iterative Solvers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29554"/>
            <a:ext cx="8356600" cy="54589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  <a:ea typeface="ヒラギノ角ゴ ProN W3" charset="0"/>
                <a:cs typeface="ヒラギノ角ゴ ProN W3" charset="0"/>
              </a:rPr>
              <a:t>Consider Sparse Iterative Methods for </a:t>
            </a:r>
            <a:r>
              <a:rPr lang="en-US" sz="2800" i="1" dirty="0">
                <a:latin typeface="Arial" charset="0"/>
                <a:ea typeface="ヒラギノ角ゴ ProN W3" charset="0"/>
                <a:cs typeface="ヒラギノ角ゴ ProN W3" charset="0"/>
              </a:rPr>
              <a:t>Ax</a:t>
            </a:r>
            <a:r>
              <a:rPr lang="en-US" sz="2800" dirty="0">
                <a:latin typeface="Arial" charset="0"/>
                <a:ea typeface="ヒラギノ角ゴ ProN W3" charset="0"/>
                <a:cs typeface="ヒラギノ角ゴ ProN W3" charset="0"/>
              </a:rPr>
              <a:t>=</a:t>
            </a:r>
            <a:r>
              <a:rPr lang="en-US" sz="2800" i="1" dirty="0">
                <a:latin typeface="Arial" charset="0"/>
                <a:ea typeface="ヒラギノ角ゴ ProN W3" charset="0"/>
                <a:cs typeface="ヒラギノ角ゴ ProN W3" charset="0"/>
              </a:rPr>
              <a:t>b</a:t>
            </a:r>
            <a:endParaRPr lang="en-US" sz="2400" i="1" dirty="0"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2400" dirty="0" err="1">
                <a:latin typeface="Arial" charset="0"/>
                <a:ea typeface="ヒラギノ角ゴ ProN W3" charset="0"/>
                <a:cs typeface="ヒラギノ角ゴ ProN W3" charset="0"/>
              </a:rPr>
              <a:t>Krylov</a:t>
            </a:r>
            <a:r>
              <a:rPr lang="en-US" sz="2400" dirty="0">
                <a:latin typeface="Arial" charset="0"/>
                <a:ea typeface="ヒラギノ角ゴ ProN W3" charset="0"/>
                <a:cs typeface="ヒラギノ角ゴ ProN W3" charset="0"/>
              </a:rPr>
              <a:t> Subspace Methods: GMRES, CG,…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Solve time dominated by: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Sparse matrix-vector multiple (SPMV)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Which even on one processor is dominated by “communication” time to read the matrix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Global collectives (reductions)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Global latency-limited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Can we lower the communication costs?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Latency: reduce </a:t>
            </a: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# messages by computing multiple reductions at once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Bandwidth </a:t>
            </a: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to </a:t>
            </a:r>
            <a:r>
              <a:rPr lang="en-US" dirty="0" smtClean="0">
                <a:latin typeface="Arial" charset="0"/>
                <a:ea typeface="ヒラギノ角ゴ ProN W3" charset="0"/>
                <a:cs typeface="ヒラギノ角ゴ ProN W3" charset="0"/>
              </a:rPr>
              <a:t>memory, </a:t>
            </a: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i.e., compute Ax, A</a:t>
            </a:r>
            <a:r>
              <a:rPr lang="en-US" baseline="30000" dirty="0">
                <a:latin typeface="Arial" charset="0"/>
                <a:ea typeface="ヒラギノ角ゴ ProN W3" charset="0"/>
                <a:cs typeface="ヒラギノ角ゴ ProN W3" charset="0"/>
              </a:rPr>
              <a:t>2</a:t>
            </a: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x, … </a:t>
            </a:r>
            <a:r>
              <a:rPr lang="en-US" dirty="0" err="1">
                <a:latin typeface="Arial" charset="0"/>
                <a:ea typeface="ヒラギノ角ゴ ProN W3" charset="0"/>
                <a:cs typeface="ヒラギノ角ゴ ProN W3" charset="0"/>
              </a:rPr>
              <a:t>A</a:t>
            </a:r>
            <a:r>
              <a:rPr lang="en-US" baseline="30000" dirty="0" err="1">
                <a:latin typeface="Arial" charset="0"/>
                <a:ea typeface="ヒラギノ角ゴ ProN W3" charset="0"/>
                <a:cs typeface="ヒラギノ角ゴ ProN W3" charset="0"/>
              </a:rPr>
              <a:t>k</a:t>
            </a:r>
            <a:r>
              <a:rPr lang="en-US" dirty="0" err="1">
                <a:latin typeface="Arial" charset="0"/>
                <a:ea typeface="ヒラギノ角ゴ ProN W3" charset="0"/>
                <a:cs typeface="ヒラギノ角ゴ ProN W3" charset="0"/>
              </a:rPr>
              <a:t>x</a:t>
            </a: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 with one read of A</a:t>
            </a:r>
          </a:p>
          <a:p>
            <a:pPr lvl="2">
              <a:lnSpc>
                <a:spcPct val="90000"/>
              </a:lnSpc>
            </a:pPr>
            <a:endParaRPr lang="en-US" dirty="0"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3124200" y="5615346"/>
            <a:ext cx="4795371" cy="973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2000" b="1" dirty="0"/>
              <a:t>Joint work with Jim Demmel, Mark </a:t>
            </a:r>
            <a:r>
              <a:rPr lang="en-US" sz="2000" b="1" dirty="0" err="1" smtClean="0"/>
              <a:t>Hoemmen</a:t>
            </a:r>
            <a:r>
              <a:rPr lang="en-US" sz="2000" b="1" dirty="0"/>
              <a:t>, </a:t>
            </a:r>
            <a:r>
              <a:rPr lang="en-US" sz="2000" b="1" dirty="0" err="1"/>
              <a:t>Marghoob</a:t>
            </a:r>
            <a:r>
              <a:rPr lang="en-US" sz="2000" b="1" dirty="0"/>
              <a:t> </a:t>
            </a:r>
            <a:r>
              <a:rPr lang="en-US" sz="2000" b="1" dirty="0" err="1" smtClean="0"/>
              <a:t>Mohiyuddin</a:t>
            </a:r>
            <a:r>
              <a:rPr lang="en-US" sz="2000" b="1" dirty="0" smtClean="0"/>
              <a:t>; See 2 PhD thesis for details</a:t>
            </a: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78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8"/>
          <p:cNvGrpSpPr/>
          <p:nvPr/>
        </p:nvGrpSpPr>
        <p:grpSpPr>
          <a:xfrm>
            <a:off x="762000" y="2806700"/>
            <a:ext cx="8077200" cy="1219200"/>
            <a:chOff x="-9144000" y="1447800"/>
            <a:chExt cx="28498800" cy="2895600"/>
          </a:xfrm>
        </p:grpSpPr>
        <p:grpSp>
          <p:nvGrpSpPr>
            <p:cNvPr id="3" name="Group 180"/>
            <p:cNvGrpSpPr/>
            <p:nvPr/>
          </p:nvGrpSpPr>
          <p:grpSpPr>
            <a:xfrm>
              <a:off x="-91440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4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5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6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3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0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7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5" name="Oval 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3" name="Oval 8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1" name="Oval 8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7" name="Oval 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5" name="Oval 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21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2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5" name="Oval 1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3" name="Oval 1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25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9" name="Oval 1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7" name="Oval 1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28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9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1" name="Oval 1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9" name="Oval 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3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5" name="Oval 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3" name="Oval 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5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36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37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38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9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80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7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8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44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3" name="Oval 1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9" name="Oval 1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7" name="Oval 1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5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52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5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5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9" name="Oval 14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7" name="Oval 14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5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3" name="Oval 14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1" name="Oval 14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6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6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7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7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7" name="Oval 12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74" name="Group 181"/>
            <p:cNvGrpSpPr/>
            <p:nvPr/>
          </p:nvGrpSpPr>
          <p:grpSpPr>
            <a:xfrm>
              <a:off x="54864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79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80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8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8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7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7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8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88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5" name="Oval 30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89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1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2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9" name="Oval 2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92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9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3" name="Oval 2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1" name="Oval 29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4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0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7" name="Oval 28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5" name="Oval 28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1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12" name="Group 24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1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7" name="Oval 2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5" name="Oval 2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2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1" name="Oval 2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9" name="Oval 26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23" name="Group 24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2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3" name="Oval 2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1" name="Oval 26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3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3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7" name="Oval 2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3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5" name="Oval 25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38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139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40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5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6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3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4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5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7" name="Oval 23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55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5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1" name="Oval 23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9" name="Oval 2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6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5" name="Oval 22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7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7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7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5" name="Oval 2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3" name="Oval 2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83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4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9" name="Oval 2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5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7" name="Oval 2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86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8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1" name="Oval 2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2" name="Oval 2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9" name="Oval 1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0" name="Oval 1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9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9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5" name="Oval 1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3" name="Oval 1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565" name="TextBox 564"/>
          <p:cNvSpPr txBox="1"/>
          <p:nvPr/>
        </p:nvSpPr>
        <p:spPr>
          <a:xfrm>
            <a:off x="609600" y="4114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824F2"/>
                </a:solidFill>
              </a:rPr>
              <a:t>1   2   3   4  …</a:t>
            </a:r>
            <a:endParaRPr lang="en-US" sz="1800" dirty="0">
              <a:solidFill>
                <a:srgbClr val="0824F2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8115300" y="4126468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824F2"/>
                </a:solidFill>
              </a:rPr>
              <a:t> … 32</a:t>
            </a:r>
            <a:endParaRPr lang="en-US" sz="1800" dirty="0">
              <a:solidFill>
                <a:srgbClr val="0824F2"/>
              </a:solidFill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304800" y="379730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152400" y="3427968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824F2"/>
                </a:solidFill>
              </a:rPr>
              <a:t>A·x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152400" y="30353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2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70" name="TextBox 569"/>
          <p:cNvSpPr txBox="1"/>
          <p:nvPr/>
        </p:nvSpPr>
        <p:spPr>
          <a:xfrm>
            <a:off x="152400" y="26543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3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22" name="Title 1"/>
          <p:cNvSpPr txBox="1">
            <a:spLocks/>
          </p:cNvSpPr>
          <p:nvPr/>
        </p:nvSpPr>
        <p:spPr>
          <a:xfrm>
            <a:off x="457200" y="189751"/>
            <a:ext cx="82296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Communication Avoiding Kernels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Matrix Powers Kernel :</a:t>
            </a:r>
            <a:r>
              <a:rPr lang="en-US" sz="2400" dirty="0" smtClean="0">
                <a:sym typeface="Symbol"/>
              </a:rPr>
              <a:t> [</a:t>
            </a:r>
            <a:r>
              <a:rPr lang="en-US" sz="2400" dirty="0" smtClean="0"/>
              <a:t>Ax, A</a:t>
            </a:r>
            <a:r>
              <a:rPr lang="en-US" sz="2400" baseline="40000" dirty="0" smtClean="0"/>
              <a:t>2</a:t>
            </a:r>
            <a:r>
              <a:rPr lang="en-US" sz="2400" dirty="0" smtClean="0"/>
              <a:t>x, …, </a:t>
            </a:r>
            <a:r>
              <a:rPr lang="en-US" sz="2400" dirty="0" err="1" smtClean="0"/>
              <a:t>A</a:t>
            </a:r>
            <a:r>
              <a:rPr lang="en-US" sz="2400" baseline="40000" dirty="0" err="1" smtClean="0"/>
              <a:t>k</a:t>
            </a:r>
            <a:r>
              <a:rPr lang="en-US" sz="2400" dirty="0" err="1" smtClean="0"/>
              <a:t>x</a:t>
            </a:r>
            <a:r>
              <a:rPr lang="en-US" sz="2400" dirty="0" smtClean="0"/>
              <a:t>]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23" name="Content Placeholder 2"/>
          <p:cNvSpPr txBox="1">
            <a:spLocks/>
          </p:cNvSpPr>
          <p:nvPr/>
        </p:nvSpPr>
        <p:spPr>
          <a:xfrm>
            <a:off x="228600" y="1955794"/>
            <a:ext cx="89154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Replace k iterations of y =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x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with [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Ax, A</a:t>
            </a:r>
            <a:r>
              <a:rPr kumimoji="0" lang="en-US" sz="2400" b="0" i="0" u="none" strike="noStrike" kern="1200" cap="none" spc="0" normalizeH="0" baseline="4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x, …,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Idea: pick up part of A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x that fit in fast memory, compute </a:t>
            </a:r>
            <a:r>
              <a:rPr lang="en-US" sz="2400" noProof="0" dirty="0" smtClean="0">
                <a:latin typeface="+mn-lt"/>
                <a:ea typeface="+mn-ea"/>
                <a:cs typeface="+mn-cs"/>
              </a:rPr>
              <a:t>each of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k products</a:t>
            </a:r>
            <a:endParaRPr lang="en-US" sz="2400" noProof="0" dirty="0" smtClean="0"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 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tridiagonal</a:t>
            </a:r>
            <a:r>
              <a:rPr lang="en-US" sz="24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matrix (a 1D “grid”),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n=32, k=3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idea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rks for any “well-partitioned” A</a:t>
            </a:r>
          </a:p>
        </p:txBody>
      </p:sp>
      <p:cxnSp>
        <p:nvCxnSpPr>
          <p:cNvPr id="266" name="Straight Connector 265"/>
          <p:cNvCxnSpPr/>
          <p:nvPr/>
        </p:nvCxnSpPr>
        <p:spPr>
          <a:xfrm rot="5400000">
            <a:off x="1143000" y="3797300"/>
            <a:ext cx="304800" cy="0"/>
          </a:xfrm>
          <a:prstGeom prst="line">
            <a:avLst/>
          </a:prstGeom>
          <a:ln w="28575">
            <a:solidFill>
              <a:srgbClr val="0824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 rot="5400000">
            <a:off x="1028700" y="3683000"/>
            <a:ext cx="304800" cy="228600"/>
          </a:xfrm>
          <a:prstGeom prst="line">
            <a:avLst/>
          </a:prstGeom>
          <a:ln w="28575">
            <a:solidFill>
              <a:srgbClr val="0824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/>
          <p:cNvCxnSpPr/>
          <p:nvPr/>
        </p:nvCxnSpPr>
        <p:spPr>
          <a:xfrm rot="16200000" flipH="1">
            <a:off x="1257300" y="3683000"/>
            <a:ext cx="304800" cy="228600"/>
          </a:xfrm>
          <a:prstGeom prst="line">
            <a:avLst/>
          </a:prstGeom>
          <a:ln w="28575">
            <a:solidFill>
              <a:srgbClr val="0824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Isosceles Triangle 272"/>
          <p:cNvSpPr/>
          <p:nvPr/>
        </p:nvSpPr>
        <p:spPr>
          <a:xfrm>
            <a:off x="990600" y="3568700"/>
            <a:ext cx="609600" cy="457200"/>
          </a:xfrm>
          <a:prstGeom prst="triangl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4" name="Isosceles Triangle 273"/>
          <p:cNvSpPr/>
          <p:nvPr/>
        </p:nvSpPr>
        <p:spPr>
          <a:xfrm>
            <a:off x="990600" y="2794000"/>
            <a:ext cx="1676400" cy="1219200"/>
          </a:xfrm>
          <a:prstGeom prst="triangl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9" name="Trapezoid 278"/>
          <p:cNvSpPr/>
          <p:nvPr/>
        </p:nvSpPr>
        <p:spPr>
          <a:xfrm>
            <a:off x="1041400" y="2819400"/>
            <a:ext cx="3429000" cy="1219200"/>
          </a:xfrm>
          <a:prstGeom prst="trapezoid">
            <a:avLst>
              <a:gd name="adj" fmla="val 65625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87636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74" grpId="0" animBg="1"/>
      <p:bldP spid="27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ight Triangle 281"/>
          <p:cNvSpPr/>
          <p:nvPr/>
        </p:nvSpPr>
        <p:spPr>
          <a:xfrm flipH="1" flipV="1">
            <a:off x="6019800" y="3083110"/>
            <a:ext cx="838200" cy="1181100"/>
          </a:xfrm>
          <a:prstGeom prst="rt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3" name="Rectangle 282"/>
          <p:cNvSpPr/>
          <p:nvPr/>
        </p:nvSpPr>
        <p:spPr>
          <a:xfrm>
            <a:off x="6858000" y="3095810"/>
            <a:ext cx="1981200" cy="1168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0" name="Parallelogram 279"/>
          <p:cNvSpPr/>
          <p:nvPr/>
        </p:nvSpPr>
        <p:spPr>
          <a:xfrm flipH="1">
            <a:off x="3962400" y="3083110"/>
            <a:ext cx="2895600" cy="1168400"/>
          </a:xfrm>
          <a:prstGeom prst="parallelogram">
            <a:avLst>
              <a:gd name="adj" fmla="val 68478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3" name="Parallelogram 272"/>
          <p:cNvSpPr/>
          <p:nvPr/>
        </p:nvSpPr>
        <p:spPr>
          <a:xfrm flipH="1">
            <a:off x="1752600" y="3070410"/>
            <a:ext cx="3048000" cy="1181100"/>
          </a:xfrm>
          <a:prstGeom prst="parallelogram">
            <a:avLst>
              <a:gd name="adj" fmla="val 684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2" name="Right Triangle 521"/>
          <p:cNvSpPr/>
          <p:nvPr/>
        </p:nvSpPr>
        <p:spPr>
          <a:xfrm>
            <a:off x="1905000" y="3045010"/>
            <a:ext cx="838200" cy="1219200"/>
          </a:xfrm>
          <a:prstGeom prst="rtTriangl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FF"/>
              </a:solidFill>
            </a:endParaRPr>
          </a:p>
        </p:txBody>
      </p:sp>
      <p:sp>
        <p:nvSpPr>
          <p:cNvPr id="521" name="Rectangle 520"/>
          <p:cNvSpPr/>
          <p:nvPr/>
        </p:nvSpPr>
        <p:spPr>
          <a:xfrm>
            <a:off x="762000" y="3045010"/>
            <a:ext cx="1143000" cy="12192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FF"/>
              </a:solidFill>
            </a:endParaRPr>
          </a:p>
        </p:txBody>
      </p:sp>
      <p:grpSp>
        <p:nvGrpSpPr>
          <p:cNvPr id="2" name="Group 308"/>
          <p:cNvGrpSpPr/>
          <p:nvPr/>
        </p:nvGrpSpPr>
        <p:grpSpPr>
          <a:xfrm>
            <a:off x="762000" y="3045010"/>
            <a:ext cx="8077200" cy="1219200"/>
            <a:chOff x="-9144000" y="1447800"/>
            <a:chExt cx="28498800" cy="2895600"/>
          </a:xfrm>
        </p:grpSpPr>
        <p:grpSp>
          <p:nvGrpSpPr>
            <p:cNvPr id="3" name="Group 180"/>
            <p:cNvGrpSpPr/>
            <p:nvPr/>
          </p:nvGrpSpPr>
          <p:grpSpPr>
            <a:xfrm>
              <a:off x="-91440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4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5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6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3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60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7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5" name="Oval 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3" name="Oval 8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1" name="Oval 8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7" name="Oval 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5" name="Oval 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21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2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5" name="Oval 1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2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3" name="Oval 1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25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9" name="Oval 1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2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7" name="Oval 1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28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9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1" name="Oval 1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3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9" name="Oval 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3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5" name="Oval 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3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3" name="Oval 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5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36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37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38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9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80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4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7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78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4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4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44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4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3" name="Oval 1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4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9" name="Oval 1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5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7" name="Oval 1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5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52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5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5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9" name="Oval 14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5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7" name="Oval 14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5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3" name="Oval 14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1" name="Oval 14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6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6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7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7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7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7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7" name="Oval 12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74" name="Group 181"/>
            <p:cNvGrpSpPr/>
            <p:nvPr/>
          </p:nvGrpSpPr>
          <p:grpSpPr>
            <a:xfrm>
              <a:off x="54864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79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80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8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8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7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7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8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88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5" name="Oval 30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89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1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2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9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9" name="Oval 2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92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9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3" name="Oval 2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0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1" name="Oval 29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04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0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7" name="Oval 28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0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5" name="Oval 28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1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12" name="Group 24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1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7" name="Oval 2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5" name="Oval 2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2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1" name="Oval 2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2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9" name="Oval 26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23" name="Group 24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2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3" name="Oval 2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2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1" name="Oval 26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3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3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7" name="Oval 2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3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5" name="Oval 25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38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139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40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5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46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5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3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44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5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5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7" name="Oval 23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55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5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1" name="Oval 23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9" name="Oval 2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6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5" name="Oval 22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6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7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7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7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5" name="Oval 2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8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3" name="Oval 2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83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4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9" name="Oval 2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85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7" name="Oval 2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  <p:grpSp>
                <p:nvGrpSpPr>
                  <p:cNvPr id="186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8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1" name="Oval 2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02" name="Oval 2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8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9" name="Oval 1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200" name="Oval 1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  <p:grpSp>
                  <p:nvGrpSpPr>
                    <p:cNvPr id="19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9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5" name="Oval 1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  <p:grpSp>
                    <p:nvGrpSpPr>
                      <p:cNvPr id="19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3" name="Oval 1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600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565" name="TextBox 564"/>
          <p:cNvSpPr txBox="1"/>
          <p:nvPr/>
        </p:nvSpPr>
        <p:spPr>
          <a:xfrm>
            <a:off x="609600" y="440391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1   2   3   4 …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8305800" y="441557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 … 32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304800" y="403561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152400" y="3666278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824F2"/>
                </a:solidFill>
              </a:rPr>
              <a:t>A·x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152400" y="327361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2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70" name="TextBox 569"/>
          <p:cNvSpPr txBox="1"/>
          <p:nvPr/>
        </p:nvSpPr>
        <p:spPr>
          <a:xfrm>
            <a:off x="152400" y="289261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3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23" name="Title 1"/>
          <p:cNvSpPr txBox="1">
            <a:spLocks/>
          </p:cNvSpPr>
          <p:nvPr/>
        </p:nvSpPr>
        <p:spPr>
          <a:xfrm>
            <a:off x="457200" y="179292"/>
            <a:ext cx="82296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Communication Avoiding Kernels (Sequential case)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Matrix Powers Kernel</a:t>
            </a:r>
            <a:r>
              <a:rPr lang="en-US" sz="2400" dirty="0" smtClean="0"/>
              <a:t> :</a:t>
            </a:r>
            <a:r>
              <a:rPr lang="en-US" sz="2400" dirty="0" smtClean="0">
                <a:sym typeface="Symbol"/>
              </a:rPr>
              <a:t> [</a:t>
            </a:r>
            <a:r>
              <a:rPr lang="en-US" sz="2400" dirty="0" smtClean="0"/>
              <a:t>Ax, A</a:t>
            </a:r>
            <a:r>
              <a:rPr lang="en-US" sz="2400" baseline="40000" dirty="0" smtClean="0"/>
              <a:t>2</a:t>
            </a:r>
            <a:r>
              <a:rPr lang="en-US" sz="2400" dirty="0" smtClean="0"/>
              <a:t>x, …, </a:t>
            </a:r>
            <a:r>
              <a:rPr lang="en-US" sz="2400" dirty="0" err="1" smtClean="0"/>
              <a:t>A</a:t>
            </a:r>
            <a:r>
              <a:rPr lang="en-US" sz="2400" baseline="40000" dirty="0" err="1" smtClean="0"/>
              <a:t>k</a:t>
            </a:r>
            <a:r>
              <a:rPr lang="en-US" sz="2400" dirty="0" err="1" smtClean="0"/>
              <a:t>x</a:t>
            </a:r>
            <a:r>
              <a:rPr lang="en-US" sz="2400" dirty="0" smtClean="0"/>
              <a:t>]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29" name="Content Placeholder 2"/>
          <p:cNvSpPr txBox="1">
            <a:spLocks/>
          </p:cNvSpPr>
          <p:nvPr/>
        </p:nvSpPr>
        <p:spPr>
          <a:xfrm>
            <a:off x="228600" y="1716738"/>
            <a:ext cx="89154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Replace k iterations of y =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x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with [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Ax, A</a:t>
            </a:r>
            <a:r>
              <a:rPr kumimoji="0" lang="en-US" sz="2400" b="0" i="0" u="none" strike="noStrike" kern="1200" cap="none" spc="0" normalizeH="0" baseline="4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x, …,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solidFill>
                  <a:srgbClr val="800000"/>
                </a:solidFill>
              </a:rPr>
              <a:t>Sequential Algorithm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 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tridiagonal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n=32, k=3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Saves bandwidth (one read of </a:t>
            </a:r>
            <a:r>
              <a:rPr lang="en-US" sz="2400" dirty="0" err="1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A&amp;x</a:t>
            </a:r>
            <a:r>
              <a:rPr lang="en-US" sz="2400" dirty="0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 for k steps)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Saves latency (number of independent read events)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0" name="TextBox 529"/>
          <p:cNvSpPr txBox="1"/>
          <p:nvPr/>
        </p:nvSpPr>
        <p:spPr>
          <a:xfrm>
            <a:off x="850900" y="2664010"/>
            <a:ext cx="87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Step 1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2667000" y="2664010"/>
            <a:ext cx="9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Step  2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4572000" y="2664010"/>
            <a:ext cx="9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Step  3</a:t>
            </a:r>
            <a:endParaRPr lang="en-US" sz="1800" b="1" dirty="0">
              <a:solidFill>
                <a:srgbClr val="92D050"/>
              </a:solidFill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6477000" y="2664010"/>
            <a:ext cx="9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C000"/>
                </a:solidFill>
              </a:rPr>
              <a:t>Step  4</a:t>
            </a:r>
            <a:endParaRPr lang="en-US" sz="1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02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animBg="1"/>
      <p:bldP spid="283" grpId="0" animBg="1"/>
      <p:bldP spid="280" grpId="0" animBg="1"/>
      <p:bldP spid="273" grpId="0" animBg="1"/>
      <p:bldP spid="279" grpId="0"/>
      <p:bldP spid="281" grpId="0"/>
      <p:bldP spid="2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Trapezoid 534"/>
          <p:cNvSpPr/>
          <p:nvPr/>
        </p:nvSpPr>
        <p:spPr>
          <a:xfrm>
            <a:off x="1981200" y="2895600"/>
            <a:ext cx="3581400" cy="1219200"/>
          </a:xfrm>
          <a:prstGeom prst="trapezoid">
            <a:avLst>
              <a:gd name="adj" fmla="val 6304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9" name="Rectangle 528"/>
          <p:cNvSpPr/>
          <p:nvPr/>
        </p:nvSpPr>
        <p:spPr>
          <a:xfrm>
            <a:off x="6858000" y="2895600"/>
            <a:ext cx="1981200" cy="12192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2" name="Right Triangle 521"/>
          <p:cNvSpPr/>
          <p:nvPr/>
        </p:nvSpPr>
        <p:spPr>
          <a:xfrm>
            <a:off x="2743200" y="2895600"/>
            <a:ext cx="838200" cy="1219200"/>
          </a:xfrm>
          <a:prstGeom prst="rtTriangle">
            <a:avLst/>
          </a:prstGeom>
          <a:solidFill>
            <a:srgbClr val="800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1" name="Rectangle 520"/>
          <p:cNvSpPr/>
          <p:nvPr/>
        </p:nvSpPr>
        <p:spPr>
          <a:xfrm>
            <a:off x="762000" y="2895600"/>
            <a:ext cx="1981200" cy="12192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65" name="TextBox 564"/>
          <p:cNvSpPr txBox="1"/>
          <p:nvPr/>
        </p:nvSpPr>
        <p:spPr>
          <a:xfrm>
            <a:off x="609600" y="42164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1   2   3   4 …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8305800" y="422806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 … 32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304800" y="388620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152400" y="3516868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824F2"/>
                </a:solidFill>
              </a:rPr>
              <a:t>A·x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152400" y="31242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2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70" name="TextBox 569"/>
          <p:cNvSpPr txBox="1"/>
          <p:nvPr/>
        </p:nvSpPr>
        <p:spPr>
          <a:xfrm>
            <a:off x="152400" y="27432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824F2"/>
                </a:solidFill>
              </a:rPr>
              <a:t>A</a:t>
            </a:r>
            <a:r>
              <a:rPr lang="en-US" sz="1400" b="1" baseline="30000" dirty="0" smtClean="0">
                <a:solidFill>
                  <a:srgbClr val="0824F2"/>
                </a:solidFill>
              </a:rPr>
              <a:t>3</a:t>
            </a:r>
            <a:r>
              <a:rPr lang="en-US" sz="1600" dirty="0" smtClean="0">
                <a:solidFill>
                  <a:srgbClr val="0824F2"/>
                </a:solidFill>
              </a:rPr>
              <a:t>·x</a:t>
            </a:r>
            <a:endParaRPr lang="en-US" sz="1600" dirty="0">
              <a:solidFill>
                <a:srgbClr val="0824F2"/>
              </a:solidFill>
            </a:endParaRPr>
          </a:p>
        </p:txBody>
      </p:sp>
      <p:sp>
        <p:nvSpPr>
          <p:cNvPr id="536" name="Isosceles Triangle 535"/>
          <p:cNvSpPr/>
          <p:nvPr/>
        </p:nvSpPr>
        <p:spPr>
          <a:xfrm>
            <a:off x="1981200" y="2895600"/>
            <a:ext cx="1600200" cy="1219200"/>
          </a:xfrm>
          <a:prstGeom prst="triangle">
            <a:avLst/>
          </a:prstGeom>
          <a:solidFill>
            <a:srgbClr val="800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7" name="Trapezoid 536"/>
          <p:cNvSpPr/>
          <p:nvPr/>
        </p:nvSpPr>
        <p:spPr>
          <a:xfrm>
            <a:off x="4038600" y="2895600"/>
            <a:ext cx="3581400" cy="1219200"/>
          </a:xfrm>
          <a:prstGeom prst="trapezoid">
            <a:avLst>
              <a:gd name="adj" fmla="val 63044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8" name="Isosceles Triangle 537"/>
          <p:cNvSpPr/>
          <p:nvPr/>
        </p:nvSpPr>
        <p:spPr>
          <a:xfrm>
            <a:off x="4038600" y="2895600"/>
            <a:ext cx="1524000" cy="12192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9" name="Isosceles Triangle 538"/>
          <p:cNvSpPr/>
          <p:nvPr/>
        </p:nvSpPr>
        <p:spPr>
          <a:xfrm>
            <a:off x="6096000" y="2895600"/>
            <a:ext cx="1524000" cy="1219200"/>
          </a:xfrm>
          <a:prstGeom prst="triangle">
            <a:avLst/>
          </a:prstGeom>
          <a:solidFill>
            <a:srgbClr val="D6F10E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" name="Group 308"/>
          <p:cNvGrpSpPr/>
          <p:nvPr/>
        </p:nvGrpSpPr>
        <p:grpSpPr>
          <a:xfrm>
            <a:off x="762000" y="2895600"/>
            <a:ext cx="8077200" cy="1219200"/>
            <a:chOff x="-9144000" y="1447800"/>
            <a:chExt cx="28498800" cy="2895600"/>
          </a:xfrm>
        </p:grpSpPr>
        <p:grpSp>
          <p:nvGrpSpPr>
            <p:cNvPr id="3" name="Group 180"/>
            <p:cNvGrpSpPr/>
            <p:nvPr/>
          </p:nvGrpSpPr>
          <p:grpSpPr>
            <a:xfrm>
              <a:off x="-91440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4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5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6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3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0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7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65" name="Oval 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3" name="Oval 8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81" name="Oval 8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7" name="Oval 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75" name="Oval 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21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2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5" name="Oval 1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13" name="Oval 1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25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2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9" name="Oval 1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2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7" name="Oval 1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28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29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01" name="Oval 1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9" name="Oval 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3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5" name="Oval 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3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93" name="Oval 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5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36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37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38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3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9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80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7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8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44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4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63" name="Oval 1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4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4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9" name="Oval 1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57" name="Oval 1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5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52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5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5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9" name="Oval 14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5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7" name="Oval 14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58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3" name="Oval 14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41" name="Oval 14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63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6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69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0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7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7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7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27" name="Oval 12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74" name="Group 181"/>
            <p:cNvGrpSpPr/>
            <p:nvPr/>
          </p:nvGrpSpPr>
          <p:grpSpPr>
            <a:xfrm>
              <a:off x="5486400" y="1447800"/>
              <a:ext cx="13868400" cy="2895600"/>
              <a:chOff x="914400" y="1447800"/>
              <a:chExt cx="13868400" cy="2895600"/>
            </a:xfrm>
          </p:grpSpPr>
          <p:grpSp>
            <p:nvGrpSpPr>
              <p:cNvPr id="79" name="Group 116"/>
              <p:cNvGrpSpPr/>
              <p:nvPr/>
            </p:nvGrpSpPr>
            <p:grpSpPr>
              <a:xfrm>
                <a:off x="9144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80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8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8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87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7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8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88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5" name="Oval 30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89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0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301" name="Oval 6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2" name="Oval 6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9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9" name="Oval 2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92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9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9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3" name="Oval 2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3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91" name="Oval 29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04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0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7" name="Oval 28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0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85" name="Oval 28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11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12" name="Group 24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1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1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7" name="Oval 27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1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5" name="Oval 27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2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71" name="Oval 27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9" name="Oval 26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23" name="Group 24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24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25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3" name="Oval 26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26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61" name="Oval 26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31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32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7" name="Oval 25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37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55" name="Oval 25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38" name="Group 117"/>
              <p:cNvGrpSpPr/>
              <p:nvPr/>
            </p:nvGrpSpPr>
            <p:grpSpPr>
              <a:xfrm>
                <a:off x="8229600" y="1447800"/>
                <a:ext cx="6553200" cy="2895600"/>
                <a:chOff x="914400" y="1447800"/>
                <a:chExt cx="6553200" cy="2895600"/>
              </a:xfrm>
            </p:grpSpPr>
            <p:grpSp>
              <p:nvGrpSpPr>
                <p:cNvPr id="139" name="Group 84"/>
                <p:cNvGrpSpPr/>
                <p:nvPr/>
              </p:nvGrpSpPr>
              <p:grpSpPr>
                <a:xfrm>
                  <a:off x="9144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40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45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46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5" name="Oval 5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6" name="Oval 5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1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43" name="Oval 5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4" name="Oval 5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52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53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54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7" name="Oval 23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55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5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31" name="Oval 23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9" name="Oval 22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67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6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5" name="Oval 22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6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70" name="Group 85"/>
                <p:cNvGrpSpPr/>
                <p:nvPr/>
              </p:nvGrpSpPr>
              <p:grpSpPr>
                <a:xfrm>
                  <a:off x="4572000" y="1447800"/>
                  <a:ext cx="2895600" cy="2895600"/>
                  <a:chOff x="914400" y="1447800"/>
                  <a:chExt cx="2895600" cy="2895600"/>
                </a:xfrm>
              </p:grpSpPr>
              <p:grpSp>
                <p:nvGrpSpPr>
                  <p:cNvPr id="175" name="Group 68"/>
                  <p:cNvGrpSpPr/>
                  <p:nvPr/>
                </p:nvGrpSpPr>
                <p:grpSpPr>
                  <a:xfrm>
                    <a:off x="914400" y="14478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76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5" name="Oval 21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13" name="Oval 21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83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4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9" name="Oval 20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5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7" name="Oval 206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  <p:grpSp>
                <p:nvGrpSpPr>
                  <p:cNvPr id="186" name="Group 69"/>
                  <p:cNvGrpSpPr/>
                  <p:nvPr/>
                </p:nvGrpSpPr>
                <p:grpSpPr>
                  <a:xfrm>
                    <a:off x="914400" y="3276600"/>
                    <a:ext cx="2895600" cy="1066800"/>
                    <a:chOff x="914400" y="1447800"/>
                    <a:chExt cx="2895600" cy="1066800"/>
                  </a:xfrm>
                </p:grpSpPr>
                <p:grpSp>
                  <p:nvGrpSpPr>
                    <p:cNvPr id="187" name="Group 60"/>
                    <p:cNvGrpSpPr/>
                    <p:nvPr/>
                  </p:nvGrpSpPr>
                  <p:grpSpPr>
                    <a:xfrm>
                      <a:off x="914400" y="23622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88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201" name="Oval 200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2" name="Oval 201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89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9" name="Oval 198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200" name="Oval 199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  <p:grpSp>
                  <p:nvGrpSpPr>
                    <p:cNvPr id="190" name="Group 61"/>
                    <p:cNvGrpSpPr/>
                    <p:nvPr/>
                  </p:nvGrpSpPr>
                  <p:grpSpPr>
                    <a:xfrm>
                      <a:off x="914400" y="1447800"/>
                      <a:ext cx="2895600" cy="152400"/>
                      <a:chOff x="914400" y="1447800"/>
                      <a:chExt cx="2895600" cy="152400"/>
                    </a:xfrm>
                  </p:grpSpPr>
                  <p:grpSp>
                    <p:nvGrpSpPr>
                      <p:cNvPr id="191" name="Group 56"/>
                      <p:cNvGrpSpPr/>
                      <p:nvPr/>
                    </p:nvGrpSpPr>
                    <p:grpSpPr>
                      <a:xfrm>
                        <a:off x="9144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5" name="Oval 194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  <p:grpSp>
                    <p:nvGrpSpPr>
                      <p:cNvPr id="192" name="Group 57"/>
                      <p:cNvGrpSpPr/>
                      <p:nvPr/>
                    </p:nvGrpSpPr>
                    <p:grpSpPr>
                      <a:xfrm>
                        <a:off x="2743200" y="1447800"/>
                        <a:ext cx="1066800" cy="152400"/>
                        <a:chOff x="914400" y="1447800"/>
                        <a:chExt cx="1066800" cy="152400"/>
                      </a:xfrm>
                    </p:grpSpPr>
                    <p:sp>
                      <p:nvSpPr>
                        <p:cNvPr id="193" name="Oval 192"/>
                        <p:cNvSpPr/>
                        <p:nvPr/>
                      </p:nvSpPr>
                      <p:spPr>
                        <a:xfrm>
                          <a:off x="9144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>
                        <a:xfrm>
                          <a:off x="1828800" y="1447800"/>
                          <a:ext cx="152400" cy="15240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800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540" name="Title 1"/>
          <p:cNvSpPr txBox="1">
            <a:spLocks/>
          </p:cNvSpPr>
          <p:nvPr/>
        </p:nvSpPr>
        <p:spPr>
          <a:xfrm>
            <a:off x="444500" y="125225"/>
            <a:ext cx="8229600" cy="1143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algn="ctr"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Communication Avoiding Kernels:</a:t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200" dirty="0" smtClean="0">
                <a:solidFill>
                  <a:schemeClr val="tx1"/>
                </a:solidFill>
              </a:rPr>
              <a:t>(Parallel </a:t>
            </a:r>
            <a:r>
              <a:rPr lang="en-US" sz="3200" dirty="0">
                <a:solidFill>
                  <a:schemeClr val="tx1"/>
                </a:solidFill>
              </a:rPr>
              <a:t>case</a:t>
            </a:r>
            <a:r>
              <a:rPr lang="en-US" sz="3200" dirty="0" smtClean="0">
                <a:solidFill>
                  <a:schemeClr val="tx1"/>
                </a:solidFill>
              </a:rPr>
              <a:t>)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Matrix Powers Kernel</a:t>
            </a:r>
            <a:r>
              <a:rPr lang="en-US" sz="2400" dirty="0" smtClean="0"/>
              <a:t> :</a:t>
            </a:r>
            <a:r>
              <a:rPr lang="en-US" sz="2400" dirty="0" smtClean="0">
                <a:sym typeface="Symbol"/>
              </a:rPr>
              <a:t> [</a:t>
            </a:r>
            <a:r>
              <a:rPr lang="en-US" sz="2400" dirty="0" smtClean="0"/>
              <a:t>Ax, A</a:t>
            </a:r>
            <a:r>
              <a:rPr lang="en-US" sz="2400" baseline="40000" dirty="0" smtClean="0"/>
              <a:t>2</a:t>
            </a:r>
            <a:r>
              <a:rPr lang="en-US" sz="2400" dirty="0" smtClean="0"/>
              <a:t>x, …, </a:t>
            </a:r>
            <a:r>
              <a:rPr lang="en-US" sz="2400" dirty="0" err="1" smtClean="0"/>
              <a:t>A</a:t>
            </a:r>
            <a:r>
              <a:rPr lang="en-US" sz="2400" baseline="40000" dirty="0" err="1" smtClean="0"/>
              <a:t>k</a:t>
            </a:r>
            <a:r>
              <a:rPr lang="en-US" sz="2400" dirty="0" err="1" smtClean="0"/>
              <a:t>x</a:t>
            </a:r>
            <a:r>
              <a:rPr lang="en-US" sz="2400" dirty="0" smtClean="0"/>
              <a:t>]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46" name="Content Placeholder 2"/>
          <p:cNvSpPr txBox="1">
            <a:spLocks/>
          </p:cNvSpPr>
          <p:nvPr/>
        </p:nvSpPr>
        <p:spPr>
          <a:xfrm>
            <a:off x="228600" y="1447800"/>
            <a:ext cx="9067800" cy="49657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Replace k iterations of y =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x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with [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Ax, A</a:t>
            </a:r>
            <a:r>
              <a:rPr kumimoji="0" lang="en-US" sz="2800" b="0" i="0" u="none" strike="noStrike" kern="1200" cap="none" spc="0" normalizeH="0" baseline="4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x, …,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="1" noProof="0" dirty="0" smtClean="0">
                <a:solidFill>
                  <a:srgbClr val="000000"/>
                </a:solidFill>
              </a:rPr>
              <a:t>Parallel Algorithm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 A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tridiagonal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n=32, k=3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rgbClr val="000000"/>
                </a:solidFill>
              </a:rPr>
              <a:t>Each processor works on (overlapping) trapezoid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latency (#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messages); </a:t>
            </a:r>
            <a:r>
              <a:rPr lang="en-US" sz="2800" noProof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Not bandwidth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sz="2800" b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But a</a:t>
            </a: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dds redundant</a:t>
            </a:r>
            <a:r>
              <a:rPr kumimoji="0" lang="en-US" sz="2800" b="0" i="0" u="none" strike="noStrike" kern="120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computation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1" name="TextBox 550"/>
          <p:cNvSpPr txBox="1"/>
          <p:nvPr/>
        </p:nvSpPr>
        <p:spPr>
          <a:xfrm>
            <a:off x="990600" y="2514600"/>
            <a:ext cx="89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Proc 1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552" name="TextBox 551"/>
          <p:cNvSpPr txBox="1"/>
          <p:nvPr/>
        </p:nvSpPr>
        <p:spPr>
          <a:xfrm>
            <a:off x="3289831" y="2514600"/>
            <a:ext cx="9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Proc  2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553" name="TextBox 552"/>
          <p:cNvSpPr txBox="1"/>
          <p:nvPr/>
        </p:nvSpPr>
        <p:spPr>
          <a:xfrm>
            <a:off x="5410200" y="2514600"/>
            <a:ext cx="9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Proc  3</a:t>
            </a:r>
            <a:endParaRPr lang="en-US" sz="1800" b="1" dirty="0">
              <a:solidFill>
                <a:srgbClr val="92D050"/>
              </a:solidFill>
            </a:endParaRPr>
          </a:p>
        </p:txBody>
      </p:sp>
      <p:sp>
        <p:nvSpPr>
          <p:cNvPr id="554" name="TextBox 553"/>
          <p:cNvSpPr txBox="1"/>
          <p:nvPr/>
        </p:nvSpPr>
        <p:spPr>
          <a:xfrm>
            <a:off x="7404631" y="2514600"/>
            <a:ext cx="9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C000"/>
                </a:solidFill>
              </a:rPr>
              <a:t>Proc  4</a:t>
            </a:r>
            <a:endParaRPr lang="en-US" sz="1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07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Powers Kernel on a General Matrix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5715000"/>
            <a:ext cx="8585200" cy="1066800"/>
          </a:xfrm>
          <a:solidFill>
            <a:schemeClr val="bg1"/>
          </a:solidFill>
          <a:ln>
            <a:solidFill>
              <a:srgbClr val="008000"/>
            </a:solidFill>
          </a:ln>
        </p:spPr>
        <p:txBody>
          <a:bodyPr>
            <a:noAutofit/>
          </a:bodyPr>
          <a:lstStyle/>
          <a:p>
            <a:r>
              <a:rPr lang="en-US" dirty="0" smtClean="0"/>
              <a:t>Saves communication for “well partitioned” matrices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Serial: O(1) moves of data  moves vs. O(k)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Parallel: O(log p) messages vs.  O(k log p)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22325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9222806-2C00-644B-BCAA-E5B6EBC9D4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 descr="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3" cy="4572000"/>
          </a:xfrm>
          <a:prstGeom prst="rect">
            <a:avLst/>
          </a:prstGeom>
        </p:spPr>
      </p:pic>
      <p:pic>
        <p:nvPicPr>
          <p:cNvPr id="5" name="Picture 4" descr="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3" cy="4572000"/>
          </a:xfrm>
          <a:prstGeom prst="rect">
            <a:avLst/>
          </a:prstGeom>
        </p:spPr>
      </p:pic>
      <p:pic>
        <p:nvPicPr>
          <p:cNvPr id="6" name="Picture 5" descr="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3" cy="4572000"/>
          </a:xfrm>
          <a:prstGeom prst="rect">
            <a:avLst/>
          </a:prstGeom>
        </p:spPr>
      </p:pic>
      <p:pic>
        <p:nvPicPr>
          <p:cNvPr id="7" name="Picture 6" descr="3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7280"/>
            <a:ext cx="5587274" cy="4572000"/>
          </a:xfrm>
          <a:prstGeom prst="rect">
            <a:avLst/>
          </a:prstGeom>
        </p:spPr>
      </p:pic>
      <p:sp>
        <p:nvSpPr>
          <p:cNvPr id="10" name="Content Placeholder 4"/>
          <p:cNvSpPr txBox="1">
            <a:spLocks/>
          </p:cNvSpPr>
          <p:nvPr/>
        </p:nvSpPr>
        <p:spPr bwMode="auto">
          <a:xfrm>
            <a:off x="5803900" y="4457700"/>
            <a:ext cx="3340100" cy="546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Joint work with Jim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Demmel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, Mark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Hoemman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Marghoob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</a:rPr>
              <a:t>Mohiyuddin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ontent Placeholder 8"/>
          <p:cNvSpPr txBox="1">
            <a:spLocks/>
          </p:cNvSpPr>
          <p:nvPr/>
        </p:nvSpPr>
        <p:spPr bwMode="auto">
          <a:xfrm>
            <a:off x="6121400" y="1562100"/>
            <a:ext cx="28956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rgbClr val="003057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2000" b="0" i="1" dirty="0" smtClean="0"/>
              <a:t>For implicit memory management (caches) uses a TSP algorithm for layout</a:t>
            </a:r>
          </a:p>
          <a:p>
            <a:pPr marL="0" indent="0">
              <a:buNone/>
            </a:pPr>
            <a:endParaRPr lang="en-US" sz="2000" b="0" i="1" dirty="0"/>
          </a:p>
        </p:txBody>
      </p:sp>
    </p:spTree>
    <p:extLst>
      <p:ext uri="{BB962C8B-B14F-4D97-AF65-F5344CB8AC3E}">
        <p14:creationId xmlns:p14="http://schemas.microsoft.com/office/powerpoint/2010/main" val="36844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 descr="perfs.clovertow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6705600" cy="585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239059" y="0"/>
            <a:ext cx="86255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 smtClean="0"/>
              <a:t>A</a:t>
            </a:r>
            <a:r>
              <a:rPr lang="en-US" sz="2800" b="1" baseline="30000" dirty="0" err="1" smtClean="0"/>
              <a:t>k</a:t>
            </a:r>
            <a:r>
              <a:rPr lang="en-US" sz="2800" b="1" dirty="0" err="1" smtClean="0"/>
              <a:t>x</a:t>
            </a:r>
            <a:r>
              <a:rPr lang="en-US" sz="2800" dirty="0" smtClean="0"/>
              <a:t> has </a:t>
            </a:r>
            <a:r>
              <a:rPr lang="en-US" sz="2800" b="1" dirty="0" smtClean="0"/>
              <a:t>higher performance than Ax   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191000" y="6553200"/>
            <a:ext cx="12192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1676400" y="1024967"/>
            <a:ext cx="48589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Speedups on Intel </a:t>
            </a:r>
            <a:r>
              <a:rPr lang="en-US" sz="2000" b="1" dirty="0" err="1"/>
              <a:t>Clovertown</a:t>
            </a:r>
            <a:r>
              <a:rPr lang="en-US" sz="2000" b="1" dirty="0"/>
              <a:t> (8 core)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88668"/>
            <a:ext cx="769620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104178"/>
                </a:solidFill>
              </a:rPr>
              <a:t>Jim </a:t>
            </a:r>
            <a:r>
              <a:rPr lang="en-US" sz="1800" i="1" dirty="0" err="1" smtClean="0">
                <a:solidFill>
                  <a:srgbClr val="104178"/>
                </a:solidFill>
              </a:rPr>
              <a:t>Demmel</a:t>
            </a:r>
            <a:r>
              <a:rPr lang="en-US" sz="1800" i="1" dirty="0" smtClean="0">
                <a:solidFill>
                  <a:srgbClr val="104178"/>
                </a:solidFill>
              </a:rPr>
              <a:t>, Mark </a:t>
            </a:r>
            <a:r>
              <a:rPr lang="en-US" sz="1800" i="1" dirty="0" err="1" smtClean="0">
                <a:solidFill>
                  <a:srgbClr val="104178"/>
                </a:solidFill>
              </a:rPr>
              <a:t>Hoemmen</a:t>
            </a:r>
            <a:r>
              <a:rPr lang="en-US" sz="1800" i="1" dirty="0" smtClean="0">
                <a:solidFill>
                  <a:srgbClr val="104178"/>
                </a:solidFill>
              </a:rPr>
              <a:t>, </a:t>
            </a:r>
            <a:r>
              <a:rPr lang="en-US" sz="1800" i="1" dirty="0" err="1" smtClean="0">
                <a:solidFill>
                  <a:srgbClr val="104178"/>
                </a:solidFill>
              </a:rPr>
              <a:t>Marghoob</a:t>
            </a:r>
            <a:r>
              <a:rPr lang="en-US" sz="1800" i="1" dirty="0" smtClean="0">
                <a:solidFill>
                  <a:srgbClr val="104178"/>
                </a:solidFill>
              </a:rPr>
              <a:t> </a:t>
            </a:r>
            <a:r>
              <a:rPr lang="en-US" sz="1800" i="1" dirty="0" err="1" smtClean="0">
                <a:solidFill>
                  <a:srgbClr val="104178"/>
                </a:solidFill>
              </a:rPr>
              <a:t>Mohiyuddin</a:t>
            </a:r>
            <a:r>
              <a:rPr lang="en-US" sz="1800" i="1" dirty="0" smtClean="0">
                <a:solidFill>
                  <a:srgbClr val="104178"/>
                </a:solidFill>
              </a:rPr>
              <a:t>, Kathy Yelick </a:t>
            </a:r>
            <a:endParaRPr lang="en-US" sz="1800" i="1" dirty="0">
              <a:solidFill>
                <a:srgbClr val="104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02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144000" cy="36163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Minimizing Communication of GMRES to solve Ax=b</a:t>
            </a:r>
            <a:endParaRPr lang="en-US" sz="2800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351" name="Rectangle 9"/>
          <p:cNvSpPr>
            <a:spLocks noChangeArrowheads="1"/>
          </p:cNvSpPr>
          <p:nvPr/>
        </p:nvSpPr>
        <p:spPr bwMode="auto">
          <a:xfrm>
            <a:off x="-4114800" y="4038600"/>
            <a:ext cx="6096000" cy="34448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 eaLnBrk="0" hangingPunct="0">
              <a:lnSpc>
                <a:spcPct val="90000"/>
              </a:lnSpc>
              <a:spcBef>
                <a:spcPct val="60000"/>
              </a:spcBef>
              <a:buClr>
                <a:srgbClr val="FFFF99"/>
              </a:buClr>
              <a:buFont typeface="Symbol" pitchFamily="18" charset="2"/>
              <a:buNone/>
            </a:pPr>
            <a:endParaRPr lang="en-US" sz="1200" dirty="0">
              <a:solidFill>
                <a:srgbClr val="DA55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1111250"/>
            <a:ext cx="8915400" cy="842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rgbClr val="146737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GMRES: find x in span{</a:t>
            </a:r>
            <a:r>
              <a:rPr lang="en-US" dirty="0" err="1" smtClean="0">
                <a:solidFill>
                  <a:srgbClr val="000000"/>
                </a:solidFill>
              </a:rPr>
              <a:t>b,Ab</a:t>
            </a:r>
            <a:r>
              <a:rPr lang="en-US" dirty="0" smtClean="0">
                <a:solidFill>
                  <a:srgbClr val="000000"/>
                </a:solidFill>
              </a:rPr>
              <a:t>,…,</a:t>
            </a:r>
            <a:r>
              <a:rPr lang="en-US" dirty="0" err="1" smtClean="0">
                <a:solidFill>
                  <a:srgbClr val="000000"/>
                </a:solidFill>
              </a:rPr>
              <a:t>A</a:t>
            </a:r>
            <a:r>
              <a:rPr lang="en-US" baseline="30000" dirty="0" err="1" smtClean="0">
                <a:solidFill>
                  <a:srgbClr val="000000"/>
                </a:solidFill>
              </a:rPr>
              <a:t>k</a:t>
            </a:r>
            <a:r>
              <a:rPr lang="en-US" dirty="0" err="1" smtClean="0">
                <a:solidFill>
                  <a:srgbClr val="000000"/>
                </a:solidFill>
              </a:rPr>
              <a:t>b</a:t>
            </a:r>
            <a:r>
              <a:rPr lang="en-US" dirty="0" smtClean="0">
                <a:solidFill>
                  <a:srgbClr val="000000"/>
                </a:solidFill>
              </a:rPr>
              <a:t>} minimizing || Ax-b ||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6733" y="1828800"/>
            <a:ext cx="3523785" cy="2743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Standard GMRES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for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=1 to </a:t>
            </a:r>
            <a:r>
              <a:rPr lang="en-US" sz="2400" dirty="0" smtClean="0">
                <a:latin typeface="Calibri" pitchFamily="34" charset="0"/>
              </a:rPr>
              <a:t>k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  w = A · v(i-1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)   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</a:rPr>
              <a:t>… </a:t>
            </a:r>
            <a:r>
              <a:rPr lang="en-US" sz="2400" i="1" dirty="0" err="1" smtClean="0">
                <a:solidFill>
                  <a:schemeClr val="tx1"/>
                </a:solidFill>
                <a:latin typeface="Calibri" pitchFamily="34" charset="0"/>
              </a:rPr>
              <a:t>SpMV</a:t>
            </a:r>
            <a:endParaRPr lang="en-US" sz="2400" i="1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  MGS(w, v(0),…,v(i-1))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  update v(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), H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</a:rPr>
              <a:t>endfor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solve LSQ problem with H</a:t>
            </a: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432608" y="1828800"/>
            <a:ext cx="4572000" cy="2743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Communication-avoiding GMRES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W = [ v, Av, A</a:t>
            </a:r>
            <a:r>
              <a:rPr lang="en-US" sz="2400" baseline="30000" dirty="0">
                <a:solidFill>
                  <a:schemeClr val="tx1"/>
                </a:solidFill>
                <a:latin typeface="Calibri" pitchFamily="34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v, … ,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</a:rPr>
              <a:t>A</a:t>
            </a:r>
            <a:r>
              <a:rPr lang="en-US" sz="3600" baseline="30000" dirty="0" err="1" smtClean="0">
                <a:solidFill>
                  <a:schemeClr val="tx1"/>
                </a:solidFill>
                <a:latin typeface="Calibri" pitchFamily="34" charset="0"/>
              </a:rPr>
              <a:t>k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</a:rPr>
              <a:t>v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]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[Q,R] = TSQR(W)  </a:t>
            </a:r>
            <a:endParaRPr lang="en-US" sz="24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         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</a:rPr>
              <a:t>…  </a:t>
            </a:r>
            <a:r>
              <a:rPr lang="en-US" sz="2400" i="1" dirty="0">
                <a:solidFill>
                  <a:schemeClr val="tx1"/>
                </a:solidFill>
                <a:latin typeface="Calibri" pitchFamily="34" charset="0"/>
              </a:rPr>
              <a:t>“Tall Skinny QR”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  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build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H from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R </a:t>
            </a:r>
          </a:p>
          <a:p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solve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LSQ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problem with H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368" y="4800600"/>
            <a:ext cx="87203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Sequential case: #words moved decreases by a factor of k</a:t>
            </a:r>
          </a:p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Parallel case: #messages decreases by a factor of 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5638800"/>
            <a:ext cx="7167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C00000"/>
                </a:solidFill>
                <a:latin typeface="Calibri" pitchFamily="34" charset="0"/>
              </a:rPr>
              <a:t>Oops – W from power method, precision lost!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6324600"/>
            <a:ext cx="769620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104178"/>
                </a:solidFill>
              </a:rPr>
              <a:t>Mark </a:t>
            </a:r>
            <a:r>
              <a:rPr lang="en-US" sz="1800" i="1" dirty="0" err="1" smtClean="0">
                <a:solidFill>
                  <a:srgbClr val="104178"/>
                </a:solidFill>
              </a:rPr>
              <a:t>Hoemmen</a:t>
            </a:r>
            <a:r>
              <a:rPr lang="en-US" sz="1800" i="1" dirty="0" smtClean="0">
                <a:solidFill>
                  <a:srgbClr val="104178"/>
                </a:solidFill>
              </a:rPr>
              <a:t>, </a:t>
            </a:r>
            <a:r>
              <a:rPr lang="en-US" sz="1800" i="1" dirty="0" smtClean="0">
                <a:solidFill>
                  <a:srgbClr val="104178"/>
                </a:solidFill>
              </a:rPr>
              <a:t>PhD thesis</a:t>
            </a:r>
            <a:endParaRPr lang="en-US" sz="1800" i="1" dirty="0">
              <a:solidFill>
                <a:srgbClr val="104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4689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686800" cy="9652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/>
              <a:t>TSQR: An Architecture-Dependent Algorithm</a:t>
            </a:r>
          </a:p>
        </p:txBody>
      </p:sp>
      <p:grpSp>
        <p:nvGrpSpPr>
          <p:cNvPr id="2" name="Group 146"/>
          <p:cNvGrpSpPr>
            <a:grpSpLocks/>
          </p:cNvGrpSpPr>
          <p:nvPr/>
        </p:nvGrpSpPr>
        <p:grpSpPr bwMode="auto">
          <a:xfrm>
            <a:off x="381000" y="981075"/>
            <a:ext cx="6115050" cy="1331913"/>
            <a:chOff x="381000" y="1383430"/>
            <a:chExt cx="6115461" cy="1331377"/>
          </a:xfrm>
        </p:grpSpPr>
        <p:sp>
          <p:nvSpPr>
            <p:cNvPr id="30779" name="Text Box 11"/>
            <p:cNvSpPr txBox="1">
              <a:spLocks noChangeArrowheads="1"/>
            </p:cNvSpPr>
            <p:nvPr/>
          </p:nvSpPr>
          <p:spPr bwMode="auto">
            <a:xfrm>
              <a:off x="1752590" y="1800225"/>
              <a:ext cx="685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i="1" dirty="0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dirty="0">
                  <a:solidFill>
                    <a:schemeClr val="tx1"/>
                  </a:solidFill>
                  <a:latin typeface="Calibri" pitchFamily="34" charset="0"/>
                </a:rPr>
                <a:t> = </a:t>
              </a:r>
            </a:p>
          </p:txBody>
        </p:sp>
        <p:sp>
          <p:nvSpPr>
            <p:cNvPr id="30780" name="Text Box 12"/>
            <p:cNvSpPr txBox="1">
              <a:spLocks noChangeArrowheads="1"/>
            </p:cNvSpPr>
            <p:nvPr/>
          </p:nvSpPr>
          <p:spPr bwMode="auto">
            <a:xfrm>
              <a:off x="2473324" y="1391368"/>
              <a:ext cx="503664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1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2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W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3</a:t>
              </a:r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412999" y="1495425"/>
              <a:ext cx="76200" cy="1066800"/>
              <a:chOff x="960" y="2880"/>
              <a:chExt cx="48" cy="672"/>
            </a:xfrm>
          </p:grpSpPr>
          <p:sp>
            <p:nvSpPr>
              <p:cNvPr id="30801" name="Line 14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2" name="Line 15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3" name="Line 16"/>
              <p:cNvSpPr>
                <a:spLocks noChangeShapeType="1"/>
              </p:cNvSpPr>
              <p:nvPr/>
            </p:nvSpPr>
            <p:spPr bwMode="auto">
              <a:xfrm>
                <a:off x="960" y="3552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 flipH="1">
              <a:off x="2946399" y="1495425"/>
              <a:ext cx="76200" cy="1066800"/>
              <a:chOff x="960" y="2880"/>
              <a:chExt cx="48" cy="672"/>
            </a:xfrm>
          </p:grpSpPr>
          <p:sp>
            <p:nvSpPr>
              <p:cNvPr id="30798" name="Line 18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9" name="Line 19"/>
              <p:cNvSpPr>
                <a:spLocks noChangeShapeType="1"/>
              </p:cNvSpPr>
              <p:nvPr/>
            </p:nvSpPr>
            <p:spPr bwMode="auto">
              <a:xfrm>
                <a:off x="960" y="2880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0" name="Line 20"/>
              <p:cNvSpPr>
                <a:spLocks noChangeShapeType="1"/>
              </p:cNvSpPr>
              <p:nvPr/>
            </p:nvSpPr>
            <p:spPr bwMode="auto">
              <a:xfrm>
                <a:off x="960" y="3552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83" name="Line 29"/>
            <p:cNvSpPr>
              <a:spLocks noChangeShapeType="1"/>
            </p:cNvSpPr>
            <p:nvPr/>
          </p:nvSpPr>
          <p:spPr bwMode="auto">
            <a:xfrm>
              <a:off x="3174999" y="16478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4" name="Line 30"/>
            <p:cNvSpPr>
              <a:spLocks noChangeShapeType="1"/>
            </p:cNvSpPr>
            <p:nvPr/>
          </p:nvSpPr>
          <p:spPr bwMode="auto">
            <a:xfrm>
              <a:off x="3174999" y="18764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5" name="Line 31"/>
            <p:cNvSpPr>
              <a:spLocks noChangeShapeType="1"/>
            </p:cNvSpPr>
            <p:nvPr/>
          </p:nvSpPr>
          <p:spPr bwMode="auto">
            <a:xfrm>
              <a:off x="3174999" y="21812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6" name="Line 32"/>
            <p:cNvSpPr>
              <a:spLocks noChangeShapeType="1"/>
            </p:cNvSpPr>
            <p:nvPr/>
          </p:nvSpPr>
          <p:spPr bwMode="auto">
            <a:xfrm>
              <a:off x="3174999" y="24098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7" name="Text Box 33"/>
            <p:cNvSpPr txBox="1">
              <a:spLocks noChangeArrowheads="1"/>
            </p:cNvSpPr>
            <p:nvPr/>
          </p:nvSpPr>
          <p:spPr bwMode="auto">
            <a:xfrm>
              <a:off x="3632199" y="1383430"/>
              <a:ext cx="502061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10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20</a:t>
              </a:r>
            </a:p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30</a:t>
              </a:r>
            </a:p>
          </p:txBody>
        </p:sp>
        <p:sp>
          <p:nvSpPr>
            <p:cNvPr id="30788" name="Line 34"/>
            <p:cNvSpPr>
              <a:spLocks noChangeShapeType="1"/>
            </p:cNvSpPr>
            <p:nvPr/>
          </p:nvSpPr>
          <p:spPr bwMode="auto">
            <a:xfrm>
              <a:off x="4318000" y="1571625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9" name="Line 35"/>
            <p:cNvSpPr>
              <a:spLocks noChangeShapeType="1"/>
            </p:cNvSpPr>
            <p:nvPr/>
          </p:nvSpPr>
          <p:spPr bwMode="auto">
            <a:xfrm flipV="1">
              <a:off x="4318000" y="1724025"/>
              <a:ext cx="381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0" name="Text Box 36"/>
            <p:cNvSpPr txBox="1">
              <a:spLocks noChangeArrowheads="1"/>
            </p:cNvSpPr>
            <p:nvPr/>
          </p:nvSpPr>
          <p:spPr bwMode="auto">
            <a:xfrm>
              <a:off x="4699000" y="1509713"/>
              <a:ext cx="5020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01</a:t>
              </a:r>
            </a:p>
          </p:txBody>
        </p:sp>
        <p:sp>
          <p:nvSpPr>
            <p:cNvPr id="30791" name="Text Box 37"/>
            <p:cNvSpPr txBox="1">
              <a:spLocks noChangeArrowheads="1"/>
            </p:cNvSpPr>
            <p:nvPr/>
          </p:nvSpPr>
          <p:spPr bwMode="auto">
            <a:xfrm>
              <a:off x="4699000" y="2105025"/>
              <a:ext cx="5020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11</a:t>
              </a:r>
            </a:p>
          </p:txBody>
        </p:sp>
        <p:sp>
          <p:nvSpPr>
            <p:cNvPr id="30792" name="Line 38"/>
            <p:cNvSpPr>
              <a:spLocks noChangeShapeType="1"/>
            </p:cNvSpPr>
            <p:nvPr/>
          </p:nvSpPr>
          <p:spPr bwMode="auto">
            <a:xfrm>
              <a:off x="4318000" y="2181225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3" name="Line 39"/>
            <p:cNvSpPr>
              <a:spLocks noChangeShapeType="1"/>
            </p:cNvSpPr>
            <p:nvPr/>
          </p:nvSpPr>
          <p:spPr bwMode="auto">
            <a:xfrm flipV="1">
              <a:off x="4318000" y="2333625"/>
              <a:ext cx="381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4" name="Line 40"/>
            <p:cNvSpPr>
              <a:spLocks noChangeShapeType="1"/>
            </p:cNvSpPr>
            <p:nvPr/>
          </p:nvSpPr>
          <p:spPr bwMode="auto">
            <a:xfrm>
              <a:off x="5232400" y="1724025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5" name="Line 41"/>
            <p:cNvSpPr>
              <a:spLocks noChangeShapeType="1"/>
            </p:cNvSpPr>
            <p:nvPr/>
          </p:nvSpPr>
          <p:spPr bwMode="auto">
            <a:xfrm flipV="1">
              <a:off x="5232400" y="2105025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6" name="Text Box 42"/>
            <p:cNvSpPr txBox="1">
              <a:spLocks noChangeArrowheads="1"/>
            </p:cNvSpPr>
            <p:nvPr/>
          </p:nvSpPr>
          <p:spPr bwMode="auto">
            <a:xfrm>
              <a:off x="5994400" y="1800225"/>
              <a:ext cx="5020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solidFill>
                    <a:schemeClr val="tx1"/>
                  </a:solidFill>
                  <a:latin typeface="Calibri" pitchFamily="34" charset="0"/>
                </a:rPr>
                <a:t>R</a:t>
              </a:r>
              <a:r>
                <a:rPr lang="en-US" i="1" baseline="-25000">
                  <a:solidFill>
                    <a:schemeClr val="tx1"/>
                  </a:solidFill>
                  <a:latin typeface="Calibri" pitchFamily="34" charset="0"/>
                </a:rPr>
                <a:t>02</a:t>
              </a:r>
            </a:p>
          </p:txBody>
        </p:sp>
        <p:sp>
          <p:nvSpPr>
            <p:cNvPr id="30797" name="TextBox 86"/>
            <p:cNvSpPr txBox="1">
              <a:spLocks noChangeArrowheads="1"/>
            </p:cNvSpPr>
            <p:nvPr/>
          </p:nvSpPr>
          <p:spPr bwMode="auto">
            <a:xfrm>
              <a:off x="381000" y="1676400"/>
              <a:ext cx="14985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Parallel:</a:t>
              </a:r>
            </a:p>
          </p:txBody>
        </p:sp>
      </p:grpSp>
      <p:grpSp>
        <p:nvGrpSpPr>
          <p:cNvPr id="5" name="Group 147"/>
          <p:cNvGrpSpPr>
            <a:grpSpLocks/>
          </p:cNvGrpSpPr>
          <p:nvPr/>
        </p:nvGrpSpPr>
        <p:grpSpPr bwMode="auto">
          <a:xfrm>
            <a:off x="228600" y="2517775"/>
            <a:ext cx="7486650" cy="1322388"/>
            <a:chOff x="228600" y="2915294"/>
            <a:chExt cx="7486837" cy="1323439"/>
          </a:xfrm>
        </p:grpSpPr>
        <p:grpSp>
          <p:nvGrpSpPr>
            <p:cNvPr id="6" name="Group 85"/>
            <p:cNvGrpSpPr>
              <a:grpSpLocks/>
            </p:cNvGrpSpPr>
            <p:nvPr/>
          </p:nvGrpSpPr>
          <p:grpSpPr bwMode="auto">
            <a:xfrm>
              <a:off x="1765300" y="2915294"/>
              <a:ext cx="5950137" cy="1323439"/>
              <a:chOff x="1308100" y="2991494"/>
              <a:chExt cx="5950137" cy="1323439"/>
            </a:xfrm>
          </p:grpSpPr>
          <p:sp>
            <p:nvSpPr>
              <p:cNvPr id="30758" name="Text Box 11"/>
              <p:cNvSpPr txBox="1">
                <a:spLocks noChangeArrowheads="1"/>
              </p:cNvSpPr>
              <p:nvPr/>
            </p:nvSpPr>
            <p:spPr bwMode="auto">
              <a:xfrm>
                <a:off x="1308100" y="3400425"/>
                <a:ext cx="68580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i="1" dirty="0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dirty="0">
                    <a:solidFill>
                      <a:schemeClr val="tx1"/>
                    </a:solidFill>
                    <a:latin typeface="Calibri" pitchFamily="34" charset="0"/>
                  </a:rPr>
                  <a:t> = </a:t>
                </a:r>
              </a:p>
            </p:txBody>
          </p:sp>
          <p:sp>
            <p:nvSpPr>
              <p:cNvPr id="30759" name="Text Box 12"/>
              <p:cNvSpPr txBox="1">
                <a:spLocks noChangeArrowheads="1"/>
              </p:cNvSpPr>
              <p:nvPr/>
            </p:nvSpPr>
            <p:spPr bwMode="auto">
              <a:xfrm>
                <a:off x="2041525" y="2991494"/>
                <a:ext cx="503664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2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3</a:t>
                </a:r>
              </a:p>
            </p:txBody>
          </p:sp>
          <p:grpSp>
            <p:nvGrpSpPr>
              <p:cNvPr id="7" name="Group 13"/>
              <p:cNvGrpSpPr>
                <a:grpSpLocks/>
              </p:cNvGrpSpPr>
              <p:nvPr/>
            </p:nvGrpSpPr>
            <p:grpSpPr bwMode="auto">
              <a:xfrm>
                <a:off x="1981200" y="3095625"/>
                <a:ext cx="76200" cy="1066800"/>
                <a:chOff x="960" y="2880"/>
                <a:chExt cx="48" cy="672"/>
              </a:xfrm>
            </p:grpSpPr>
            <p:sp>
              <p:nvSpPr>
                <p:cNvPr id="30776" name="Line 14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7" name="Line 15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8" name="Line 16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 flipH="1">
                <a:off x="2514600" y="3095625"/>
                <a:ext cx="76200" cy="1066800"/>
                <a:chOff x="960" y="2880"/>
                <a:chExt cx="48" cy="672"/>
              </a:xfrm>
            </p:grpSpPr>
            <p:sp>
              <p:nvSpPr>
                <p:cNvPr id="30773" name="Line 18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4" name="Line 19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5" name="Line 20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62" name="Line 29"/>
              <p:cNvSpPr>
                <a:spLocks noChangeShapeType="1"/>
              </p:cNvSpPr>
              <p:nvPr/>
            </p:nvSpPr>
            <p:spPr bwMode="auto">
              <a:xfrm>
                <a:off x="2743200" y="3248025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3" name="Text Box 36"/>
              <p:cNvSpPr txBox="1">
                <a:spLocks noChangeArrowheads="1"/>
              </p:cNvSpPr>
              <p:nvPr/>
            </p:nvSpPr>
            <p:spPr bwMode="auto">
              <a:xfrm>
                <a:off x="4267200" y="3200400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01</a:t>
                </a:r>
              </a:p>
            </p:txBody>
          </p:sp>
          <p:sp>
            <p:nvSpPr>
              <p:cNvPr id="30764" name="Text Box 42"/>
              <p:cNvSpPr txBox="1">
                <a:spLocks noChangeArrowheads="1"/>
              </p:cNvSpPr>
              <p:nvPr/>
            </p:nvSpPr>
            <p:spPr bwMode="auto">
              <a:xfrm>
                <a:off x="5562601" y="3400425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02</a:t>
                </a:r>
              </a:p>
            </p:txBody>
          </p:sp>
          <p:sp>
            <p:nvSpPr>
              <p:cNvPr id="30765" name="Text Box 33"/>
              <p:cNvSpPr txBox="1">
                <a:spLocks noChangeArrowheads="1"/>
              </p:cNvSpPr>
              <p:nvPr/>
            </p:nvSpPr>
            <p:spPr bwMode="auto">
              <a:xfrm>
                <a:off x="3124200" y="3048000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00</a:t>
                </a:r>
              </a:p>
            </p:txBody>
          </p:sp>
          <p:cxnSp>
            <p:nvCxnSpPr>
              <p:cNvPr id="73" name="Straight Arrow Connector 72"/>
              <p:cNvCxnSpPr/>
              <p:nvPr/>
            </p:nvCxnSpPr>
            <p:spPr>
              <a:xfrm flipV="1">
                <a:off x="2743274" y="3429992"/>
                <a:ext cx="1447836" cy="7626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>
                <a:stCxn id="30765" idx="3"/>
              </p:cNvCxnSpPr>
              <p:nvPr/>
            </p:nvCxnSpPr>
            <p:spPr>
              <a:xfrm>
                <a:off x="3625946" y="3248873"/>
                <a:ext cx="565164" cy="1048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>
                <a:off x="4749924" y="3463357"/>
                <a:ext cx="736618" cy="1191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 flipV="1">
                <a:off x="2743274" y="3658774"/>
                <a:ext cx="2743268" cy="15252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70" name="Text Box 42"/>
              <p:cNvSpPr txBox="1">
                <a:spLocks noChangeArrowheads="1"/>
              </p:cNvSpPr>
              <p:nvPr/>
            </p:nvSpPr>
            <p:spPr bwMode="auto">
              <a:xfrm>
                <a:off x="6756176" y="3581400"/>
                <a:ext cx="5020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03</a:t>
                </a:r>
              </a:p>
            </p:txBody>
          </p:sp>
          <p:cxnSp>
            <p:nvCxnSpPr>
              <p:cNvPr id="83" name="Straight Arrow Connector 82"/>
              <p:cNvCxnSpPr/>
              <p:nvPr/>
            </p:nvCxnSpPr>
            <p:spPr>
              <a:xfrm>
                <a:off x="6019956" y="3658774"/>
                <a:ext cx="736618" cy="1191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flipV="1">
                <a:off x="2743274" y="3887556"/>
                <a:ext cx="4038701" cy="15252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757" name="TextBox 87"/>
            <p:cNvSpPr txBox="1">
              <a:spLocks noChangeArrowheads="1"/>
            </p:cNvSpPr>
            <p:nvPr/>
          </p:nvSpPr>
          <p:spPr bwMode="auto">
            <a:xfrm>
              <a:off x="228600" y="32004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Sequential:</a:t>
              </a:r>
            </a:p>
          </p:txBody>
        </p:sp>
      </p:grpSp>
      <p:grpSp>
        <p:nvGrpSpPr>
          <p:cNvPr id="9" name="Group 148"/>
          <p:cNvGrpSpPr>
            <a:grpSpLocks/>
          </p:cNvGrpSpPr>
          <p:nvPr/>
        </p:nvGrpSpPr>
        <p:grpSpPr bwMode="auto">
          <a:xfrm>
            <a:off x="228600" y="4049713"/>
            <a:ext cx="6978650" cy="1323975"/>
            <a:chOff x="304800" y="4515567"/>
            <a:chExt cx="6979077" cy="1323439"/>
          </a:xfrm>
        </p:grpSpPr>
        <p:grpSp>
          <p:nvGrpSpPr>
            <p:cNvPr id="10" name="Group 145"/>
            <p:cNvGrpSpPr>
              <a:grpSpLocks/>
            </p:cNvGrpSpPr>
            <p:nvPr/>
          </p:nvGrpSpPr>
          <p:grpSpPr bwMode="auto">
            <a:xfrm>
              <a:off x="1854190" y="4515567"/>
              <a:ext cx="5429687" cy="1323439"/>
              <a:chOff x="1854190" y="4515567"/>
              <a:chExt cx="5429687" cy="1323439"/>
            </a:xfrm>
          </p:grpSpPr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1854190" y="4924425"/>
                <a:ext cx="68580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i="1" dirty="0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dirty="0">
                    <a:solidFill>
                      <a:schemeClr val="tx1"/>
                    </a:solidFill>
                    <a:latin typeface="Calibri" pitchFamily="34" charset="0"/>
                  </a:rPr>
                  <a:t> = </a:t>
                </a:r>
              </a:p>
            </p:txBody>
          </p:sp>
          <p:sp>
            <p:nvSpPr>
              <p:cNvPr id="30731" name="Text Box 12"/>
              <p:cNvSpPr txBox="1">
                <a:spLocks noChangeArrowheads="1"/>
              </p:cNvSpPr>
              <p:nvPr/>
            </p:nvSpPr>
            <p:spPr bwMode="auto">
              <a:xfrm>
                <a:off x="2574925" y="4515567"/>
                <a:ext cx="503680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2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W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3</a:t>
                </a:r>
              </a:p>
            </p:txBody>
          </p:sp>
          <p:grpSp>
            <p:nvGrpSpPr>
              <p:cNvPr id="11" name="Group 13"/>
              <p:cNvGrpSpPr>
                <a:grpSpLocks/>
              </p:cNvGrpSpPr>
              <p:nvPr/>
            </p:nvGrpSpPr>
            <p:grpSpPr bwMode="auto">
              <a:xfrm>
                <a:off x="2514600" y="4619625"/>
                <a:ext cx="76200" cy="1066800"/>
                <a:chOff x="960" y="2880"/>
                <a:chExt cx="48" cy="672"/>
              </a:xfrm>
            </p:grpSpPr>
            <p:sp>
              <p:nvSpPr>
                <p:cNvPr id="30753" name="Line 14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4" name="Line 15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5" name="Line 16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7"/>
              <p:cNvGrpSpPr>
                <a:grpSpLocks/>
              </p:cNvGrpSpPr>
              <p:nvPr/>
            </p:nvGrpSpPr>
            <p:grpSpPr bwMode="auto">
              <a:xfrm flipH="1">
                <a:off x="3048000" y="4619625"/>
                <a:ext cx="76200" cy="1066800"/>
                <a:chOff x="960" y="2880"/>
                <a:chExt cx="48" cy="672"/>
              </a:xfrm>
            </p:grpSpPr>
            <p:sp>
              <p:nvSpPr>
                <p:cNvPr id="30750" name="Line 18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1" name="Line 19"/>
                <p:cNvSpPr>
                  <a:spLocks noChangeShapeType="1"/>
                </p:cNvSpPr>
                <p:nvPr/>
              </p:nvSpPr>
              <p:spPr bwMode="auto">
                <a:xfrm>
                  <a:off x="960" y="2880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2" name="Line 20"/>
                <p:cNvSpPr>
                  <a:spLocks noChangeShapeType="1"/>
                </p:cNvSpPr>
                <p:nvPr/>
              </p:nvSpPr>
              <p:spPr bwMode="auto">
                <a:xfrm>
                  <a:off x="960" y="3552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34" name="Line 29"/>
              <p:cNvSpPr>
                <a:spLocks noChangeShapeType="1"/>
              </p:cNvSpPr>
              <p:nvPr/>
            </p:nvSpPr>
            <p:spPr bwMode="auto">
              <a:xfrm>
                <a:off x="3276600" y="4772025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5" name="Line 30"/>
              <p:cNvSpPr>
                <a:spLocks noChangeShapeType="1"/>
              </p:cNvSpPr>
              <p:nvPr/>
            </p:nvSpPr>
            <p:spPr bwMode="auto">
              <a:xfrm>
                <a:off x="3276600" y="5000625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6" name="Text Box 33"/>
              <p:cNvSpPr txBox="1">
                <a:spLocks noChangeArrowheads="1"/>
              </p:cNvSpPr>
              <p:nvPr/>
            </p:nvSpPr>
            <p:spPr bwMode="auto">
              <a:xfrm>
                <a:off x="3733800" y="4572000"/>
                <a:ext cx="502077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00</a:t>
                </a:r>
              </a:p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01</a:t>
                </a:r>
              </a:p>
            </p:txBody>
          </p:sp>
          <p:sp>
            <p:nvSpPr>
              <p:cNvPr id="30737" name="Text Box 36"/>
              <p:cNvSpPr txBox="1">
                <a:spLocks noChangeArrowheads="1"/>
              </p:cNvSpPr>
              <p:nvPr/>
            </p:nvSpPr>
            <p:spPr bwMode="auto">
              <a:xfrm>
                <a:off x="4800601" y="4736068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01</a:t>
                </a:r>
              </a:p>
            </p:txBody>
          </p:sp>
          <p:sp>
            <p:nvSpPr>
              <p:cNvPr id="30738" name="Text Box 37"/>
              <p:cNvSpPr txBox="1">
                <a:spLocks noChangeArrowheads="1"/>
              </p:cNvSpPr>
              <p:nvPr/>
            </p:nvSpPr>
            <p:spPr bwMode="auto">
              <a:xfrm>
                <a:off x="4800601" y="5116512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11</a:t>
                </a:r>
              </a:p>
            </p:txBody>
          </p:sp>
          <p:sp>
            <p:nvSpPr>
              <p:cNvPr id="30739" name="Text Box 42"/>
              <p:cNvSpPr txBox="1">
                <a:spLocks noChangeArrowheads="1"/>
              </p:cNvSpPr>
              <p:nvPr/>
            </p:nvSpPr>
            <p:spPr bwMode="auto">
              <a:xfrm>
                <a:off x="5867400" y="4953000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02</a:t>
                </a:r>
              </a:p>
            </p:txBody>
          </p:sp>
          <p:cxnSp>
            <p:nvCxnSpPr>
              <p:cNvPr id="123" name="Straight Arrow Connector 122"/>
              <p:cNvCxnSpPr>
                <a:endCxn id="30737" idx="1"/>
              </p:cNvCxnSpPr>
              <p:nvPr/>
            </p:nvCxnSpPr>
            <p:spPr>
              <a:xfrm>
                <a:off x="4267443" y="4801201"/>
                <a:ext cx="533433" cy="13488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/>
              <p:cNvCxnSpPr/>
              <p:nvPr/>
            </p:nvCxnSpPr>
            <p:spPr>
              <a:xfrm flipV="1">
                <a:off x="4267443" y="5029709"/>
                <a:ext cx="533433" cy="76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>
                <a:off x="5258103" y="4953540"/>
                <a:ext cx="533433" cy="1206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Arrow Connector 134"/>
              <p:cNvCxnSpPr/>
              <p:nvPr/>
            </p:nvCxnSpPr>
            <p:spPr>
              <a:xfrm flipV="1">
                <a:off x="5258103" y="5182047"/>
                <a:ext cx="533433" cy="76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44" name="Text Box 37"/>
              <p:cNvSpPr txBox="1">
                <a:spLocks noChangeArrowheads="1"/>
              </p:cNvSpPr>
              <p:nvPr/>
            </p:nvSpPr>
            <p:spPr bwMode="auto">
              <a:xfrm>
                <a:off x="5867400" y="5410200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11</a:t>
                </a:r>
              </a:p>
            </p:txBody>
          </p:sp>
          <p:cxnSp>
            <p:nvCxnSpPr>
              <p:cNvPr id="138" name="Straight Arrow Connector 137"/>
              <p:cNvCxnSpPr/>
              <p:nvPr/>
            </p:nvCxnSpPr>
            <p:spPr>
              <a:xfrm>
                <a:off x="3276782" y="5562893"/>
                <a:ext cx="2514754" cy="15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/>
              <p:cNvCxnSpPr>
                <a:endCxn id="30738" idx="1"/>
              </p:cNvCxnSpPr>
              <p:nvPr/>
            </p:nvCxnSpPr>
            <p:spPr>
              <a:xfrm flipV="1">
                <a:off x="3276782" y="5316929"/>
                <a:ext cx="1524093" cy="1745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47" name="Text Box 42"/>
              <p:cNvSpPr txBox="1">
                <a:spLocks noChangeArrowheads="1"/>
              </p:cNvSpPr>
              <p:nvPr/>
            </p:nvSpPr>
            <p:spPr bwMode="auto">
              <a:xfrm>
                <a:off x="6781800" y="5181600"/>
                <a:ext cx="50207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i="1">
                    <a:solidFill>
                      <a:schemeClr val="tx1"/>
                    </a:solidFill>
                    <a:latin typeface="Calibri" pitchFamily="34" charset="0"/>
                  </a:rPr>
                  <a:t>R</a:t>
                </a:r>
                <a:r>
                  <a:rPr lang="en-US" i="1" baseline="-25000">
                    <a:solidFill>
                      <a:schemeClr val="tx1"/>
                    </a:solidFill>
                    <a:latin typeface="Calibri" pitchFamily="34" charset="0"/>
                  </a:rPr>
                  <a:t>03</a:t>
                </a:r>
              </a:p>
            </p:txBody>
          </p:sp>
          <p:cxnSp>
            <p:nvCxnSpPr>
              <p:cNvPr id="142" name="Straight Arrow Connector 141"/>
              <p:cNvCxnSpPr/>
              <p:nvPr/>
            </p:nvCxnSpPr>
            <p:spPr>
              <a:xfrm>
                <a:off x="6324968" y="5258216"/>
                <a:ext cx="533433" cy="1206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 flipV="1">
                <a:off x="6324968" y="5486724"/>
                <a:ext cx="533433" cy="76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729" name="TextBox 143"/>
            <p:cNvSpPr txBox="1">
              <a:spLocks noChangeArrowheads="1"/>
            </p:cNvSpPr>
            <p:nvPr/>
          </p:nvSpPr>
          <p:spPr bwMode="auto">
            <a:xfrm>
              <a:off x="304800" y="4800600"/>
              <a:ext cx="1905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Dual Core:</a:t>
              </a:r>
            </a:p>
          </p:txBody>
        </p:sp>
      </p:grpSp>
      <p:sp>
        <p:nvSpPr>
          <p:cNvPr id="145" name="TextBox 144"/>
          <p:cNvSpPr txBox="1">
            <a:spLocks noChangeArrowheads="1"/>
          </p:cNvSpPr>
          <p:nvPr/>
        </p:nvSpPr>
        <p:spPr bwMode="auto">
          <a:xfrm>
            <a:off x="1727057" y="5791200"/>
            <a:ext cx="5026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latin typeface="Calibri" pitchFamily="34" charset="0"/>
              </a:rPr>
              <a:t>Can </a:t>
            </a:r>
            <a:r>
              <a:rPr lang="en-US" sz="2400" dirty="0" smtClean="0">
                <a:latin typeface="Calibri" pitchFamily="34" charset="0"/>
              </a:rPr>
              <a:t>choose </a:t>
            </a:r>
            <a:r>
              <a:rPr lang="en-US" sz="2400" dirty="0">
                <a:latin typeface="Calibri" pitchFamily="34" charset="0"/>
              </a:rPr>
              <a:t>reduction tree dynamically</a:t>
            </a:r>
          </a:p>
        </p:txBody>
      </p:sp>
      <p:sp>
        <p:nvSpPr>
          <p:cNvPr id="150" name="TextBox 149"/>
          <p:cNvSpPr txBox="1">
            <a:spLocks noChangeArrowheads="1"/>
          </p:cNvSpPr>
          <p:nvPr/>
        </p:nvSpPr>
        <p:spPr bwMode="auto">
          <a:xfrm>
            <a:off x="685800" y="5410200"/>
            <a:ext cx="79422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</a:rPr>
              <a:t>Multicore / </a:t>
            </a:r>
            <a:r>
              <a:rPr lang="en-US" sz="2400" dirty="0" err="1">
                <a:latin typeface="Calibri" pitchFamily="34" charset="0"/>
              </a:rPr>
              <a:t>Multisocket</a:t>
            </a:r>
            <a:r>
              <a:rPr lang="en-US" sz="2400" dirty="0">
                <a:latin typeface="Calibri" pitchFamily="34" charset="0"/>
              </a:rPr>
              <a:t> / </a:t>
            </a:r>
            <a:r>
              <a:rPr lang="en-US" sz="2400" dirty="0" err="1">
                <a:latin typeface="Calibri" pitchFamily="34" charset="0"/>
              </a:rPr>
              <a:t>Multirack</a:t>
            </a:r>
            <a:r>
              <a:rPr lang="en-US" sz="2400" dirty="0">
                <a:latin typeface="Calibri" pitchFamily="34" charset="0"/>
              </a:rPr>
              <a:t> / Multisite / Out-of-core:  ?</a:t>
            </a:r>
          </a:p>
        </p:txBody>
      </p:sp>
      <p:sp>
        <p:nvSpPr>
          <p:cNvPr id="86" name="Text Box 17"/>
          <p:cNvSpPr txBox="1">
            <a:spLocks noChangeArrowheads="1"/>
          </p:cNvSpPr>
          <p:nvPr/>
        </p:nvSpPr>
        <p:spPr bwMode="auto">
          <a:xfrm>
            <a:off x="609600" y="6305490"/>
            <a:ext cx="800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000" dirty="0" smtClean="0">
                <a:solidFill>
                  <a:srgbClr val="000066"/>
                </a:solidFill>
              </a:rPr>
              <a:t>Work by Laura </a:t>
            </a:r>
            <a:r>
              <a:rPr lang="en-US" sz="2000" dirty="0" err="1" smtClean="0">
                <a:solidFill>
                  <a:srgbClr val="000066"/>
                </a:solidFill>
              </a:rPr>
              <a:t>Grigori</a:t>
            </a:r>
            <a:r>
              <a:rPr lang="en-US" sz="2000" dirty="0" smtClean="0">
                <a:solidFill>
                  <a:srgbClr val="000066"/>
                </a:solidFill>
              </a:rPr>
              <a:t>, Jim </a:t>
            </a:r>
            <a:r>
              <a:rPr lang="en-US" sz="2000" dirty="0" err="1" smtClean="0">
                <a:solidFill>
                  <a:srgbClr val="000066"/>
                </a:solidFill>
              </a:rPr>
              <a:t>Demmel</a:t>
            </a:r>
            <a:r>
              <a:rPr lang="en-US" sz="2000" dirty="0" smtClean="0">
                <a:solidFill>
                  <a:srgbClr val="000066"/>
                </a:solidFill>
              </a:rPr>
              <a:t>, Mark </a:t>
            </a:r>
            <a:r>
              <a:rPr lang="en-US" sz="2000" dirty="0" err="1" smtClean="0">
                <a:solidFill>
                  <a:srgbClr val="000066"/>
                </a:solidFill>
              </a:rPr>
              <a:t>Hoemmen</a:t>
            </a:r>
            <a:r>
              <a:rPr lang="en-US" sz="2000" dirty="0" smtClean="0">
                <a:solidFill>
                  <a:srgbClr val="000066"/>
                </a:solidFill>
              </a:rPr>
              <a:t>, </a:t>
            </a:r>
            <a:r>
              <a:rPr lang="en-US" sz="2000" dirty="0" err="1" smtClean="0">
                <a:solidFill>
                  <a:srgbClr val="000066"/>
                </a:solidFill>
              </a:rPr>
              <a:t>Julien</a:t>
            </a:r>
            <a:r>
              <a:rPr lang="en-US" sz="2000" dirty="0" smtClean="0">
                <a:solidFill>
                  <a:srgbClr val="000066"/>
                </a:solidFill>
              </a:rPr>
              <a:t> </a:t>
            </a:r>
            <a:r>
              <a:rPr lang="en-US" sz="2000" dirty="0" err="1" smtClean="0">
                <a:solidFill>
                  <a:srgbClr val="000066"/>
                </a:solidFill>
              </a:rPr>
              <a:t>Langou</a:t>
            </a:r>
            <a:endParaRPr lang="en-US" sz="4400" dirty="0">
              <a:solidFill>
                <a:srgbClr val="000066"/>
              </a:solidFill>
              <a:latin typeface="Times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353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Powers Kernel (and TSQR) in GMRES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109664" y="6485796"/>
            <a:ext cx="381000" cy="365125"/>
          </a:xfrm>
        </p:spPr>
        <p:txBody>
          <a:bodyPr/>
          <a:lstStyle/>
          <a:p>
            <a:pPr>
              <a:defRPr/>
            </a:pPr>
            <a:fld id="{A9222806-2C00-644B-BCAA-E5B6EBC9D46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1" name="Picture 10" descr="diag_trial1_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30300"/>
            <a:ext cx="6400800" cy="4838700"/>
          </a:xfrm>
          <a:prstGeom prst="rect">
            <a:avLst/>
          </a:prstGeom>
        </p:spPr>
      </p:pic>
      <p:pic>
        <p:nvPicPr>
          <p:cNvPr id="12" name="Picture 11" descr="diag_trial1_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30300"/>
            <a:ext cx="6400800" cy="4838700"/>
          </a:xfrm>
          <a:prstGeom prst="rect">
            <a:avLst/>
          </a:prstGeom>
        </p:spPr>
      </p:pic>
      <p:pic>
        <p:nvPicPr>
          <p:cNvPr id="16" name="Picture 15" descr="diag_trial1_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30300"/>
            <a:ext cx="6400800" cy="4838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306342"/>
            <a:ext cx="769620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104178"/>
                </a:solidFill>
              </a:rPr>
              <a:t>Jim </a:t>
            </a:r>
            <a:r>
              <a:rPr lang="en-US" sz="1800" i="1" dirty="0" err="1" smtClean="0">
                <a:solidFill>
                  <a:srgbClr val="104178"/>
                </a:solidFill>
              </a:rPr>
              <a:t>Demmel</a:t>
            </a:r>
            <a:r>
              <a:rPr lang="en-US" sz="1800" i="1" dirty="0" smtClean="0">
                <a:solidFill>
                  <a:srgbClr val="104178"/>
                </a:solidFill>
              </a:rPr>
              <a:t>, Mark </a:t>
            </a:r>
            <a:r>
              <a:rPr lang="en-US" sz="1800" i="1" dirty="0" err="1" smtClean="0">
                <a:solidFill>
                  <a:srgbClr val="104178"/>
                </a:solidFill>
              </a:rPr>
              <a:t>Hoemmen</a:t>
            </a:r>
            <a:r>
              <a:rPr lang="en-US" sz="1800" i="1" dirty="0" smtClean="0">
                <a:solidFill>
                  <a:srgbClr val="104178"/>
                </a:solidFill>
              </a:rPr>
              <a:t>, </a:t>
            </a:r>
            <a:r>
              <a:rPr lang="en-US" sz="1800" i="1" dirty="0" err="1" smtClean="0">
                <a:solidFill>
                  <a:srgbClr val="104178"/>
                </a:solidFill>
              </a:rPr>
              <a:t>Marghoob</a:t>
            </a:r>
            <a:r>
              <a:rPr lang="en-US" sz="1800" i="1" dirty="0" smtClean="0">
                <a:solidFill>
                  <a:srgbClr val="104178"/>
                </a:solidFill>
              </a:rPr>
              <a:t> </a:t>
            </a:r>
            <a:r>
              <a:rPr lang="en-US" sz="1800" i="1" dirty="0" err="1" smtClean="0">
                <a:solidFill>
                  <a:srgbClr val="104178"/>
                </a:solidFill>
              </a:rPr>
              <a:t>Mohiyuddin</a:t>
            </a:r>
            <a:r>
              <a:rPr lang="en-US" sz="1800" i="1" dirty="0" smtClean="0">
                <a:solidFill>
                  <a:srgbClr val="104178"/>
                </a:solidFill>
              </a:rPr>
              <a:t>, Kathy Yelick </a:t>
            </a:r>
            <a:endParaRPr lang="en-US" sz="1800" i="1" dirty="0">
              <a:solidFill>
                <a:srgbClr val="104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77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298825" y="239056"/>
            <a:ext cx="8845176" cy="41036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Communication-Avoiding </a:t>
            </a:r>
            <a:r>
              <a:rPr lang="en-US" dirty="0" err="1" smtClean="0"/>
              <a:t>Krylov</a:t>
            </a:r>
            <a:r>
              <a:rPr lang="en-US" dirty="0" smtClean="0"/>
              <a:t> Method (GMRES)</a:t>
            </a:r>
          </a:p>
        </p:txBody>
      </p:sp>
      <p:pic>
        <p:nvPicPr>
          <p:cNvPr id="43011" name="Picture 4" descr="bar_r60_p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22400"/>
            <a:ext cx="7543800" cy="535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0" y="990600"/>
            <a:ext cx="4940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 on 8 core </a:t>
            </a:r>
            <a:r>
              <a:rPr lang="en-US" dirty="0" err="1" smtClean="0"/>
              <a:t>Clovertown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1F0BED-CD6F-8744-B513-B00FB01E86E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9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>
          <a:xfrm>
            <a:off x="823913" y="1"/>
            <a:ext cx="8066087" cy="97487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Towards Communication-Avoiding Compilers: Deconstructing 2.5D Matrix Multiply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38" name="Cube 3"/>
          <p:cNvSpPr>
            <a:spLocks noChangeArrowheads="1"/>
          </p:cNvSpPr>
          <p:nvPr/>
        </p:nvSpPr>
        <p:spPr bwMode="auto">
          <a:xfrm>
            <a:off x="1262063" y="1283187"/>
            <a:ext cx="3060700" cy="2783988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698428" y="1281113"/>
            <a:ext cx="2624335" cy="2344848"/>
            <a:chOff x="1698428" y="1281113"/>
            <a:chExt cx="2624335" cy="2344848"/>
          </a:xfrm>
        </p:grpSpPr>
        <p:sp>
          <p:nvSpPr>
            <p:cNvPr id="171039" name="Cube 5"/>
            <p:cNvSpPr>
              <a:spLocks noChangeArrowheads="1"/>
            </p:cNvSpPr>
            <p:nvPr/>
          </p:nvSpPr>
          <p:spPr bwMode="auto">
            <a:xfrm>
              <a:off x="2388295" y="2482124"/>
              <a:ext cx="675739" cy="309321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40" name="Rectangle 6"/>
            <p:cNvSpPr>
              <a:spLocks noChangeArrowheads="1"/>
            </p:cNvSpPr>
            <p:nvPr/>
          </p:nvSpPr>
          <p:spPr bwMode="auto">
            <a:xfrm>
              <a:off x="2099698" y="2996665"/>
              <a:ext cx="577194" cy="25188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1041" name="Group 14"/>
            <p:cNvGrpSpPr>
              <a:grpSpLocks/>
            </p:cNvGrpSpPr>
            <p:nvPr/>
          </p:nvGrpSpPr>
          <p:grpSpPr bwMode="auto">
            <a:xfrm>
              <a:off x="3920197" y="2457150"/>
              <a:ext cx="87297" cy="334295"/>
              <a:chOff x="2913856" y="2976562"/>
              <a:chExt cx="87313" cy="334171"/>
            </a:xfrm>
          </p:grpSpPr>
          <p:cxnSp>
            <p:nvCxnSpPr>
              <p:cNvPr id="171071" name="Straight Connector 9"/>
              <p:cNvCxnSpPr>
                <a:cxnSpLocks noChangeShapeType="1"/>
              </p:cNvCxnSpPr>
              <p:nvPr/>
            </p:nvCxnSpPr>
            <p:spPr bwMode="auto">
              <a:xfrm rot="5400000">
                <a:off x="2793206" y="3188494"/>
                <a:ext cx="242888" cy="15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2" name="Straight Connector 10"/>
              <p:cNvCxnSpPr>
                <a:cxnSpLocks noChangeShapeType="1"/>
              </p:cNvCxnSpPr>
              <p:nvPr/>
            </p:nvCxnSpPr>
            <p:spPr bwMode="auto">
              <a:xfrm rot="5400000">
                <a:off x="2878931" y="3098006"/>
                <a:ext cx="242888" cy="158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3" name="Straight Connector 1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911871" y="3223023"/>
                <a:ext cx="90488" cy="8493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4" name="Straight Connector 13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913460" y="2979340"/>
                <a:ext cx="90488" cy="8493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1042" name="Group 22"/>
            <p:cNvGrpSpPr>
              <a:grpSpLocks/>
            </p:cNvGrpSpPr>
            <p:nvPr/>
          </p:nvGrpSpPr>
          <p:grpSpPr bwMode="auto">
            <a:xfrm>
              <a:off x="2394084" y="1619793"/>
              <a:ext cx="665180" cy="90523"/>
              <a:chOff x="2219325" y="2867024"/>
              <a:chExt cx="665300" cy="90489"/>
            </a:xfrm>
          </p:grpSpPr>
          <p:cxnSp>
            <p:nvCxnSpPr>
              <p:cNvPr id="171067" name="Straight Connector 16"/>
              <p:cNvCxnSpPr>
                <a:cxnSpLocks noChangeShapeType="1"/>
              </p:cNvCxnSpPr>
              <p:nvPr/>
            </p:nvCxnSpPr>
            <p:spPr bwMode="auto">
              <a:xfrm>
                <a:off x="2219325" y="2952750"/>
                <a:ext cx="603388" cy="4763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68" name="Straight Connector 17"/>
              <p:cNvCxnSpPr>
                <a:cxnSpLocks noChangeShapeType="1"/>
              </p:cNvCxnSpPr>
              <p:nvPr/>
            </p:nvCxnSpPr>
            <p:spPr bwMode="auto">
              <a:xfrm>
                <a:off x="2281237" y="2867025"/>
                <a:ext cx="603388" cy="4763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69" name="Straight Connector 1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207419" y="2878932"/>
                <a:ext cx="85725" cy="61912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1070" name="Straight Connector 2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810805" y="2878930"/>
                <a:ext cx="85726" cy="61914"/>
              </a:xfrm>
              <a:prstGeom prst="line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71043" name="Straight Connector 24"/>
            <p:cNvCxnSpPr>
              <a:cxnSpLocks noChangeShapeType="1"/>
            </p:cNvCxnSpPr>
            <p:nvPr/>
          </p:nvCxnSpPr>
          <p:spPr bwMode="auto">
            <a:xfrm rot="5400000" flipH="1" flipV="1">
              <a:off x="2019499" y="2627871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4" name="Straight Connector 25"/>
            <p:cNvCxnSpPr>
              <a:cxnSpLocks noChangeShapeType="1"/>
            </p:cNvCxnSpPr>
            <p:nvPr/>
          </p:nvCxnSpPr>
          <p:spPr bwMode="auto">
            <a:xfrm rot="5400000" flipH="1" flipV="1">
              <a:off x="2596693" y="2627870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5" name="Straight Connector 26"/>
            <p:cNvCxnSpPr>
              <a:cxnSpLocks noChangeShapeType="1"/>
            </p:cNvCxnSpPr>
            <p:nvPr/>
          </p:nvCxnSpPr>
          <p:spPr bwMode="auto">
            <a:xfrm rot="5400000" flipH="1" flipV="1">
              <a:off x="2604767" y="2879755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6" name="Straight Connector 29"/>
            <p:cNvCxnSpPr>
              <a:cxnSpLocks noChangeShapeType="1"/>
            </p:cNvCxnSpPr>
            <p:nvPr/>
          </p:nvCxnSpPr>
          <p:spPr bwMode="auto">
            <a:xfrm rot="5400000" flipH="1" flipV="1">
              <a:off x="2027573" y="2871643"/>
              <a:ext cx="448993" cy="28859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7" name="Straight Connector 31"/>
            <p:cNvCxnSpPr>
              <a:cxnSpLocks noChangeShapeType="1"/>
            </p:cNvCxnSpPr>
            <p:nvPr/>
          </p:nvCxnSpPr>
          <p:spPr bwMode="auto">
            <a:xfrm flipV="1">
              <a:off x="2973562" y="2791444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8" name="Straight Connector 32"/>
            <p:cNvCxnSpPr>
              <a:cxnSpLocks noChangeShapeType="1"/>
            </p:cNvCxnSpPr>
            <p:nvPr/>
          </p:nvCxnSpPr>
          <p:spPr bwMode="auto">
            <a:xfrm flipV="1">
              <a:off x="3064033" y="2700922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49" name="Straight Connector 33"/>
            <p:cNvCxnSpPr>
              <a:cxnSpLocks noChangeShapeType="1"/>
            </p:cNvCxnSpPr>
            <p:nvPr/>
          </p:nvCxnSpPr>
          <p:spPr bwMode="auto">
            <a:xfrm flipV="1">
              <a:off x="2975943" y="2548466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0" name="Straight Connector 34"/>
            <p:cNvCxnSpPr>
              <a:cxnSpLocks noChangeShapeType="1"/>
            </p:cNvCxnSpPr>
            <p:nvPr/>
          </p:nvCxnSpPr>
          <p:spPr bwMode="auto">
            <a:xfrm flipV="1">
              <a:off x="3064033" y="2482124"/>
              <a:ext cx="946635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1" name="Straight Connector 36"/>
            <p:cNvCxnSpPr>
              <a:cxnSpLocks noChangeShapeType="1"/>
            </p:cNvCxnSpPr>
            <p:nvPr/>
          </p:nvCxnSpPr>
          <p:spPr bwMode="auto">
            <a:xfrm rot="5400000" flipH="1" flipV="1">
              <a:off x="1966836" y="2127009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2" name="Straight Connector 37"/>
            <p:cNvCxnSpPr>
              <a:cxnSpLocks noChangeShapeType="1"/>
            </p:cNvCxnSpPr>
            <p:nvPr/>
          </p:nvCxnSpPr>
          <p:spPr bwMode="auto">
            <a:xfrm rot="5400000" flipH="1" flipV="1">
              <a:off x="2035322" y="2059873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3" name="Straight Connector 38"/>
            <p:cNvCxnSpPr>
              <a:cxnSpLocks noChangeShapeType="1"/>
            </p:cNvCxnSpPr>
            <p:nvPr/>
          </p:nvCxnSpPr>
          <p:spPr bwMode="auto">
            <a:xfrm rot="5400000" flipH="1" flipV="1">
              <a:off x="2575109" y="2130980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54" name="Straight Connector 39"/>
            <p:cNvCxnSpPr>
              <a:cxnSpLocks noChangeShapeType="1"/>
            </p:cNvCxnSpPr>
            <p:nvPr/>
          </p:nvCxnSpPr>
          <p:spPr bwMode="auto">
            <a:xfrm rot="5400000" flipH="1" flipV="1">
              <a:off x="2643369" y="2059872"/>
              <a:ext cx="842917" cy="158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1055" name="TextBox 40"/>
            <p:cNvSpPr txBox="1">
              <a:spLocks noChangeArrowheads="1"/>
            </p:cNvSpPr>
            <p:nvPr/>
          </p:nvSpPr>
          <p:spPr bwMode="auto">
            <a:xfrm>
              <a:off x="2228954" y="328728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1056" name="TextBox 41"/>
            <p:cNvSpPr txBox="1">
              <a:spLocks noChangeArrowheads="1"/>
            </p:cNvSpPr>
            <p:nvPr/>
          </p:nvSpPr>
          <p:spPr bwMode="auto">
            <a:xfrm>
              <a:off x="1698428" y="294860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71057" name="TextBox 42"/>
            <p:cNvSpPr txBox="1">
              <a:spLocks noChangeArrowheads="1"/>
            </p:cNvSpPr>
            <p:nvPr/>
          </p:nvSpPr>
          <p:spPr bwMode="auto">
            <a:xfrm>
              <a:off x="4035557" y="2362243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71058" name="TextBox 43"/>
            <p:cNvSpPr txBox="1">
              <a:spLocks noChangeArrowheads="1"/>
            </p:cNvSpPr>
            <p:nvPr/>
          </p:nvSpPr>
          <p:spPr bwMode="auto">
            <a:xfrm>
              <a:off x="3933735" y="2755855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71059" name="TextBox 44"/>
            <p:cNvSpPr txBox="1">
              <a:spLocks noChangeArrowheads="1"/>
            </p:cNvSpPr>
            <p:nvPr/>
          </p:nvSpPr>
          <p:spPr bwMode="auto">
            <a:xfrm>
              <a:off x="2586411" y="1281113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1060" name="TextBox 45"/>
            <p:cNvSpPr txBox="1">
              <a:spLocks noChangeArrowheads="1"/>
            </p:cNvSpPr>
            <p:nvPr/>
          </p:nvSpPr>
          <p:spPr bwMode="auto">
            <a:xfrm>
              <a:off x="3192539" y="1536211"/>
              <a:ext cx="287206" cy="33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solidFill>
                    <a:schemeClr val="tx1"/>
                  </a:solidFill>
                </a:rPr>
                <a:t>y</a:t>
              </a:r>
            </a:p>
          </p:txBody>
        </p:sp>
        <p:cxnSp>
          <p:nvCxnSpPr>
            <p:cNvPr id="171061" name="Straight Arrow Connector 47"/>
            <p:cNvCxnSpPr>
              <a:cxnSpLocks noChangeShapeType="1"/>
            </p:cNvCxnSpPr>
            <p:nvPr/>
          </p:nvCxnSpPr>
          <p:spPr bwMode="auto">
            <a:xfrm>
              <a:off x="2099698" y="3333340"/>
              <a:ext cx="577194" cy="1589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2" name="Straight Arrow Connector 52"/>
            <p:cNvCxnSpPr>
              <a:cxnSpLocks noChangeShapeType="1"/>
            </p:cNvCxnSpPr>
            <p:nvPr/>
          </p:nvCxnSpPr>
          <p:spPr bwMode="auto">
            <a:xfrm rot="5400000" flipH="1" flipV="1">
              <a:off x="1861029" y="3120228"/>
              <a:ext cx="251884" cy="4762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3" name="Straight Arrow Connector 54"/>
            <p:cNvCxnSpPr>
              <a:cxnSpLocks noChangeShapeType="1"/>
            </p:cNvCxnSpPr>
            <p:nvPr/>
          </p:nvCxnSpPr>
          <p:spPr bwMode="auto">
            <a:xfrm rot="5400000" flipH="1" flipV="1">
              <a:off x="3942702" y="2736145"/>
              <a:ext cx="126410" cy="110596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4" name="Straight Arrow Connector 62"/>
            <p:cNvCxnSpPr>
              <a:cxnSpLocks noChangeShapeType="1"/>
            </p:cNvCxnSpPr>
            <p:nvPr/>
          </p:nvCxnSpPr>
          <p:spPr bwMode="auto">
            <a:xfrm rot="5400000" flipH="1" flipV="1">
              <a:off x="3937644" y="2572599"/>
              <a:ext cx="251884" cy="4762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5" name="Straight Arrow Connector 63"/>
            <p:cNvCxnSpPr>
              <a:cxnSpLocks noChangeShapeType="1"/>
            </p:cNvCxnSpPr>
            <p:nvPr/>
          </p:nvCxnSpPr>
          <p:spPr bwMode="auto">
            <a:xfrm>
              <a:off x="2482071" y="1536211"/>
              <a:ext cx="577194" cy="1589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6" name="Straight Arrow Connector 64"/>
            <p:cNvCxnSpPr>
              <a:cxnSpLocks noChangeShapeType="1"/>
            </p:cNvCxnSpPr>
            <p:nvPr/>
          </p:nvCxnSpPr>
          <p:spPr bwMode="auto">
            <a:xfrm rot="5400000" flipH="1" flipV="1">
              <a:off x="3074037" y="1655016"/>
              <a:ext cx="126410" cy="110596"/>
            </a:xfrm>
            <a:prstGeom prst="straightConnector1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" name="TextBox 100"/>
          <p:cNvSpPr txBox="1">
            <a:spLocks noChangeArrowheads="1"/>
          </p:cNvSpPr>
          <p:nvPr/>
        </p:nvSpPr>
        <p:spPr bwMode="auto">
          <a:xfrm>
            <a:off x="4493242" y="1344613"/>
            <a:ext cx="31293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k</a:t>
            </a:r>
          </a:p>
        </p:txBody>
      </p:sp>
      <p:cxnSp>
        <p:nvCxnSpPr>
          <p:cNvPr id="67" name="Straight Arrow Connector 99"/>
          <p:cNvCxnSpPr>
            <a:cxnSpLocks noChangeShapeType="1"/>
          </p:cNvCxnSpPr>
          <p:nvPr/>
        </p:nvCxnSpPr>
        <p:spPr bwMode="auto">
          <a:xfrm rot="5400000" flipH="1" flipV="1">
            <a:off x="4366018" y="1548313"/>
            <a:ext cx="202926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Arrow Connector 95"/>
          <p:cNvCxnSpPr>
            <a:cxnSpLocks noChangeShapeType="1"/>
          </p:cNvCxnSpPr>
          <p:nvPr/>
        </p:nvCxnSpPr>
        <p:spPr bwMode="auto">
          <a:xfrm rot="10800000">
            <a:off x="1142899" y="4217173"/>
            <a:ext cx="32181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Straight Arrow Connector 97"/>
          <p:cNvCxnSpPr>
            <a:cxnSpLocks noChangeShapeType="1"/>
          </p:cNvCxnSpPr>
          <p:nvPr/>
        </p:nvCxnSpPr>
        <p:spPr bwMode="auto">
          <a:xfrm flipV="1">
            <a:off x="4230271" y="3527148"/>
            <a:ext cx="202525" cy="1918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TextBox 101"/>
          <p:cNvSpPr txBox="1">
            <a:spLocks noChangeArrowheads="1"/>
          </p:cNvSpPr>
          <p:nvPr/>
        </p:nvSpPr>
        <p:spPr bwMode="auto">
          <a:xfrm>
            <a:off x="4551848" y="3138475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71" name="TextBox 102"/>
          <p:cNvSpPr txBox="1">
            <a:spLocks noChangeArrowheads="1"/>
          </p:cNvSpPr>
          <p:nvPr/>
        </p:nvSpPr>
        <p:spPr bwMode="auto">
          <a:xfrm>
            <a:off x="823913" y="4005120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47" name="TextBox 65"/>
          <p:cNvSpPr txBox="1">
            <a:spLocks noChangeArrowheads="1"/>
          </p:cNvSpPr>
          <p:nvPr/>
        </p:nvSpPr>
        <p:spPr bwMode="auto">
          <a:xfrm>
            <a:off x="1206500" y="4271963"/>
            <a:ext cx="7340600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Matrix Multiplication code has a 3D iteration space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Each point in the space is a constant computation (*/+)</a:t>
            </a:r>
            <a:endParaRPr lang="en-US" baseline="30000" dirty="0" smtClean="0">
              <a:solidFill>
                <a:schemeClr val="tx1"/>
              </a:solidFill>
            </a:endParaRPr>
          </a:p>
          <a:p>
            <a:endParaRPr lang="en-US" baseline="30000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, for j, for k</a:t>
            </a:r>
          </a:p>
        </p:txBody>
      </p:sp>
      <p:sp>
        <p:nvSpPr>
          <p:cNvPr id="50" name="TextBox 65"/>
          <p:cNvSpPr txBox="1">
            <a:spLocks noChangeArrowheads="1"/>
          </p:cNvSpPr>
          <p:nvPr/>
        </p:nvSpPr>
        <p:spPr bwMode="auto">
          <a:xfrm>
            <a:off x="5462171" y="5090779"/>
            <a:ext cx="1320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00FF"/>
                </a:solidFill>
              </a:rPr>
              <a:t>B[</a:t>
            </a:r>
            <a:r>
              <a:rPr lang="en-US" dirty="0" err="1" smtClean="0">
                <a:solidFill>
                  <a:srgbClr val="0000FF"/>
                </a:solidFill>
              </a:rPr>
              <a:t>k,j</a:t>
            </a:r>
            <a:r>
              <a:rPr lang="en-US" dirty="0" smtClean="0">
                <a:solidFill>
                  <a:srgbClr val="0000FF"/>
                </a:solidFill>
              </a:rPr>
              <a:t>] 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52" name="TextBox 65"/>
          <p:cNvSpPr txBox="1">
            <a:spLocks noChangeArrowheads="1"/>
          </p:cNvSpPr>
          <p:nvPr/>
        </p:nvSpPr>
        <p:spPr bwMode="auto">
          <a:xfrm>
            <a:off x="4230271" y="5078079"/>
            <a:ext cx="162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A[</a:t>
            </a:r>
            <a:r>
              <a:rPr lang="en-US" dirty="0" err="1" smtClean="0">
                <a:solidFill>
                  <a:srgbClr val="FF0000"/>
                </a:solidFill>
              </a:rPr>
              <a:t>i,k</a:t>
            </a:r>
            <a:r>
              <a:rPr lang="en-US" dirty="0" smtClean="0">
                <a:solidFill>
                  <a:srgbClr val="FF0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2700" y="1981200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65"/>
          <p:cNvSpPr txBox="1">
            <a:spLocks noChangeArrowheads="1"/>
          </p:cNvSpPr>
          <p:nvPr/>
        </p:nvSpPr>
        <p:spPr bwMode="auto">
          <a:xfrm>
            <a:off x="3176171" y="5090779"/>
            <a:ext cx="1231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8000"/>
                </a:solidFill>
              </a:rPr>
              <a:t>C[</a:t>
            </a:r>
            <a:r>
              <a:rPr lang="en-US" dirty="0" err="1" smtClean="0">
                <a:solidFill>
                  <a:srgbClr val="008000"/>
                </a:solidFill>
              </a:rPr>
              <a:t>i,j</a:t>
            </a:r>
            <a:r>
              <a:rPr lang="en-US" dirty="0" smtClean="0">
                <a:solidFill>
                  <a:srgbClr val="008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6" name="Parallelogram 5"/>
          <p:cNvSpPr/>
          <p:nvPr/>
        </p:nvSpPr>
        <p:spPr>
          <a:xfrm>
            <a:off x="1282700" y="1282700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flipV="1">
            <a:off x="2628900" y="2349500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4806181" y="974877"/>
            <a:ext cx="4217503" cy="2966135"/>
            <a:chOff x="304800" y="2348704"/>
            <a:chExt cx="7273919" cy="4433096"/>
          </a:xfrm>
        </p:grpSpPr>
        <p:pic>
          <p:nvPicPr>
            <p:cNvPr id="57" name="Picture 56" descr="mm_ss_p2048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2348704"/>
              <a:ext cx="7273919" cy="4433096"/>
            </a:xfrm>
            <a:prstGeom prst="rect">
              <a:avLst/>
            </a:prstGeom>
          </p:spPr>
        </p:pic>
        <p:cxnSp>
          <p:nvCxnSpPr>
            <p:cNvPr id="59" name="Straight Arrow Connector 58"/>
            <p:cNvCxnSpPr/>
            <p:nvPr/>
          </p:nvCxnSpPr>
          <p:spPr>
            <a:xfrm flipH="1" flipV="1">
              <a:off x="1239338" y="2763679"/>
              <a:ext cx="609600" cy="155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1206500" y="5762222"/>
            <a:ext cx="6663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These are not just “avoiding,” they are “communication-optimal”</a:t>
            </a:r>
            <a:endParaRPr lang="en-US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1F0BED-CD6F-8744-B513-B00FB01E86E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764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  <p:bldP spid="5" grpId="0" animBg="1"/>
      <p:bldP spid="51" grpId="0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52425" y="866775"/>
            <a:ext cx="8410575" cy="40100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</a:rPr>
              <a:t> </a:t>
            </a:r>
          </a:p>
        </p:txBody>
      </p:sp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610600" cy="685800"/>
          </a:xfrm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Generalizing Communication Optimal Transformations to Arbitrary Loop Nests</a:t>
            </a:r>
            <a:endParaRPr lang="en-US" sz="2800" b="1" dirty="0" smtClean="0">
              <a:effectLst/>
              <a:ea typeface="+mj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073209" y="3435306"/>
            <a:ext cx="3043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Speedup of 1.5D N-Body over 1D</a:t>
            </a:r>
            <a:endParaRPr lang="en-US" sz="1400" b="1" dirty="0">
              <a:latin typeface="Arial"/>
              <a:cs typeface="Arial"/>
            </a:endParaRPr>
          </a:p>
        </p:txBody>
      </p:sp>
      <p:graphicFrame>
        <p:nvGraphicFramePr>
          <p:cNvPr id="96" name="Chart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044564"/>
              </p:ext>
            </p:extLst>
          </p:nvPr>
        </p:nvGraphicFramePr>
        <p:xfrm>
          <a:off x="3911890" y="3666883"/>
          <a:ext cx="5188303" cy="2033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53954" y="1403073"/>
            <a:ext cx="5043906" cy="1715533"/>
            <a:chOff x="5333141" y="3349823"/>
            <a:chExt cx="3734659" cy="1222177"/>
          </a:xfrm>
        </p:grpSpPr>
        <p:sp>
          <p:nvSpPr>
            <p:cNvPr id="19" name="TextBox 18"/>
            <p:cNvSpPr txBox="1"/>
            <p:nvPr/>
          </p:nvSpPr>
          <p:spPr>
            <a:xfrm>
              <a:off x="5715000" y="3349823"/>
              <a:ext cx="32274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1.5D N-Body: Replicate and Reduce</a:t>
              </a:r>
              <a:endParaRPr lang="en-US" sz="1400" b="1" dirty="0">
                <a:latin typeface="Arial"/>
                <a:cs typeface="Arial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562600" y="3733800"/>
              <a:ext cx="1371600" cy="152400"/>
              <a:chOff x="5867400" y="3962400"/>
              <a:chExt cx="838200" cy="76200"/>
            </a:xfrm>
            <a:solidFill>
              <a:srgbClr val="096933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5867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60198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61722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63246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64770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629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5715000" y="3962400"/>
              <a:ext cx="1371600" cy="152400"/>
              <a:chOff x="5867400" y="3962400"/>
              <a:chExt cx="838200" cy="76200"/>
            </a:xfrm>
            <a:solidFill>
              <a:srgbClr val="00EE00"/>
            </a:solidFill>
          </p:grpSpPr>
          <p:sp>
            <p:nvSpPr>
              <p:cNvPr id="114" name="Oval 113"/>
              <p:cNvSpPr/>
              <p:nvPr/>
            </p:nvSpPr>
            <p:spPr>
              <a:xfrm>
                <a:off x="5867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0198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61722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63246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64770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629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5715000" y="4191000"/>
              <a:ext cx="1371600" cy="152400"/>
              <a:chOff x="5867400" y="3962400"/>
              <a:chExt cx="838200" cy="76200"/>
            </a:xfrm>
            <a:solidFill>
              <a:srgbClr val="00EE00"/>
            </a:solidFill>
          </p:grpSpPr>
          <p:sp>
            <p:nvSpPr>
              <p:cNvPr id="121" name="Oval 120"/>
              <p:cNvSpPr/>
              <p:nvPr/>
            </p:nvSpPr>
            <p:spPr>
              <a:xfrm>
                <a:off x="5867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60198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61722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63246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4770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6629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5715000" y="4419600"/>
              <a:ext cx="1371600" cy="152400"/>
              <a:chOff x="5867400" y="3962400"/>
              <a:chExt cx="838200" cy="76200"/>
            </a:xfrm>
            <a:solidFill>
              <a:srgbClr val="00EE00"/>
            </a:solidFill>
          </p:grpSpPr>
          <p:sp>
            <p:nvSpPr>
              <p:cNvPr id="128" name="Oval 127"/>
              <p:cNvSpPr/>
              <p:nvPr/>
            </p:nvSpPr>
            <p:spPr>
              <a:xfrm>
                <a:off x="5867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60198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61722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63246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64770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6629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7696200" y="3733800"/>
              <a:ext cx="1371600" cy="152400"/>
              <a:chOff x="5867400" y="3962400"/>
              <a:chExt cx="838200" cy="76200"/>
            </a:xfrm>
            <a:solidFill>
              <a:srgbClr val="096933"/>
            </a:solidFill>
          </p:grpSpPr>
          <p:sp>
            <p:nvSpPr>
              <p:cNvPr id="151" name="Oval 150"/>
              <p:cNvSpPr/>
              <p:nvPr/>
            </p:nvSpPr>
            <p:spPr>
              <a:xfrm>
                <a:off x="5867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60198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61722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63246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64770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6629400" y="39624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09693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3" name="Straight Arrow Connector 72"/>
            <p:cNvCxnSpPr>
              <a:endCxn id="114" idx="2"/>
            </p:cNvCxnSpPr>
            <p:nvPr/>
          </p:nvCxnSpPr>
          <p:spPr>
            <a:xfrm flipV="1">
              <a:off x="5334000" y="4038600"/>
              <a:ext cx="381000" cy="21723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>
              <a:endCxn id="121" idx="2"/>
            </p:cNvCxnSpPr>
            <p:nvPr/>
          </p:nvCxnSpPr>
          <p:spPr>
            <a:xfrm>
              <a:off x="5334000" y="4255836"/>
              <a:ext cx="381000" cy="113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>
              <a:endCxn id="128" idx="2"/>
            </p:cNvCxnSpPr>
            <p:nvPr/>
          </p:nvCxnSpPr>
          <p:spPr>
            <a:xfrm>
              <a:off x="5334000" y="4255836"/>
              <a:ext cx="381000" cy="2399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reeform 91"/>
            <p:cNvSpPr/>
            <p:nvPr/>
          </p:nvSpPr>
          <p:spPr>
            <a:xfrm>
              <a:off x="5333141" y="3793963"/>
              <a:ext cx="159444" cy="461873"/>
            </a:xfrm>
            <a:custGeom>
              <a:avLst/>
              <a:gdLst>
                <a:gd name="connsiteX0" fmla="*/ 159444 w 159444"/>
                <a:gd name="connsiteY0" fmla="*/ 0 h 461873"/>
                <a:gd name="connsiteX1" fmla="*/ 10996 w 159444"/>
                <a:gd name="connsiteY1" fmla="*/ 181450 h 461873"/>
                <a:gd name="connsiteX2" fmla="*/ 10996 w 159444"/>
                <a:gd name="connsiteY2" fmla="*/ 461873 h 46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444" h="461873">
                  <a:moveTo>
                    <a:pt x="159444" y="0"/>
                  </a:moveTo>
                  <a:cubicBezTo>
                    <a:pt x="97590" y="52235"/>
                    <a:pt x="35737" y="104471"/>
                    <a:pt x="10996" y="181450"/>
                  </a:cubicBezTo>
                  <a:cubicBezTo>
                    <a:pt x="-13745" y="258429"/>
                    <a:pt x="10996" y="461873"/>
                    <a:pt x="10996" y="461873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Arrow Connector 182"/>
            <p:cNvCxnSpPr/>
            <p:nvPr/>
          </p:nvCxnSpPr>
          <p:spPr>
            <a:xfrm flipH="1" flipV="1">
              <a:off x="7087459" y="4054637"/>
              <a:ext cx="380141" cy="136363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/>
            <p:cNvCxnSpPr/>
            <p:nvPr/>
          </p:nvCxnSpPr>
          <p:spPr>
            <a:xfrm flipH="1">
              <a:off x="7087459" y="4191000"/>
              <a:ext cx="380141" cy="92237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/>
            <p:nvPr/>
          </p:nvCxnSpPr>
          <p:spPr>
            <a:xfrm flipH="1">
              <a:off x="7087459" y="4191000"/>
              <a:ext cx="380141" cy="320837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Freeform 191"/>
            <p:cNvSpPr/>
            <p:nvPr/>
          </p:nvSpPr>
          <p:spPr>
            <a:xfrm>
              <a:off x="7460556" y="3810000"/>
              <a:ext cx="83244" cy="381000"/>
            </a:xfrm>
            <a:custGeom>
              <a:avLst/>
              <a:gdLst>
                <a:gd name="connsiteX0" fmla="*/ 159444 w 159444"/>
                <a:gd name="connsiteY0" fmla="*/ 0 h 461873"/>
                <a:gd name="connsiteX1" fmla="*/ 10996 w 159444"/>
                <a:gd name="connsiteY1" fmla="*/ 181450 h 461873"/>
                <a:gd name="connsiteX2" fmla="*/ 10996 w 159444"/>
                <a:gd name="connsiteY2" fmla="*/ 461873 h 46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444" h="461873">
                  <a:moveTo>
                    <a:pt x="159444" y="0"/>
                  </a:moveTo>
                  <a:cubicBezTo>
                    <a:pt x="97590" y="52235"/>
                    <a:pt x="35737" y="104471"/>
                    <a:pt x="10996" y="181450"/>
                  </a:cubicBezTo>
                  <a:cubicBezTo>
                    <a:pt x="-13745" y="258429"/>
                    <a:pt x="10996" y="461873"/>
                    <a:pt x="10996" y="461873"/>
                  </a:cubicBezTo>
                </a:path>
              </a:pathLst>
            </a:custGeom>
            <a:ln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581304" y="1403073"/>
            <a:ext cx="34921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The same idea (replicate and reduce) can be used on (direct) N-Body code: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 </a:t>
            </a:r>
            <a:r>
              <a:rPr lang="en-US" sz="2000" dirty="0" smtClean="0"/>
              <a:t> 1D decomposition </a:t>
            </a:r>
            <a:r>
              <a:rPr lang="en-US" sz="2000" dirty="0" smtClean="0">
                <a:sym typeface="Wingdings"/>
              </a:rPr>
              <a:t> </a:t>
            </a:r>
            <a:r>
              <a:rPr lang="en-US" sz="2000" dirty="0" smtClean="0"/>
              <a:t>“1.5D”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639240" y="3743083"/>
            <a:ext cx="3492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Does this work in general?</a:t>
            </a:r>
          </a:p>
          <a:p>
            <a:pPr marL="342900" indent="-342900">
              <a:buFontTx/>
              <a:buChar char="•"/>
            </a:pPr>
            <a:r>
              <a:rPr lang="en-US" sz="2000" i="1" dirty="0" smtClean="0"/>
              <a:t>Yes, for certain loops and array expressions</a:t>
            </a:r>
          </a:p>
          <a:p>
            <a:pPr marL="342900" indent="-342900">
              <a:buFontTx/>
              <a:buChar char="•"/>
            </a:pPr>
            <a:r>
              <a:rPr lang="en-US" sz="2000" i="1" dirty="0" smtClean="0"/>
              <a:t>Relies on basic result in group theory</a:t>
            </a:r>
          </a:p>
          <a:p>
            <a:pPr marL="342900" indent="-342900">
              <a:buFontTx/>
              <a:buChar char="•"/>
            </a:pPr>
            <a:r>
              <a:rPr lang="en-US" sz="2000" i="1" dirty="0" smtClean="0"/>
              <a:t>Compiler work TBD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04801" y="5867400"/>
            <a:ext cx="868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A Communication-Optimal N-Body Algorithm for Direct </a:t>
            </a:r>
            <a:r>
              <a:rPr lang="en-US" sz="1600" b="1" i="1" dirty="0" smtClean="0"/>
              <a:t>Interactions, </a:t>
            </a:r>
            <a:r>
              <a:rPr lang="en-US" sz="1600" i="1" dirty="0" smtClean="0"/>
              <a:t>Driscoll et al, IPDPS’13</a:t>
            </a:r>
            <a:endParaRPr lang="en-US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3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Generalizing Communication Lower Bounds and Optimal </a:t>
            </a:r>
            <a:r>
              <a:rPr lang="en-US" dirty="0"/>
              <a:t>A</a:t>
            </a:r>
            <a:r>
              <a:rPr lang="en-US" dirty="0" smtClean="0"/>
              <a:t>lgorithms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143001"/>
            <a:ext cx="8229601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For serial matmul, we know #words_moved =     Ω (n</a:t>
            </a:r>
            <a:r>
              <a:rPr lang="en-US" baseline="30000" dirty="0" smtClean="0"/>
              <a:t>3</a:t>
            </a:r>
            <a:r>
              <a:rPr lang="en-US" dirty="0" smtClean="0"/>
              <a:t>/M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  <a:r>
              <a:rPr lang="en-US" dirty="0" smtClean="0"/>
              <a:t>), attained by tile sizes M</a:t>
            </a:r>
            <a:r>
              <a:rPr lang="en-US" baseline="30000" dirty="0" smtClean="0">
                <a:solidFill>
                  <a:srgbClr val="0000FF"/>
                </a:solidFill>
              </a:rPr>
              <a:t>1/2 </a:t>
            </a:r>
            <a:r>
              <a:rPr lang="en-US" dirty="0" smtClean="0"/>
              <a:t>x M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</a:p>
          <a:p>
            <a:pPr lvl="1"/>
            <a:r>
              <a:rPr lang="en-US" dirty="0" smtClean="0"/>
              <a:t>Where do all the </a:t>
            </a:r>
            <a:r>
              <a:rPr lang="en-US" dirty="0" smtClean="0">
                <a:solidFill>
                  <a:srgbClr val="0000FF"/>
                </a:solidFill>
              </a:rPr>
              <a:t>½</a:t>
            </a:r>
            <a:r>
              <a:rPr lang="en-US" dirty="0" smtClean="0"/>
              <a:t>’s come from?</a:t>
            </a:r>
          </a:p>
          <a:p>
            <a:r>
              <a:rPr lang="en-US" dirty="0" smtClean="0"/>
              <a:t>Thm (Christ,Demmel,Knight,Scanlon,Yelick):        For any program that “smells like” nested loops, accessing arrays with subscripts that are linear functions of the loop indices, #words_moved =   Ω (#iterations/M</a:t>
            </a:r>
            <a:r>
              <a:rPr lang="en-US" sz="3600" baseline="30000" dirty="0" smtClean="0">
                <a:solidFill>
                  <a:srgbClr val="0000FF"/>
                </a:solidFill>
              </a:rPr>
              <a:t>e</a:t>
            </a:r>
            <a:r>
              <a:rPr lang="en-US" dirty="0" smtClean="0"/>
              <a:t>), for some </a:t>
            </a:r>
            <a:r>
              <a:rPr lang="en-US" dirty="0" smtClean="0">
                <a:solidFill>
                  <a:srgbClr val="0000FF"/>
                </a:solidFill>
              </a:rPr>
              <a:t>e</a:t>
            </a:r>
            <a:r>
              <a:rPr lang="en-US" dirty="0" smtClean="0"/>
              <a:t> we can determine</a:t>
            </a:r>
          </a:p>
          <a:p>
            <a:r>
              <a:rPr lang="en-US" dirty="0" smtClean="0"/>
              <a:t>Thm (C/D/K/S/Y): Under some assumptions, we can determine the optimal tiles sizes</a:t>
            </a:r>
          </a:p>
          <a:p>
            <a:r>
              <a:rPr lang="en-US" dirty="0" smtClean="0"/>
              <a:t>Long term goal: All compilers should generate communication optimal code from nested loops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9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776981"/>
              </p:ext>
            </p:extLst>
          </p:nvPr>
        </p:nvGraphicFramePr>
        <p:xfrm>
          <a:off x="228600" y="762000"/>
          <a:ext cx="8610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Overlap Complements Avoidance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838200" y="5257800"/>
            <a:ext cx="7772400" cy="990600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 smtClean="0"/>
              <a:t>Even with communication-optimal algorithms (minimized bandwidth) there are still benefits to overlap and other things that speed up networks</a:t>
            </a:r>
          </a:p>
          <a:p>
            <a:r>
              <a:rPr lang="en-US" sz="1600" i="1" dirty="0"/>
              <a:t>Communication Avoiding and Overlapping for Numerical Linear </a:t>
            </a:r>
            <a:r>
              <a:rPr lang="en-US" sz="1600" i="1" dirty="0" smtClean="0"/>
              <a:t>Algebra</a:t>
            </a:r>
            <a:r>
              <a:rPr lang="en-US" sz="1600" dirty="0" smtClean="0"/>
              <a:t>, </a:t>
            </a:r>
            <a:r>
              <a:rPr lang="en-US" sz="1600" dirty="0" err="1" smtClean="0"/>
              <a:t>Georganas</a:t>
            </a:r>
            <a:r>
              <a:rPr lang="en-US" sz="1600" dirty="0"/>
              <a:t> </a:t>
            </a:r>
            <a:r>
              <a:rPr lang="en-US" sz="1600" dirty="0" smtClean="0"/>
              <a:t>et al, SC12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0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22325" y="1981200"/>
            <a:ext cx="7464425" cy="380668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Optimality of Communication</a:t>
            </a:r>
            <a:b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sz="3200" i="1" dirty="0" smtClean="0">
                <a:latin typeface="Helvetica" charset="0"/>
                <a:ea typeface="ＭＳ Ｐゴシック" charset="0"/>
                <a:cs typeface="ＭＳ Ｐゴシック" charset="0"/>
              </a:rPr>
              <a:t>Lower bounds, (matching) upper bounds (algorithms) and a question:</a:t>
            </a:r>
            <a:br>
              <a:rPr lang="en-US" sz="3200" i="1" dirty="0" smtClean="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sz="3200" i="1" dirty="0" smtClean="0">
                <a:latin typeface="Helvetica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 dirty="0" smtClean="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sz="3200" i="1" dirty="0" smtClean="0">
                <a:latin typeface="Helvetica" charset="0"/>
                <a:ea typeface="ＭＳ Ｐゴシック" charset="0"/>
                <a:cs typeface="ＭＳ Ｐゴシック" charset="0"/>
              </a:rPr>
              <a:t>Can we train compilers to do this?</a:t>
            </a:r>
            <a:br>
              <a:rPr lang="en-US" sz="3200" i="1" dirty="0" smtClean="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sz="3200" i="1" dirty="0">
                <a:latin typeface="Helvetica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i="1" dirty="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sz="1800" b="0" i="1" dirty="0">
                <a:latin typeface="Helvetica" charset="0"/>
                <a:ea typeface="ＭＳ Ｐゴシック" charset="0"/>
                <a:cs typeface="ＭＳ Ｐゴシック" charset="0"/>
              </a:rPr>
              <a:t>See: http://</a:t>
            </a:r>
            <a:r>
              <a:rPr lang="en-US" sz="1800" b="0" i="1" dirty="0" err="1">
                <a:latin typeface="Helvetica" charset="0"/>
                <a:ea typeface="ＭＳ Ｐゴシック" charset="0"/>
                <a:cs typeface="ＭＳ Ｐゴシック" charset="0"/>
              </a:rPr>
              <a:t>www.eecs.berkeley.edu</a:t>
            </a:r>
            <a:r>
              <a:rPr lang="en-US" sz="1800" b="0" i="1" dirty="0">
                <a:latin typeface="Helvetica" charset="0"/>
                <a:ea typeface="ＭＳ Ｐゴシック" charset="0"/>
                <a:cs typeface="ＭＳ Ｐゴシック" charset="0"/>
              </a:rPr>
              <a:t>/Pubs/</a:t>
            </a:r>
            <a:r>
              <a:rPr lang="en-US" sz="1800" b="0" i="1" dirty="0" err="1">
                <a:latin typeface="Helvetica" charset="0"/>
                <a:ea typeface="ＭＳ Ｐゴシック" charset="0"/>
                <a:cs typeface="ＭＳ Ｐゴシック" charset="0"/>
              </a:rPr>
              <a:t>TechRpts</a:t>
            </a:r>
            <a:r>
              <a:rPr lang="en-US" sz="1800" b="0" i="1" dirty="0">
                <a:latin typeface="Helvetica" charset="0"/>
                <a:ea typeface="ＭＳ Ｐゴシック" charset="0"/>
                <a:cs typeface="ＭＳ Ｐゴシック" charset="0"/>
              </a:rPr>
              <a:t>/2013/EECS-2013-61.pdf</a:t>
            </a:r>
          </a:p>
        </p:txBody>
      </p:sp>
    </p:spTree>
    <p:extLst>
      <p:ext uri="{BB962C8B-B14F-4D97-AF65-F5344CB8AC3E}">
        <p14:creationId xmlns:p14="http://schemas.microsoft.com/office/powerpoint/2010/main" val="329589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5579"/>
            <a:ext cx="7454900" cy="711480"/>
          </a:xfrm>
        </p:spPr>
        <p:txBody>
          <a:bodyPr>
            <a:noAutofit/>
          </a:bodyPr>
          <a:lstStyle/>
          <a:p>
            <a:r>
              <a:rPr lang="en-US" dirty="0" smtClean="0"/>
              <a:t>Beyond Domain Decomposition</a:t>
            </a:r>
            <a:r>
              <a:rPr lang="en-US" dirty="0"/>
              <a:t/>
            </a:r>
            <a:br>
              <a:rPr lang="en-US" dirty="0"/>
            </a:br>
            <a:r>
              <a:rPr lang="en-US" sz="2000" i="1" dirty="0" smtClean="0"/>
              <a:t>2.5D Matrix Multiply on BG/P, 16K nodes / 64K cores</a:t>
            </a:r>
            <a:endParaRPr lang="en-US" sz="2000" i="1" dirty="0"/>
          </a:p>
        </p:txBody>
      </p:sp>
      <p:pic>
        <p:nvPicPr>
          <p:cNvPr id="4" name="Content Placeholder 3" descr="mm_time_p16384.pdf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885" r="-11885"/>
          <a:stretch>
            <a:fillRect/>
          </a:stretch>
        </p:blipFill>
        <p:spPr>
          <a:xfrm>
            <a:off x="457199" y="1219200"/>
            <a:ext cx="8904155" cy="5029200"/>
          </a:xfrm>
        </p:spPr>
      </p:pic>
      <p:sp>
        <p:nvSpPr>
          <p:cNvPr id="5" name="TextBox 4"/>
          <p:cNvSpPr txBox="1"/>
          <p:nvPr/>
        </p:nvSpPr>
        <p:spPr>
          <a:xfrm>
            <a:off x="3486676" y="927100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 = 16 copies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4963" y="5943600"/>
            <a:ext cx="5203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rgbClr val="0824F2"/>
                </a:solidFill>
              </a:rPr>
              <a:t>EuroPar’11 (</a:t>
            </a:r>
            <a:r>
              <a:rPr lang="en-US" sz="2000" i="1" dirty="0" err="1" smtClean="0">
                <a:solidFill>
                  <a:srgbClr val="0824F2"/>
                </a:solidFill>
              </a:rPr>
              <a:t>Solomonik</a:t>
            </a:r>
            <a:r>
              <a:rPr lang="en-US" sz="2000" i="1" dirty="0" smtClean="0">
                <a:solidFill>
                  <a:srgbClr val="0824F2"/>
                </a:solidFill>
              </a:rPr>
              <a:t>, Demmel)</a:t>
            </a:r>
          </a:p>
          <a:p>
            <a:pPr algn="ctr"/>
            <a:r>
              <a:rPr lang="en-US" sz="2000" i="1" dirty="0" smtClean="0">
                <a:solidFill>
                  <a:srgbClr val="0824F2"/>
                </a:solidFill>
              </a:rPr>
              <a:t>SC’11 paper </a:t>
            </a:r>
            <a:r>
              <a:rPr lang="en-US" sz="2000" i="1" dirty="0">
                <a:solidFill>
                  <a:srgbClr val="0824F2"/>
                </a:solidFill>
              </a:rPr>
              <a:t>(</a:t>
            </a:r>
            <a:r>
              <a:rPr lang="en-US" sz="2000" i="1" dirty="0" err="1" smtClean="0">
                <a:solidFill>
                  <a:srgbClr val="0824F2"/>
                </a:solidFill>
              </a:rPr>
              <a:t>Solomonik</a:t>
            </a:r>
            <a:r>
              <a:rPr lang="en-US" sz="2000" i="1" dirty="0" smtClean="0">
                <a:solidFill>
                  <a:srgbClr val="0824F2"/>
                </a:solidFill>
              </a:rPr>
              <a:t>, </a:t>
            </a:r>
            <a:r>
              <a:rPr lang="en-US" sz="2000" i="1" dirty="0" err="1" smtClean="0">
                <a:solidFill>
                  <a:srgbClr val="0824F2"/>
                </a:solidFill>
              </a:rPr>
              <a:t>Bhatele</a:t>
            </a:r>
            <a:r>
              <a:rPr lang="en-US" sz="2000" i="1" dirty="0" smtClean="0">
                <a:solidFill>
                  <a:srgbClr val="0824F2"/>
                </a:solidFill>
              </a:rPr>
              <a:t>, Demmel)</a:t>
            </a:r>
            <a:endParaRPr lang="en-US" sz="2000" i="1" dirty="0">
              <a:solidFill>
                <a:srgbClr val="0824F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" y="1676400"/>
            <a:ext cx="7721600" cy="39703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800000"/>
                </a:solidFill>
              </a:rPr>
              <a:t>Surprises: 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solidFill>
                  <a:srgbClr val="800000"/>
                </a:solidFill>
              </a:rPr>
              <a:t>Even Matrix Multiply had room for improvement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solidFill>
                  <a:srgbClr val="800000"/>
                </a:solidFill>
              </a:rPr>
              <a:t>Idea: make copies of C matrix  (as in prior 3D algorithm, but not as many)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solidFill>
                  <a:srgbClr val="800000"/>
                </a:solidFill>
              </a:rPr>
              <a:t>Result is provably optimal in communication</a:t>
            </a:r>
          </a:p>
          <a:p>
            <a:r>
              <a:rPr lang="en-US" sz="2800" b="1" dirty="0" smtClean="0">
                <a:solidFill>
                  <a:srgbClr val="800000"/>
                </a:solidFill>
              </a:rPr>
              <a:t>Lesson: Never waste fast memory</a:t>
            </a:r>
          </a:p>
          <a:p>
            <a:endParaRPr lang="en-US" sz="2800" b="1" dirty="0" smtClean="0">
              <a:solidFill>
                <a:srgbClr val="800000"/>
              </a:solidFill>
            </a:endParaRPr>
          </a:p>
          <a:p>
            <a:r>
              <a:rPr lang="en-US" sz="2800" b="1" dirty="0" smtClean="0">
                <a:solidFill>
                  <a:srgbClr val="800000"/>
                </a:solidFill>
              </a:rPr>
              <a:t>Can we generalize for compiler writers?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73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>
          <a:xfrm>
            <a:off x="624681" y="0"/>
            <a:ext cx="8250237" cy="81037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Towards Communication-Avoiding Compilers: Deconstructing 2.5D Matrix Multiply</a:t>
            </a:r>
            <a:endParaRPr lang="en-US" sz="18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38" name="Cube 3"/>
          <p:cNvSpPr>
            <a:spLocks noChangeArrowheads="1"/>
          </p:cNvSpPr>
          <p:nvPr/>
        </p:nvSpPr>
        <p:spPr bwMode="auto">
          <a:xfrm>
            <a:off x="1262063" y="1283187"/>
            <a:ext cx="3060700" cy="2783988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12" name="TextBox 65"/>
          <p:cNvSpPr txBox="1">
            <a:spLocks noChangeArrowheads="1"/>
          </p:cNvSpPr>
          <p:nvPr/>
        </p:nvSpPr>
        <p:spPr bwMode="auto">
          <a:xfrm>
            <a:off x="4749800" y="1236663"/>
            <a:ext cx="4368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Tiling the iteration space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Compute a </a:t>
            </a:r>
            <a:r>
              <a:rPr lang="en-US" dirty="0" err="1" smtClean="0">
                <a:solidFill>
                  <a:schemeClr val="tx1"/>
                </a:solidFill>
              </a:rPr>
              <a:t>subcube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Will need data on faces (projection of cube, </a:t>
            </a:r>
            <a:r>
              <a:rPr lang="en-US" dirty="0" err="1" smtClean="0">
                <a:solidFill>
                  <a:schemeClr val="tx1"/>
                </a:solidFill>
              </a:rPr>
              <a:t>subarrays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For s loops in the nest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 s dimensional space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sym typeface="Wingdings"/>
              </a:rPr>
              <a:t>For x dimensional arrays, project to x dim space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6" name="TextBox 100"/>
          <p:cNvSpPr txBox="1">
            <a:spLocks noChangeArrowheads="1"/>
          </p:cNvSpPr>
          <p:nvPr/>
        </p:nvSpPr>
        <p:spPr bwMode="auto">
          <a:xfrm>
            <a:off x="4493242" y="1344613"/>
            <a:ext cx="31293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k</a:t>
            </a:r>
          </a:p>
        </p:txBody>
      </p:sp>
      <p:cxnSp>
        <p:nvCxnSpPr>
          <p:cNvPr id="67" name="Straight Arrow Connector 99"/>
          <p:cNvCxnSpPr>
            <a:cxnSpLocks noChangeShapeType="1"/>
          </p:cNvCxnSpPr>
          <p:nvPr/>
        </p:nvCxnSpPr>
        <p:spPr bwMode="auto">
          <a:xfrm rot="5400000" flipH="1" flipV="1">
            <a:off x="4366018" y="1548313"/>
            <a:ext cx="202926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Arrow Connector 95"/>
          <p:cNvCxnSpPr>
            <a:cxnSpLocks noChangeShapeType="1"/>
          </p:cNvCxnSpPr>
          <p:nvPr/>
        </p:nvCxnSpPr>
        <p:spPr bwMode="auto">
          <a:xfrm rot="10800000">
            <a:off x="1142899" y="4217173"/>
            <a:ext cx="32181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Straight Arrow Connector 97"/>
          <p:cNvCxnSpPr>
            <a:cxnSpLocks noChangeShapeType="1"/>
          </p:cNvCxnSpPr>
          <p:nvPr/>
        </p:nvCxnSpPr>
        <p:spPr bwMode="auto">
          <a:xfrm flipV="1">
            <a:off x="4230271" y="3527148"/>
            <a:ext cx="202525" cy="1918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TextBox 101"/>
          <p:cNvSpPr txBox="1">
            <a:spLocks noChangeArrowheads="1"/>
          </p:cNvSpPr>
          <p:nvPr/>
        </p:nvSpPr>
        <p:spPr bwMode="auto">
          <a:xfrm>
            <a:off x="4551848" y="3138475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71" name="TextBox 102"/>
          <p:cNvSpPr txBox="1">
            <a:spLocks noChangeArrowheads="1"/>
          </p:cNvSpPr>
          <p:nvPr/>
        </p:nvSpPr>
        <p:spPr bwMode="auto">
          <a:xfrm>
            <a:off x="823913" y="4005120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47" name="TextBox 65"/>
          <p:cNvSpPr txBox="1">
            <a:spLocks noChangeArrowheads="1"/>
          </p:cNvSpPr>
          <p:nvPr/>
        </p:nvSpPr>
        <p:spPr bwMode="auto">
          <a:xfrm>
            <a:off x="1206500" y="4271963"/>
            <a:ext cx="7340600" cy="183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Matrix Multiplication code has a 3D iteration space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Each unit cube in the space is a constant computation (*/+)</a:t>
            </a:r>
            <a:endParaRPr lang="en-US" baseline="30000" dirty="0" smtClean="0">
              <a:solidFill>
                <a:schemeClr val="tx1"/>
              </a:solidFill>
            </a:endParaRPr>
          </a:p>
          <a:p>
            <a:endParaRPr lang="en-US" baseline="30000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for j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for k</a:t>
            </a:r>
          </a:p>
        </p:txBody>
      </p:sp>
      <p:sp>
        <p:nvSpPr>
          <p:cNvPr id="50" name="TextBox 65"/>
          <p:cNvSpPr txBox="1">
            <a:spLocks noChangeArrowheads="1"/>
          </p:cNvSpPr>
          <p:nvPr/>
        </p:nvSpPr>
        <p:spPr bwMode="auto">
          <a:xfrm>
            <a:off x="4406900" y="5986463"/>
            <a:ext cx="1320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00FF"/>
                </a:solidFill>
              </a:rPr>
              <a:t>B[</a:t>
            </a:r>
            <a:r>
              <a:rPr lang="en-US" dirty="0" err="1" smtClean="0">
                <a:solidFill>
                  <a:srgbClr val="0000FF"/>
                </a:solidFill>
              </a:rPr>
              <a:t>k,j</a:t>
            </a:r>
            <a:r>
              <a:rPr lang="en-US" dirty="0" smtClean="0">
                <a:solidFill>
                  <a:srgbClr val="0000FF"/>
                </a:solidFill>
              </a:rPr>
              <a:t>] 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52" name="TextBox 65"/>
          <p:cNvSpPr txBox="1">
            <a:spLocks noChangeArrowheads="1"/>
          </p:cNvSpPr>
          <p:nvPr/>
        </p:nvSpPr>
        <p:spPr bwMode="auto">
          <a:xfrm>
            <a:off x="3175000" y="5973763"/>
            <a:ext cx="162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A[</a:t>
            </a:r>
            <a:r>
              <a:rPr lang="en-US" dirty="0" err="1" smtClean="0">
                <a:solidFill>
                  <a:srgbClr val="FF0000"/>
                </a:solidFill>
              </a:rPr>
              <a:t>i,k</a:t>
            </a:r>
            <a:r>
              <a:rPr lang="en-US" dirty="0" smtClean="0">
                <a:solidFill>
                  <a:srgbClr val="FF0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2700" y="1981200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65"/>
          <p:cNvSpPr txBox="1">
            <a:spLocks noChangeArrowheads="1"/>
          </p:cNvSpPr>
          <p:nvPr/>
        </p:nvSpPr>
        <p:spPr bwMode="auto">
          <a:xfrm>
            <a:off x="2120900" y="5986463"/>
            <a:ext cx="1231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8000"/>
                </a:solidFill>
              </a:rPr>
              <a:t>C[</a:t>
            </a:r>
            <a:r>
              <a:rPr lang="en-US" dirty="0" err="1" smtClean="0">
                <a:solidFill>
                  <a:srgbClr val="008000"/>
                </a:solidFill>
              </a:rPr>
              <a:t>i,j</a:t>
            </a:r>
            <a:r>
              <a:rPr lang="en-US" dirty="0" smtClean="0">
                <a:solidFill>
                  <a:srgbClr val="008000"/>
                </a:solidFill>
              </a:rPr>
              <a:t>]</a:t>
            </a:r>
            <a:r>
              <a:rPr lang="en-US" dirty="0" smtClean="0">
                <a:solidFill>
                  <a:schemeClr val="tx1"/>
                </a:solidFill>
              </a:rPr>
              <a:t> …</a:t>
            </a:r>
          </a:p>
        </p:txBody>
      </p:sp>
      <p:sp>
        <p:nvSpPr>
          <p:cNvPr id="6" name="Parallelogram 5"/>
          <p:cNvSpPr/>
          <p:nvPr/>
        </p:nvSpPr>
        <p:spPr>
          <a:xfrm>
            <a:off x="1282700" y="1282700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flipV="1">
            <a:off x="2628900" y="2349500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1F0BED-CD6F-8744-B513-B00FB01E86E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351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/>
      <p:bldP spid="50" grpId="0"/>
      <p:bldP spid="52" grpId="0"/>
      <p:bldP spid="5" grpId="0" animBg="1"/>
      <p:bldP spid="51" grpId="0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>
          <a:xfrm>
            <a:off x="639763" y="306388"/>
            <a:ext cx="8250237" cy="3730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Deconstructing 2.5D Matrix Multiply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800" i="1" dirty="0" err="1" smtClean="0">
                <a:latin typeface="Arial" charset="0"/>
                <a:ea typeface="ＭＳ Ｐゴシック" charset="0"/>
                <a:cs typeface="ＭＳ Ｐゴシック" charset="0"/>
              </a:rPr>
              <a:t>Solomonik</a:t>
            </a:r>
            <a:r>
              <a:rPr lang="en-US" sz="1800" i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i="1" dirty="0" smtClean="0"/>
              <a:t>&amp; </a:t>
            </a:r>
            <a:r>
              <a:rPr lang="en-US" sz="1800" i="1" dirty="0" err="1" smtClean="0">
                <a:latin typeface="Arial" charset="0"/>
                <a:ea typeface="ＭＳ Ｐゴシック" charset="0"/>
                <a:cs typeface="ＭＳ Ｐゴシック" charset="0"/>
              </a:rPr>
              <a:t>Demmel</a:t>
            </a:r>
            <a:endParaRPr lang="en-US" sz="18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12" name="TextBox 65"/>
          <p:cNvSpPr txBox="1">
            <a:spLocks noChangeArrowheads="1"/>
          </p:cNvSpPr>
          <p:nvPr/>
        </p:nvSpPr>
        <p:spPr bwMode="auto">
          <a:xfrm>
            <a:off x="4660900" y="1516063"/>
            <a:ext cx="4368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Tiling in the k dimension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k loop has dependencies because C (on the top) is a Left-Hand-Side variable</a:t>
            </a:r>
          </a:p>
          <a:p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           </a:t>
            </a:r>
            <a:r>
              <a:rPr lang="en-US" i="1" dirty="0" smtClean="0">
                <a:solidFill>
                  <a:schemeClr val="tx1"/>
                </a:solidFill>
              </a:rPr>
              <a:t>C += ..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Advantages to tiling in k:</a:t>
            </a:r>
          </a:p>
          <a:p>
            <a:pPr marL="630936" lvl="1" indent="-342900">
              <a:buFont typeface="Lucida Grande"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More parallelism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</a:t>
            </a:r>
          </a:p>
          <a:p>
            <a:pPr marL="288036" lvl="1" indent="0"/>
            <a:r>
              <a:rPr lang="en-US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           </a:t>
            </a:r>
            <a:r>
              <a:rPr lang="en-US" dirty="0" smtClean="0">
                <a:solidFill>
                  <a:schemeClr val="tx1"/>
                </a:solidFill>
              </a:rPr>
              <a:t> Less synchronization</a:t>
            </a:r>
          </a:p>
          <a:p>
            <a:pPr marL="630936" lvl="1" indent="-342900">
              <a:buFont typeface="Lucida Grande"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Less communication</a:t>
            </a:r>
          </a:p>
        </p:txBody>
      </p:sp>
      <p:sp>
        <p:nvSpPr>
          <p:cNvPr id="7" name="Parallelogram 6"/>
          <p:cNvSpPr/>
          <p:nvPr/>
        </p:nvSpPr>
        <p:spPr>
          <a:xfrm flipV="1">
            <a:off x="2286000" y="2425700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ube 3"/>
          <p:cNvSpPr>
            <a:spLocks noChangeArrowheads="1"/>
          </p:cNvSpPr>
          <p:nvPr/>
        </p:nvSpPr>
        <p:spPr bwMode="auto">
          <a:xfrm>
            <a:off x="919163" y="1384787"/>
            <a:ext cx="3060700" cy="2783988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Cube 5"/>
          <p:cNvSpPr>
            <a:spLocks noChangeArrowheads="1"/>
          </p:cNvSpPr>
          <p:nvPr/>
        </p:nvSpPr>
        <p:spPr bwMode="auto">
          <a:xfrm>
            <a:off x="2045395" y="2583724"/>
            <a:ext cx="675739" cy="309321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Rectangle 6"/>
          <p:cNvSpPr>
            <a:spLocks noChangeArrowheads="1"/>
          </p:cNvSpPr>
          <p:nvPr/>
        </p:nvSpPr>
        <p:spPr bwMode="auto">
          <a:xfrm>
            <a:off x="1756798" y="3098265"/>
            <a:ext cx="577194" cy="251885"/>
          </a:xfrm>
          <a:prstGeom prst="rect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3" name="Group 14"/>
          <p:cNvGrpSpPr>
            <a:grpSpLocks/>
          </p:cNvGrpSpPr>
          <p:nvPr/>
        </p:nvGrpSpPr>
        <p:grpSpPr bwMode="auto">
          <a:xfrm>
            <a:off x="3577297" y="2558750"/>
            <a:ext cx="87297" cy="334295"/>
            <a:chOff x="2913856" y="2976562"/>
            <a:chExt cx="87313" cy="334171"/>
          </a:xfrm>
        </p:grpSpPr>
        <p:cxnSp>
          <p:nvCxnSpPr>
            <p:cNvPr id="104" name="Straight Connector 9"/>
            <p:cNvCxnSpPr>
              <a:cxnSpLocks noChangeShapeType="1"/>
            </p:cNvCxnSpPr>
            <p:nvPr/>
          </p:nvCxnSpPr>
          <p:spPr bwMode="auto">
            <a:xfrm rot="5400000">
              <a:off x="2793206" y="3188494"/>
              <a:ext cx="242888" cy="158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Straight Connector 10"/>
            <p:cNvCxnSpPr>
              <a:cxnSpLocks noChangeShapeType="1"/>
            </p:cNvCxnSpPr>
            <p:nvPr/>
          </p:nvCxnSpPr>
          <p:spPr bwMode="auto">
            <a:xfrm rot="5400000">
              <a:off x="2878931" y="3098006"/>
              <a:ext cx="242888" cy="158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Straight Connector 12"/>
            <p:cNvCxnSpPr>
              <a:cxnSpLocks noChangeShapeType="1"/>
            </p:cNvCxnSpPr>
            <p:nvPr/>
          </p:nvCxnSpPr>
          <p:spPr bwMode="auto">
            <a:xfrm rot="5400000" flipH="1" flipV="1">
              <a:off x="2911871" y="3223023"/>
              <a:ext cx="90488" cy="8493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Straight Connector 13"/>
            <p:cNvCxnSpPr>
              <a:cxnSpLocks noChangeShapeType="1"/>
            </p:cNvCxnSpPr>
            <p:nvPr/>
          </p:nvCxnSpPr>
          <p:spPr bwMode="auto">
            <a:xfrm rot="5400000" flipH="1" flipV="1">
              <a:off x="2913460" y="2979340"/>
              <a:ext cx="90488" cy="8493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8" name="Group 22"/>
          <p:cNvGrpSpPr>
            <a:grpSpLocks/>
          </p:cNvGrpSpPr>
          <p:nvPr/>
        </p:nvGrpSpPr>
        <p:grpSpPr bwMode="auto">
          <a:xfrm>
            <a:off x="2051184" y="1721393"/>
            <a:ext cx="665180" cy="90523"/>
            <a:chOff x="2219325" y="2867024"/>
            <a:chExt cx="665300" cy="90489"/>
          </a:xfrm>
        </p:grpSpPr>
        <p:cxnSp>
          <p:nvCxnSpPr>
            <p:cNvPr id="109" name="Straight Connector 16"/>
            <p:cNvCxnSpPr>
              <a:cxnSpLocks noChangeShapeType="1"/>
            </p:cNvCxnSpPr>
            <p:nvPr/>
          </p:nvCxnSpPr>
          <p:spPr bwMode="auto">
            <a:xfrm>
              <a:off x="2219325" y="2952750"/>
              <a:ext cx="603388" cy="4763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0" name="Straight Connector 17"/>
            <p:cNvCxnSpPr>
              <a:cxnSpLocks noChangeShapeType="1"/>
            </p:cNvCxnSpPr>
            <p:nvPr/>
          </p:nvCxnSpPr>
          <p:spPr bwMode="auto">
            <a:xfrm>
              <a:off x="2281237" y="2867025"/>
              <a:ext cx="603388" cy="4763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Straight Connector 19"/>
            <p:cNvCxnSpPr>
              <a:cxnSpLocks noChangeShapeType="1"/>
            </p:cNvCxnSpPr>
            <p:nvPr/>
          </p:nvCxnSpPr>
          <p:spPr bwMode="auto">
            <a:xfrm rot="5400000" flipH="1" flipV="1">
              <a:off x="2207419" y="2878932"/>
              <a:ext cx="85725" cy="61912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Straight Connector 20"/>
            <p:cNvCxnSpPr>
              <a:cxnSpLocks noChangeShapeType="1"/>
            </p:cNvCxnSpPr>
            <p:nvPr/>
          </p:nvCxnSpPr>
          <p:spPr bwMode="auto">
            <a:xfrm rot="5400000" flipH="1" flipV="1">
              <a:off x="2810805" y="2878930"/>
              <a:ext cx="85726" cy="61914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3" name="Straight Connector 24"/>
          <p:cNvCxnSpPr>
            <a:cxnSpLocks noChangeShapeType="1"/>
          </p:cNvCxnSpPr>
          <p:nvPr/>
        </p:nvCxnSpPr>
        <p:spPr bwMode="auto">
          <a:xfrm rot="5400000" flipH="1" flipV="1">
            <a:off x="1676599" y="2729471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Connector 25"/>
          <p:cNvCxnSpPr>
            <a:cxnSpLocks noChangeShapeType="1"/>
          </p:cNvCxnSpPr>
          <p:nvPr/>
        </p:nvCxnSpPr>
        <p:spPr bwMode="auto">
          <a:xfrm rot="5400000" flipH="1" flipV="1">
            <a:off x="2253793" y="2729470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" name="Straight Connector 26"/>
          <p:cNvCxnSpPr>
            <a:cxnSpLocks noChangeShapeType="1"/>
          </p:cNvCxnSpPr>
          <p:nvPr/>
        </p:nvCxnSpPr>
        <p:spPr bwMode="auto">
          <a:xfrm rot="5400000" flipH="1" flipV="1">
            <a:off x="2261867" y="2981355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" name="Straight Connector 29"/>
          <p:cNvCxnSpPr>
            <a:cxnSpLocks noChangeShapeType="1"/>
          </p:cNvCxnSpPr>
          <p:nvPr/>
        </p:nvCxnSpPr>
        <p:spPr bwMode="auto">
          <a:xfrm rot="5400000" flipH="1" flipV="1">
            <a:off x="1684673" y="2973243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7" name="Straight Connector 31"/>
          <p:cNvCxnSpPr>
            <a:cxnSpLocks noChangeShapeType="1"/>
          </p:cNvCxnSpPr>
          <p:nvPr/>
        </p:nvCxnSpPr>
        <p:spPr bwMode="auto">
          <a:xfrm flipV="1">
            <a:off x="2630662" y="2893044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8" name="Straight Connector 32"/>
          <p:cNvCxnSpPr>
            <a:cxnSpLocks noChangeShapeType="1"/>
          </p:cNvCxnSpPr>
          <p:nvPr/>
        </p:nvCxnSpPr>
        <p:spPr bwMode="auto">
          <a:xfrm flipV="1">
            <a:off x="2721133" y="2802522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9" name="Straight Connector 33"/>
          <p:cNvCxnSpPr>
            <a:cxnSpLocks noChangeShapeType="1"/>
          </p:cNvCxnSpPr>
          <p:nvPr/>
        </p:nvCxnSpPr>
        <p:spPr bwMode="auto">
          <a:xfrm flipV="1">
            <a:off x="2633043" y="2650066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" name="Straight Connector 34"/>
          <p:cNvCxnSpPr>
            <a:cxnSpLocks noChangeShapeType="1"/>
          </p:cNvCxnSpPr>
          <p:nvPr/>
        </p:nvCxnSpPr>
        <p:spPr bwMode="auto">
          <a:xfrm flipV="1">
            <a:off x="2721133" y="2583724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1" name="Straight Connector 36"/>
          <p:cNvCxnSpPr>
            <a:cxnSpLocks noChangeShapeType="1"/>
          </p:cNvCxnSpPr>
          <p:nvPr/>
        </p:nvCxnSpPr>
        <p:spPr bwMode="auto">
          <a:xfrm rot="5400000" flipH="1" flipV="1">
            <a:off x="1623936" y="2228609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" name="Straight Connector 37"/>
          <p:cNvCxnSpPr>
            <a:cxnSpLocks noChangeShapeType="1"/>
          </p:cNvCxnSpPr>
          <p:nvPr/>
        </p:nvCxnSpPr>
        <p:spPr bwMode="auto">
          <a:xfrm rot="5400000" flipH="1" flipV="1">
            <a:off x="1692422" y="2161473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" name="Straight Connector 38"/>
          <p:cNvCxnSpPr>
            <a:cxnSpLocks noChangeShapeType="1"/>
          </p:cNvCxnSpPr>
          <p:nvPr/>
        </p:nvCxnSpPr>
        <p:spPr bwMode="auto">
          <a:xfrm rot="5400000" flipH="1" flipV="1">
            <a:off x="2232209" y="2232580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" name="Straight Connector 39"/>
          <p:cNvCxnSpPr>
            <a:cxnSpLocks noChangeShapeType="1"/>
          </p:cNvCxnSpPr>
          <p:nvPr/>
        </p:nvCxnSpPr>
        <p:spPr bwMode="auto">
          <a:xfrm rot="5400000" flipH="1" flipV="1">
            <a:off x="2300469" y="2161472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5" name="TextBox 40"/>
          <p:cNvSpPr txBox="1">
            <a:spLocks noChangeArrowheads="1"/>
          </p:cNvSpPr>
          <p:nvPr/>
        </p:nvSpPr>
        <p:spPr bwMode="auto">
          <a:xfrm>
            <a:off x="1886054" y="3388881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26" name="TextBox 41"/>
          <p:cNvSpPr txBox="1">
            <a:spLocks noChangeArrowheads="1"/>
          </p:cNvSpPr>
          <p:nvPr/>
        </p:nvSpPr>
        <p:spPr bwMode="auto">
          <a:xfrm>
            <a:off x="1355528" y="3050201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27" name="TextBox 42"/>
          <p:cNvSpPr txBox="1">
            <a:spLocks noChangeArrowheads="1"/>
          </p:cNvSpPr>
          <p:nvPr/>
        </p:nvSpPr>
        <p:spPr bwMode="auto">
          <a:xfrm>
            <a:off x="3692657" y="2463843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28" name="TextBox 43"/>
          <p:cNvSpPr txBox="1">
            <a:spLocks noChangeArrowheads="1"/>
          </p:cNvSpPr>
          <p:nvPr/>
        </p:nvSpPr>
        <p:spPr bwMode="auto">
          <a:xfrm>
            <a:off x="3590835" y="2857455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129" name="TextBox 44"/>
          <p:cNvSpPr txBox="1">
            <a:spLocks noChangeArrowheads="1"/>
          </p:cNvSpPr>
          <p:nvPr/>
        </p:nvSpPr>
        <p:spPr bwMode="auto">
          <a:xfrm>
            <a:off x="2243511" y="1382713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30" name="TextBox 45"/>
          <p:cNvSpPr txBox="1">
            <a:spLocks noChangeArrowheads="1"/>
          </p:cNvSpPr>
          <p:nvPr/>
        </p:nvSpPr>
        <p:spPr bwMode="auto">
          <a:xfrm>
            <a:off x="2849639" y="1637811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y</a:t>
            </a:r>
          </a:p>
        </p:txBody>
      </p:sp>
      <p:cxnSp>
        <p:nvCxnSpPr>
          <p:cNvPr id="131" name="Straight Arrow Connector 47"/>
          <p:cNvCxnSpPr>
            <a:cxnSpLocks noChangeShapeType="1"/>
          </p:cNvCxnSpPr>
          <p:nvPr/>
        </p:nvCxnSpPr>
        <p:spPr bwMode="auto">
          <a:xfrm>
            <a:off x="1756798" y="3434940"/>
            <a:ext cx="577194" cy="1589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2" name="Straight Arrow Connector 52"/>
          <p:cNvCxnSpPr>
            <a:cxnSpLocks noChangeShapeType="1"/>
          </p:cNvCxnSpPr>
          <p:nvPr/>
        </p:nvCxnSpPr>
        <p:spPr bwMode="auto">
          <a:xfrm rot="5400000" flipH="1" flipV="1">
            <a:off x="1518129" y="3221828"/>
            <a:ext cx="251884" cy="4762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Straight Arrow Connector 54"/>
          <p:cNvCxnSpPr>
            <a:cxnSpLocks noChangeShapeType="1"/>
          </p:cNvCxnSpPr>
          <p:nvPr/>
        </p:nvCxnSpPr>
        <p:spPr bwMode="auto">
          <a:xfrm rot="5400000" flipH="1" flipV="1">
            <a:off x="3599802" y="2837745"/>
            <a:ext cx="126410" cy="110596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4" name="Straight Arrow Connector 62"/>
          <p:cNvCxnSpPr>
            <a:cxnSpLocks noChangeShapeType="1"/>
          </p:cNvCxnSpPr>
          <p:nvPr/>
        </p:nvCxnSpPr>
        <p:spPr bwMode="auto">
          <a:xfrm rot="5400000" flipH="1" flipV="1">
            <a:off x="3594744" y="2674199"/>
            <a:ext cx="251884" cy="4762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5" name="Straight Arrow Connector 63"/>
          <p:cNvCxnSpPr>
            <a:cxnSpLocks noChangeShapeType="1"/>
          </p:cNvCxnSpPr>
          <p:nvPr/>
        </p:nvCxnSpPr>
        <p:spPr bwMode="auto">
          <a:xfrm>
            <a:off x="2139171" y="1637811"/>
            <a:ext cx="577194" cy="1589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6" name="Straight Arrow Connector 64"/>
          <p:cNvCxnSpPr>
            <a:cxnSpLocks noChangeShapeType="1"/>
          </p:cNvCxnSpPr>
          <p:nvPr/>
        </p:nvCxnSpPr>
        <p:spPr bwMode="auto">
          <a:xfrm rot="5400000" flipH="1" flipV="1">
            <a:off x="2731137" y="1756616"/>
            <a:ext cx="126410" cy="110596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" name="Rectangle 136"/>
          <p:cNvSpPr/>
          <p:nvPr/>
        </p:nvSpPr>
        <p:spPr>
          <a:xfrm>
            <a:off x="939800" y="2070100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Parallelogram 137"/>
          <p:cNvSpPr/>
          <p:nvPr/>
        </p:nvSpPr>
        <p:spPr>
          <a:xfrm>
            <a:off x="939800" y="1371600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65"/>
          <p:cNvSpPr txBox="1">
            <a:spLocks noChangeArrowheads="1"/>
          </p:cNvSpPr>
          <p:nvPr/>
        </p:nvSpPr>
        <p:spPr bwMode="auto">
          <a:xfrm>
            <a:off x="965200" y="4373563"/>
            <a:ext cx="72009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What happens to these dependencies?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All dependencies are vertical k dim (updating C matrix)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Serial case: compute vertical block column in order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Parallel case: </a:t>
            </a:r>
          </a:p>
          <a:p>
            <a:pPr marL="630936" lvl="1" indent="-342900">
              <a:buFont typeface="Lucida Grande"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2D algorithm (and compilers): never chop k dim</a:t>
            </a:r>
          </a:p>
          <a:p>
            <a:pPr marL="630936" lvl="1" indent="-342900">
              <a:buFont typeface="Lucida Grande"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2.5 or 3D: Assume + is associative; chop k, which implies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replication of C matrix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40" name="TextBox 100"/>
          <p:cNvSpPr txBox="1">
            <a:spLocks noChangeArrowheads="1"/>
          </p:cNvSpPr>
          <p:nvPr/>
        </p:nvSpPr>
        <p:spPr bwMode="auto">
          <a:xfrm>
            <a:off x="4163042" y="1585913"/>
            <a:ext cx="31293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k</a:t>
            </a:r>
          </a:p>
        </p:txBody>
      </p:sp>
      <p:cxnSp>
        <p:nvCxnSpPr>
          <p:cNvPr id="141" name="Straight Arrow Connector 99"/>
          <p:cNvCxnSpPr>
            <a:cxnSpLocks noChangeShapeType="1"/>
          </p:cNvCxnSpPr>
          <p:nvPr/>
        </p:nvCxnSpPr>
        <p:spPr bwMode="auto">
          <a:xfrm rot="5400000" flipH="1" flipV="1">
            <a:off x="4035818" y="1789613"/>
            <a:ext cx="202926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" name="Straight Arrow Connector 95"/>
          <p:cNvCxnSpPr>
            <a:cxnSpLocks noChangeShapeType="1"/>
          </p:cNvCxnSpPr>
          <p:nvPr/>
        </p:nvCxnSpPr>
        <p:spPr bwMode="auto">
          <a:xfrm rot="10800000">
            <a:off x="1142899" y="4318773"/>
            <a:ext cx="32181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" name="Straight Arrow Connector 97"/>
          <p:cNvCxnSpPr>
            <a:cxnSpLocks noChangeShapeType="1"/>
          </p:cNvCxnSpPr>
          <p:nvPr/>
        </p:nvCxnSpPr>
        <p:spPr bwMode="auto">
          <a:xfrm flipV="1">
            <a:off x="3709571" y="3743048"/>
            <a:ext cx="202525" cy="1918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" name="TextBox 101"/>
          <p:cNvSpPr txBox="1">
            <a:spLocks noChangeArrowheads="1"/>
          </p:cNvSpPr>
          <p:nvPr/>
        </p:nvSpPr>
        <p:spPr bwMode="auto">
          <a:xfrm>
            <a:off x="4069248" y="3709975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45" name="TextBox 102"/>
          <p:cNvSpPr txBox="1">
            <a:spLocks noChangeArrowheads="1"/>
          </p:cNvSpPr>
          <p:nvPr/>
        </p:nvSpPr>
        <p:spPr bwMode="auto">
          <a:xfrm>
            <a:off x="823913" y="4106720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1F0BED-CD6F-8744-B513-B00FB01E86E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433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Beyond Domain Decomposition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3756" y="1193800"/>
            <a:ext cx="6908800" cy="4805363"/>
          </a:xfrm>
        </p:spPr>
        <p:txBody>
          <a:bodyPr/>
          <a:lstStyle/>
          <a:p>
            <a:r>
              <a:rPr lang="en-US" sz="2400" dirty="0" smtClean="0"/>
              <a:t>Much of the work on compilers is based on owner-computes</a:t>
            </a:r>
          </a:p>
          <a:p>
            <a:pPr lvl="1"/>
            <a:r>
              <a:rPr lang="en-US" sz="2000" dirty="0" smtClean="0"/>
              <a:t>For MM: Divide C into chunks, schedule movement of A/B</a:t>
            </a:r>
          </a:p>
          <a:p>
            <a:pPr lvl="1"/>
            <a:r>
              <a:rPr lang="en-US" sz="2000" dirty="0" smtClean="0"/>
              <a:t>In this case domain decomposition becomes replication</a:t>
            </a:r>
          </a:p>
          <a:p>
            <a:r>
              <a:rPr lang="en-US" sz="2400" dirty="0"/>
              <a:t>W</a:t>
            </a:r>
            <a:r>
              <a:rPr lang="en-US" sz="2400" dirty="0" smtClean="0"/>
              <a:t>ays to compute C “pencil”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Serially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Parallel reduction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Parallel asynchronous (atomic)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Or any hybrid of these</a:t>
            </a:r>
          </a:p>
          <a:p>
            <a:r>
              <a:rPr lang="en-US" sz="2400" dirty="0" smtClean="0"/>
              <a:t>For what types / operators does this work?</a:t>
            </a:r>
          </a:p>
          <a:p>
            <a:pPr lvl="1"/>
            <a:r>
              <a:rPr lang="en-US" sz="2000" dirty="0" smtClean="0"/>
              <a:t>“+” is associative for 1,2 rest of RHS is “simple”</a:t>
            </a:r>
          </a:p>
          <a:p>
            <a:pPr lvl="1"/>
            <a:r>
              <a:rPr lang="en-US" sz="2000" dirty="0"/>
              <a:t>a</a:t>
            </a:r>
            <a:r>
              <a:rPr lang="en-US" sz="2000" dirty="0" smtClean="0"/>
              <a:t>nd commutative for 3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325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30221A-CE08-ED44-ACF0-0EAA9C400B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70754" y="1558367"/>
            <a:ext cx="12700" cy="39624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454" y="5711267"/>
            <a:ext cx="2778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Using x for C[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</a:rPr>
              <a:t>,j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] here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24854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" y="41110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18123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3285567"/>
            <a:ext cx="102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x += …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1600" y="3505200"/>
            <a:ext cx="3340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Standard </a:t>
            </a:r>
            <a:r>
              <a:rPr lang="en-US" sz="2000" i="1" dirty="0" err="1" smtClean="0"/>
              <a:t>vectorization</a:t>
            </a:r>
            <a:r>
              <a:rPr lang="en-US" sz="2000" i="1" dirty="0" smtClean="0"/>
              <a:t> trick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636251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>
          <a:xfrm>
            <a:off x="639763" y="306388"/>
            <a:ext cx="8250237" cy="3730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Lower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Bound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Idea on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 = A*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romy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Toledo,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Tiskin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10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502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0F7C409E-3FCE-FE49-8895-7AB1EA99FE5C}" type="slidenum">
              <a:rPr lang="en-US" sz="1400" b="0">
                <a:solidFill>
                  <a:schemeClr val="tx1"/>
                </a:solidFill>
                <a:latin typeface="Helvetica" charset="0"/>
              </a:rPr>
              <a:pPr/>
              <a:t>32</a:t>
            </a:fld>
            <a:endParaRPr lang="en-US" sz="1400" b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71038" name="Cube 3"/>
          <p:cNvSpPr>
            <a:spLocks noChangeArrowheads="1"/>
          </p:cNvSpPr>
          <p:nvPr/>
        </p:nvSpPr>
        <p:spPr bwMode="auto">
          <a:xfrm>
            <a:off x="919163" y="991243"/>
            <a:ext cx="3060700" cy="2783988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39" name="Cube 5"/>
          <p:cNvSpPr>
            <a:spLocks noChangeArrowheads="1"/>
          </p:cNvSpPr>
          <p:nvPr/>
        </p:nvSpPr>
        <p:spPr bwMode="auto">
          <a:xfrm>
            <a:off x="2045395" y="2190180"/>
            <a:ext cx="675739" cy="309321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40" name="Rectangle 6"/>
          <p:cNvSpPr>
            <a:spLocks noChangeArrowheads="1"/>
          </p:cNvSpPr>
          <p:nvPr/>
        </p:nvSpPr>
        <p:spPr bwMode="auto">
          <a:xfrm>
            <a:off x="1756798" y="2704721"/>
            <a:ext cx="577194" cy="251885"/>
          </a:xfrm>
          <a:prstGeom prst="rect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1041" name="Group 14"/>
          <p:cNvGrpSpPr>
            <a:grpSpLocks/>
          </p:cNvGrpSpPr>
          <p:nvPr/>
        </p:nvGrpSpPr>
        <p:grpSpPr bwMode="auto">
          <a:xfrm>
            <a:off x="3577297" y="2165206"/>
            <a:ext cx="87297" cy="334295"/>
            <a:chOff x="2913856" y="2976562"/>
            <a:chExt cx="87313" cy="334171"/>
          </a:xfrm>
        </p:grpSpPr>
        <p:cxnSp>
          <p:nvCxnSpPr>
            <p:cNvPr id="171071" name="Straight Connector 9"/>
            <p:cNvCxnSpPr>
              <a:cxnSpLocks noChangeShapeType="1"/>
            </p:cNvCxnSpPr>
            <p:nvPr/>
          </p:nvCxnSpPr>
          <p:spPr bwMode="auto">
            <a:xfrm rot="5400000">
              <a:off x="2793206" y="3188494"/>
              <a:ext cx="242888" cy="158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72" name="Straight Connector 10"/>
            <p:cNvCxnSpPr>
              <a:cxnSpLocks noChangeShapeType="1"/>
            </p:cNvCxnSpPr>
            <p:nvPr/>
          </p:nvCxnSpPr>
          <p:spPr bwMode="auto">
            <a:xfrm rot="5400000">
              <a:off x="2878931" y="3098006"/>
              <a:ext cx="242888" cy="158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73" name="Straight Connector 12"/>
            <p:cNvCxnSpPr>
              <a:cxnSpLocks noChangeShapeType="1"/>
            </p:cNvCxnSpPr>
            <p:nvPr/>
          </p:nvCxnSpPr>
          <p:spPr bwMode="auto">
            <a:xfrm rot="5400000" flipH="1" flipV="1">
              <a:off x="2911871" y="3223023"/>
              <a:ext cx="90488" cy="8493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74" name="Straight Connector 13"/>
            <p:cNvCxnSpPr>
              <a:cxnSpLocks noChangeShapeType="1"/>
            </p:cNvCxnSpPr>
            <p:nvPr/>
          </p:nvCxnSpPr>
          <p:spPr bwMode="auto">
            <a:xfrm rot="5400000" flipH="1" flipV="1">
              <a:off x="2913460" y="2979340"/>
              <a:ext cx="90488" cy="8493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1042" name="Group 22"/>
          <p:cNvGrpSpPr>
            <a:grpSpLocks/>
          </p:cNvGrpSpPr>
          <p:nvPr/>
        </p:nvGrpSpPr>
        <p:grpSpPr bwMode="auto">
          <a:xfrm>
            <a:off x="2051184" y="1327849"/>
            <a:ext cx="665180" cy="90523"/>
            <a:chOff x="2219325" y="2867024"/>
            <a:chExt cx="665300" cy="90489"/>
          </a:xfrm>
        </p:grpSpPr>
        <p:cxnSp>
          <p:nvCxnSpPr>
            <p:cNvPr id="171067" name="Straight Connector 16"/>
            <p:cNvCxnSpPr>
              <a:cxnSpLocks noChangeShapeType="1"/>
            </p:cNvCxnSpPr>
            <p:nvPr/>
          </p:nvCxnSpPr>
          <p:spPr bwMode="auto">
            <a:xfrm>
              <a:off x="2219325" y="2952750"/>
              <a:ext cx="603388" cy="4763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8" name="Straight Connector 17"/>
            <p:cNvCxnSpPr>
              <a:cxnSpLocks noChangeShapeType="1"/>
            </p:cNvCxnSpPr>
            <p:nvPr/>
          </p:nvCxnSpPr>
          <p:spPr bwMode="auto">
            <a:xfrm>
              <a:off x="2281237" y="2867025"/>
              <a:ext cx="603388" cy="4763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69" name="Straight Connector 19"/>
            <p:cNvCxnSpPr>
              <a:cxnSpLocks noChangeShapeType="1"/>
            </p:cNvCxnSpPr>
            <p:nvPr/>
          </p:nvCxnSpPr>
          <p:spPr bwMode="auto">
            <a:xfrm rot="5400000" flipH="1" flipV="1">
              <a:off x="2207419" y="2878932"/>
              <a:ext cx="85725" cy="61912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070" name="Straight Connector 20"/>
            <p:cNvCxnSpPr>
              <a:cxnSpLocks noChangeShapeType="1"/>
            </p:cNvCxnSpPr>
            <p:nvPr/>
          </p:nvCxnSpPr>
          <p:spPr bwMode="auto">
            <a:xfrm rot="5400000" flipH="1" flipV="1">
              <a:off x="2810805" y="2878930"/>
              <a:ext cx="85726" cy="61914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1043" name="Straight Connector 24"/>
          <p:cNvCxnSpPr>
            <a:cxnSpLocks noChangeShapeType="1"/>
          </p:cNvCxnSpPr>
          <p:nvPr/>
        </p:nvCxnSpPr>
        <p:spPr bwMode="auto">
          <a:xfrm rot="5400000" flipH="1" flipV="1">
            <a:off x="1676599" y="2335927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44" name="Straight Connector 25"/>
          <p:cNvCxnSpPr>
            <a:cxnSpLocks noChangeShapeType="1"/>
          </p:cNvCxnSpPr>
          <p:nvPr/>
        </p:nvCxnSpPr>
        <p:spPr bwMode="auto">
          <a:xfrm rot="5400000" flipH="1" flipV="1">
            <a:off x="2253793" y="2335926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45" name="Straight Connector 26"/>
          <p:cNvCxnSpPr>
            <a:cxnSpLocks noChangeShapeType="1"/>
          </p:cNvCxnSpPr>
          <p:nvPr/>
        </p:nvCxnSpPr>
        <p:spPr bwMode="auto">
          <a:xfrm rot="5400000" flipH="1" flipV="1">
            <a:off x="2261867" y="2587811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46" name="Straight Connector 29"/>
          <p:cNvCxnSpPr>
            <a:cxnSpLocks noChangeShapeType="1"/>
          </p:cNvCxnSpPr>
          <p:nvPr/>
        </p:nvCxnSpPr>
        <p:spPr bwMode="auto">
          <a:xfrm rot="5400000" flipH="1" flipV="1">
            <a:off x="1684673" y="2579699"/>
            <a:ext cx="448993" cy="288597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47" name="Straight Connector 31"/>
          <p:cNvCxnSpPr>
            <a:cxnSpLocks noChangeShapeType="1"/>
          </p:cNvCxnSpPr>
          <p:nvPr/>
        </p:nvCxnSpPr>
        <p:spPr bwMode="auto">
          <a:xfrm flipV="1">
            <a:off x="2630662" y="2499500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48" name="Straight Connector 32"/>
          <p:cNvCxnSpPr>
            <a:cxnSpLocks noChangeShapeType="1"/>
          </p:cNvCxnSpPr>
          <p:nvPr/>
        </p:nvCxnSpPr>
        <p:spPr bwMode="auto">
          <a:xfrm flipV="1">
            <a:off x="2721133" y="2408978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49" name="Straight Connector 33"/>
          <p:cNvCxnSpPr>
            <a:cxnSpLocks noChangeShapeType="1"/>
          </p:cNvCxnSpPr>
          <p:nvPr/>
        </p:nvCxnSpPr>
        <p:spPr bwMode="auto">
          <a:xfrm flipV="1">
            <a:off x="2633043" y="2256522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50" name="Straight Connector 34"/>
          <p:cNvCxnSpPr>
            <a:cxnSpLocks noChangeShapeType="1"/>
          </p:cNvCxnSpPr>
          <p:nvPr/>
        </p:nvCxnSpPr>
        <p:spPr bwMode="auto">
          <a:xfrm flipV="1">
            <a:off x="2721133" y="2190180"/>
            <a:ext cx="946635" cy="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51" name="Straight Connector 36"/>
          <p:cNvCxnSpPr>
            <a:cxnSpLocks noChangeShapeType="1"/>
          </p:cNvCxnSpPr>
          <p:nvPr/>
        </p:nvCxnSpPr>
        <p:spPr bwMode="auto">
          <a:xfrm rot="5400000" flipH="1" flipV="1">
            <a:off x="1623936" y="1835065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52" name="Straight Connector 37"/>
          <p:cNvCxnSpPr>
            <a:cxnSpLocks noChangeShapeType="1"/>
          </p:cNvCxnSpPr>
          <p:nvPr/>
        </p:nvCxnSpPr>
        <p:spPr bwMode="auto">
          <a:xfrm rot="5400000" flipH="1" flipV="1">
            <a:off x="1692422" y="1767929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53" name="Straight Connector 38"/>
          <p:cNvCxnSpPr>
            <a:cxnSpLocks noChangeShapeType="1"/>
          </p:cNvCxnSpPr>
          <p:nvPr/>
        </p:nvCxnSpPr>
        <p:spPr bwMode="auto">
          <a:xfrm rot="5400000" flipH="1" flipV="1">
            <a:off x="2232209" y="1839036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54" name="Straight Connector 39"/>
          <p:cNvCxnSpPr>
            <a:cxnSpLocks noChangeShapeType="1"/>
          </p:cNvCxnSpPr>
          <p:nvPr/>
        </p:nvCxnSpPr>
        <p:spPr bwMode="auto">
          <a:xfrm rot="5400000" flipH="1" flipV="1">
            <a:off x="2300469" y="1767928"/>
            <a:ext cx="842917" cy="1588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1055" name="TextBox 40"/>
          <p:cNvSpPr txBox="1">
            <a:spLocks noChangeArrowheads="1"/>
          </p:cNvSpPr>
          <p:nvPr/>
        </p:nvSpPr>
        <p:spPr bwMode="auto">
          <a:xfrm>
            <a:off x="1886054" y="2995337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71056" name="TextBox 41"/>
          <p:cNvSpPr txBox="1">
            <a:spLocks noChangeArrowheads="1"/>
          </p:cNvSpPr>
          <p:nvPr/>
        </p:nvSpPr>
        <p:spPr bwMode="auto">
          <a:xfrm>
            <a:off x="1355528" y="2656657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71057" name="TextBox 42"/>
          <p:cNvSpPr txBox="1">
            <a:spLocks noChangeArrowheads="1"/>
          </p:cNvSpPr>
          <p:nvPr/>
        </p:nvSpPr>
        <p:spPr bwMode="auto">
          <a:xfrm>
            <a:off x="3692657" y="2070299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71058" name="TextBox 43"/>
          <p:cNvSpPr txBox="1">
            <a:spLocks noChangeArrowheads="1"/>
          </p:cNvSpPr>
          <p:nvPr/>
        </p:nvSpPr>
        <p:spPr bwMode="auto">
          <a:xfrm>
            <a:off x="3590835" y="2463911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171059" name="TextBox 44"/>
          <p:cNvSpPr txBox="1">
            <a:spLocks noChangeArrowheads="1"/>
          </p:cNvSpPr>
          <p:nvPr/>
        </p:nvSpPr>
        <p:spPr bwMode="auto">
          <a:xfrm>
            <a:off x="2243511" y="989169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71060" name="TextBox 45"/>
          <p:cNvSpPr txBox="1">
            <a:spLocks noChangeArrowheads="1"/>
          </p:cNvSpPr>
          <p:nvPr/>
        </p:nvSpPr>
        <p:spPr bwMode="auto">
          <a:xfrm>
            <a:off x="2849639" y="1244267"/>
            <a:ext cx="287206" cy="33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tx1"/>
                </a:solidFill>
              </a:rPr>
              <a:t>y</a:t>
            </a:r>
          </a:p>
        </p:txBody>
      </p:sp>
      <p:cxnSp>
        <p:nvCxnSpPr>
          <p:cNvPr id="171061" name="Straight Arrow Connector 47"/>
          <p:cNvCxnSpPr>
            <a:cxnSpLocks noChangeShapeType="1"/>
          </p:cNvCxnSpPr>
          <p:nvPr/>
        </p:nvCxnSpPr>
        <p:spPr bwMode="auto">
          <a:xfrm>
            <a:off x="1756798" y="3041396"/>
            <a:ext cx="577194" cy="1589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62" name="Straight Arrow Connector 52"/>
          <p:cNvCxnSpPr>
            <a:cxnSpLocks noChangeShapeType="1"/>
          </p:cNvCxnSpPr>
          <p:nvPr/>
        </p:nvCxnSpPr>
        <p:spPr bwMode="auto">
          <a:xfrm rot="5400000" flipH="1" flipV="1">
            <a:off x="1518129" y="2828284"/>
            <a:ext cx="251884" cy="4762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63" name="Straight Arrow Connector 54"/>
          <p:cNvCxnSpPr>
            <a:cxnSpLocks noChangeShapeType="1"/>
          </p:cNvCxnSpPr>
          <p:nvPr/>
        </p:nvCxnSpPr>
        <p:spPr bwMode="auto">
          <a:xfrm rot="5400000" flipH="1" flipV="1">
            <a:off x="3599802" y="2444201"/>
            <a:ext cx="126410" cy="110596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64" name="Straight Arrow Connector 62"/>
          <p:cNvCxnSpPr>
            <a:cxnSpLocks noChangeShapeType="1"/>
          </p:cNvCxnSpPr>
          <p:nvPr/>
        </p:nvCxnSpPr>
        <p:spPr bwMode="auto">
          <a:xfrm rot="5400000" flipH="1" flipV="1">
            <a:off x="3594744" y="2280655"/>
            <a:ext cx="251884" cy="4762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65" name="Straight Arrow Connector 63"/>
          <p:cNvCxnSpPr>
            <a:cxnSpLocks noChangeShapeType="1"/>
          </p:cNvCxnSpPr>
          <p:nvPr/>
        </p:nvCxnSpPr>
        <p:spPr bwMode="auto">
          <a:xfrm>
            <a:off x="2139171" y="1244267"/>
            <a:ext cx="577194" cy="1589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66" name="Straight Arrow Connector 64"/>
          <p:cNvCxnSpPr>
            <a:cxnSpLocks noChangeShapeType="1"/>
          </p:cNvCxnSpPr>
          <p:nvPr/>
        </p:nvCxnSpPr>
        <p:spPr bwMode="auto">
          <a:xfrm rot="5400000" flipH="1" flipV="1">
            <a:off x="2731137" y="1363072"/>
            <a:ext cx="126410" cy="110596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1012" name="TextBox 65"/>
          <p:cNvSpPr txBox="1">
            <a:spLocks noChangeArrowheads="1"/>
          </p:cNvSpPr>
          <p:nvPr/>
        </p:nvSpPr>
        <p:spPr bwMode="auto">
          <a:xfrm>
            <a:off x="436285" y="3928473"/>
            <a:ext cx="388322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“Unit cubes” </a:t>
            </a:r>
            <a:r>
              <a:rPr lang="en-US" dirty="0">
                <a:solidFill>
                  <a:schemeClr val="tx1"/>
                </a:solidFill>
              </a:rPr>
              <a:t>in black box with</a:t>
            </a:r>
          </a:p>
          <a:p>
            <a:r>
              <a:rPr lang="en-US" dirty="0">
                <a:solidFill>
                  <a:schemeClr val="tx1"/>
                </a:solidFill>
              </a:rPr>
              <a:t>   side lengths x, y and z</a:t>
            </a:r>
          </a:p>
          <a:p>
            <a:r>
              <a:rPr lang="en-US" dirty="0">
                <a:solidFill>
                  <a:schemeClr val="tx1"/>
                </a:solidFill>
              </a:rPr>
              <a:t>= Volume of black box</a:t>
            </a:r>
          </a:p>
          <a:p>
            <a:r>
              <a:rPr lang="en-US" dirty="0">
                <a:solidFill>
                  <a:schemeClr val="tx1"/>
                </a:solidFill>
              </a:rPr>
              <a:t>= x*y*z</a:t>
            </a:r>
          </a:p>
          <a:p>
            <a:r>
              <a:rPr lang="en-US" dirty="0">
                <a:solidFill>
                  <a:schemeClr val="tx1"/>
                </a:solidFill>
              </a:rPr>
              <a:t>= (</a:t>
            </a:r>
            <a:r>
              <a:rPr lang="en-US" dirty="0">
                <a:solidFill>
                  <a:srgbClr val="FF0000"/>
                </a:solidFill>
              </a:rPr>
              <a:t>#</a:t>
            </a:r>
            <a:r>
              <a:rPr lang="en-US" dirty="0" smtClean="0">
                <a:solidFill>
                  <a:srgbClr val="FF0000"/>
                </a:solidFill>
              </a:rPr>
              <a:t>A□s </a:t>
            </a:r>
            <a:r>
              <a:rPr lang="en-US" dirty="0">
                <a:solidFill>
                  <a:schemeClr val="tx1"/>
                </a:solidFill>
              </a:rPr>
              <a:t>* </a:t>
            </a:r>
            <a:r>
              <a:rPr lang="en-US" dirty="0">
                <a:solidFill>
                  <a:srgbClr val="0000FF"/>
                </a:solidFill>
              </a:rPr>
              <a:t>#B□s </a:t>
            </a:r>
            <a:r>
              <a:rPr lang="en-US" dirty="0">
                <a:solidFill>
                  <a:schemeClr val="tx1"/>
                </a:solidFill>
              </a:rPr>
              <a:t>* </a:t>
            </a:r>
            <a:r>
              <a:rPr lang="en-US" dirty="0">
                <a:solidFill>
                  <a:srgbClr val="008000"/>
                </a:solidFill>
              </a:rPr>
              <a:t>#C□s 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n-US" baseline="30000" dirty="0">
                <a:solidFill>
                  <a:schemeClr val="tx1"/>
                </a:solidFill>
              </a:rPr>
              <a:t>1/2</a:t>
            </a:r>
          </a:p>
          <a:p>
            <a:r>
              <a:rPr lang="en-US" dirty="0">
                <a:solidFill>
                  <a:schemeClr val="tx1"/>
                </a:solidFill>
              </a:rPr>
              <a:t>= ( </a:t>
            </a:r>
            <a:r>
              <a:rPr lang="en-US" dirty="0" err="1">
                <a:solidFill>
                  <a:schemeClr val="tx1"/>
                </a:solidFill>
              </a:rPr>
              <a:t>xz</a:t>
            </a:r>
            <a:r>
              <a:rPr lang="en-US" dirty="0">
                <a:solidFill>
                  <a:schemeClr val="tx1"/>
                </a:solidFill>
              </a:rPr>
              <a:t> * </a:t>
            </a:r>
            <a:r>
              <a:rPr lang="en-US" dirty="0" err="1">
                <a:solidFill>
                  <a:schemeClr val="tx1"/>
                </a:solidFill>
              </a:rPr>
              <a:t>zy</a:t>
            </a:r>
            <a:r>
              <a:rPr lang="en-US" dirty="0">
                <a:solidFill>
                  <a:schemeClr val="tx1"/>
                </a:solidFill>
              </a:rPr>
              <a:t> * </a:t>
            </a:r>
            <a:r>
              <a:rPr lang="en-US" dirty="0" err="1">
                <a:solidFill>
                  <a:schemeClr val="tx1"/>
                </a:solidFill>
              </a:rPr>
              <a:t>yx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n-US" baseline="30000" dirty="0">
                <a:solidFill>
                  <a:schemeClr val="tx1"/>
                </a:solidFill>
              </a:rPr>
              <a:t>1/2</a:t>
            </a:r>
          </a:p>
        </p:txBody>
      </p:sp>
      <p:sp>
        <p:nvSpPr>
          <p:cNvPr id="171014" name="TextBox 100"/>
          <p:cNvSpPr txBox="1">
            <a:spLocks noChangeArrowheads="1"/>
          </p:cNvSpPr>
          <p:nvPr/>
        </p:nvSpPr>
        <p:spPr bwMode="auto">
          <a:xfrm>
            <a:off x="7426942" y="1052513"/>
            <a:ext cx="31293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k</a:t>
            </a:r>
          </a:p>
        </p:txBody>
      </p:sp>
      <p:sp>
        <p:nvSpPr>
          <p:cNvPr id="171016" name="TextBox 93"/>
          <p:cNvSpPr txBox="1">
            <a:spLocks noChangeArrowheads="1"/>
          </p:cNvSpPr>
          <p:nvPr/>
        </p:nvSpPr>
        <p:spPr bwMode="auto">
          <a:xfrm>
            <a:off x="4361413" y="3871984"/>
            <a:ext cx="4576212" cy="23083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i,k</a:t>
            </a:r>
            <a:r>
              <a:rPr lang="en-US" sz="1800" dirty="0">
                <a:solidFill>
                  <a:schemeClr val="tx1"/>
                </a:solidFill>
              </a:rPr>
              <a:t>) is in </a:t>
            </a:r>
            <a:r>
              <a:rPr lang="ja-JP" altLang="en-US" sz="1800" dirty="0">
                <a:solidFill>
                  <a:srgbClr val="FF0000"/>
                </a:solidFill>
              </a:rPr>
              <a:t>“</a:t>
            </a:r>
            <a:r>
              <a:rPr lang="en-US" altLang="ja-JP" sz="1800" dirty="0">
                <a:solidFill>
                  <a:srgbClr val="FF0000"/>
                </a:solidFill>
              </a:rPr>
              <a:t>A shadow</a:t>
            </a:r>
            <a:r>
              <a:rPr lang="ja-JP" altLang="en-US" sz="1800" dirty="0">
                <a:solidFill>
                  <a:srgbClr val="FF0000"/>
                </a:solidFill>
              </a:rPr>
              <a:t>”</a:t>
            </a:r>
            <a:r>
              <a:rPr lang="en-US" altLang="ja-JP" sz="1800" dirty="0">
                <a:solidFill>
                  <a:srgbClr val="FF0000"/>
                </a:solidFill>
              </a:rPr>
              <a:t> </a:t>
            </a:r>
            <a:r>
              <a:rPr lang="en-US" altLang="ja-JP" sz="1800" dirty="0">
                <a:solidFill>
                  <a:schemeClr val="tx1"/>
                </a:solidFill>
              </a:rPr>
              <a:t>if (</a:t>
            </a:r>
            <a:r>
              <a:rPr lang="en-US" altLang="ja-JP" sz="1800" dirty="0" err="1">
                <a:solidFill>
                  <a:schemeClr val="tx1"/>
                </a:solidFill>
              </a:rPr>
              <a:t>i,j,k</a:t>
            </a:r>
            <a:r>
              <a:rPr lang="en-US" altLang="ja-JP" sz="1800" dirty="0">
                <a:solidFill>
                  <a:schemeClr val="tx1"/>
                </a:solidFill>
              </a:rPr>
              <a:t>) in 3D set </a:t>
            </a:r>
          </a:p>
          <a:p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j,k</a:t>
            </a:r>
            <a:r>
              <a:rPr lang="en-US" sz="1800" dirty="0">
                <a:solidFill>
                  <a:schemeClr val="tx1"/>
                </a:solidFill>
              </a:rPr>
              <a:t>) is in </a:t>
            </a:r>
            <a:r>
              <a:rPr lang="ja-JP" altLang="en-US" sz="1800" dirty="0">
                <a:solidFill>
                  <a:srgbClr val="0000FF"/>
                </a:solidFill>
              </a:rPr>
              <a:t>“</a:t>
            </a:r>
            <a:r>
              <a:rPr lang="en-US" altLang="ja-JP" sz="1800" dirty="0">
                <a:solidFill>
                  <a:srgbClr val="0000FF"/>
                </a:solidFill>
              </a:rPr>
              <a:t>B shadow</a:t>
            </a:r>
            <a:r>
              <a:rPr lang="ja-JP" altLang="en-US" sz="1800" dirty="0">
                <a:solidFill>
                  <a:srgbClr val="0000FF"/>
                </a:solidFill>
              </a:rPr>
              <a:t>”</a:t>
            </a:r>
            <a:r>
              <a:rPr lang="en-US" altLang="ja-JP" sz="1800" dirty="0">
                <a:solidFill>
                  <a:srgbClr val="0000FF"/>
                </a:solidFill>
              </a:rPr>
              <a:t> </a:t>
            </a:r>
            <a:r>
              <a:rPr lang="en-US" altLang="ja-JP" sz="1800" dirty="0">
                <a:solidFill>
                  <a:schemeClr val="tx1"/>
                </a:solidFill>
              </a:rPr>
              <a:t>if (</a:t>
            </a:r>
            <a:r>
              <a:rPr lang="en-US" altLang="ja-JP" sz="1800" dirty="0" err="1">
                <a:solidFill>
                  <a:schemeClr val="tx1"/>
                </a:solidFill>
              </a:rPr>
              <a:t>i,j,k</a:t>
            </a:r>
            <a:r>
              <a:rPr lang="en-US" altLang="ja-JP" sz="1800" dirty="0">
                <a:solidFill>
                  <a:schemeClr val="tx1"/>
                </a:solidFill>
              </a:rPr>
              <a:t>) in 3D set </a:t>
            </a:r>
          </a:p>
          <a:p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i,j</a:t>
            </a:r>
            <a:r>
              <a:rPr lang="en-US" sz="1800" dirty="0">
                <a:solidFill>
                  <a:schemeClr val="tx1"/>
                </a:solidFill>
              </a:rPr>
              <a:t>)  is in </a:t>
            </a:r>
            <a:r>
              <a:rPr lang="en-US" sz="1800" dirty="0" smtClean="0">
                <a:solidFill>
                  <a:srgbClr val="008000"/>
                </a:solidFill>
              </a:rPr>
              <a:t>“C shadow”</a:t>
            </a:r>
            <a:r>
              <a:rPr lang="en-US" altLang="ja-JP" sz="1800" dirty="0" smtClean="0">
                <a:solidFill>
                  <a:srgbClr val="00842E"/>
                </a:solidFill>
              </a:rPr>
              <a:t> </a:t>
            </a:r>
            <a:r>
              <a:rPr lang="en-US" altLang="ja-JP" sz="1800" dirty="0">
                <a:solidFill>
                  <a:schemeClr val="tx1"/>
                </a:solidFill>
              </a:rPr>
              <a:t>if (</a:t>
            </a:r>
            <a:r>
              <a:rPr lang="en-US" altLang="ja-JP" sz="1800" dirty="0" err="1">
                <a:solidFill>
                  <a:schemeClr val="tx1"/>
                </a:solidFill>
              </a:rPr>
              <a:t>i,j,k</a:t>
            </a:r>
            <a:r>
              <a:rPr lang="en-US" altLang="ja-JP" sz="1800" dirty="0">
                <a:solidFill>
                  <a:schemeClr val="tx1"/>
                </a:solidFill>
              </a:rPr>
              <a:t>) in 3D set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 err="1">
                <a:solidFill>
                  <a:schemeClr val="tx1"/>
                </a:solidFill>
              </a:rPr>
              <a:t>Thm</a:t>
            </a:r>
            <a:r>
              <a:rPr lang="en-US" sz="1800" dirty="0">
                <a:solidFill>
                  <a:schemeClr val="tx1"/>
                </a:solidFill>
              </a:rPr>
              <a:t> (Loomis &amp; Whitney, 1949)</a:t>
            </a:r>
          </a:p>
          <a:p>
            <a:r>
              <a:rPr lang="en-US" sz="1800" dirty="0">
                <a:solidFill>
                  <a:schemeClr val="tx1"/>
                </a:solidFill>
              </a:rPr>
              <a:t>     # cubes in 3D set = Volume of 3D set</a:t>
            </a:r>
          </a:p>
          <a:p>
            <a:r>
              <a:rPr lang="en-US" sz="1800" dirty="0">
                <a:solidFill>
                  <a:schemeClr val="tx1"/>
                </a:solidFill>
              </a:rPr>
              <a:t>     ≤ (area(</a:t>
            </a:r>
            <a:r>
              <a:rPr lang="en-US" sz="1800" dirty="0">
                <a:solidFill>
                  <a:srgbClr val="FF0000"/>
                </a:solidFill>
              </a:rPr>
              <a:t>A shadow</a:t>
            </a:r>
            <a:r>
              <a:rPr lang="en-US" sz="1800" dirty="0">
                <a:solidFill>
                  <a:schemeClr val="tx1"/>
                </a:solidFill>
              </a:rPr>
              <a:t>) * area(</a:t>
            </a:r>
            <a:r>
              <a:rPr lang="en-US" sz="1800" dirty="0">
                <a:solidFill>
                  <a:srgbClr val="0000FF"/>
                </a:solidFill>
              </a:rPr>
              <a:t>B shadow</a:t>
            </a:r>
            <a:r>
              <a:rPr lang="en-US" sz="1800" dirty="0">
                <a:solidFill>
                  <a:schemeClr val="tx1"/>
                </a:solidFill>
              </a:rPr>
              <a:t>) *</a:t>
            </a:r>
          </a:p>
          <a:p>
            <a:r>
              <a:rPr lang="en-US" sz="1800" dirty="0">
                <a:solidFill>
                  <a:schemeClr val="tx1"/>
                </a:solidFill>
              </a:rPr>
              <a:t>         area(</a:t>
            </a:r>
            <a:r>
              <a:rPr lang="en-US" sz="1800" dirty="0">
                <a:solidFill>
                  <a:srgbClr val="008000"/>
                </a:solidFill>
              </a:rPr>
              <a:t>C shadow</a:t>
            </a:r>
            <a:r>
              <a:rPr lang="en-US" sz="1800" dirty="0">
                <a:solidFill>
                  <a:schemeClr val="tx1"/>
                </a:solidFill>
              </a:rPr>
              <a:t>)) </a:t>
            </a:r>
            <a:r>
              <a:rPr lang="en-US" baseline="30000" dirty="0">
                <a:solidFill>
                  <a:schemeClr val="tx1"/>
                </a:solidFill>
              </a:rPr>
              <a:t>1/2</a:t>
            </a:r>
            <a:endParaRPr lang="en-US" sz="1800" baseline="30000" dirty="0">
              <a:solidFill>
                <a:schemeClr val="tx1"/>
              </a:solidFill>
            </a:endParaRPr>
          </a:p>
        </p:txBody>
      </p:sp>
      <p:cxnSp>
        <p:nvCxnSpPr>
          <p:cNvPr id="171017" name="Straight Arrow Connector 99"/>
          <p:cNvCxnSpPr>
            <a:cxnSpLocks noChangeShapeType="1"/>
          </p:cNvCxnSpPr>
          <p:nvPr/>
        </p:nvCxnSpPr>
        <p:spPr bwMode="auto">
          <a:xfrm rot="5400000" flipH="1" flipV="1">
            <a:off x="7299718" y="862669"/>
            <a:ext cx="202926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1019" name="Cube 4"/>
          <p:cNvSpPr>
            <a:spLocks noChangeArrowheads="1"/>
          </p:cNvSpPr>
          <p:nvPr/>
        </p:nvSpPr>
        <p:spPr bwMode="auto">
          <a:xfrm>
            <a:off x="5022702" y="989890"/>
            <a:ext cx="3061580" cy="2782939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0" name="Freeform 67"/>
          <p:cNvSpPr>
            <a:spLocks noChangeArrowheads="1"/>
          </p:cNvSpPr>
          <p:nvPr/>
        </p:nvSpPr>
        <p:spPr bwMode="auto">
          <a:xfrm>
            <a:off x="5734911" y="2242454"/>
            <a:ext cx="914609" cy="560950"/>
          </a:xfrm>
          <a:custGeom>
            <a:avLst/>
            <a:gdLst>
              <a:gd name="T0" fmla="*/ 387798 w 914511"/>
              <a:gd name="T1" fmla="*/ 119270 h 560953"/>
              <a:gd name="T2" fmla="*/ 493816 w 914511"/>
              <a:gd name="T3" fmla="*/ 106017 h 560953"/>
              <a:gd name="T4" fmla="*/ 560077 w 914511"/>
              <a:gd name="T5" fmla="*/ 53009 h 560953"/>
              <a:gd name="T6" fmla="*/ 652842 w 914511"/>
              <a:gd name="T7" fmla="*/ 0 h 560953"/>
              <a:gd name="T8" fmla="*/ 785364 w 914511"/>
              <a:gd name="T9" fmla="*/ 13252 h 560953"/>
              <a:gd name="T10" fmla="*/ 891381 w 914511"/>
              <a:gd name="T11" fmla="*/ 79513 h 560953"/>
              <a:gd name="T12" fmla="*/ 904633 w 914511"/>
              <a:gd name="T13" fmla="*/ 119270 h 560953"/>
              <a:gd name="T14" fmla="*/ 745607 w 914511"/>
              <a:gd name="T15" fmla="*/ 159026 h 560953"/>
              <a:gd name="T16" fmla="*/ 705851 w 914511"/>
              <a:gd name="T17" fmla="*/ 238539 h 560953"/>
              <a:gd name="T18" fmla="*/ 679346 w 914511"/>
              <a:gd name="T19" fmla="*/ 278296 h 560953"/>
              <a:gd name="T20" fmla="*/ 666094 w 914511"/>
              <a:gd name="T21" fmla="*/ 543339 h 560953"/>
              <a:gd name="T22" fmla="*/ 613085 w 914511"/>
              <a:gd name="T23" fmla="*/ 530087 h 560953"/>
              <a:gd name="T24" fmla="*/ 573329 w 914511"/>
              <a:gd name="T25" fmla="*/ 516835 h 560953"/>
              <a:gd name="T26" fmla="*/ 507068 w 914511"/>
              <a:gd name="T27" fmla="*/ 463826 h 560953"/>
              <a:gd name="T28" fmla="*/ 454059 w 914511"/>
              <a:gd name="T29" fmla="*/ 477078 h 560953"/>
              <a:gd name="T30" fmla="*/ 427555 w 914511"/>
              <a:gd name="T31" fmla="*/ 503583 h 560953"/>
              <a:gd name="T32" fmla="*/ 321537 w 914511"/>
              <a:gd name="T33" fmla="*/ 490331 h 560953"/>
              <a:gd name="T34" fmla="*/ 268529 w 914511"/>
              <a:gd name="T35" fmla="*/ 463826 h 560953"/>
              <a:gd name="T36" fmla="*/ 202268 w 914511"/>
              <a:gd name="T37" fmla="*/ 437322 h 560953"/>
              <a:gd name="T38" fmla="*/ 109503 w 914511"/>
              <a:gd name="T39" fmla="*/ 357809 h 560953"/>
              <a:gd name="T40" fmla="*/ 69746 w 914511"/>
              <a:gd name="T41" fmla="*/ 331304 h 560953"/>
              <a:gd name="T42" fmla="*/ 29990 w 914511"/>
              <a:gd name="T43" fmla="*/ 212035 h 560953"/>
              <a:gd name="T44" fmla="*/ 56494 w 914511"/>
              <a:gd name="T45" fmla="*/ 172278 h 560953"/>
              <a:gd name="T46" fmla="*/ 136007 w 914511"/>
              <a:gd name="T47" fmla="*/ 185531 h 560953"/>
              <a:gd name="T48" fmla="*/ 189016 w 914511"/>
              <a:gd name="T49" fmla="*/ 198783 h 560953"/>
              <a:gd name="T50" fmla="*/ 268529 w 914511"/>
              <a:gd name="T51" fmla="*/ 278296 h 560953"/>
              <a:gd name="T52" fmla="*/ 348042 w 914511"/>
              <a:gd name="T53" fmla="*/ 331304 h 560953"/>
              <a:gd name="T54" fmla="*/ 387798 w 914511"/>
              <a:gd name="T55" fmla="*/ 357809 h 560953"/>
              <a:gd name="T56" fmla="*/ 414303 w 914511"/>
              <a:gd name="T57" fmla="*/ 331304 h 560953"/>
              <a:gd name="T58" fmla="*/ 374546 w 914511"/>
              <a:gd name="T59" fmla="*/ 238539 h 560953"/>
              <a:gd name="T60" fmla="*/ 308285 w 914511"/>
              <a:gd name="T61" fmla="*/ 172278 h 560953"/>
              <a:gd name="T62" fmla="*/ 268529 w 914511"/>
              <a:gd name="T63" fmla="*/ 92765 h 560953"/>
              <a:gd name="T64" fmla="*/ 255277 w 914511"/>
              <a:gd name="T65" fmla="*/ 53009 h 560953"/>
              <a:gd name="T66" fmla="*/ 321537 w 914511"/>
              <a:gd name="T67" fmla="*/ 66261 h 560953"/>
              <a:gd name="T68" fmla="*/ 361294 w 914511"/>
              <a:gd name="T69" fmla="*/ 79513 h 560953"/>
              <a:gd name="T70" fmla="*/ 387798 w 914511"/>
              <a:gd name="T71" fmla="*/ 119270 h 56095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14511"/>
              <a:gd name="T109" fmla="*/ 0 h 560953"/>
              <a:gd name="T110" fmla="*/ 914511 w 914511"/>
              <a:gd name="T111" fmla="*/ 560953 h 560953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14511" h="560953">
                <a:moveTo>
                  <a:pt x="387798" y="119270"/>
                </a:moveTo>
                <a:cubicBezTo>
                  <a:pt x="423137" y="114852"/>
                  <a:pt x="459457" y="115388"/>
                  <a:pt x="493816" y="106017"/>
                </a:cubicBezTo>
                <a:cubicBezTo>
                  <a:pt x="523036" y="98048"/>
                  <a:pt x="538731" y="70798"/>
                  <a:pt x="560077" y="53009"/>
                </a:cubicBezTo>
                <a:cubicBezTo>
                  <a:pt x="613565" y="8435"/>
                  <a:pt x="598896" y="17982"/>
                  <a:pt x="652842" y="0"/>
                </a:cubicBezTo>
                <a:cubicBezTo>
                  <a:pt x="697016" y="4417"/>
                  <a:pt x="742469" y="1813"/>
                  <a:pt x="785364" y="13252"/>
                </a:cubicBezTo>
                <a:cubicBezTo>
                  <a:pt x="798678" y="16802"/>
                  <a:pt x="871377" y="66177"/>
                  <a:pt x="891381" y="79513"/>
                </a:cubicBezTo>
                <a:cubicBezTo>
                  <a:pt x="895798" y="92765"/>
                  <a:pt x="914511" y="109392"/>
                  <a:pt x="904633" y="119270"/>
                </a:cubicBezTo>
                <a:cubicBezTo>
                  <a:pt x="883633" y="140270"/>
                  <a:pt x="771886" y="154646"/>
                  <a:pt x="745607" y="159026"/>
                </a:cubicBezTo>
                <a:cubicBezTo>
                  <a:pt x="669643" y="272975"/>
                  <a:pt x="760722" y="128798"/>
                  <a:pt x="705851" y="238539"/>
                </a:cubicBezTo>
                <a:cubicBezTo>
                  <a:pt x="698728" y="252785"/>
                  <a:pt x="688181" y="265044"/>
                  <a:pt x="679346" y="278296"/>
                </a:cubicBezTo>
                <a:cubicBezTo>
                  <a:pt x="674929" y="366644"/>
                  <a:pt x="688606" y="457794"/>
                  <a:pt x="666094" y="543339"/>
                </a:cubicBezTo>
                <a:cubicBezTo>
                  <a:pt x="661459" y="560953"/>
                  <a:pt x="630598" y="535091"/>
                  <a:pt x="613085" y="530087"/>
                </a:cubicBezTo>
                <a:cubicBezTo>
                  <a:pt x="599654" y="526250"/>
                  <a:pt x="585823" y="523082"/>
                  <a:pt x="573329" y="516835"/>
                </a:cubicBezTo>
                <a:cubicBezTo>
                  <a:pt x="539891" y="500116"/>
                  <a:pt x="531722" y="488480"/>
                  <a:pt x="507068" y="463826"/>
                </a:cubicBezTo>
                <a:cubicBezTo>
                  <a:pt x="489398" y="468243"/>
                  <a:pt x="470350" y="468933"/>
                  <a:pt x="454059" y="477078"/>
                </a:cubicBezTo>
                <a:cubicBezTo>
                  <a:pt x="442884" y="482666"/>
                  <a:pt x="439987" y="502340"/>
                  <a:pt x="427555" y="503583"/>
                </a:cubicBezTo>
                <a:cubicBezTo>
                  <a:pt x="392117" y="507127"/>
                  <a:pt x="356876" y="494748"/>
                  <a:pt x="321537" y="490331"/>
                </a:cubicBezTo>
                <a:cubicBezTo>
                  <a:pt x="303868" y="481496"/>
                  <a:pt x="286581" y="471849"/>
                  <a:pt x="268529" y="463826"/>
                </a:cubicBezTo>
                <a:cubicBezTo>
                  <a:pt x="246791" y="454165"/>
                  <a:pt x="223545" y="447960"/>
                  <a:pt x="202268" y="437322"/>
                </a:cubicBezTo>
                <a:cubicBezTo>
                  <a:pt x="153591" y="412983"/>
                  <a:pt x="155149" y="396934"/>
                  <a:pt x="109503" y="357809"/>
                </a:cubicBezTo>
                <a:cubicBezTo>
                  <a:pt x="97410" y="347444"/>
                  <a:pt x="82998" y="340139"/>
                  <a:pt x="69746" y="331304"/>
                </a:cubicBezTo>
                <a:cubicBezTo>
                  <a:pt x="24184" y="262961"/>
                  <a:pt x="0" y="272015"/>
                  <a:pt x="29990" y="212035"/>
                </a:cubicBezTo>
                <a:cubicBezTo>
                  <a:pt x="37113" y="197789"/>
                  <a:pt x="47659" y="185530"/>
                  <a:pt x="56494" y="172278"/>
                </a:cubicBezTo>
                <a:cubicBezTo>
                  <a:pt x="82998" y="176696"/>
                  <a:pt x="109659" y="180261"/>
                  <a:pt x="136007" y="185531"/>
                </a:cubicBezTo>
                <a:cubicBezTo>
                  <a:pt x="153867" y="189103"/>
                  <a:pt x="174095" y="188338"/>
                  <a:pt x="189016" y="198783"/>
                </a:cubicBezTo>
                <a:cubicBezTo>
                  <a:pt x="219723" y="220278"/>
                  <a:pt x="237341" y="257504"/>
                  <a:pt x="268529" y="278296"/>
                </a:cubicBezTo>
                <a:lnTo>
                  <a:pt x="348042" y="331304"/>
                </a:lnTo>
                <a:lnTo>
                  <a:pt x="387798" y="357809"/>
                </a:lnTo>
                <a:cubicBezTo>
                  <a:pt x="396633" y="348974"/>
                  <a:pt x="412249" y="343629"/>
                  <a:pt x="414303" y="331304"/>
                </a:cubicBezTo>
                <a:cubicBezTo>
                  <a:pt x="419056" y="302786"/>
                  <a:pt x="392030" y="258521"/>
                  <a:pt x="374546" y="238539"/>
                </a:cubicBezTo>
                <a:cubicBezTo>
                  <a:pt x="353977" y="215032"/>
                  <a:pt x="308285" y="172278"/>
                  <a:pt x="308285" y="172278"/>
                </a:cubicBezTo>
                <a:cubicBezTo>
                  <a:pt x="274976" y="72351"/>
                  <a:pt x="319908" y="195523"/>
                  <a:pt x="268529" y="92765"/>
                </a:cubicBezTo>
                <a:cubicBezTo>
                  <a:pt x="262282" y="80271"/>
                  <a:pt x="242783" y="59256"/>
                  <a:pt x="255277" y="53009"/>
                </a:cubicBezTo>
                <a:cubicBezTo>
                  <a:pt x="275423" y="42936"/>
                  <a:pt x="299685" y="60798"/>
                  <a:pt x="321537" y="66261"/>
                </a:cubicBezTo>
                <a:cubicBezTo>
                  <a:pt x="335089" y="69649"/>
                  <a:pt x="348042" y="75096"/>
                  <a:pt x="361294" y="79513"/>
                </a:cubicBezTo>
                <a:lnTo>
                  <a:pt x="387798" y="11927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1" name="Freeform 69"/>
          <p:cNvSpPr>
            <a:spLocks noChangeArrowheads="1"/>
          </p:cNvSpPr>
          <p:nvPr/>
        </p:nvSpPr>
        <p:spPr bwMode="auto">
          <a:xfrm>
            <a:off x="7504223" y="2224618"/>
            <a:ext cx="396754" cy="578786"/>
          </a:xfrm>
          <a:custGeom>
            <a:avLst/>
            <a:gdLst>
              <a:gd name="T0" fmla="*/ 5227308 w 280541"/>
              <a:gd name="T1" fmla="*/ 3089506 h 374383"/>
              <a:gd name="T2" fmla="*/ 6074585 w 280541"/>
              <a:gd name="T3" fmla="*/ 12970631 h 374383"/>
              <a:gd name="T4" fmla="*/ 6074585 w 280541"/>
              <a:gd name="T5" fmla="*/ 27792324 h 374383"/>
              <a:gd name="T6" fmla="*/ 2685365 w 280541"/>
              <a:gd name="T7" fmla="*/ 42614045 h 374383"/>
              <a:gd name="T8" fmla="*/ 990812 w 280541"/>
              <a:gd name="T9" fmla="*/ 57435668 h 374383"/>
              <a:gd name="T10" fmla="*/ 2685365 w 280541"/>
              <a:gd name="T11" fmla="*/ 64846439 h 374383"/>
              <a:gd name="T12" fmla="*/ 6074585 w 280541"/>
              <a:gd name="T13" fmla="*/ 67316834 h 374383"/>
              <a:gd name="T14" fmla="*/ 12005661 w 280541"/>
              <a:gd name="T15" fmla="*/ 69787058 h 374383"/>
              <a:gd name="T16" fmla="*/ 17936764 w 280541"/>
              <a:gd name="T17" fmla="*/ 62376036 h 374383"/>
              <a:gd name="T18" fmla="*/ 16242107 w 280541"/>
              <a:gd name="T19" fmla="*/ 57435668 h 374383"/>
              <a:gd name="T20" fmla="*/ 13700314 w 280541"/>
              <a:gd name="T21" fmla="*/ 42614045 h 374383"/>
              <a:gd name="T22" fmla="*/ 16242107 w 280541"/>
              <a:gd name="T23" fmla="*/ 27792324 h 374383"/>
              <a:gd name="T24" fmla="*/ 17936764 w 280541"/>
              <a:gd name="T25" fmla="*/ 10500432 h 374383"/>
              <a:gd name="T26" fmla="*/ 13700314 w 280541"/>
              <a:gd name="T27" fmla="*/ 619250 h 374383"/>
              <a:gd name="T28" fmla="*/ 5227308 w 280541"/>
              <a:gd name="T29" fmla="*/ 3089506 h 3743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0541"/>
              <a:gd name="T46" fmla="*/ 0 h 374383"/>
              <a:gd name="T47" fmla="*/ 280541 w 280541"/>
              <a:gd name="T48" fmla="*/ 374383 h 37438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0541" h="374383">
                <a:moveTo>
                  <a:pt x="81758" y="16574"/>
                </a:moveTo>
                <a:cubicBezTo>
                  <a:pt x="61880" y="27618"/>
                  <a:pt x="90006" y="52070"/>
                  <a:pt x="95010" y="69583"/>
                </a:cubicBezTo>
                <a:cubicBezTo>
                  <a:pt x="107012" y="111589"/>
                  <a:pt x="118347" y="107089"/>
                  <a:pt x="95010" y="149096"/>
                </a:cubicBezTo>
                <a:cubicBezTo>
                  <a:pt x="79540" y="176942"/>
                  <a:pt x="42001" y="228609"/>
                  <a:pt x="42001" y="228609"/>
                </a:cubicBezTo>
                <a:cubicBezTo>
                  <a:pt x="33166" y="255113"/>
                  <a:pt x="0" y="284876"/>
                  <a:pt x="15497" y="308122"/>
                </a:cubicBezTo>
                <a:cubicBezTo>
                  <a:pt x="24332" y="321374"/>
                  <a:pt x="28749" y="339043"/>
                  <a:pt x="42001" y="347878"/>
                </a:cubicBezTo>
                <a:cubicBezTo>
                  <a:pt x="57156" y="357981"/>
                  <a:pt x="77090" y="357873"/>
                  <a:pt x="95010" y="361131"/>
                </a:cubicBezTo>
                <a:cubicBezTo>
                  <a:pt x="125742" y="366719"/>
                  <a:pt x="156853" y="369966"/>
                  <a:pt x="187775" y="374383"/>
                </a:cubicBezTo>
                <a:cubicBezTo>
                  <a:pt x="189794" y="373979"/>
                  <a:pt x="280541" y="368572"/>
                  <a:pt x="280541" y="334626"/>
                </a:cubicBezTo>
                <a:cubicBezTo>
                  <a:pt x="280541" y="322132"/>
                  <a:pt x="261841" y="317878"/>
                  <a:pt x="254036" y="308122"/>
                </a:cubicBezTo>
                <a:cubicBezTo>
                  <a:pt x="224678" y="271424"/>
                  <a:pt x="228276" y="270598"/>
                  <a:pt x="214280" y="228609"/>
                </a:cubicBezTo>
                <a:cubicBezTo>
                  <a:pt x="247590" y="128678"/>
                  <a:pt x="202657" y="251855"/>
                  <a:pt x="254036" y="149096"/>
                </a:cubicBezTo>
                <a:cubicBezTo>
                  <a:pt x="263540" y="130088"/>
                  <a:pt x="276296" y="73309"/>
                  <a:pt x="280541" y="56331"/>
                </a:cubicBezTo>
                <a:cubicBezTo>
                  <a:pt x="267811" y="43601"/>
                  <a:pt x="232517" y="4842"/>
                  <a:pt x="214280" y="3322"/>
                </a:cubicBezTo>
                <a:cubicBezTo>
                  <a:pt x="174417" y="0"/>
                  <a:pt x="101636" y="5531"/>
                  <a:pt x="81758" y="16574"/>
                </a:cubicBezTo>
                <a:close/>
              </a:path>
            </a:pathLst>
          </a:cu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2" name="Freeform 70"/>
          <p:cNvSpPr>
            <a:spLocks noChangeArrowheads="1"/>
          </p:cNvSpPr>
          <p:nvPr/>
        </p:nvSpPr>
        <p:spPr bwMode="auto">
          <a:xfrm>
            <a:off x="5791411" y="1191290"/>
            <a:ext cx="860554" cy="290821"/>
          </a:xfrm>
          <a:custGeom>
            <a:avLst/>
            <a:gdLst>
              <a:gd name="T0" fmla="*/ 603005 w 764443"/>
              <a:gd name="T1" fmla="*/ 23747 h 290823"/>
              <a:gd name="T2" fmla="*/ 274090 w 764443"/>
              <a:gd name="T3" fmla="*/ 76755 h 290823"/>
              <a:gd name="T4" fmla="*/ 164454 w 764443"/>
              <a:gd name="T5" fmla="*/ 103260 h 290823"/>
              <a:gd name="T6" fmla="*/ 0 w 764443"/>
              <a:gd name="T7" fmla="*/ 116512 h 290823"/>
              <a:gd name="T8" fmla="*/ 109635 w 764443"/>
              <a:gd name="T9" fmla="*/ 196025 h 290823"/>
              <a:gd name="T10" fmla="*/ 164454 w 764443"/>
              <a:gd name="T11" fmla="*/ 249033 h 290823"/>
              <a:gd name="T12" fmla="*/ 328909 w 764443"/>
              <a:gd name="T13" fmla="*/ 262286 h 290823"/>
              <a:gd name="T14" fmla="*/ 548187 w 764443"/>
              <a:gd name="T15" fmla="*/ 288790 h 290823"/>
              <a:gd name="T16" fmla="*/ 1206003 w 764443"/>
              <a:gd name="T17" fmla="*/ 275538 h 290823"/>
              <a:gd name="T18" fmla="*/ 1096367 w 764443"/>
              <a:gd name="T19" fmla="*/ 249033 h 290823"/>
              <a:gd name="T20" fmla="*/ 1260823 w 764443"/>
              <a:gd name="T21" fmla="*/ 222529 h 290823"/>
              <a:gd name="T22" fmla="*/ 2247551 w 764443"/>
              <a:gd name="T23" fmla="*/ 235781 h 290823"/>
              <a:gd name="T24" fmla="*/ 3069831 w 764443"/>
              <a:gd name="T25" fmla="*/ 249033 h 290823"/>
              <a:gd name="T26" fmla="*/ 2850556 w 764443"/>
              <a:gd name="T27" fmla="*/ 129764 h 290823"/>
              <a:gd name="T28" fmla="*/ 2686098 w 764443"/>
              <a:gd name="T29" fmla="*/ 116512 h 290823"/>
              <a:gd name="T30" fmla="*/ 2521641 w 764443"/>
              <a:gd name="T31" fmla="*/ 90007 h 290823"/>
              <a:gd name="T32" fmla="*/ 2357187 w 764443"/>
              <a:gd name="T33" fmla="*/ 76755 h 290823"/>
              <a:gd name="T34" fmla="*/ 1809003 w 764443"/>
              <a:gd name="T35" fmla="*/ 50251 h 290823"/>
              <a:gd name="T36" fmla="*/ 603005 w 764443"/>
              <a:gd name="T37" fmla="*/ 23747 h 29082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64443"/>
              <a:gd name="T58" fmla="*/ 0 h 290823"/>
              <a:gd name="T59" fmla="*/ 764443 w 764443"/>
              <a:gd name="T60" fmla="*/ 290823 h 29082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64443" h="290823">
                <a:moveTo>
                  <a:pt x="145774" y="23747"/>
                </a:moveTo>
                <a:cubicBezTo>
                  <a:pt x="83931" y="28164"/>
                  <a:pt x="88785" y="54231"/>
                  <a:pt x="66261" y="76755"/>
                </a:cubicBezTo>
                <a:cubicBezTo>
                  <a:pt x="57426" y="85590"/>
                  <a:pt x="50470" y="96832"/>
                  <a:pt x="39756" y="103260"/>
                </a:cubicBezTo>
                <a:cubicBezTo>
                  <a:pt x="27778" y="110447"/>
                  <a:pt x="13252" y="112095"/>
                  <a:pt x="0" y="116512"/>
                </a:cubicBezTo>
                <a:cubicBezTo>
                  <a:pt x="8835" y="143016"/>
                  <a:pt x="19728" y="168921"/>
                  <a:pt x="26504" y="196025"/>
                </a:cubicBezTo>
                <a:cubicBezTo>
                  <a:pt x="30921" y="213694"/>
                  <a:pt x="28378" y="234811"/>
                  <a:pt x="39756" y="249033"/>
                </a:cubicBezTo>
                <a:cubicBezTo>
                  <a:pt x="48483" y="259941"/>
                  <a:pt x="66673" y="256783"/>
                  <a:pt x="79513" y="262286"/>
                </a:cubicBezTo>
                <a:cubicBezTo>
                  <a:pt x="97671" y="270068"/>
                  <a:pt x="114852" y="279955"/>
                  <a:pt x="132522" y="288790"/>
                </a:cubicBezTo>
                <a:cubicBezTo>
                  <a:pt x="185531" y="284373"/>
                  <a:pt x="240599" y="290823"/>
                  <a:pt x="291548" y="275538"/>
                </a:cubicBezTo>
                <a:cubicBezTo>
                  <a:pt x="303516" y="271948"/>
                  <a:pt x="262013" y="261155"/>
                  <a:pt x="265043" y="249033"/>
                </a:cubicBezTo>
                <a:cubicBezTo>
                  <a:pt x="268906" y="233581"/>
                  <a:pt x="291548" y="231364"/>
                  <a:pt x="304800" y="222529"/>
                </a:cubicBezTo>
                <a:cubicBezTo>
                  <a:pt x="384313" y="226946"/>
                  <a:pt x="464318" y="225903"/>
                  <a:pt x="543339" y="235781"/>
                </a:cubicBezTo>
                <a:cubicBezTo>
                  <a:pt x="764443" y="263419"/>
                  <a:pt x="446691" y="281861"/>
                  <a:pt x="742122" y="249033"/>
                </a:cubicBezTo>
                <a:cubicBezTo>
                  <a:pt x="731053" y="182625"/>
                  <a:pt x="744196" y="166486"/>
                  <a:pt x="689113" y="129764"/>
                </a:cubicBezTo>
                <a:cubicBezTo>
                  <a:pt x="677490" y="122015"/>
                  <a:pt x="662608" y="120929"/>
                  <a:pt x="649356" y="116512"/>
                </a:cubicBezTo>
                <a:cubicBezTo>
                  <a:pt x="636104" y="107677"/>
                  <a:pt x="623846" y="97130"/>
                  <a:pt x="609600" y="90007"/>
                </a:cubicBezTo>
                <a:cubicBezTo>
                  <a:pt x="597106" y="83760"/>
                  <a:pt x="583454" y="79896"/>
                  <a:pt x="569843" y="76755"/>
                </a:cubicBezTo>
                <a:cubicBezTo>
                  <a:pt x="525948" y="66626"/>
                  <a:pt x="480059" y="64496"/>
                  <a:pt x="437322" y="50251"/>
                </a:cubicBezTo>
                <a:cubicBezTo>
                  <a:pt x="286567" y="0"/>
                  <a:pt x="207618" y="19330"/>
                  <a:pt x="145774" y="23747"/>
                </a:cubicBezTo>
                <a:close/>
              </a:path>
            </a:pathLst>
          </a:custGeom>
          <a:noFill/>
          <a:ln w="12700">
            <a:solidFill>
              <a:srgbClr val="008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8000"/>
              </a:solidFill>
            </a:endParaRPr>
          </a:p>
        </p:txBody>
      </p:sp>
      <p:cxnSp>
        <p:nvCxnSpPr>
          <p:cNvPr id="171023" name="Straight Connector 72"/>
          <p:cNvCxnSpPr>
            <a:cxnSpLocks noChangeShapeType="1"/>
          </p:cNvCxnSpPr>
          <p:nvPr/>
        </p:nvCxnSpPr>
        <p:spPr bwMode="auto">
          <a:xfrm rot="5400000">
            <a:off x="5349786" y="2526215"/>
            <a:ext cx="447263" cy="322985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24" name="Straight Connector 74"/>
          <p:cNvCxnSpPr>
            <a:cxnSpLocks noChangeShapeType="1"/>
          </p:cNvCxnSpPr>
          <p:nvPr/>
        </p:nvCxnSpPr>
        <p:spPr bwMode="auto">
          <a:xfrm rot="5400000">
            <a:off x="6019050" y="2864767"/>
            <a:ext cx="447263" cy="322985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25" name="Straight Connector 75"/>
          <p:cNvCxnSpPr>
            <a:cxnSpLocks noChangeShapeType="1"/>
          </p:cNvCxnSpPr>
          <p:nvPr/>
        </p:nvCxnSpPr>
        <p:spPr bwMode="auto">
          <a:xfrm rot="5400000">
            <a:off x="5608206" y="2346270"/>
            <a:ext cx="447263" cy="322985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1026" name="Freeform 77"/>
          <p:cNvSpPr>
            <a:spLocks noChangeArrowheads="1"/>
          </p:cNvSpPr>
          <p:nvPr/>
        </p:nvSpPr>
        <p:spPr bwMode="auto">
          <a:xfrm>
            <a:off x="5380284" y="2740650"/>
            <a:ext cx="727867" cy="542420"/>
          </a:xfrm>
          <a:custGeom>
            <a:avLst/>
            <a:gdLst>
              <a:gd name="T0" fmla="*/ 696833 w 727789"/>
              <a:gd name="T1" fmla="*/ 514350 h 542423"/>
              <a:gd name="T2" fmla="*/ 511096 w 727789"/>
              <a:gd name="T3" fmla="*/ 514350 h 542423"/>
              <a:gd name="T4" fmla="*/ 496808 w 727789"/>
              <a:gd name="T5" fmla="*/ 504825 h 542423"/>
              <a:gd name="T6" fmla="*/ 482521 w 727789"/>
              <a:gd name="T7" fmla="*/ 500063 h 542423"/>
              <a:gd name="T8" fmla="*/ 468233 w 727789"/>
              <a:gd name="T9" fmla="*/ 490538 h 542423"/>
              <a:gd name="T10" fmla="*/ 411083 w 727789"/>
              <a:gd name="T11" fmla="*/ 481013 h 542423"/>
              <a:gd name="T12" fmla="*/ 339646 w 727789"/>
              <a:gd name="T13" fmla="*/ 471488 h 542423"/>
              <a:gd name="T14" fmla="*/ 253921 w 727789"/>
              <a:gd name="T15" fmla="*/ 461963 h 542423"/>
              <a:gd name="T16" fmla="*/ 206296 w 727789"/>
              <a:gd name="T17" fmla="*/ 447675 h 542423"/>
              <a:gd name="T18" fmla="*/ 192008 w 727789"/>
              <a:gd name="T19" fmla="*/ 438150 h 542423"/>
              <a:gd name="T20" fmla="*/ 177721 w 727789"/>
              <a:gd name="T21" fmla="*/ 433388 h 542423"/>
              <a:gd name="T22" fmla="*/ 149146 w 727789"/>
              <a:gd name="T23" fmla="*/ 414338 h 542423"/>
              <a:gd name="T24" fmla="*/ 106283 w 727789"/>
              <a:gd name="T25" fmla="*/ 385763 h 542423"/>
              <a:gd name="T26" fmla="*/ 91996 w 727789"/>
              <a:gd name="T27" fmla="*/ 376238 h 542423"/>
              <a:gd name="T28" fmla="*/ 77708 w 727789"/>
              <a:gd name="T29" fmla="*/ 371475 h 542423"/>
              <a:gd name="T30" fmla="*/ 30083 w 727789"/>
              <a:gd name="T31" fmla="*/ 314325 h 542423"/>
              <a:gd name="T32" fmla="*/ 20558 w 727789"/>
              <a:gd name="T33" fmla="*/ 300038 h 542423"/>
              <a:gd name="T34" fmla="*/ 11033 w 727789"/>
              <a:gd name="T35" fmla="*/ 285750 h 542423"/>
              <a:gd name="T36" fmla="*/ 11033 w 727789"/>
              <a:gd name="T37" fmla="*/ 223838 h 542423"/>
              <a:gd name="T38" fmla="*/ 30083 w 727789"/>
              <a:gd name="T39" fmla="*/ 195263 h 542423"/>
              <a:gd name="T40" fmla="*/ 44371 w 727789"/>
              <a:gd name="T41" fmla="*/ 180975 h 542423"/>
              <a:gd name="T42" fmla="*/ 253921 w 727789"/>
              <a:gd name="T43" fmla="*/ 176213 h 542423"/>
              <a:gd name="T44" fmla="*/ 253921 w 727789"/>
              <a:gd name="T45" fmla="*/ 109538 h 542423"/>
              <a:gd name="T46" fmla="*/ 263446 w 727789"/>
              <a:gd name="T47" fmla="*/ 42863 h 542423"/>
              <a:gd name="T48" fmla="*/ 272971 w 727789"/>
              <a:gd name="T49" fmla="*/ 14288 h 542423"/>
              <a:gd name="T50" fmla="*/ 301546 w 727789"/>
              <a:gd name="T51" fmla="*/ 0 h 542423"/>
              <a:gd name="T52" fmla="*/ 334883 w 727789"/>
              <a:gd name="T53" fmla="*/ 4763 h 542423"/>
              <a:gd name="T54" fmla="*/ 396796 w 727789"/>
              <a:gd name="T55" fmla="*/ 28575 h 542423"/>
              <a:gd name="T56" fmla="*/ 434896 w 727789"/>
              <a:gd name="T57" fmla="*/ 42863 h 542423"/>
              <a:gd name="T58" fmla="*/ 468233 w 727789"/>
              <a:gd name="T59" fmla="*/ 66675 h 542423"/>
              <a:gd name="T60" fmla="*/ 482521 w 727789"/>
              <a:gd name="T61" fmla="*/ 76200 h 542423"/>
              <a:gd name="T62" fmla="*/ 501571 w 727789"/>
              <a:gd name="T63" fmla="*/ 90488 h 542423"/>
              <a:gd name="T64" fmla="*/ 530146 w 727789"/>
              <a:gd name="T65" fmla="*/ 109538 h 542423"/>
              <a:gd name="T66" fmla="*/ 568246 w 727789"/>
              <a:gd name="T67" fmla="*/ 133350 h 542423"/>
              <a:gd name="T68" fmla="*/ 596821 w 727789"/>
              <a:gd name="T69" fmla="*/ 157163 h 542423"/>
              <a:gd name="T70" fmla="*/ 625396 w 727789"/>
              <a:gd name="T71" fmla="*/ 176213 h 542423"/>
              <a:gd name="T72" fmla="*/ 630158 w 727789"/>
              <a:gd name="T73" fmla="*/ 190500 h 542423"/>
              <a:gd name="T74" fmla="*/ 649208 w 727789"/>
              <a:gd name="T75" fmla="*/ 219075 h 542423"/>
              <a:gd name="T76" fmla="*/ 663496 w 727789"/>
              <a:gd name="T77" fmla="*/ 252413 h 542423"/>
              <a:gd name="T78" fmla="*/ 668258 w 727789"/>
              <a:gd name="T79" fmla="*/ 266700 h 542423"/>
              <a:gd name="T80" fmla="*/ 682546 w 727789"/>
              <a:gd name="T81" fmla="*/ 319088 h 542423"/>
              <a:gd name="T82" fmla="*/ 692071 w 727789"/>
              <a:gd name="T83" fmla="*/ 338138 h 542423"/>
              <a:gd name="T84" fmla="*/ 696833 w 727789"/>
              <a:gd name="T85" fmla="*/ 352425 h 542423"/>
              <a:gd name="T86" fmla="*/ 706358 w 727789"/>
              <a:gd name="T87" fmla="*/ 371475 h 542423"/>
              <a:gd name="T88" fmla="*/ 711121 w 727789"/>
              <a:gd name="T89" fmla="*/ 390525 h 542423"/>
              <a:gd name="T90" fmla="*/ 715883 w 727789"/>
              <a:gd name="T91" fmla="*/ 404813 h 542423"/>
              <a:gd name="T92" fmla="*/ 711121 w 727789"/>
              <a:gd name="T93" fmla="*/ 495300 h 542423"/>
              <a:gd name="T94" fmla="*/ 696833 w 727789"/>
              <a:gd name="T95" fmla="*/ 509588 h 542423"/>
              <a:gd name="T96" fmla="*/ 696833 w 727789"/>
              <a:gd name="T97" fmla="*/ 514350 h 54242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27789"/>
              <a:gd name="T148" fmla="*/ 0 h 542423"/>
              <a:gd name="T149" fmla="*/ 727789 w 727789"/>
              <a:gd name="T150" fmla="*/ 542423 h 54242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27789" h="542423">
                <a:moveTo>
                  <a:pt x="696833" y="514350"/>
                </a:moveTo>
                <a:cubicBezTo>
                  <a:pt x="665877" y="515144"/>
                  <a:pt x="666427" y="526299"/>
                  <a:pt x="511096" y="514350"/>
                </a:cubicBezTo>
                <a:cubicBezTo>
                  <a:pt x="505389" y="513911"/>
                  <a:pt x="501928" y="507385"/>
                  <a:pt x="496808" y="504825"/>
                </a:cubicBezTo>
                <a:cubicBezTo>
                  <a:pt x="492318" y="502580"/>
                  <a:pt x="487283" y="501650"/>
                  <a:pt x="482521" y="500063"/>
                </a:cubicBezTo>
                <a:cubicBezTo>
                  <a:pt x="477758" y="496888"/>
                  <a:pt x="473353" y="493098"/>
                  <a:pt x="468233" y="490538"/>
                </a:cubicBezTo>
                <a:cubicBezTo>
                  <a:pt x="451985" y="482414"/>
                  <a:pt x="425497" y="482935"/>
                  <a:pt x="411083" y="481013"/>
                </a:cubicBezTo>
                <a:cubicBezTo>
                  <a:pt x="345569" y="472278"/>
                  <a:pt x="425986" y="479711"/>
                  <a:pt x="339646" y="471488"/>
                </a:cubicBezTo>
                <a:cubicBezTo>
                  <a:pt x="261749" y="464069"/>
                  <a:pt x="306971" y="470804"/>
                  <a:pt x="253921" y="461963"/>
                </a:cubicBezTo>
                <a:cubicBezTo>
                  <a:pt x="219136" y="450368"/>
                  <a:pt x="235086" y="454873"/>
                  <a:pt x="206296" y="447675"/>
                </a:cubicBezTo>
                <a:cubicBezTo>
                  <a:pt x="201533" y="444500"/>
                  <a:pt x="197128" y="440710"/>
                  <a:pt x="192008" y="438150"/>
                </a:cubicBezTo>
                <a:cubicBezTo>
                  <a:pt x="187518" y="435905"/>
                  <a:pt x="182109" y="435826"/>
                  <a:pt x="177721" y="433388"/>
                </a:cubicBezTo>
                <a:cubicBezTo>
                  <a:pt x="167714" y="427829"/>
                  <a:pt x="158671" y="420688"/>
                  <a:pt x="149146" y="414338"/>
                </a:cubicBezTo>
                <a:lnTo>
                  <a:pt x="106283" y="385763"/>
                </a:lnTo>
                <a:cubicBezTo>
                  <a:pt x="101521" y="382588"/>
                  <a:pt x="97426" y="378048"/>
                  <a:pt x="91996" y="376238"/>
                </a:cubicBezTo>
                <a:lnTo>
                  <a:pt x="77708" y="371475"/>
                </a:lnTo>
                <a:cubicBezTo>
                  <a:pt x="41037" y="334804"/>
                  <a:pt x="56606" y="354109"/>
                  <a:pt x="30083" y="314325"/>
                </a:cubicBezTo>
                <a:lnTo>
                  <a:pt x="20558" y="300038"/>
                </a:lnTo>
                <a:lnTo>
                  <a:pt x="11033" y="285750"/>
                </a:lnTo>
                <a:cubicBezTo>
                  <a:pt x="3042" y="261775"/>
                  <a:pt x="0" y="259143"/>
                  <a:pt x="11033" y="223838"/>
                </a:cubicBezTo>
                <a:cubicBezTo>
                  <a:pt x="14447" y="212911"/>
                  <a:pt x="21988" y="203358"/>
                  <a:pt x="30083" y="195263"/>
                </a:cubicBezTo>
                <a:cubicBezTo>
                  <a:pt x="34846" y="190500"/>
                  <a:pt x="37660" y="181546"/>
                  <a:pt x="44371" y="180975"/>
                </a:cubicBezTo>
                <a:cubicBezTo>
                  <a:pt x="113987" y="175050"/>
                  <a:pt x="184071" y="177800"/>
                  <a:pt x="253921" y="176213"/>
                </a:cubicBezTo>
                <a:cubicBezTo>
                  <a:pt x="264773" y="132801"/>
                  <a:pt x="253921" y="185331"/>
                  <a:pt x="253921" y="109538"/>
                </a:cubicBezTo>
                <a:cubicBezTo>
                  <a:pt x="253921" y="97316"/>
                  <a:pt x="259048" y="58988"/>
                  <a:pt x="263446" y="42863"/>
                </a:cubicBezTo>
                <a:cubicBezTo>
                  <a:pt x="266088" y="33177"/>
                  <a:pt x="264617" y="19857"/>
                  <a:pt x="272971" y="14288"/>
                </a:cubicBezTo>
                <a:cubicBezTo>
                  <a:pt x="291435" y="1978"/>
                  <a:pt x="281828" y="6573"/>
                  <a:pt x="301546" y="0"/>
                </a:cubicBezTo>
                <a:cubicBezTo>
                  <a:pt x="312658" y="1588"/>
                  <a:pt x="323993" y="2040"/>
                  <a:pt x="334883" y="4763"/>
                </a:cubicBezTo>
                <a:cubicBezTo>
                  <a:pt x="420398" y="26142"/>
                  <a:pt x="347344" y="10030"/>
                  <a:pt x="396796" y="28575"/>
                </a:cubicBezTo>
                <a:cubicBezTo>
                  <a:pt x="430887" y="41360"/>
                  <a:pt x="401148" y="23578"/>
                  <a:pt x="434896" y="42863"/>
                </a:cubicBezTo>
                <a:cubicBezTo>
                  <a:pt x="446115" y="49274"/>
                  <a:pt x="458017" y="59378"/>
                  <a:pt x="468233" y="66675"/>
                </a:cubicBezTo>
                <a:cubicBezTo>
                  <a:pt x="472891" y="70002"/>
                  <a:pt x="477863" y="72873"/>
                  <a:pt x="482521" y="76200"/>
                </a:cubicBezTo>
                <a:cubicBezTo>
                  <a:pt x="488980" y="80814"/>
                  <a:pt x="495068" y="85936"/>
                  <a:pt x="501571" y="90488"/>
                </a:cubicBezTo>
                <a:cubicBezTo>
                  <a:pt x="510949" y="97053"/>
                  <a:pt x="522051" y="101443"/>
                  <a:pt x="530146" y="109538"/>
                </a:cubicBezTo>
                <a:cubicBezTo>
                  <a:pt x="550478" y="129870"/>
                  <a:pt x="538180" y="121324"/>
                  <a:pt x="568246" y="133350"/>
                </a:cubicBezTo>
                <a:cubicBezTo>
                  <a:pt x="609975" y="175082"/>
                  <a:pt x="557047" y="124018"/>
                  <a:pt x="596821" y="157163"/>
                </a:cubicBezTo>
                <a:cubicBezTo>
                  <a:pt x="620605" y="176982"/>
                  <a:pt x="600286" y="167842"/>
                  <a:pt x="625396" y="176213"/>
                </a:cubicBezTo>
                <a:cubicBezTo>
                  <a:pt x="626983" y="180975"/>
                  <a:pt x="627720" y="186112"/>
                  <a:pt x="630158" y="190500"/>
                </a:cubicBezTo>
                <a:cubicBezTo>
                  <a:pt x="635717" y="200507"/>
                  <a:pt x="645588" y="208215"/>
                  <a:pt x="649208" y="219075"/>
                </a:cubicBezTo>
                <a:cubicBezTo>
                  <a:pt x="660380" y="252588"/>
                  <a:pt x="645838" y="211209"/>
                  <a:pt x="663496" y="252413"/>
                </a:cubicBezTo>
                <a:cubicBezTo>
                  <a:pt x="665473" y="257027"/>
                  <a:pt x="666937" y="261857"/>
                  <a:pt x="668258" y="266700"/>
                </a:cubicBezTo>
                <a:cubicBezTo>
                  <a:pt x="670082" y="273387"/>
                  <a:pt x="677063" y="306296"/>
                  <a:pt x="682546" y="319088"/>
                </a:cubicBezTo>
                <a:cubicBezTo>
                  <a:pt x="685343" y="325613"/>
                  <a:pt x="689274" y="331612"/>
                  <a:pt x="692071" y="338138"/>
                </a:cubicBezTo>
                <a:cubicBezTo>
                  <a:pt x="694048" y="342752"/>
                  <a:pt x="694856" y="347811"/>
                  <a:pt x="696833" y="352425"/>
                </a:cubicBezTo>
                <a:cubicBezTo>
                  <a:pt x="699630" y="358951"/>
                  <a:pt x="703865" y="364828"/>
                  <a:pt x="706358" y="371475"/>
                </a:cubicBezTo>
                <a:cubicBezTo>
                  <a:pt x="708656" y="377604"/>
                  <a:pt x="709323" y="384231"/>
                  <a:pt x="711121" y="390525"/>
                </a:cubicBezTo>
                <a:cubicBezTo>
                  <a:pt x="712500" y="395352"/>
                  <a:pt x="714296" y="400050"/>
                  <a:pt x="715883" y="404813"/>
                </a:cubicBezTo>
                <a:cubicBezTo>
                  <a:pt x="714296" y="434975"/>
                  <a:pt x="716524" y="465583"/>
                  <a:pt x="711121" y="495300"/>
                </a:cubicBezTo>
                <a:cubicBezTo>
                  <a:pt x="709916" y="501927"/>
                  <a:pt x="700569" y="503984"/>
                  <a:pt x="696833" y="509588"/>
                </a:cubicBezTo>
                <a:cubicBezTo>
                  <a:pt x="674943" y="542423"/>
                  <a:pt x="727789" y="513556"/>
                  <a:pt x="696833" y="514350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71027" name="Straight Connector 79"/>
          <p:cNvCxnSpPr>
            <a:cxnSpLocks noChangeShapeType="1"/>
            <a:stCxn id="171020" idx="4"/>
            <a:endCxn id="171021" idx="0"/>
          </p:cNvCxnSpPr>
          <p:nvPr/>
        </p:nvCxnSpPr>
        <p:spPr bwMode="auto">
          <a:xfrm flipV="1">
            <a:off x="6520358" y="2250240"/>
            <a:ext cx="1099491" cy="5466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28" name="Straight Connector 80"/>
          <p:cNvCxnSpPr>
            <a:cxnSpLocks noChangeShapeType="1"/>
            <a:endCxn id="171021" idx="6"/>
          </p:cNvCxnSpPr>
          <p:nvPr/>
        </p:nvCxnSpPr>
        <p:spPr bwMode="auto">
          <a:xfrm flipV="1">
            <a:off x="6404175" y="2782917"/>
            <a:ext cx="1234416" cy="19711"/>
          </a:xfrm>
          <a:prstGeom prst="line">
            <a:avLst/>
          </a:prstGeom>
          <a:noFill/>
          <a:ln w="12700">
            <a:solidFill>
              <a:srgbClr val="0000FF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29" name="Straight Connector 85"/>
          <p:cNvCxnSpPr>
            <a:cxnSpLocks noChangeShapeType="1"/>
            <a:stCxn id="171020" idx="22"/>
            <a:endCxn id="171022" idx="3"/>
          </p:cNvCxnSpPr>
          <p:nvPr/>
        </p:nvCxnSpPr>
        <p:spPr bwMode="auto">
          <a:xfrm flipV="1">
            <a:off x="5791411" y="1307801"/>
            <a:ext cx="1588" cy="1106930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30" name="Straight Connector 86"/>
          <p:cNvCxnSpPr>
            <a:cxnSpLocks noChangeShapeType="1"/>
          </p:cNvCxnSpPr>
          <p:nvPr/>
        </p:nvCxnSpPr>
        <p:spPr bwMode="auto">
          <a:xfrm rot="16200000" flipV="1">
            <a:off x="6177785" y="1885902"/>
            <a:ext cx="945913" cy="2444"/>
          </a:xfrm>
          <a:prstGeom prst="line">
            <a:avLst/>
          </a:prstGeom>
          <a:noFill/>
          <a:ln w="12700">
            <a:solidFill>
              <a:srgbClr val="008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1031" name="TextBox 90"/>
          <p:cNvSpPr txBox="1">
            <a:spLocks noChangeArrowheads="1"/>
          </p:cNvSpPr>
          <p:nvPr/>
        </p:nvSpPr>
        <p:spPr bwMode="auto">
          <a:xfrm>
            <a:off x="5262543" y="3333854"/>
            <a:ext cx="992685" cy="2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ja-JP" altLang="en-US" sz="1100" dirty="0">
                <a:solidFill>
                  <a:srgbClr val="FF0000"/>
                </a:solidFill>
              </a:rPr>
              <a:t>“</a:t>
            </a:r>
            <a:r>
              <a:rPr lang="en-US" altLang="ja-JP" sz="1100" dirty="0">
                <a:solidFill>
                  <a:srgbClr val="FF0000"/>
                </a:solidFill>
              </a:rPr>
              <a:t>A shadow</a:t>
            </a:r>
            <a:r>
              <a:rPr lang="ja-JP" altLang="en-US" sz="1100" dirty="0">
                <a:solidFill>
                  <a:srgbClr val="FF0000"/>
                </a:solidFill>
              </a:rPr>
              <a:t>”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71032" name="TextBox 91"/>
          <p:cNvSpPr txBox="1">
            <a:spLocks noChangeArrowheads="1"/>
          </p:cNvSpPr>
          <p:nvPr/>
        </p:nvSpPr>
        <p:spPr bwMode="auto">
          <a:xfrm rot="19628565">
            <a:off x="7271912" y="2829295"/>
            <a:ext cx="992685" cy="2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ja-JP" altLang="en-US" sz="1100" dirty="0">
                <a:solidFill>
                  <a:srgbClr val="0000FF"/>
                </a:solidFill>
              </a:rPr>
              <a:t>“</a:t>
            </a:r>
            <a:r>
              <a:rPr lang="en-US" altLang="ja-JP" sz="1100" dirty="0">
                <a:solidFill>
                  <a:srgbClr val="0000FF"/>
                </a:solidFill>
              </a:rPr>
              <a:t>B shadow</a:t>
            </a:r>
            <a:r>
              <a:rPr lang="ja-JP" altLang="en-US" sz="1100" dirty="0">
                <a:solidFill>
                  <a:srgbClr val="0000FF"/>
                </a:solidFill>
              </a:rPr>
              <a:t>”</a:t>
            </a:r>
            <a:endParaRPr lang="en-US" sz="1100" dirty="0">
              <a:solidFill>
                <a:srgbClr val="0000FF"/>
              </a:solidFill>
            </a:endParaRPr>
          </a:p>
        </p:txBody>
      </p:sp>
      <p:sp>
        <p:nvSpPr>
          <p:cNvPr id="171033" name="TextBox 92"/>
          <p:cNvSpPr txBox="1">
            <a:spLocks noChangeArrowheads="1"/>
          </p:cNvSpPr>
          <p:nvPr/>
        </p:nvSpPr>
        <p:spPr bwMode="auto">
          <a:xfrm>
            <a:off x="5907832" y="991963"/>
            <a:ext cx="992685" cy="2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ja-JP" altLang="en-US" sz="1100">
                <a:solidFill>
                  <a:srgbClr val="008000"/>
                </a:solidFill>
              </a:rPr>
              <a:t>“</a:t>
            </a:r>
            <a:r>
              <a:rPr lang="en-US" altLang="ja-JP" sz="1100">
                <a:solidFill>
                  <a:srgbClr val="008000"/>
                </a:solidFill>
              </a:rPr>
              <a:t>C shadow</a:t>
            </a:r>
            <a:r>
              <a:rPr lang="ja-JP" altLang="en-US" sz="1100">
                <a:solidFill>
                  <a:srgbClr val="008000"/>
                </a:solidFill>
              </a:rPr>
              <a:t>”</a:t>
            </a:r>
            <a:endParaRPr lang="en-US" sz="1100">
              <a:solidFill>
                <a:srgbClr val="008000"/>
              </a:solidFill>
            </a:endParaRPr>
          </a:p>
        </p:txBody>
      </p:sp>
      <p:cxnSp>
        <p:nvCxnSpPr>
          <p:cNvPr id="171034" name="Straight Arrow Connector 95"/>
          <p:cNvCxnSpPr>
            <a:cxnSpLocks noChangeShapeType="1"/>
          </p:cNvCxnSpPr>
          <p:nvPr/>
        </p:nvCxnSpPr>
        <p:spPr bwMode="auto">
          <a:xfrm rot="10800000">
            <a:off x="4559199" y="3772829"/>
            <a:ext cx="32181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035" name="Straight Arrow Connector 97"/>
          <p:cNvCxnSpPr>
            <a:cxnSpLocks noChangeShapeType="1"/>
          </p:cNvCxnSpPr>
          <p:nvPr/>
        </p:nvCxnSpPr>
        <p:spPr bwMode="auto">
          <a:xfrm flipV="1">
            <a:off x="8256171" y="2803404"/>
            <a:ext cx="202525" cy="1918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1036" name="TextBox 101"/>
          <p:cNvSpPr txBox="1">
            <a:spLocks noChangeArrowheads="1"/>
          </p:cNvSpPr>
          <p:nvPr/>
        </p:nvSpPr>
        <p:spPr bwMode="auto">
          <a:xfrm>
            <a:off x="8577748" y="2414731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71037" name="TextBox 102"/>
          <p:cNvSpPr txBox="1">
            <a:spLocks noChangeArrowheads="1"/>
          </p:cNvSpPr>
          <p:nvPr/>
        </p:nvSpPr>
        <p:spPr bwMode="auto">
          <a:xfrm>
            <a:off x="4240213" y="3560776"/>
            <a:ext cx="242400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39800" y="1676556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Parallelogram 68"/>
          <p:cNvSpPr/>
          <p:nvPr/>
        </p:nvSpPr>
        <p:spPr>
          <a:xfrm>
            <a:off x="939800" y="978056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Parallelogram 69"/>
          <p:cNvSpPr/>
          <p:nvPr/>
        </p:nvSpPr>
        <p:spPr>
          <a:xfrm flipV="1">
            <a:off x="2286000" y="2044856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041900" y="1689256"/>
            <a:ext cx="2336800" cy="20828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Parallelogram 71"/>
          <p:cNvSpPr/>
          <p:nvPr/>
        </p:nvSpPr>
        <p:spPr>
          <a:xfrm>
            <a:off x="5041900" y="990756"/>
            <a:ext cx="3035300" cy="685800"/>
          </a:xfrm>
          <a:prstGeom prst="parallelogram">
            <a:avLst>
              <a:gd name="adj" fmla="val 100926"/>
            </a:avLst>
          </a:prstGeom>
          <a:solidFill>
            <a:srgbClr val="00842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arallelogram 72"/>
          <p:cNvSpPr/>
          <p:nvPr/>
        </p:nvSpPr>
        <p:spPr>
          <a:xfrm flipV="1">
            <a:off x="6388100" y="2057556"/>
            <a:ext cx="2692400" cy="660400"/>
          </a:xfrm>
          <a:prstGeom prst="parallelogram">
            <a:avLst>
              <a:gd name="adj" fmla="val 96573"/>
            </a:avLst>
          </a:prstGeom>
          <a:solidFill>
            <a:srgbClr val="3366FF">
              <a:alpha val="30000"/>
            </a:srgbClr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2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4" grpId="0"/>
      <p:bldP spid="171016" grpId="0" animBg="1"/>
      <p:bldP spid="171019" grpId="0" animBg="1"/>
      <p:bldP spid="171020" grpId="0" animBg="1"/>
      <p:bldP spid="171021" grpId="0" animBg="1"/>
      <p:bldP spid="171022" grpId="0" animBg="1"/>
      <p:bldP spid="171026" grpId="0" animBg="1"/>
      <p:bldP spid="171031" grpId="0"/>
      <p:bldP spid="171032" grpId="0"/>
      <p:bldP spid="171033" grpId="0"/>
      <p:bldP spid="171036" grpId="0"/>
      <p:bldP spid="171037" grpId="0"/>
      <p:bldP spid="71" grpId="0" animBg="1"/>
      <p:bldP spid="72" grpId="0" animBg="1"/>
      <p:bldP spid="7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5" name="Group 53"/>
          <p:cNvGrpSpPr>
            <a:grpSpLocks/>
          </p:cNvGrpSpPr>
          <p:nvPr/>
        </p:nvGrpSpPr>
        <p:grpSpPr bwMode="auto">
          <a:xfrm>
            <a:off x="355600" y="1084263"/>
            <a:ext cx="3708400" cy="5715000"/>
            <a:chOff x="686817" y="500042"/>
            <a:chExt cx="3721380" cy="5715834"/>
          </a:xfrm>
        </p:grpSpPr>
        <p:sp>
          <p:nvSpPr>
            <p:cNvPr id="93190" name="Rectangle 54"/>
            <p:cNvSpPr>
              <a:spLocks noChangeArrowheads="1"/>
            </p:cNvSpPr>
            <p:nvPr/>
          </p:nvSpPr>
          <p:spPr bwMode="auto">
            <a:xfrm>
              <a:off x="1571604" y="500042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1" name="Rectangle 55"/>
            <p:cNvSpPr>
              <a:spLocks noChangeArrowheads="1"/>
            </p:cNvSpPr>
            <p:nvPr/>
          </p:nvSpPr>
          <p:spPr bwMode="auto">
            <a:xfrm>
              <a:off x="1571604" y="785794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2" name="Rectangle 56"/>
            <p:cNvSpPr>
              <a:spLocks noChangeArrowheads="1"/>
            </p:cNvSpPr>
            <p:nvPr/>
          </p:nvSpPr>
          <p:spPr bwMode="auto">
            <a:xfrm>
              <a:off x="1571604" y="1071546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3" name="Rectangle 57"/>
            <p:cNvSpPr>
              <a:spLocks noChangeArrowheads="1"/>
            </p:cNvSpPr>
            <p:nvPr/>
          </p:nvSpPr>
          <p:spPr bwMode="auto">
            <a:xfrm>
              <a:off x="1571604" y="5072074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4" name="Rectangle 58"/>
            <p:cNvSpPr>
              <a:spLocks noChangeArrowheads="1"/>
            </p:cNvSpPr>
            <p:nvPr/>
          </p:nvSpPr>
          <p:spPr bwMode="auto">
            <a:xfrm>
              <a:off x="1571604" y="2786058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5" name="Rectangle 59"/>
            <p:cNvSpPr>
              <a:spLocks noChangeArrowheads="1"/>
            </p:cNvSpPr>
            <p:nvPr/>
          </p:nvSpPr>
          <p:spPr bwMode="auto">
            <a:xfrm>
              <a:off x="1571604" y="2500306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6" name="Rectangle 60"/>
            <p:cNvSpPr>
              <a:spLocks noChangeArrowheads="1"/>
            </p:cNvSpPr>
            <p:nvPr/>
          </p:nvSpPr>
          <p:spPr bwMode="auto">
            <a:xfrm>
              <a:off x="1571604" y="2214554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 b="0">
                  <a:solidFill>
                    <a:schemeClr val="tx1"/>
                  </a:solidFill>
                </a:rPr>
                <a:t>Load</a:t>
              </a:r>
            </a:p>
          </p:txBody>
        </p:sp>
        <p:sp>
          <p:nvSpPr>
            <p:cNvPr id="93197" name="Rectangle 61"/>
            <p:cNvSpPr>
              <a:spLocks noChangeArrowheads="1"/>
            </p:cNvSpPr>
            <p:nvPr/>
          </p:nvSpPr>
          <p:spPr bwMode="auto">
            <a:xfrm>
              <a:off x="1571604" y="4786322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198" name="Rectangle 62"/>
            <p:cNvSpPr>
              <a:spLocks noChangeArrowheads="1"/>
            </p:cNvSpPr>
            <p:nvPr/>
          </p:nvSpPr>
          <p:spPr bwMode="auto">
            <a:xfrm>
              <a:off x="1571604" y="4214818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199" name="Rectangle 63"/>
            <p:cNvSpPr>
              <a:spLocks noChangeArrowheads="1"/>
            </p:cNvSpPr>
            <p:nvPr/>
          </p:nvSpPr>
          <p:spPr bwMode="auto">
            <a:xfrm>
              <a:off x="1571604" y="3929066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0" name="Rectangle 64"/>
            <p:cNvSpPr>
              <a:spLocks noChangeArrowheads="1"/>
            </p:cNvSpPr>
            <p:nvPr/>
          </p:nvSpPr>
          <p:spPr bwMode="auto">
            <a:xfrm>
              <a:off x="1571604" y="1643050"/>
              <a:ext cx="642942" cy="28575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400">
                  <a:solidFill>
                    <a:schemeClr val="tx1"/>
                  </a:solidFill>
                </a:rPr>
                <a:t>Store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1" name="Rectangle 65"/>
            <p:cNvSpPr>
              <a:spLocks noChangeArrowheads="1"/>
            </p:cNvSpPr>
            <p:nvPr/>
          </p:nvSpPr>
          <p:spPr bwMode="auto">
            <a:xfrm>
              <a:off x="1571604" y="5357826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2" name="Rectangle 66"/>
            <p:cNvSpPr>
              <a:spLocks noChangeArrowheads="1"/>
            </p:cNvSpPr>
            <p:nvPr/>
          </p:nvSpPr>
          <p:spPr bwMode="auto">
            <a:xfrm>
              <a:off x="1571604" y="4500570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3" name="Rectangle 67"/>
            <p:cNvSpPr>
              <a:spLocks noChangeArrowheads="1"/>
            </p:cNvSpPr>
            <p:nvPr/>
          </p:nvSpPr>
          <p:spPr bwMode="auto">
            <a:xfrm>
              <a:off x="1571604" y="3643314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4" name="Rectangle 68"/>
            <p:cNvSpPr>
              <a:spLocks noChangeArrowheads="1"/>
            </p:cNvSpPr>
            <p:nvPr/>
          </p:nvSpPr>
          <p:spPr bwMode="auto">
            <a:xfrm>
              <a:off x="1571604" y="3357562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5" name="Rectangle 69"/>
            <p:cNvSpPr>
              <a:spLocks noChangeArrowheads="1"/>
            </p:cNvSpPr>
            <p:nvPr/>
          </p:nvSpPr>
          <p:spPr bwMode="auto">
            <a:xfrm>
              <a:off x="1571604" y="3071810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6" name="Rectangle 70"/>
            <p:cNvSpPr>
              <a:spLocks noChangeArrowheads="1"/>
            </p:cNvSpPr>
            <p:nvPr/>
          </p:nvSpPr>
          <p:spPr bwMode="auto">
            <a:xfrm>
              <a:off x="1571604" y="1928802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sp>
          <p:nvSpPr>
            <p:cNvPr id="93207" name="Rectangle 71"/>
            <p:cNvSpPr>
              <a:spLocks noChangeArrowheads="1"/>
            </p:cNvSpPr>
            <p:nvPr/>
          </p:nvSpPr>
          <p:spPr bwMode="auto">
            <a:xfrm>
              <a:off x="1571604" y="1357298"/>
              <a:ext cx="642942" cy="28575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1200">
                  <a:solidFill>
                    <a:schemeClr val="tx1"/>
                  </a:solidFill>
                </a:rPr>
                <a:t>FLOP</a:t>
              </a:r>
              <a:endParaRPr lang="en-US" sz="1400" b="0">
                <a:solidFill>
                  <a:schemeClr val="tx1"/>
                </a:solidFill>
              </a:endParaRPr>
            </a:p>
          </p:txBody>
        </p:sp>
        <p:cxnSp>
          <p:nvCxnSpPr>
            <p:cNvPr id="93208" name="Straight Arrow Connector 72"/>
            <p:cNvCxnSpPr>
              <a:cxnSpLocks noChangeShapeType="1"/>
            </p:cNvCxnSpPr>
            <p:nvPr/>
          </p:nvCxnSpPr>
          <p:spPr bwMode="auto">
            <a:xfrm rot="5400000">
              <a:off x="-1643106" y="3357562"/>
              <a:ext cx="571504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209" name="TextBox 73"/>
            <p:cNvSpPr txBox="1">
              <a:spLocks noChangeArrowheads="1"/>
            </p:cNvSpPr>
            <p:nvPr/>
          </p:nvSpPr>
          <p:spPr bwMode="auto">
            <a:xfrm rot="-5400000">
              <a:off x="497887" y="3144835"/>
              <a:ext cx="7779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chemeClr val="tx1"/>
                  </a:solidFill>
                </a:rPr>
                <a:t>Time</a:t>
              </a:r>
            </a:p>
          </p:txBody>
        </p:sp>
        <p:cxnSp>
          <p:nvCxnSpPr>
            <p:cNvPr id="93210" name="Straight Connector 74"/>
            <p:cNvCxnSpPr>
              <a:cxnSpLocks noChangeShapeType="1"/>
            </p:cNvCxnSpPr>
            <p:nvPr/>
          </p:nvCxnSpPr>
          <p:spPr bwMode="auto">
            <a:xfrm>
              <a:off x="2428860" y="500042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1" name="Straight Connector 75"/>
            <p:cNvCxnSpPr>
              <a:cxnSpLocks noChangeShapeType="1"/>
            </p:cNvCxnSpPr>
            <p:nvPr/>
          </p:nvCxnSpPr>
          <p:spPr bwMode="auto">
            <a:xfrm>
              <a:off x="2428860" y="1357298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2" name="Straight Connector 76"/>
            <p:cNvCxnSpPr>
              <a:cxnSpLocks noChangeShapeType="1"/>
            </p:cNvCxnSpPr>
            <p:nvPr/>
          </p:nvCxnSpPr>
          <p:spPr bwMode="auto">
            <a:xfrm>
              <a:off x="2428860" y="2786058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3" name="Straight Connector 77"/>
            <p:cNvCxnSpPr>
              <a:cxnSpLocks noChangeShapeType="1"/>
            </p:cNvCxnSpPr>
            <p:nvPr/>
          </p:nvCxnSpPr>
          <p:spPr bwMode="auto">
            <a:xfrm>
              <a:off x="2428860" y="4500570"/>
              <a:ext cx="500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4" name="Straight Arrow Connector 78"/>
            <p:cNvCxnSpPr>
              <a:cxnSpLocks noChangeShapeType="1"/>
            </p:cNvCxnSpPr>
            <p:nvPr/>
          </p:nvCxnSpPr>
          <p:spPr bwMode="auto">
            <a:xfrm rot="5400000">
              <a:off x="2214546" y="928670"/>
              <a:ext cx="857256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5" name="Straight Arrow Connector 79"/>
            <p:cNvCxnSpPr>
              <a:cxnSpLocks noChangeShapeType="1"/>
            </p:cNvCxnSpPr>
            <p:nvPr/>
          </p:nvCxnSpPr>
          <p:spPr bwMode="auto">
            <a:xfrm rot="5400000">
              <a:off x="1928794" y="2071678"/>
              <a:ext cx="142876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6" name="Straight Arrow Connector 80"/>
            <p:cNvCxnSpPr>
              <a:cxnSpLocks noChangeShapeType="1"/>
            </p:cNvCxnSpPr>
            <p:nvPr/>
          </p:nvCxnSpPr>
          <p:spPr bwMode="auto">
            <a:xfrm rot="5400000">
              <a:off x="1785918" y="3643314"/>
              <a:ext cx="1714512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17" name="Straight Arrow Connector 81"/>
            <p:cNvCxnSpPr>
              <a:cxnSpLocks noChangeShapeType="1"/>
            </p:cNvCxnSpPr>
            <p:nvPr/>
          </p:nvCxnSpPr>
          <p:spPr bwMode="auto">
            <a:xfrm rot="5400000">
              <a:off x="1785918" y="5357826"/>
              <a:ext cx="1714512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218" name="TextBox 82"/>
            <p:cNvSpPr txBox="1">
              <a:spLocks noChangeArrowheads="1"/>
            </p:cNvSpPr>
            <p:nvPr/>
          </p:nvSpPr>
          <p:spPr bwMode="auto">
            <a:xfrm flipH="1">
              <a:off x="2720942" y="714356"/>
              <a:ext cx="1525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tx1"/>
                  </a:solidFill>
                </a:rPr>
                <a:t>Segment 1</a:t>
              </a:r>
            </a:p>
          </p:txBody>
        </p:sp>
        <p:sp>
          <p:nvSpPr>
            <p:cNvPr id="93219" name="TextBox 83"/>
            <p:cNvSpPr txBox="1">
              <a:spLocks noChangeArrowheads="1"/>
            </p:cNvSpPr>
            <p:nvPr/>
          </p:nvSpPr>
          <p:spPr bwMode="auto">
            <a:xfrm flipH="1">
              <a:off x="2728874" y="1857364"/>
              <a:ext cx="167932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tx1"/>
                  </a:solidFill>
                </a:rPr>
                <a:t>Segment 2</a:t>
              </a:r>
            </a:p>
          </p:txBody>
        </p:sp>
        <p:sp>
          <p:nvSpPr>
            <p:cNvPr id="93220" name="TextBox 84"/>
            <p:cNvSpPr txBox="1">
              <a:spLocks noChangeArrowheads="1"/>
            </p:cNvSpPr>
            <p:nvPr/>
          </p:nvSpPr>
          <p:spPr bwMode="auto">
            <a:xfrm flipH="1">
              <a:off x="2736808" y="3487736"/>
              <a:ext cx="160788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tx1"/>
                  </a:solidFill>
                </a:rPr>
                <a:t>Segment 3</a:t>
              </a:r>
            </a:p>
          </p:txBody>
        </p:sp>
        <p:cxnSp>
          <p:nvCxnSpPr>
            <p:cNvPr id="93221" name="Straight Connector 85"/>
            <p:cNvCxnSpPr>
              <a:cxnSpLocks noChangeShapeType="1"/>
            </p:cNvCxnSpPr>
            <p:nvPr/>
          </p:nvCxnSpPr>
          <p:spPr bwMode="auto">
            <a:xfrm>
              <a:off x="1214414" y="500042"/>
              <a:ext cx="1428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222" name="Straight Connector 86"/>
            <p:cNvCxnSpPr>
              <a:cxnSpLocks noChangeShapeType="1"/>
            </p:cNvCxnSpPr>
            <p:nvPr/>
          </p:nvCxnSpPr>
          <p:spPr bwMode="auto">
            <a:xfrm>
              <a:off x="1071538" y="500042"/>
              <a:ext cx="1428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3186" name="TextBox 87"/>
          <p:cNvSpPr txBox="1">
            <a:spLocks noChangeArrowheads="1"/>
          </p:cNvSpPr>
          <p:nvPr/>
        </p:nvSpPr>
        <p:spPr bwMode="auto">
          <a:xfrm>
            <a:off x="164353" y="-44823"/>
            <a:ext cx="8687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0099"/>
                </a:solidFill>
              </a:rPr>
              <a:t>Lower Bound: What is the minimum amount of communication required?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93187" name="TextBox 88"/>
          <p:cNvSpPr txBox="1">
            <a:spLocks noChangeArrowheads="1"/>
          </p:cNvSpPr>
          <p:nvPr/>
        </p:nvSpPr>
        <p:spPr bwMode="auto">
          <a:xfrm rot="-5400000">
            <a:off x="843756" y="6079332"/>
            <a:ext cx="11271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400" b="0">
                <a:solidFill>
                  <a:schemeClr val="tx1"/>
                </a:solidFill>
              </a:rPr>
              <a:t> ...  </a:t>
            </a:r>
          </a:p>
        </p:txBody>
      </p:sp>
      <p:sp>
        <p:nvSpPr>
          <p:cNvPr id="9318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3893FE0B-E474-5743-B228-A8EACECC0265}" type="slidenum">
              <a:rPr lang="en-US" sz="1400" b="0">
                <a:solidFill>
                  <a:schemeClr val="tx1"/>
                </a:solidFill>
                <a:latin typeface="Helvetica" charset="0"/>
              </a:rPr>
              <a:pPr/>
              <a:t>33</a:t>
            </a:fld>
            <a:endParaRPr lang="en-US" sz="1400" b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102100" y="1054100"/>
            <a:ext cx="5041900" cy="48577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rgbClr val="003057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000099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000" dirty="0" smtClean="0">
                <a:latin typeface="Arial" charset="0"/>
              </a:rPr>
              <a:t>Proof from Irony/Toledo/</a:t>
            </a:r>
            <a:r>
              <a:rPr lang="en-US" sz="2000" dirty="0" err="1" smtClean="0">
                <a:latin typeface="Arial" charset="0"/>
              </a:rPr>
              <a:t>Tiskin</a:t>
            </a:r>
            <a:r>
              <a:rPr lang="en-US" sz="2000" dirty="0" smtClean="0">
                <a:latin typeface="Arial" charset="0"/>
              </a:rPr>
              <a:t> (2004)</a:t>
            </a:r>
          </a:p>
          <a:p>
            <a:r>
              <a:rPr lang="en-US" sz="2000" dirty="0" smtClean="0">
                <a:latin typeface="Arial" charset="0"/>
              </a:rPr>
              <a:t>Assume fast memory of size M</a:t>
            </a:r>
          </a:p>
          <a:p>
            <a:r>
              <a:rPr lang="en-US" sz="2000" dirty="0" smtClean="0">
                <a:latin typeface="Arial" charset="0"/>
              </a:rPr>
              <a:t>Outline (big-O reasoning):</a:t>
            </a:r>
          </a:p>
          <a:p>
            <a:pPr lvl="1"/>
            <a:r>
              <a:rPr lang="en-US" sz="2000" dirty="0" smtClean="0">
                <a:latin typeface="Arial" charset="0"/>
              </a:rPr>
              <a:t>Segment instruction stream,  each with M loads/stores     </a:t>
            </a:r>
          </a:p>
          <a:p>
            <a:pPr lvl="1"/>
            <a:r>
              <a:rPr lang="en-US" sz="2000" dirty="0" smtClean="0">
                <a:latin typeface="Arial" charset="0"/>
              </a:rPr>
              <a:t>Somehow bound the maximum number of flops that can be done in each segment, call it F</a:t>
            </a:r>
          </a:p>
          <a:p>
            <a:pPr lvl="1"/>
            <a:r>
              <a:rPr lang="en-US" sz="2000" dirty="0" smtClean="0">
                <a:latin typeface="Arial" charset="0"/>
              </a:rPr>
              <a:t>So F · # segments </a:t>
            </a:r>
            <a:r>
              <a:rPr lang="en-US" sz="2000" dirty="0" smtClean="0">
                <a:latin typeface="Arial" charset="0"/>
                <a:sym typeface="Symbol" charset="0"/>
              </a:rPr>
              <a:t> T = total flops = </a:t>
            </a:r>
            <a:r>
              <a:rPr lang="en-US" sz="2000" dirty="0" smtClean="0">
                <a:latin typeface="Arial" charset="0"/>
              </a:rPr>
              <a:t>2·n</a:t>
            </a:r>
            <a:r>
              <a:rPr lang="en-US" sz="2000" baseline="30000" dirty="0" smtClean="0">
                <a:latin typeface="Arial" charset="0"/>
              </a:rPr>
              <a:t>3</a:t>
            </a:r>
            <a:r>
              <a:rPr lang="en-US" sz="2000" dirty="0" smtClean="0">
                <a:latin typeface="Arial" charset="0"/>
                <a:sym typeface="Symbol" charset="0"/>
              </a:rPr>
              <a:t>,  so  </a:t>
            </a:r>
            <a:r>
              <a:rPr lang="en-US" sz="2000" dirty="0" smtClean="0">
                <a:latin typeface="Arial" charset="0"/>
              </a:rPr>
              <a:t># segments </a:t>
            </a:r>
            <a:r>
              <a:rPr lang="en-US" sz="2000" dirty="0" smtClean="0">
                <a:latin typeface="Arial" charset="0"/>
                <a:sym typeface="Symbol" charset="0"/>
              </a:rPr>
              <a:t> T / F</a:t>
            </a:r>
          </a:p>
          <a:p>
            <a:pPr lvl="1"/>
            <a:r>
              <a:rPr lang="en-US" sz="2000" dirty="0" smtClean="0">
                <a:latin typeface="Arial" charset="0"/>
                <a:sym typeface="Symbol" charset="0"/>
              </a:rPr>
              <a:t>So # loads &amp; stores = M · #segments   M · T / F</a:t>
            </a:r>
            <a:endParaRPr lang="en-US" dirty="0" smtClean="0">
              <a:latin typeface="Arial" charset="0"/>
              <a:sym typeface="Symbol" charset="0"/>
            </a:endParaRPr>
          </a:p>
          <a:p>
            <a:pPr lvl="1"/>
            <a:endParaRPr lang="en-US" sz="2000" dirty="0">
              <a:latin typeface="Arial" charset="0"/>
              <a:sym typeface="Symbol" charset="0"/>
            </a:endParaRPr>
          </a:p>
          <a:p>
            <a:r>
              <a:rPr lang="en-US" sz="2000" dirty="0" smtClean="0">
                <a:latin typeface="Arial" charset="0"/>
                <a:sym typeface="Symbol" charset="0"/>
              </a:rPr>
              <a:t>How much work (F) can we do with O(M) data? </a:t>
            </a:r>
          </a:p>
        </p:txBody>
      </p:sp>
    </p:spTree>
    <p:extLst>
      <p:ext uri="{BB962C8B-B14F-4D97-AF65-F5344CB8AC3E}">
        <p14:creationId xmlns:p14="http://schemas.microsoft.com/office/powerpoint/2010/main" val="2762052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 optimal sequential </a:t>
            </a:r>
            <a:r>
              <a:rPr lang="en-US" dirty="0" err="1" smtClean="0"/>
              <a:t>Matmul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23262"/>
            <a:ext cx="8610600" cy="55715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code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for </a:t>
            </a:r>
            <a:r>
              <a:rPr lang="en-US" dirty="0" err="1" smtClean="0"/>
              <a:t>i</a:t>
            </a:r>
            <a:r>
              <a:rPr lang="en-US" dirty="0" smtClean="0"/>
              <a:t>=1:n, for j=1:n, for k=1:n, C(</a:t>
            </a:r>
            <a:r>
              <a:rPr lang="en-US" dirty="0" err="1"/>
              <a:t>i</a:t>
            </a:r>
            <a:r>
              <a:rPr lang="en-US" dirty="0" err="1" smtClean="0"/>
              <a:t>,j</a:t>
            </a:r>
            <a:r>
              <a:rPr lang="en-US" dirty="0" smtClean="0"/>
              <a:t>)+=A(</a:t>
            </a:r>
            <a:r>
              <a:rPr lang="en-US" dirty="0" err="1"/>
              <a:t>i</a:t>
            </a:r>
            <a:r>
              <a:rPr lang="en-US" dirty="0" err="1" smtClean="0"/>
              <a:t>,k</a:t>
            </a:r>
            <a:r>
              <a:rPr lang="en-US" dirty="0" smtClean="0"/>
              <a:t>)*B(</a:t>
            </a:r>
            <a:r>
              <a:rPr lang="en-US" dirty="0" err="1" smtClean="0"/>
              <a:t>k,j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“Blocked” code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for i1 = 1:b:n,  for j1 = 1:b:n,   for k1 = 1:b:n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for i2 = 0:b-1,  for j2 = 0:b-1,   for k2 = 0:b-1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</a:t>
            </a:r>
            <a:r>
              <a:rPr lang="en-US" dirty="0" err="1" smtClean="0"/>
              <a:t>i</a:t>
            </a:r>
            <a:r>
              <a:rPr lang="en-US" dirty="0" smtClean="0"/>
              <a:t>=i1+i2,  j = j1+j2,  k = k1+k2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</a:t>
            </a:r>
            <a:r>
              <a:rPr lang="en-US" dirty="0"/>
              <a:t>C(</a:t>
            </a:r>
            <a:r>
              <a:rPr lang="en-US" dirty="0" err="1"/>
              <a:t>i,j</a:t>
            </a:r>
            <a:r>
              <a:rPr lang="en-US" dirty="0"/>
              <a:t>)+=A(</a:t>
            </a:r>
            <a:r>
              <a:rPr lang="en-US" dirty="0" err="1"/>
              <a:t>i,k</a:t>
            </a:r>
            <a:r>
              <a:rPr lang="en-US" dirty="0"/>
              <a:t>)*B(</a:t>
            </a:r>
            <a:r>
              <a:rPr lang="en-US" dirty="0" err="1"/>
              <a:t>k,j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Thm</a:t>
            </a:r>
            <a:r>
              <a:rPr lang="en-US" dirty="0" smtClean="0"/>
              <a:t>: Picking b = M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1/2 </a:t>
            </a:r>
            <a:r>
              <a:rPr lang="en-US" dirty="0" smtClean="0"/>
              <a:t>attains lower bound: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#</a:t>
            </a:r>
            <a:r>
              <a:rPr lang="en-US" dirty="0" err="1" smtClean="0"/>
              <a:t>words_moved</a:t>
            </a:r>
            <a:r>
              <a:rPr lang="en-US" dirty="0" smtClean="0"/>
              <a:t> = </a:t>
            </a:r>
            <a:r>
              <a:rPr lang="en-US" dirty="0" err="1" smtClean="0"/>
              <a:t>Ω</a:t>
            </a:r>
            <a:r>
              <a:rPr lang="en-US" dirty="0" smtClean="0"/>
              <a:t>(n</a:t>
            </a:r>
            <a:r>
              <a:rPr lang="en-US" sz="3300" b="1" baseline="30000" dirty="0" smtClean="0"/>
              <a:t>3</a:t>
            </a:r>
            <a:r>
              <a:rPr lang="en-US" dirty="0" smtClean="0"/>
              <a:t>/M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1/2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Where does </a:t>
            </a:r>
            <a:r>
              <a:rPr lang="en-US" b="1" dirty="0" smtClean="0">
                <a:solidFill>
                  <a:srgbClr val="0824F2"/>
                </a:solidFill>
              </a:rPr>
              <a:t>1/2</a:t>
            </a:r>
            <a:r>
              <a:rPr lang="en-US" dirty="0" smtClean="0"/>
              <a:t> come from?  Can we compute these for arbitrary programs?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7010400" y="2717812"/>
            <a:ext cx="228600" cy="1066800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91400" y="3022612"/>
            <a:ext cx="1752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</a:t>
            </a:r>
            <a:r>
              <a:rPr lang="en-US" sz="2000" dirty="0" smtClean="0"/>
              <a:t> x b </a:t>
            </a:r>
            <a:r>
              <a:rPr lang="en-US" sz="2000" dirty="0" err="1" smtClean="0"/>
              <a:t>matmul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59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38569"/>
            <a:ext cx="8153401" cy="6786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Generalizing Communication Lower Bounds and Optimal </a:t>
            </a:r>
            <a:r>
              <a:rPr lang="en-US" dirty="0"/>
              <a:t>A</a:t>
            </a:r>
            <a:r>
              <a:rPr lang="en-US" dirty="0" smtClean="0"/>
              <a:t>lgorithms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143001"/>
            <a:ext cx="8229601" cy="51054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000"/>
              </a:spcBef>
            </a:pPr>
            <a:r>
              <a:rPr lang="en-US" dirty="0" smtClean="0"/>
              <a:t>For serial matmul, we know #words_moved =  Ω (n</a:t>
            </a:r>
            <a:r>
              <a:rPr lang="en-US" baseline="30000" dirty="0" smtClean="0"/>
              <a:t>3</a:t>
            </a:r>
            <a:r>
              <a:rPr lang="en-US" dirty="0" smtClean="0"/>
              <a:t>/M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  <a:r>
              <a:rPr lang="en-US" dirty="0" smtClean="0"/>
              <a:t>), attained by tile sizes M</a:t>
            </a:r>
            <a:r>
              <a:rPr lang="en-US" baseline="30000" dirty="0" smtClean="0">
                <a:solidFill>
                  <a:srgbClr val="0000FF"/>
                </a:solidFill>
              </a:rPr>
              <a:t>1/2 </a:t>
            </a:r>
            <a:r>
              <a:rPr lang="en-US" dirty="0" smtClean="0"/>
              <a:t>x M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</a:p>
          <a:p>
            <a:pPr>
              <a:spcBef>
                <a:spcPts val="1000"/>
              </a:spcBef>
            </a:pPr>
            <a:endParaRPr lang="en-US" b="1" dirty="0" smtClean="0"/>
          </a:p>
          <a:p>
            <a:pPr>
              <a:spcBef>
                <a:spcPts val="1000"/>
              </a:spcBef>
            </a:pPr>
            <a:r>
              <a:rPr lang="en-US" b="1" dirty="0" err="1" smtClean="0"/>
              <a:t>Thm</a:t>
            </a:r>
            <a:r>
              <a:rPr lang="en-US" b="1" dirty="0" smtClean="0"/>
              <a:t> (Christ,Demmel,Knight,Scanlon,Yelick): </a:t>
            </a:r>
            <a:r>
              <a:rPr lang="en-US" b="1" dirty="0"/>
              <a:t> </a:t>
            </a:r>
            <a:r>
              <a:rPr lang="en-US" b="1" dirty="0" smtClean="0"/>
              <a:t>                </a:t>
            </a:r>
            <a:r>
              <a:rPr lang="en-US" b="0" i="1" dirty="0" smtClean="0">
                <a:solidFill>
                  <a:srgbClr val="22467A"/>
                </a:solidFill>
              </a:rPr>
              <a:t>For any program that “smells like” nested loops, accessing arrays with subscripts that are linear functions of the loop indices</a:t>
            </a:r>
            <a:endParaRPr lang="en-US" b="0" i="1" dirty="0">
              <a:solidFill>
                <a:srgbClr val="22467A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US" b="0" i="1" dirty="0">
                <a:solidFill>
                  <a:srgbClr val="22467A"/>
                </a:solidFill>
              </a:rPr>
              <a:t> </a:t>
            </a:r>
            <a:r>
              <a:rPr lang="en-US" b="0" i="1" dirty="0" smtClean="0">
                <a:solidFill>
                  <a:srgbClr val="22467A"/>
                </a:solidFill>
              </a:rPr>
              <a:t>          #words_moved =   Ω (#iterations/M</a:t>
            </a:r>
            <a:r>
              <a:rPr lang="en-US" sz="3600" b="0" i="1" baseline="30000" dirty="0" smtClean="0">
                <a:solidFill>
                  <a:srgbClr val="22467A"/>
                </a:solidFill>
              </a:rPr>
              <a:t>e</a:t>
            </a:r>
            <a:r>
              <a:rPr lang="en-US" b="0" i="1" dirty="0" smtClean="0">
                <a:solidFill>
                  <a:srgbClr val="22467A"/>
                </a:solidFill>
              </a:rPr>
              <a:t>)</a:t>
            </a:r>
            <a:endParaRPr lang="en-US" b="0" i="1" dirty="0">
              <a:solidFill>
                <a:srgbClr val="22467A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US" b="0" i="1" dirty="0" smtClean="0">
                <a:solidFill>
                  <a:srgbClr val="22467A"/>
                </a:solidFill>
              </a:rPr>
              <a:t>     for some e we can determine</a:t>
            </a:r>
          </a:p>
          <a:p>
            <a:pPr>
              <a:spcBef>
                <a:spcPts val="1000"/>
              </a:spcBef>
            </a:pPr>
            <a:r>
              <a:rPr lang="en-US" b="1" dirty="0" smtClean="0"/>
              <a:t>Thm (C/D/K/S/Y): Under some assumptions, we can determine the optimal tiles sizes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E.g., index expressions are just subsets of indices</a:t>
            </a:r>
            <a:endParaRPr lang="en-US" b="1" dirty="0" smtClean="0"/>
          </a:p>
          <a:p>
            <a:pPr>
              <a:spcBef>
                <a:spcPts val="1000"/>
              </a:spcBef>
            </a:pPr>
            <a:r>
              <a:rPr lang="en-US" dirty="0" smtClean="0"/>
              <a:t>Long term goal: All compilers should generate communication optimal code from nested loops</a:t>
            </a:r>
          </a:p>
        </p:txBody>
      </p:sp>
    </p:spTree>
    <p:extLst>
      <p:ext uri="{BB962C8B-B14F-4D97-AF65-F5344CB8AC3E}">
        <p14:creationId xmlns:p14="http://schemas.microsoft.com/office/powerpoint/2010/main" val="86458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Theorem applied to </a:t>
            </a:r>
            <a:r>
              <a:rPr lang="en-US" dirty="0" err="1" smtClean="0"/>
              <a:t>Matmul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220200" cy="5486400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=1:n, for j=1:n, for k=1:n, C(</a:t>
            </a:r>
            <a:r>
              <a:rPr lang="en-US" dirty="0" err="1"/>
              <a:t>i,j</a:t>
            </a:r>
            <a:r>
              <a:rPr lang="en-US" dirty="0" smtClean="0"/>
              <a:t>) += A</a:t>
            </a:r>
            <a:r>
              <a:rPr lang="en-US" dirty="0"/>
              <a:t>(</a:t>
            </a:r>
            <a:r>
              <a:rPr lang="en-US" dirty="0" err="1"/>
              <a:t>i,k</a:t>
            </a:r>
            <a:r>
              <a:rPr lang="en-US" dirty="0"/>
              <a:t>)*B(</a:t>
            </a:r>
            <a:r>
              <a:rPr lang="en-US" dirty="0" err="1"/>
              <a:t>k,j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Record array indices in matrix </a:t>
            </a:r>
            <a:r>
              <a:rPr lang="en-US" dirty="0" err="1" smtClean="0"/>
              <a:t>Δ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Solve LP for x = [</a:t>
            </a:r>
            <a:r>
              <a:rPr lang="en-US" dirty="0" err="1" smtClean="0"/>
              <a:t>xi,xj,xk</a:t>
            </a:r>
            <a:r>
              <a:rPr lang="en-US" dirty="0" smtClean="0"/>
              <a:t>]</a:t>
            </a:r>
            <a:r>
              <a:rPr lang="en-US" baseline="30000" dirty="0" smtClean="0"/>
              <a:t>T</a:t>
            </a:r>
            <a:r>
              <a:rPr lang="en-US" dirty="0" smtClean="0"/>
              <a:t>:  max </a:t>
            </a:r>
            <a:r>
              <a:rPr lang="en-US" b="1" dirty="0" smtClean="0"/>
              <a:t>1</a:t>
            </a:r>
            <a:r>
              <a:rPr lang="en-US" baseline="30000" dirty="0" smtClean="0"/>
              <a:t>T</a:t>
            </a:r>
            <a:r>
              <a:rPr lang="en-US" dirty="0" smtClean="0"/>
              <a:t>x   </a:t>
            </a:r>
            <a:r>
              <a:rPr lang="en-US" dirty="0" err="1" smtClean="0"/>
              <a:t>s.t.</a:t>
            </a:r>
            <a:r>
              <a:rPr lang="en-US" dirty="0" smtClean="0"/>
              <a:t>   </a:t>
            </a:r>
            <a:r>
              <a:rPr lang="en-US" dirty="0" err="1" smtClean="0"/>
              <a:t>Δ</a:t>
            </a:r>
            <a:r>
              <a:rPr lang="en-US" dirty="0" smtClean="0"/>
              <a:t> x ≤ </a:t>
            </a:r>
            <a:r>
              <a:rPr lang="en-US" b="1" dirty="0" smtClean="0"/>
              <a:t>1</a:t>
            </a:r>
          </a:p>
          <a:p>
            <a:pPr lvl="1"/>
            <a:r>
              <a:rPr lang="en-US" dirty="0" smtClean="0"/>
              <a:t>Result: x = [</a:t>
            </a:r>
            <a:r>
              <a:rPr lang="en-US" dirty="0" smtClean="0">
                <a:solidFill>
                  <a:srgbClr val="0824F2"/>
                </a:solidFill>
              </a:rPr>
              <a:t>1/2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824F2"/>
                </a:solidFill>
              </a:rPr>
              <a:t>1/2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824F2"/>
                </a:solidFill>
              </a:rPr>
              <a:t>1/2</a:t>
            </a:r>
            <a:r>
              <a:rPr lang="en-US" dirty="0" smtClean="0"/>
              <a:t>]</a:t>
            </a:r>
            <a:r>
              <a:rPr lang="en-US" sz="3200" baseline="30000" dirty="0" smtClean="0"/>
              <a:t>T</a:t>
            </a:r>
            <a:r>
              <a:rPr lang="en-US" dirty="0" smtClean="0"/>
              <a:t>, </a:t>
            </a:r>
            <a:r>
              <a:rPr lang="en-US" b="1" dirty="0" smtClean="0"/>
              <a:t>1</a:t>
            </a:r>
            <a:r>
              <a:rPr lang="en-US" sz="3200" baseline="30000" dirty="0" smtClean="0"/>
              <a:t>T</a:t>
            </a:r>
            <a:r>
              <a:rPr lang="en-US" dirty="0" smtClean="0"/>
              <a:t>x = </a:t>
            </a:r>
            <a:r>
              <a:rPr lang="en-US" dirty="0" smtClean="0">
                <a:solidFill>
                  <a:srgbClr val="0824F2"/>
                </a:solidFill>
              </a:rPr>
              <a:t>3/2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0824F2"/>
                </a:solidFill>
              </a:rPr>
              <a:t>s</a:t>
            </a:r>
            <a:r>
              <a:rPr lang="en-US" b="1" baseline="-25000" dirty="0" err="1" smtClean="0">
                <a:solidFill>
                  <a:srgbClr val="0824F2"/>
                </a:solidFill>
              </a:rPr>
              <a:t>HBL</a:t>
            </a:r>
            <a:endParaRPr lang="en-US" b="1" baseline="-25000" dirty="0" smtClean="0">
              <a:solidFill>
                <a:srgbClr val="0824F2"/>
              </a:solidFill>
            </a:endParaRPr>
          </a:p>
          <a:p>
            <a:pPr lvl="1"/>
            <a:endParaRPr lang="en-US" b="1" baseline="-25000" dirty="0" smtClean="0">
              <a:solidFill>
                <a:srgbClr val="0824F2"/>
              </a:solidFill>
            </a:endParaRPr>
          </a:p>
          <a:p>
            <a:r>
              <a:rPr lang="en-US" dirty="0" err="1" smtClean="0"/>
              <a:t>Thm</a:t>
            </a:r>
            <a:r>
              <a:rPr lang="en-US" dirty="0" smtClean="0"/>
              <a:t>: #</a:t>
            </a:r>
            <a:r>
              <a:rPr lang="en-US" dirty="0" err="1" smtClean="0"/>
              <a:t>words_moved</a:t>
            </a:r>
            <a:r>
              <a:rPr lang="en-US" dirty="0" smtClean="0"/>
              <a:t> = </a:t>
            </a:r>
            <a:r>
              <a:rPr lang="en-US" dirty="0" err="1"/>
              <a:t>Ω</a:t>
            </a:r>
            <a:r>
              <a:rPr lang="en-US" dirty="0"/>
              <a:t>(n</a:t>
            </a:r>
            <a:r>
              <a:rPr lang="en-US" b="1" baseline="30000" dirty="0"/>
              <a:t>3</a:t>
            </a:r>
            <a:r>
              <a:rPr lang="en-US" sz="1600" dirty="0"/>
              <a:t>/</a:t>
            </a:r>
            <a:r>
              <a:rPr lang="en-US" dirty="0" smtClean="0"/>
              <a:t>M</a:t>
            </a:r>
            <a:r>
              <a:rPr lang="en-US" b="1" baseline="30000" dirty="0" smtClean="0">
                <a:solidFill>
                  <a:srgbClr val="0824F2"/>
                </a:solidFill>
              </a:rPr>
              <a:t>S</a:t>
            </a:r>
            <a:r>
              <a:rPr lang="en-US" sz="1800" b="1" baseline="30000" dirty="0" smtClean="0">
                <a:solidFill>
                  <a:srgbClr val="0824F2"/>
                </a:solidFill>
              </a:rPr>
              <a:t>HBL</a:t>
            </a:r>
            <a:r>
              <a:rPr lang="en-US" b="1" baseline="30000" dirty="0" smtClean="0">
                <a:solidFill>
                  <a:srgbClr val="0824F2"/>
                </a:solidFill>
              </a:rPr>
              <a:t>-1</a:t>
            </a:r>
            <a:r>
              <a:rPr lang="en-US" dirty="0" smtClean="0"/>
              <a:t>)= </a:t>
            </a:r>
            <a:r>
              <a:rPr lang="en-US" dirty="0" err="1"/>
              <a:t>Ω</a:t>
            </a:r>
            <a:r>
              <a:rPr lang="en-US" dirty="0"/>
              <a:t>(n</a:t>
            </a:r>
            <a:r>
              <a:rPr lang="en-US" b="1" baseline="30000" dirty="0"/>
              <a:t>3</a:t>
            </a:r>
            <a:r>
              <a:rPr lang="en-US" sz="1600" dirty="0"/>
              <a:t>/</a:t>
            </a:r>
            <a:r>
              <a:rPr lang="en-US" dirty="0"/>
              <a:t>M</a:t>
            </a:r>
            <a:r>
              <a:rPr lang="en-US" b="1" baseline="30000" dirty="0">
                <a:solidFill>
                  <a:srgbClr val="0824F2"/>
                </a:solidFill>
              </a:rPr>
              <a:t>1/2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Attained by block sizes </a:t>
            </a:r>
            <a:r>
              <a:rPr lang="en-US" dirty="0" err="1" smtClean="0"/>
              <a:t>M</a:t>
            </a:r>
            <a:r>
              <a:rPr lang="en-US" b="1" baseline="30000" dirty="0" err="1" smtClean="0"/>
              <a:t>xi</a:t>
            </a:r>
            <a:r>
              <a:rPr lang="en-US" dirty="0" err="1" smtClean="0"/>
              <a:t>,M</a:t>
            </a:r>
            <a:r>
              <a:rPr lang="en-US" b="1" baseline="30000" dirty="0" err="1" smtClean="0"/>
              <a:t>xj</a:t>
            </a:r>
            <a:r>
              <a:rPr lang="en-US" dirty="0" err="1" smtClean="0"/>
              <a:t>,M</a:t>
            </a:r>
            <a:r>
              <a:rPr lang="en-US" b="1" baseline="30000" dirty="0" err="1" smtClean="0"/>
              <a:t>xk</a:t>
            </a:r>
            <a:r>
              <a:rPr lang="en-US" dirty="0" smtClean="0"/>
              <a:t> = M</a:t>
            </a:r>
            <a:r>
              <a:rPr lang="en-US" b="1" baseline="30000" dirty="0" smtClean="0">
                <a:solidFill>
                  <a:srgbClr val="061BBA"/>
                </a:solidFill>
              </a:rPr>
              <a:t>1/2</a:t>
            </a:r>
            <a:r>
              <a:rPr lang="en-US" dirty="0" smtClean="0"/>
              <a:t>,M</a:t>
            </a:r>
            <a:r>
              <a:rPr lang="en-US" b="1" baseline="30000" dirty="0" smtClean="0">
                <a:solidFill>
                  <a:srgbClr val="061BBA"/>
                </a:solidFill>
              </a:rPr>
              <a:t>1/2</a:t>
            </a:r>
            <a:r>
              <a:rPr lang="en-US" dirty="0" smtClean="0"/>
              <a:t>,M</a:t>
            </a:r>
            <a:r>
              <a:rPr lang="en-US" b="1" baseline="30000" dirty="0" smtClean="0">
                <a:solidFill>
                  <a:srgbClr val="061BBA"/>
                </a:solidFill>
              </a:rPr>
              <a:t>1/2</a:t>
            </a:r>
            <a:endParaRPr lang="en-US" dirty="0">
              <a:solidFill>
                <a:srgbClr val="061BBA"/>
              </a:solidFill>
            </a:endParaRPr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578969"/>
              </p:ext>
            </p:extLst>
          </p:nvPr>
        </p:nvGraphicFramePr>
        <p:xfrm>
          <a:off x="2635623" y="1905000"/>
          <a:ext cx="4087905" cy="1873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581"/>
                <a:gridCol w="817581"/>
                <a:gridCol w="817581"/>
                <a:gridCol w="817581"/>
                <a:gridCol w="817581"/>
              </a:tblGrid>
              <a:tr h="2184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496042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/>
                </a:tc>
              </a:tr>
              <a:tr h="463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Δ</a:t>
                      </a:r>
                      <a:r>
                        <a:rPr lang="en-US" sz="2400" dirty="0" smtClean="0"/>
                        <a:t>   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Double Bracket 8"/>
          <p:cNvSpPr/>
          <p:nvPr/>
        </p:nvSpPr>
        <p:spPr>
          <a:xfrm>
            <a:off x="3473823" y="2438400"/>
            <a:ext cx="2532530" cy="1295400"/>
          </a:xfrm>
          <a:prstGeom prst="bracketPair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26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Theorem applied to Direct N-Body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9220200" cy="5486400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=1:n, for j=1:n</a:t>
            </a:r>
            <a:r>
              <a:rPr lang="en-US" dirty="0" smtClean="0"/>
              <a:t>, F(</a:t>
            </a:r>
            <a:r>
              <a:rPr lang="en-US" dirty="0" err="1" smtClean="0"/>
              <a:t>i</a:t>
            </a:r>
            <a:r>
              <a:rPr lang="en-US" dirty="0" smtClean="0"/>
              <a:t>) += force( P(</a:t>
            </a:r>
            <a:r>
              <a:rPr lang="en-US" dirty="0" err="1" smtClean="0"/>
              <a:t>i</a:t>
            </a:r>
            <a:r>
              <a:rPr lang="en-US" dirty="0" smtClean="0"/>
              <a:t>) , P(j) )</a:t>
            </a:r>
          </a:p>
          <a:p>
            <a:r>
              <a:rPr lang="en-US" dirty="0" smtClean="0"/>
              <a:t>Record array indices in matrix </a:t>
            </a:r>
            <a:r>
              <a:rPr lang="en-US" dirty="0" err="1" smtClean="0"/>
              <a:t>Δ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Solve LP for x = [</a:t>
            </a:r>
            <a:r>
              <a:rPr lang="en-US" dirty="0" err="1" smtClean="0"/>
              <a:t>xi,xj</a:t>
            </a:r>
            <a:r>
              <a:rPr lang="en-US" dirty="0" smtClean="0"/>
              <a:t>]</a:t>
            </a:r>
            <a:r>
              <a:rPr lang="en-US" baseline="30000" dirty="0" smtClean="0"/>
              <a:t>T</a:t>
            </a:r>
            <a:r>
              <a:rPr lang="en-US" dirty="0" smtClean="0"/>
              <a:t>:  max </a:t>
            </a:r>
            <a:r>
              <a:rPr lang="en-US" b="1" dirty="0" smtClean="0"/>
              <a:t>1</a:t>
            </a:r>
            <a:r>
              <a:rPr lang="en-US" baseline="30000" dirty="0" smtClean="0"/>
              <a:t>T</a:t>
            </a:r>
            <a:r>
              <a:rPr lang="en-US" dirty="0" smtClean="0"/>
              <a:t>x  </a:t>
            </a:r>
            <a:r>
              <a:rPr lang="en-US" dirty="0" err="1" smtClean="0"/>
              <a:t>s.t.</a:t>
            </a:r>
            <a:r>
              <a:rPr lang="en-US" dirty="0" smtClean="0"/>
              <a:t> </a:t>
            </a:r>
            <a:r>
              <a:rPr lang="en-US" dirty="0" err="1" smtClean="0"/>
              <a:t>Δ</a:t>
            </a:r>
            <a:r>
              <a:rPr lang="en-US" dirty="0" smtClean="0"/>
              <a:t> x ≤ </a:t>
            </a:r>
            <a:r>
              <a:rPr lang="en-US" b="1" dirty="0" smtClean="0"/>
              <a:t>1</a:t>
            </a:r>
          </a:p>
          <a:p>
            <a:pPr lvl="1"/>
            <a:r>
              <a:rPr lang="en-US" dirty="0" smtClean="0"/>
              <a:t>Result: x = [</a:t>
            </a:r>
            <a:r>
              <a:rPr lang="en-US" dirty="0" smtClean="0">
                <a:solidFill>
                  <a:srgbClr val="0824F2"/>
                </a:solidFill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0824F2"/>
                </a:solidFill>
              </a:rPr>
              <a:t>1</a:t>
            </a:r>
            <a:r>
              <a:rPr lang="en-US" dirty="0" smtClean="0"/>
              <a:t>], </a:t>
            </a:r>
            <a:r>
              <a:rPr lang="en-US" b="1" dirty="0" smtClean="0"/>
              <a:t>1</a:t>
            </a:r>
            <a:r>
              <a:rPr lang="en-US" sz="3200" baseline="30000" dirty="0" smtClean="0"/>
              <a:t>T</a:t>
            </a:r>
            <a:r>
              <a:rPr lang="en-US" dirty="0" smtClean="0"/>
              <a:t>x = </a:t>
            </a:r>
            <a:r>
              <a:rPr lang="en-US" dirty="0" smtClean="0">
                <a:solidFill>
                  <a:srgbClr val="0824F2"/>
                </a:solidFill>
              </a:rPr>
              <a:t>2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0824F2"/>
                </a:solidFill>
              </a:rPr>
              <a:t>s</a:t>
            </a:r>
            <a:r>
              <a:rPr lang="en-US" b="1" baseline="-25000" dirty="0" err="1" smtClean="0">
                <a:solidFill>
                  <a:srgbClr val="0824F2"/>
                </a:solidFill>
              </a:rPr>
              <a:t>HBL</a:t>
            </a:r>
            <a:endParaRPr lang="en-US" b="1" baseline="-25000" dirty="0" smtClean="0">
              <a:solidFill>
                <a:srgbClr val="0824F2"/>
              </a:solidFill>
            </a:endParaRPr>
          </a:p>
          <a:p>
            <a:pPr lvl="1"/>
            <a:endParaRPr lang="en-US" b="1" baseline="-25000" dirty="0" smtClean="0">
              <a:solidFill>
                <a:srgbClr val="0824F2"/>
              </a:solidFill>
            </a:endParaRPr>
          </a:p>
          <a:p>
            <a:r>
              <a:rPr lang="en-US" dirty="0" err="1" smtClean="0"/>
              <a:t>Thm</a:t>
            </a:r>
            <a:r>
              <a:rPr lang="en-US" dirty="0" smtClean="0"/>
              <a:t>: #</a:t>
            </a:r>
            <a:r>
              <a:rPr lang="en-US" dirty="0" err="1" smtClean="0"/>
              <a:t>words_moved</a:t>
            </a:r>
            <a:r>
              <a:rPr lang="en-US" dirty="0" smtClean="0"/>
              <a:t> = </a:t>
            </a:r>
            <a:r>
              <a:rPr lang="en-US" dirty="0" err="1"/>
              <a:t>Ω</a:t>
            </a:r>
            <a:r>
              <a:rPr lang="en-US" dirty="0"/>
              <a:t>(</a:t>
            </a:r>
            <a:r>
              <a:rPr lang="en-US" dirty="0" smtClean="0"/>
              <a:t>n</a:t>
            </a:r>
            <a:r>
              <a:rPr lang="en-US" sz="3300" b="1" baseline="30000" dirty="0" smtClean="0"/>
              <a:t>2</a:t>
            </a:r>
            <a:r>
              <a:rPr lang="en-US" dirty="0" smtClean="0"/>
              <a:t>/M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S</a:t>
            </a:r>
            <a:r>
              <a:rPr lang="en-US" sz="2800" b="1" baseline="30000" dirty="0" smtClean="0">
                <a:solidFill>
                  <a:srgbClr val="0824F2"/>
                </a:solidFill>
              </a:rPr>
              <a:t>HBL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-1</a:t>
            </a:r>
            <a:r>
              <a:rPr lang="en-US" dirty="0" smtClean="0"/>
              <a:t>)= </a:t>
            </a:r>
            <a:r>
              <a:rPr lang="en-US" dirty="0" err="1"/>
              <a:t>Ω</a:t>
            </a:r>
            <a:r>
              <a:rPr lang="en-US" dirty="0"/>
              <a:t>(</a:t>
            </a:r>
            <a:r>
              <a:rPr lang="en-US" dirty="0" smtClean="0"/>
              <a:t>n</a:t>
            </a:r>
            <a:r>
              <a:rPr lang="en-US" sz="3300" b="1" baseline="30000" dirty="0" smtClean="0"/>
              <a:t>2</a:t>
            </a:r>
            <a:r>
              <a:rPr lang="en-US" dirty="0" smtClean="0"/>
              <a:t>/M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Attained by block sizes </a:t>
            </a:r>
            <a:r>
              <a:rPr lang="en-US" dirty="0" err="1" smtClean="0"/>
              <a:t>M</a:t>
            </a:r>
            <a:r>
              <a:rPr lang="en-US" b="1" baseline="30000" dirty="0" err="1" smtClean="0"/>
              <a:t>xi</a:t>
            </a:r>
            <a:r>
              <a:rPr lang="en-US" dirty="0" err="1" smtClean="0"/>
              <a:t>,M</a:t>
            </a:r>
            <a:r>
              <a:rPr lang="en-US" b="1" baseline="30000" dirty="0" err="1" smtClean="0"/>
              <a:t>xj</a:t>
            </a:r>
            <a:r>
              <a:rPr lang="en-US" dirty="0" smtClean="0"/>
              <a:t> = M</a:t>
            </a:r>
            <a:r>
              <a:rPr lang="en-US" b="1" baseline="30000" dirty="0" smtClean="0">
                <a:solidFill>
                  <a:srgbClr val="061BBA"/>
                </a:solidFill>
              </a:rPr>
              <a:t>1</a:t>
            </a:r>
            <a:r>
              <a:rPr lang="en-US" dirty="0" smtClean="0"/>
              <a:t>,M</a:t>
            </a:r>
            <a:r>
              <a:rPr lang="en-US" b="1" baseline="30000" dirty="0" smtClean="0">
                <a:solidFill>
                  <a:srgbClr val="061BBA"/>
                </a:solidFill>
              </a:rPr>
              <a:t>1</a:t>
            </a:r>
            <a:endParaRPr lang="en-US" dirty="0">
              <a:solidFill>
                <a:srgbClr val="061BBA"/>
              </a:solidFill>
            </a:endParaRPr>
          </a:p>
          <a:p>
            <a:endParaRPr lang="en-US" dirty="0"/>
          </a:p>
        </p:txBody>
      </p:sp>
      <p:sp>
        <p:nvSpPr>
          <p:cNvPr id="9" name="Double Bracket 8"/>
          <p:cNvSpPr/>
          <p:nvPr/>
        </p:nvSpPr>
        <p:spPr>
          <a:xfrm>
            <a:off x="3810000" y="2667000"/>
            <a:ext cx="1600200" cy="1295400"/>
          </a:xfrm>
          <a:prstGeom prst="bracketPair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10884"/>
              </p:ext>
            </p:extLst>
          </p:nvPr>
        </p:nvGraphicFramePr>
        <p:xfrm>
          <a:off x="2743200" y="2133600"/>
          <a:ext cx="37338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/>
                <a:gridCol w="933450"/>
                <a:gridCol w="933450"/>
                <a:gridCol w="933450"/>
              </a:tblGrid>
              <a:tr h="43815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Δ</a:t>
                      </a:r>
                      <a:r>
                        <a:rPr lang="en-US" sz="2400" dirty="0" smtClean="0"/>
                        <a:t>  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P(</a:t>
                      </a:r>
                      <a:r>
                        <a:rPr lang="en-US" sz="2400" dirty="0" err="1" smtClean="0"/>
                        <a:t>i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P(j)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544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Theorem applied to Random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197" y="914400"/>
            <a:ext cx="92964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</a:t>
            </a:r>
            <a:r>
              <a:rPr lang="en-US" dirty="0" smtClean="0"/>
              <a:t>i1=</a:t>
            </a:r>
            <a:r>
              <a:rPr lang="en-US" dirty="0"/>
              <a:t>1:n, for </a:t>
            </a:r>
            <a:r>
              <a:rPr lang="en-US" dirty="0" smtClean="0"/>
              <a:t>i2=</a:t>
            </a:r>
            <a:r>
              <a:rPr lang="en-US" dirty="0"/>
              <a:t>1:n</a:t>
            </a:r>
            <a:r>
              <a:rPr lang="en-US" dirty="0" smtClean="0"/>
              <a:t>, … , for i6=1:n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A1(i1,i3,i6) += func1(A2(i1,i2,i4),A3(i2,i3,i5),A4(i3,i4,i6))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A5(i2,i6) += func2(A6(i1,i4,i5),A3(i3,i4,i6))</a:t>
            </a:r>
          </a:p>
          <a:p>
            <a:endParaRPr lang="en-US" dirty="0" smtClean="0"/>
          </a:p>
          <a:p>
            <a:r>
              <a:rPr lang="en-US" dirty="0" smtClean="0"/>
              <a:t>Record array indices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in matrix </a:t>
            </a:r>
            <a:r>
              <a:rPr lang="en-US" dirty="0" err="1" smtClean="0"/>
              <a:t>Δ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Solve LP for x = [x1,…,x7]</a:t>
            </a:r>
            <a:r>
              <a:rPr lang="en-US" baseline="30000" dirty="0" smtClean="0"/>
              <a:t>T</a:t>
            </a:r>
            <a:r>
              <a:rPr lang="en-US" dirty="0" smtClean="0"/>
              <a:t>:  max </a:t>
            </a:r>
            <a:r>
              <a:rPr lang="en-US" b="1" dirty="0" smtClean="0"/>
              <a:t>1</a:t>
            </a:r>
            <a:r>
              <a:rPr lang="en-US" baseline="30000" dirty="0" smtClean="0"/>
              <a:t>T</a:t>
            </a:r>
            <a:r>
              <a:rPr lang="en-US" dirty="0" smtClean="0"/>
              <a:t>x  </a:t>
            </a:r>
            <a:r>
              <a:rPr lang="en-US" dirty="0" err="1" smtClean="0"/>
              <a:t>s.t.</a:t>
            </a:r>
            <a:r>
              <a:rPr lang="en-US" dirty="0" smtClean="0"/>
              <a:t> </a:t>
            </a:r>
            <a:r>
              <a:rPr lang="en-US" dirty="0" err="1" smtClean="0"/>
              <a:t>Δ</a:t>
            </a:r>
            <a:r>
              <a:rPr lang="en-US" dirty="0" smtClean="0"/>
              <a:t> x ≤ </a:t>
            </a:r>
            <a:r>
              <a:rPr lang="en-US" b="1" dirty="0" smtClean="0"/>
              <a:t>1</a:t>
            </a:r>
          </a:p>
          <a:p>
            <a:pPr lvl="1"/>
            <a:r>
              <a:rPr lang="en-US" dirty="0" smtClean="0"/>
              <a:t>Result: x = [</a:t>
            </a:r>
            <a:r>
              <a:rPr lang="en-US" dirty="0" smtClean="0">
                <a:solidFill>
                  <a:srgbClr val="0824F2"/>
                </a:solidFill>
              </a:rPr>
              <a:t>2/7,3/7,1/7,2/7,3/7,4/7</a:t>
            </a:r>
            <a:r>
              <a:rPr lang="en-US" dirty="0" smtClean="0"/>
              <a:t>], </a:t>
            </a:r>
            <a:r>
              <a:rPr lang="en-US" b="1" dirty="0" smtClean="0"/>
              <a:t>1</a:t>
            </a:r>
            <a:r>
              <a:rPr lang="en-US" sz="3200" baseline="30000" dirty="0" smtClean="0"/>
              <a:t>T</a:t>
            </a:r>
            <a:r>
              <a:rPr lang="en-US" dirty="0" smtClean="0"/>
              <a:t>x = </a:t>
            </a:r>
            <a:r>
              <a:rPr lang="en-US" dirty="0" smtClean="0">
                <a:solidFill>
                  <a:srgbClr val="0824F2"/>
                </a:solidFill>
              </a:rPr>
              <a:t>15/7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0824F2"/>
                </a:solidFill>
              </a:rPr>
              <a:t>s</a:t>
            </a:r>
            <a:r>
              <a:rPr lang="en-US" b="1" baseline="-25000" dirty="0" err="1" smtClean="0">
                <a:solidFill>
                  <a:srgbClr val="0824F2"/>
                </a:solidFill>
              </a:rPr>
              <a:t>HBL</a:t>
            </a:r>
            <a:endParaRPr lang="en-US" b="1" baseline="-25000" dirty="0" smtClean="0">
              <a:solidFill>
                <a:srgbClr val="0824F2"/>
              </a:solidFill>
            </a:endParaRPr>
          </a:p>
          <a:p>
            <a:r>
              <a:rPr lang="en-US" dirty="0" err="1" smtClean="0"/>
              <a:t>Thm</a:t>
            </a:r>
            <a:r>
              <a:rPr lang="en-US" dirty="0" smtClean="0"/>
              <a:t>: #</a:t>
            </a:r>
            <a:r>
              <a:rPr lang="en-US" dirty="0" err="1" smtClean="0"/>
              <a:t>words_moved</a:t>
            </a:r>
            <a:r>
              <a:rPr lang="en-US" dirty="0" smtClean="0"/>
              <a:t> = </a:t>
            </a:r>
            <a:r>
              <a:rPr lang="en-US" dirty="0" err="1"/>
              <a:t>Ω</a:t>
            </a:r>
            <a:r>
              <a:rPr lang="en-US" dirty="0"/>
              <a:t>(</a:t>
            </a:r>
            <a:r>
              <a:rPr lang="en-US" dirty="0" smtClean="0"/>
              <a:t>n</a:t>
            </a:r>
            <a:r>
              <a:rPr lang="en-US" sz="3300" b="1" baseline="30000" dirty="0"/>
              <a:t>6</a:t>
            </a:r>
            <a:r>
              <a:rPr lang="en-US" dirty="0" smtClean="0"/>
              <a:t>/M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S</a:t>
            </a:r>
            <a:r>
              <a:rPr lang="en-US" sz="2800" b="1" baseline="30000" dirty="0" smtClean="0">
                <a:solidFill>
                  <a:srgbClr val="0824F2"/>
                </a:solidFill>
              </a:rPr>
              <a:t>HBL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-1</a:t>
            </a:r>
            <a:r>
              <a:rPr lang="en-US" dirty="0" smtClean="0"/>
              <a:t>)= </a:t>
            </a:r>
            <a:r>
              <a:rPr lang="en-US" dirty="0" err="1"/>
              <a:t>Ω</a:t>
            </a:r>
            <a:r>
              <a:rPr lang="en-US" dirty="0"/>
              <a:t>(</a:t>
            </a:r>
            <a:r>
              <a:rPr lang="en-US" dirty="0" smtClean="0"/>
              <a:t>n</a:t>
            </a:r>
            <a:r>
              <a:rPr lang="en-US" sz="3300" b="1" baseline="30000" dirty="0"/>
              <a:t>6</a:t>
            </a:r>
            <a:r>
              <a:rPr lang="en-US" dirty="0" smtClean="0"/>
              <a:t>/M</a:t>
            </a:r>
            <a:r>
              <a:rPr lang="en-US" sz="3500" b="1" baseline="30000" dirty="0" smtClean="0">
                <a:solidFill>
                  <a:srgbClr val="0824F2"/>
                </a:solidFill>
              </a:rPr>
              <a:t>8/7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Attained by block sizes M</a:t>
            </a:r>
            <a:r>
              <a:rPr lang="en-US" b="1" baseline="30000" dirty="0" smtClean="0">
                <a:solidFill>
                  <a:srgbClr val="061BBA"/>
                </a:solidFill>
              </a:rPr>
              <a:t>2/7</a:t>
            </a:r>
            <a:r>
              <a:rPr lang="en-US" dirty="0" smtClean="0"/>
              <a:t>,M</a:t>
            </a:r>
            <a:r>
              <a:rPr lang="en-US" b="1" baseline="30000" dirty="0" smtClean="0">
                <a:solidFill>
                  <a:srgbClr val="061BBA"/>
                </a:solidFill>
              </a:rPr>
              <a:t>3/7</a:t>
            </a:r>
            <a:r>
              <a:rPr lang="en-US" dirty="0"/>
              <a:t>,</a:t>
            </a:r>
            <a:r>
              <a:rPr lang="en-US" dirty="0" smtClean="0"/>
              <a:t>M</a:t>
            </a:r>
            <a:r>
              <a:rPr lang="en-US" b="1" baseline="30000" dirty="0" smtClean="0">
                <a:solidFill>
                  <a:srgbClr val="061BBA"/>
                </a:solidFill>
              </a:rPr>
              <a:t>1/7</a:t>
            </a:r>
            <a:r>
              <a:rPr lang="en-US" dirty="0"/>
              <a:t>,</a:t>
            </a:r>
            <a:r>
              <a:rPr lang="en-US" dirty="0" smtClean="0"/>
              <a:t>M</a:t>
            </a:r>
            <a:r>
              <a:rPr lang="en-US" b="1" baseline="30000" dirty="0" smtClean="0">
                <a:solidFill>
                  <a:srgbClr val="061BBA"/>
                </a:solidFill>
              </a:rPr>
              <a:t>2/7</a:t>
            </a:r>
            <a:r>
              <a:rPr lang="en-US" dirty="0"/>
              <a:t>,M</a:t>
            </a:r>
            <a:r>
              <a:rPr lang="en-US" b="1" baseline="30000" dirty="0">
                <a:solidFill>
                  <a:srgbClr val="061BBA"/>
                </a:solidFill>
              </a:rPr>
              <a:t>3/</a:t>
            </a:r>
            <a:r>
              <a:rPr lang="en-US" b="1" baseline="30000" dirty="0" smtClean="0">
                <a:solidFill>
                  <a:srgbClr val="061BBA"/>
                </a:solidFill>
              </a:rPr>
              <a:t>7</a:t>
            </a:r>
            <a:r>
              <a:rPr lang="en-US" dirty="0"/>
              <a:t>,</a:t>
            </a:r>
            <a:r>
              <a:rPr lang="en-US" dirty="0" smtClean="0"/>
              <a:t>M</a:t>
            </a:r>
            <a:r>
              <a:rPr lang="en-US" b="1" baseline="30000" dirty="0" smtClean="0">
                <a:solidFill>
                  <a:srgbClr val="061BBA"/>
                </a:solidFill>
              </a:rPr>
              <a:t>4/</a:t>
            </a:r>
            <a:r>
              <a:rPr lang="en-US" b="1" baseline="30000" dirty="0">
                <a:solidFill>
                  <a:srgbClr val="061BBA"/>
                </a:solidFill>
              </a:rPr>
              <a:t>7</a:t>
            </a:r>
            <a:endParaRPr lang="en-US" dirty="0">
              <a:solidFill>
                <a:srgbClr val="061BBA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61BBA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61BBA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61BBA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61BBA"/>
              </a:solidFill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246837"/>
              </p:ext>
            </p:extLst>
          </p:nvPr>
        </p:nvGraphicFramePr>
        <p:xfrm>
          <a:off x="3352800" y="2209800"/>
          <a:ext cx="5238368" cy="2194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796"/>
                <a:gridCol w="654796"/>
                <a:gridCol w="654796"/>
                <a:gridCol w="654796"/>
                <a:gridCol w="654796"/>
                <a:gridCol w="654796"/>
                <a:gridCol w="592417"/>
                <a:gridCol w="717175"/>
              </a:tblGrid>
              <a:tr h="267517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</a:tr>
              <a:tr h="304618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A1</a:t>
                      </a:r>
                      <a:endParaRPr lang="en-US" sz="1400" dirty="0"/>
                    </a:p>
                  </a:txBody>
                  <a:tcPr/>
                </a:tc>
              </a:tr>
              <a:tr h="304618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A2</a:t>
                      </a:r>
                      <a:endParaRPr lang="en-US" sz="1400" dirty="0"/>
                    </a:p>
                  </a:txBody>
                  <a:tcPr/>
                </a:tc>
              </a:tr>
              <a:tr h="30461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Δ</a:t>
                      </a:r>
                      <a:r>
                        <a:rPr lang="en-US" sz="1800" dirty="0" smtClean="0"/>
                        <a:t> =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A3</a:t>
                      </a:r>
                      <a:endParaRPr lang="en-US" sz="1400" dirty="0"/>
                    </a:p>
                  </a:txBody>
                  <a:tcPr/>
                </a:tc>
              </a:tr>
              <a:tr h="304618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A3,A4</a:t>
                      </a:r>
                      <a:endParaRPr lang="en-US" sz="1400" dirty="0"/>
                    </a:p>
                  </a:txBody>
                  <a:tcPr/>
                </a:tc>
              </a:tr>
              <a:tr h="304618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A5</a:t>
                      </a:r>
                      <a:endParaRPr lang="en-US" sz="1400" dirty="0"/>
                    </a:p>
                  </a:txBody>
                  <a:tcPr/>
                </a:tc>
              </a:tr>
              <a:tr h="304618"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A6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Double Bracket 6"/>
          <p:cNvSpPr/>
          <p:nvPr/>
        </p:nvSpPr>
        <p:spPr>
          <a:xfrm>
            <a:off x="3962400" y="2590801"/>
            <a:ext cx="3866770" cy="1828800"/>
          </a:xfrm>
          <a:prstGeom prst="bracketPair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6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Communication Bound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0353"/>
            <a:ext cx="8763000" cy="4960751"/>
          </a:xfrm>
        </p:spPr>
        <p:txBody>
          <a:bodyPr>
            <a:normAutofit lnSpcReduction="10000"/>
          </a:bodyPr>
          <a:lstStyle/>
          <a:p>
            <a:pPr>
              <a:spcBef>
                <a:spcPts val="1500"/>
              </a:spcBef>
            </a:pPr>
            <a:r>
              <a:rPr lang="en-US" sz="2800" dirty="0" smtClean="0"/>
              <a:t>Given S subset of </a:t>
            </a:r>
            <a:r>
              <a:rPr lang="en-US" sz="2800" dirty="0" err="1" smtClean="0"/>
              <a:t>Z</a:t>
            </a:r>
            <a:r>
              <a:rPr lang="en-US" sz="2800" baseline="30000" dirty="0" err="1" smtClean="0"/>
              <a:t>k</a:t>
            </a:r>
            <a:r>
              <a:rPr lang="en-US" sz="2800" dirty="0" smtClean="0"/>
              <a:t>, group </a:t>
            </a:r>
            <a:r>
              <a:rPr lang="en-US" sz="2800" dirty="0" err="1" smtClean="0"/>
              <a:t>homomorphisms</a:t>
            </a:r>
            <a:r>
              <a:rPr lang="en-US" sz="2800" dirty="0" smtClean="0"/>
              <a:t> φ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φ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…,             bound |S| in terms of |φ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(S)|,  |φ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(S)|, </a:t>
            </a:r>
            <a:r>
              <a:rPr lang="en-US" sz="2800" dirty="0"/>
              <a:t>… , |</a:t>
            </a:r>
            <a:r>
              <a:rPr lang="en-US" sz="2800" dirty="0" err="1" smtClean="0"/>
              <a:t>φ</a:t>
            </a:r>
            <a:r>
              <a:rPr lang="en-US" sz="2800" baseline="-25000" dirty="0" err="1" smtClean="0"/>
              <a:t>m</a:t>
            </a:r>
            <a:r>
              <a:rPr lang="en-US" sz="2800" dirty="0" smtClean="0"/>
              <a:t>(</a:t>
            </a:r>
            <a:r>
              <a:rPr lang="en-US" sz="2800" dirty="0"/>
              <a:t>S)|</a:t>
            </a:r>
            <a:endParaRPr lang="en-US" sz="2800" baseline="30000" dirty="0" smtClean="0"/>
          </a:p>
          <a:p>
            <a:pPr>
              <a:spcBef>
                <a:spcPts val="1500"/>
              </a:spcBef>
            </a:pPr>
            <a:r>
              <a:rPr lang="en-US" sz="2800" dirty="0" err="1" smtClean="0"/>
              <a:t>Def</a:t>
            </a:r>
            <a:r>
              <a:rPr lang="en-US" sz="2800" dirty="0" smtClean="0"/>
              <a:t>: </a:t>
            </a:r>
            <a:r>
              <a:rPr lang="en-US" sz="2800" dirty="0" err="1" smtClean="0"/>
              <a:t>Hölder-Brascamp-Lieb</a:t>
            </a:r>
            <a:r>
              <a:rPr lang="en-US" sz="2800" dirty="0" smtClean="0"/>
              <a:t> LP (HBL-LP) for s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,…,</a:t>
            </a:r>
            <a:r>
              <a:rPr lang="en-US" sz="2800" dirty="0" err="1" smtClean="0"/>
              <a:t>s</a:t>
            </a:r>
            <a:r>
              <a:rPr lang="en-US" sz="2800" baseline="-25000" dirty="0" err="1" smtClean="0"/>
              <a:t>m</a:t>
            </a:r>
            <a:r>
              <a:rPr lang="en-US" sz="2800" dirty="0" smtClean="0"/>
              <a:t>: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for all subgroups H &lt; </a:t>
            </a:r>
            <a:r>
              <a:rPr lang="en-US" sz="2800" dirty="0" err="1" smtClean="0"/>
              <a:t>Z</a:t>
            </a:r>
            <a:r>
              <a:rPr lang="en-US" sz="2800" baseline="30000" dirty="0" err="1" smtClean="0"/>
              <a:t>k</a:t>
            </a:r>
            <a:r>
              <a:rPr lang="en-US" sz="2800" dirty="0" smtClean="0"/>
              <a:t>,     rank(H) ≤ </a:t>
            </a:r>
            <a:r>
              <a:rPr lang="en-US" sz="2800" dirty="0" err="1" smtClean="0"/>
              <a:t>Σ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</a:t>
            </a:r>
            <a:r>
              <a:rPr lang="en-US" sz="2800" dirty="0" err="1"/>
              <a:t>s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*rank(</a:t>
            </a:r>
            <a:r>
              <a:rPr lang="en-US" sz="2800" dirty="0" err="1" smtClean="0"/>
              <a:t>φ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(H))</a:t>
            </a:r>
          </a:p>
          <a:p>
            <a:pPr>
              <a:spcBef>
                <a:spcPts val="1500"/>
              </a:spcBef>
            </a:pPr>
            <a:r>
              <a:rPr lang="en-US" sz="2800" dirty="0" err="1" smtClean="0"/>
              <a:t>Thm</a:t>
            </a:r>
            <a:r>
              <a:rPr lang="en-US" sz="2800" dirty="0" smtClean="0"/>
              <a:t> (Christ/Tao/</a:t>
            </a:r>
            <a:r>
              <a:rPr lang="en-US" sz="2800" dirty="0" err="1" smtClean="0"/>
              <a:t>Carbery</a:t>
            </a:r>
            <a:r>
              <a:rPr lang="en-US" sz="2800" dirty="0" smtClean="0"/>
              <a:t>/Bennett): Given </a:t>
            </a:r>
            <a:r>
              <a:rPr lang="en-US" sz="2800" dirty="0"/>
              <a:t>s</a:t>
            </a:r>
            <a:r>
              <a:rPr lang="en-US" sz="2800" baseline="-25000" dirty="0"/>
              <a:t>1</a:t>
            </a:r>
            <a:r>
              <a:rPr lang="en-US" sz="2800" dirty="0"/>
              <a:t>,…,</a:t>
            </a:r>
            <a:r>
              <a:rPr lang="en-US" sz="2800" dirty="0" err="1"/>
              <a:t>s</a:t>
            </a:r>
            <a:r>
              <a:rPr lang="en-US" sz="2800" baseline="-25000" dirty="0" err="1"/>
              <a:t>m</a:t>
            </a:r>
            <a:endParaRPr lang="en-US" sz="2800" dirty="0" smtClean="0"/>
          </a:p>
          <a:p>
            <a:pPr marL="0" indent="0">
              <a:spcBef>
                <a:spcPts val="150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     |S| </a:t>
            </a:r>
            <a:r>
              <a:rPr lang="en-US" sz="2800" dirty="0"/>
              <a:t>≤ </a:t>
            </a:r>
            <a:r>
              <a:rPr lang="en-US" sz="2800" dirty="0" err="1" smtClean="0"/>
              <a:t>Π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|</a:t>
            </a:r>
            <a:r>
              <a:rPr lang="en-US" sz="2800" dirty="0" err="1" smtClean="0"/>
              <a:t>φ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(S)|</a:t>
            </a:r>
            <a:r>
              <a:rPr lang="en-US" sz="3600" baseline="30000" dirty="0" err="1"/>
              <a:t>s</a:t>
            </a:r>
            <a:r>
              <a:rPr lang="en-US" sz="2800" baseline="30000" dirty="0" err="1" smtClean="0"/>
              <a:t>j</a:t>
            </a:r>
            <a:endParaRPr lang="en-US" sz="2800" dirty="0" smtClean="0"/>
          </a:p>
          <a:p>
            <a:pPr>
              <a:spcBef>
                <a:spcPts val="1500"/>
              </a:spcBef>
            </a:pPr>
            <a:r>
              <a:rPr lang="en-US" sz="2800" dirty="0" err="1" smtClean="0"/>
              <a:t>Thm</a:t>
            </a:r>
            <a:r>
              <a:rPr lang="en-US" sz="2800" dirty="0" smtClean="0"/>
              <a:t>: Given a program with array refs given by </a:t>
            </a:r>
            <a:r>
              <a:rPr lang="en-US" sz="2800" dirty="0" err="1" smtClean="0"/>
              <a:t>φ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, choose </a:t>
            </a:r>
            <a:r>
              <a:rPr lang="en-US" sz="2800" dirty="0" err="1" smtClean="0"/>
              <a:t>s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to minimize </a:t>
            </a:r>
            <a:r>
              <a:rPr lang="en-US" sz="2800" dirty="0" err="1"/>
              <a:t>s</a:t>
            </a:r>
            <a:r>
              <a:rPr lang="en-US" sz="2800" baseline="-25000" dirty="0" err="1" smtClean="0"/>
              <a:t>HBL</a:t>
            </a:r>
            <a:r>
              <a:rPr lang="en-US" sz="2800" dirty="0" smtClean="0"/>
              <a:t> = </a:t>
            </a:r>
            <a:r>
              <a:rPr lang="en-US" sz="2800" dirty="0" err="1"/>
              <a:t>Σ</a:t>
            </a:r>
            <a:r>
              <a:rPr lang="en-US" sz="2800" baseline="-25000" dirty="0" err="1"/>
              <a:t>j</a:t>
            </a:r>
            <a:r>
              <a:rPr lang="en-US" sz="2800" dirty="0"/>
              <a:t> </a:t>
            </a:r>
            <a:r>
              <a:rPr lang="en-US" sz="2800" dirty="0" err="1"/>
              <a:t>s</a:t>
            </a:r>
            <a:r>
              <a:rPr lang="en-US" sz="2800" baseline="-25000" dirty="0" err="1" smtClean="0"/>
              <a:t>j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subject to HBL-LP. Then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#</a:t>
            </a:r>
            <a:r>
              <a:rPr lang="en-US" sz="2800" dirty="0" err="1" smtClean="0"/>
              <a:t>words_moved</a:t>
            </a:r>
            <a:r>
              <a:rPr lang="en-US" sz="2800" dirty="0" smtClean="0"/>
              <a:t> = </a:t>
            </a:r>
            <a:r>
              <a:rPr lang="en-US" sz="2800" dirty="0" err="1" smtClean="0"/>
              <a:t>Ω</a:t>
            </a:r>
            <a:r>
              <a:rPr lang="en-US" sz="2800" dirty="0" smtClean="0"/>
              <a:t> (#iterations/M</a:t>
            </a:r>
            <a:r>
              <a:rPr lang="en-US" sz="2800" baseline="30000" dirty="0" smtClean="0"/>
              <a:t>s</a:t>
            </a:r>
            <a:r>
              <a:rPr lang="en-US" sz="2000" baseline="30000" dirty="0" smtClean="0"/>
              <a:t>HBL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)</a:t>
            </a:r>
            <a:endParaRPr lang="en-US" sz="2800" baseline="30000" dirty="0"/>
          </a:p>
          <a:p>
            <a:pPr marL="0" indent="0">
              <a:spcBef>
                <a:spcPts val="15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553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3" y="173038"/>
            <a:ext cx="7812087" cy="4355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41400"/>
            <a:ext cx="8686800" cy="51101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Attainability depends on loop dependencies</a:t>
            </a:r>
          </a:p>
          <a:p>
            <a:pPr marL="0" indent="0">
              <a:buNone/>
            </a:pPr>
            <a:r>
              <a:rPr lang="en-US" dirty="0" smtClean="0"/>
              <a:t>    Best case: none, or associative operators (</a:t>
            </a:r>
            <a:r>
              <a:rPr lang="en-US" dirty="0" err="1" smtClean="0"/>
              <a:t>matmul</a:t>
            </a:r>
            <a:r>
              <a:rPr lang="en-US" dirty="0" smtClean="0"/>
              <a:t>, </a:t>
            </a:r>
            <a:r>
              <a:rPr lang="en-US" dirty="0" err="1" smtClean="0"/>
              <a:t>nbody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Thm</a:t>
            </a:r>
            <a:r>
              <a:rPr lang="en-US" dirty="0" smtClean="0"/>
              <a:t>: When all </a:t>
            </a:r>
            <a:r>
              <a:rPr lang="en-US" dirty="0" err="1"/>
              <a:t>φ</a:t>
            </a:r>
            <a:r>
              <a:rPr lang="en-US" baseline="-25000" dirty="0" err="1"/>
              <a:t>j</a:t>
            </a:r>
            <a:r>
              <a:rPr lang="en-US" dirty="0"/>
              <a:t> = {subset of indices</a:t>
            </a:r>
            <a:r>
              <a:rPr lang="en-US" dirty="0" smtClean="0"/>
              <a:t>}, dual of HBL-LP gives optimal tile sizes:</a:t>
            </a:r>
          </a:p>
          <a:p>
            <a:pPr marL="0" indent="0">
              <a:buNone/>
            </a:pPr>
            <a:r>
              <a:rPr lang="en-US" dirty="0" smtClean="0"/>
              <a:t>        HBL-LP:           minimize  1</a:t>
            </a:r>
            <a:r>
              <a:rPr lang="en-US" baseline="30000" dirty="0" smtClean="0"/>
              <a:t>T</a:t>
            </a:r>
            <a:r>
              <a:rPr lang="en-US" dirty="0" smtClean="0"/>
              <a:t>*s</a:t>
            </a:r>
            <a:r>
              <a:rPr lang="en-US" baseline="-25000" dirty="0" smtClean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s.t.</a:t>
            </a:r>
            <a:r>
              <a:rPr lang="en-US" dirty="0" smtClean="0"/>
              <a:t>  </a:t>
            </a:r>
            <a:r>
              <a:rPr lang="en-US" dirty="0" err="1"/>
              <a:t>s</a:t>
            </a:r>
            <a:r>
              <a:rPr lang="en-US" baseline="30000" dirty="0" err="1" smtClean="0"/>
              <a:t>T</a:t>
            </a:r>
            <a:r>
              <a:rPr lang="en-US" dirty="0" smtClean="0"/>
              <a:t>*</a:t>
            </a:r>
            <a:r>
              <a:rPr lang="en-US" dirty="0" err="1" smtClean="0"/>
              <a:t>Δ</a:t>
            </a:r>
            <a:r>
              <a:rPr lang="en-US" dirty="0" smtClean="0"/>
              <a:t> ≥ 1</a:t>
            </a:r>
            <a:r>
              <a:rPr lang="en-US" baseline="30000" dirty="0" smtClean="0"/>
              <a:t>T</a:t>
            </a:r>
          </a:p>
          <a:p>
            <a:pPr marL="0" indent="0">
              <a:buNone/>
            </a:pPr>
            <a:r>
              <a:rPr lang="en-US" baseline="30000" dirty="0"/>
              <a:t> </a:t>
            </a:r>
            <a:r>
              <a:rPr lang="en-US" baseline="30000" dirty="0" smtClean="0"/>
              <a:t>           </a:t>
            </a:r>
            <a:r>
              <a:rPr lang="en-US" dirty="0" smtClean="0"/>
              <a:t>Dual-HBL-LP:  maximize 1</a:t>
            </a:r>
            <a:r>
              <a:rPr lang="en-US" baseline="30000" dirty="0" smtClean="0"/>
              <a:t>T</a:t>
            </a:r>
            <a:r>
              <a:rPr lang="en-US" dirty="0" smtClean="0"/>
              <a:t>*x  </a:t>
            </a:r>
            <a:r>
              <a:rPr lang="en-US" dirty="0" err="1" smtClean="0"/>
              <a:t>s.t.</a:t>
            </a:r>
            <a:r>
              <a:rPr lang="en-US" dirty="0" smtClean="0"/>
              <a:t>    </a:t>
            </a:r>
            <a:r>
              <a:rPr lang="en-US" dirty="0" err="1" smtClean="0"/>
              <a:t>Δ</a:t>
            </a:r>
            <a:r>
              <a:rPr lang="en-US" dirty="0" smtClean="0"/>
              <a:t>*x ≤ 1</a:t>
            </a:r>
          </a:p>
          <a:p>
            <a:pPr marL="0" indent="0">
              <a:buNone/>
            </a:pPr>
            <a:r>
              <a:rPr lang="en-US" baseline="30000" dirty="0"/>
              <a:t> </a:t>
            </a:r>
            <a:r>
              <a:rPr lang="en-US" baseline="30000" dirty="0" smtClean="0"/>
              <a:t>    </a:t>
            </a:r>
            <a:r>
              <a:rPr lang="en-US" dirty="0" smtClean="0"/>
              <a:t>Then for sequential algorithm, tile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j</a:t>
            </a:r>
            <a:r>
              <a:rPr lang="en-US" dirty="0" smtClean="0"/>
              <a:t> by </a:t>
            </a:r>
            <a:r>
              <a:rPr lang="en-US" dirty="0" err="1" smtClean="0"/>
              <a:t>M</a:t>
            </a:r>
            <a:r>
              <a:rPr lang="en-US" baseline="30000" dirty="0" err="1" smtClean="0"/>
              <a:t>x</a:t>
            </a:r>
            <a:r>
              <a:rPr lang="en-US" sz="2600" baseline="30000" dirty="0" err="1" smtClean="0"/>
              <a:t>j</a:t>
            </a:r>
            <a:endParaRPr lang="en-US" sz="2600" dirty="0" smtClean="0"/>
          </a:p>
          <a:p>
            <a:endParaRPr lang="en-US" dirty="0" smtClean="0"/>
          </a:p>
          <a:p>
            <a:r>
              <a:rPr lang="en-US" dirty="0" smtClean="0"/>
              <a:t>Ex: </a:t>
            </a:r>
            <a:r>
              <a:rPr lang="en-US" dirty="0" err="1" smtClean="0"/>
              <a:t>Matmul</a:t>
            </a:r>
            <a:r>
              <a:rPr lang="en-US" dirty="0" smtClean="0"/>
              <a:t>: s = [ 1/2 , 1/2 , 1/2 ]</a:t>
            </a:r>
            <a:r>
              <a:rPr lang="en-US" baseline="30000" dirty="0" smtClean="0"/>
              <a:t>T</a:t>
            </a:r>
            <a:r>
              <a:rPr lang="en-US" dirty="0" smtClean="0"/>
              <a:t> = x</a:t>
            </a:r>
          </a:p>
          <a:p>
            <a:r>
              <a:rPr lang="en-US" dirty="0" smtClean="0"/>
              <a:t>Generality:</a:t>
            </a:r>
          </a:p>
          <a:p>
            <a:pPr lvl="1"/>
            <a:r>
              <a:rPr lang="en-US" dirty="0" smtClean="0"/>
              <a:t>Extends to </a:t>
            </a:r>
            <a:r>
              <a:rPr lang="en-US" dirty="0" err="1" smtClean="0"/>
              <a:t>unimodular</a:t>
            </a:r>
            <a:r>
              <a:rPr lang="en-US" dirty="0" smtClean="0"/>
              <a:t> transforms of indices</a:t>
            </a:r>
          </a:p>
          <a:p>
            <a:pPr lvl="1"/>
            <a:r>
              <a:rPr lang="en-US" dirty="0" smtClean="0"/>
              <a:t>Does not require arrays (as long as the data structures are injective containers)</a:t>
            </a:r>
          </a:p>
          <a:p>
            <a:pPr lvl="1"/>
            <a:r>
              <a:rPr lang="en-US" dirty="0" smtClean="0"/>
              <a:t>Does not require loops as long as they can model computation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68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is expensive and (relative) cost is growing</a:t>
            </a:r>
          </a:p>
          <a:p>
            <a:pPr lvl="1"/>
            <a:r>
              <a:rPr lang="en-US" dirty="0" smtClean="0"/>
              <a:t>Avoid bandwidth (data volume)</a:t>
            </a:r>
          </a:p>
          <a:p>
            <a:pPr lvl="1"/>
            <a:r>
              <a:rPr lang="en-US" dirty="0" smtClean="0"/>
              <a:t>Hide latency or reduce number of messages</a:t>
            </a:r>
          </a:p>
          <a:p>
            <a:r>
              <a:rPr lang="en-US" dirty="0" smtClean="0"/>
              <a:t>Conceptual model</a:t>
            </a:r>
          </a:p>
          <a:p>
            <a:pPr lvl="1"/>
            <a:r>
              <a:rPr lang="en-US" dirty="0" smtClean="0"/>
              <a:t>Think of computation a set of points in a volume in d-space (d = # loops in nest)</a:t>
            </a:r>
          </a:p>
          <a:p>
            <a:pPr lvl="1"/>
            <a:r>
              <a:rPr lang="en-US" dirty="0" smtClean="0"/>
              <a:t>What is maximum amount you can do for a fixed surface area</a:t>
            </a:r>
          </a:p>
          <a:p>
            <a:r>
              <a:rPr lang="en-US" dirty="0" smtClean="0"/>
              <a:t>Theory</a:t>
            </a:r>
          </a:p>
          <a:p>
            <a:pPr lvl="1"/>
            <a:r>
              <a:rPr lang="en-US" dirty="0" smtClean="0"/>
              <a:t>Lower bounds are useful to understand limits</a:t>
            </a:r>
          </a:p>
          <a:p>
            <a:pPr lvl="1"/>
            <a:r>
              <a:rPr lang="en-US" dirty="0" smtClean="0"/>
              <a:t>Many programs (index expressions) still open for upper bounds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50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1"/>
          <p:cNvSpPr>
            <a:spLocks noGrp="1" noChangeArrowheads="1"/>
          </p:cNvSpPr>
          <p:nvPr>
            <p:ph type="title"/>
          </p:nvPr>
        </p:nvSpPr>
        <p:spPr>
          <a:xfrm>
            <a:off x="342900" y="152400"/>
            <a:ext cx="8801100" cy="405752"/>
          </a:xfrm>
        </p:spPr>
        <p:txBody>
          <a:bodyPr lIns="0" tIns="0" rIns="0" bIns="0">
            <a:normAutofit fontScale="90000"/>
          </a:bodyPr>
          <a:lstStyle/>
          <a:p>
            <a:pPr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Bonus Slide #1: Beyond UPC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941294"/>
            <a:ext cx="8839200" cy="2750856"/>
          </a:xfrm>
        </p:spPr>
        <p:txBody>
          <a:bodyPr lIns="0" tIns="0" rIns="0" bIns="0"/>
          <a:lstStyle/>
          <a:p>
            <a:pPr>
              <a:lnSpc>
                <a:spcPct val="84000"/>
              </a:lnSpc>
              <a:spcBef>
                <a:spcPts val="5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/>
              <a:t>DAG Scheduling in a distributed (partitioned) memory context</a:t>
            </a:r>
          </a:p>
          <a:p>
            <a:pPr>
              <a:lnSpc>
                <a:spcPct val="84000"/>
              </a:lnSpc>
              <a:spcBef>
                <a:spcPts val="5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/>
              <a:t>Assignment of work is static; schedule is dynamic</a:t>
            </a:r>
          </a:p>
          <a:p>
            <a:pPr>
              <a:lnSpc>
                <a:spcPct val="84000"/>
              </a:lnSpc>
              <a:spcBef>
                <a:spcPts val="5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/>
              <a:t>Ordering </a:t>
            </a:r>
            <a:r>
              <a:rPr lang="en-GB" dirty="0"/>
              <a:t>needs to be imposed on the schedule</a:t>
            </a:r>
          </a:p>
          <a:p>
            <a:pPr lvl="1">
              <a:lnSpc>
                <a:spcPct val="84000"/>
              </a:lnSpc>
              <a:spcBef>
                <a:spcPts val="5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2000" dirty="0">
                <a:ea typeface="ＭＳ Ｐゴシック" charset="-128"/>
                <a:cs typeface="ＭＳ Ｐゴシック" charset="-128"/>
              </a:rPr>
              <a:t>Critical </a:t>
            </a:r>
            <a:r>
              <a:rPr lang="en-GB" sz="2000" dirty="0" smtClean="0">
                <a:ea typeface="ＭＳ Ｐゴシック" charset="-128"/>
                <a:cs typeface="ＭＳ Ｐゴシック" charset="-128"/>
              </a:rPr>
              <a:t>path operation</a:t>
            </a:r>
            <a:r>
              <a:rPr lang="en-GB" sz="2000" dirty="0">
                <a:ea typeface="ＭＳ Ｐゴシック" charset="-128"/>
                <a:cs typeface="ＭＳ Ｐゴシック" charset="-128"/>
              </a:rPr>
              <a:t>: Panel Factorization</a:t>
            </a:r>
          </a:p>
          <a:p>
            <a:pPr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/>
              <a:t>General </a:t>
            </a:r>
            <a:r>
              <a:rPr lang="en-GB" dirty="0"/>
              <a:t>issue: dynamic scheduling in partitioned memory</a:t>
            </a:r>
          </a:p>
          <a:p>
            <a:pPr lvl="1"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2000" dirty="0">
                <a:ea typeface="ＭＳ Ｐゴシック" charset="-128"/>
                <a:cs typeface="ＭＳ Ｐゴシック" charset="-128"/>
              </a:rPr>
              <a:t>Can deadlock </a:t>
            </a:r>
            <a:r>
              <a:rPr lang="en-GB" sz="2000" dirty="0" smtClean="0">
                <a:ea typeface="ＭＳ Ｐゴシック" charset="-128"/>
                <a:cs typeface="ＭＳ Ｐゴシック" charset="-128"/>
              </a:rPr>
              <a:t>in memory allocation</a:t>
            </a:r>
          </a:p>
          <a:p>
            <a:pPr lvl="1"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2000" dirty="0"/>
              <a:t>“memory constrained” </a:t>
            </a:r>
            <a:r>
              <a:rPr lang="en-GB" sz="2000" dirty="0" err="1"/>
              <a:t>lookahead</a:t>
            </a:r>
            <a:endParaRPr lang="en-GB" sz="2000" dirty="0"/>
          </a:p>
          <a:p>
            <a:pPr marL="457200" lvl="1" indent="0">
              <a:lnSpc>
                <a:spcPct val="89000"/>
              </a:lnSpc>
              <a:buFont typeface="Lucida Grande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GB" sz="20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4387" name="AutoShape 4"/>
          <p:cNvSpPr>
            <a:spLocks noChangeArrowheads="1"/>
          </p:cNvSpPr>
          <p:nvPr/>
        </p:nvSpPr>
        <p:spPr bwMode="auto">
          <a:xfrm>
            <a:off x="1249363" y="3913188"/>
            <a:ext cx="228600" cy="228600"/>
          </a:xfrm>
          <a:prstGeom prst="rtTriangle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388" name="AutoShape 5"/>
          <p:cNvSpPr>
            <a:spLocks noChangeArrowheads="1"/>
          </p:cNvSpPr>
          <p:nvPr/>
        </p:nvSpPr>
        <p:spPr bwMode="auto">
          <a:xfrm rot="10800000">
            <a:off x="1249363" y="3919538"/>
            <a:ext cx="228600" cy="228600"/>
          </a:xfrm>
          <a:prstGeom prst="rtTriangl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9" name="AutoShape 6"/>
          <p:cNvSpPr>
            <a:spLocks noChangeArrowheads="1"/>
          </p:cNvSpPr>
          <p:nvPr/>
        </p:nvSpPr>
        <p:spPr bwMode="auto">
          <a:xfrm>
            <a:off x="3225800" y="4141788"/>
            <a:ext cx="228600" cy="228600"/>
          </a:xfrm>
          <a:prstGeom prst="rtTriangle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390" name="AutoShape 7"/>
          <p:cNvSpPr>
            <a:spLocks noChangeArrowheads="1"/>
          </p:cNvSpPr>
          <p:nvPr/>
        </p:nvSpPr>
        <p:spPr bwMode="auto">
          <a:xfrm rot="10800000">
            <a:off x="3225800" y="4148138"/>
            <a:ext cx="228600" cy="228600"/>
          </a:xfrm>
          <a:prstGeom prst="rtTriangl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1" name="AutoShape 8"/>
          <p:cNvSpPr>
            <a:spLocks noChangeArrowheads="1"/>
          </p:cNvSpPr>
          <p:nvPr/>
        </p:nvSpPr>
        <p:spPr bwMode="auto">
          <a:xfrm>
            <a:off x="4749800" y="4370388"/>
            <a:ext cx="228600" cy="228600"/>
          </a:xfrm>
          <a:prstGeom prst="rtTriangle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392" name="AutoShape 9"/>
          <p:cNvSpPr>
            <a:spLocks noChangeArrowheads="1"/>
          </p:cNvSpPr>
          <p:nvPr/>
        </p:nvSpPr>
        <p:spPr bwMode="auto">
          <a:xfrm rot="10800000">
            <a:off x="4749800" y="4376738"/>
            <a:ext cx="228600" cy="228600"/>
          </a:xfrm>
          <a:prstGeom prst="rtTriangl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3" name="AutoShape 10"/>
          <p:cNvSpPr>
            <a:spLocks noChangeArrowheads="1"/>
          </p:cNvSpPr>
          <p:nvPr/>
        </p:nvSpPr>
        <p:spPr bwMode="auto">
          <a:xfrm>
            <a:off x="6273800" y="4522788"/>
            <a:ext cx="228600" cy="228600"/>
          </a:xfrm>
          <a:prstGeom prst="rtTriangle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394" name="AutoShape 11"/>
          <p:cNvSpPr>
            <a:spLocks noChangeArrowheads="1"/>
          </p:cNvSpPr>
          <p:nvPr/>
        </p:nvSpPr>
        <p:spPr bwMode="auto">
          <a:xfrm rot="10800000">
            <a:off x="6273800" y="4529138"/>
            <a:ext cx="228600" cy="228600"/>
          </a:xfrm>
          <a:prstGeom prst="rtTriangl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5" name="AutoShape 12"/>
          <p:cNvSpPr>
            <a:spLocks noChangeArrowheads="1"/>
          </p:cNvSpPr>
          <p:nvPr/>
        </p:nvSpPr>
        <p:spPr bwMode="auto">
          <a:xfrm>
            <a:off x="7810500" y="4646613"/>
            <a:ext cx="228600" cy="228600"/>
          </a:xfrm>
          <a:prstGeom prst="rtTriangle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396" name="AutoShape 13"/>
          <p:cNvSpPr>
            <a:spLocks noChangeArrowheads="1"/>
          </p:cNvSpPr>
          <p:nvPr/>
        </p:nvSpPr>
        <p:spPr bwMode="auto">
          <a:xfrm rot="10800000">
            <a:off x="7810500" y="4652963"/>
            <a:ext cx="228600" cy="228600"/>
          </a:xfrm>
          <a:prstGeom prst="rtTriangl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7" name="Line 14"/>
          <p:cNvSpPr>
            <a:spLocks noChangeShapeType="1"/>
          </p:cNvSpPr>
          <p:nvPr/>
        </p:nvSpPr>
        <p:spPr bwMode="auto">
          <a:xfrm>
            <a:off x="1477963" y="4062413"/>
            <a:ext cx="223837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8" name="Line 15"/>
          <p:cNvSpPr>
            <a:spLocks noChangeShapeType="1"/>
          </p:cNvSpPr>
          <p:nvPr/>
        </p:nvSpPr>
        <p:spPr bwMode="auto">
          <a:xfrm>
            <a:off x="1477963" y="4222750"/>
            <a:ext cx="1747837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9" name="Line 16"/>
          <p:cNvSpPr>
            <a:spLocks noChangeShapeType="1"/>
          </p:cNvSpPr>
          <p:nvPr/>
        </p:nvSpPr>
        <p:spPr bwMode="auto">
          <a:xfrm>
            <a:off x="3454400" y="4418013"/>
            <a:ext cx="12954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0" name="Line 17"/>
          <p:cNvSpPr>
            <a:spLocks noChangeShapeType="1"/>
          </p:cNvSpPr>
          <p:nvPr/>
        </p:nvSpPr>
        <p:spPr bwMode="auto">
          <a:xfrm>
            <a:off x="4978400" y="4545013"/>
            <a:ext cx="12954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1" name="Line 18"/>
          <p:cNvSpPr>
            <a:spLocks noChangeShapeType="1"/>
          </p:cNvSpPr>
          <p:nvPr/>
        </p:nvSpPr>
        <p:spPr bwMode="auto">
          <a:xfrm>
            <a:off x="6502400" y="4713288"/>
            <a:ext cx="12954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2" name="Line 19"/>
          <p:cNvSpPr>
            <a:spLocks noChangeShapeType="1"/>
          </p:cNvSpPr>
          <p:nvPr/>
        </p:nvSpPr>
        <p:spPr bwMode="auto">
          <a:xfrm>
            <a:off x="3454400" y="4222750"/>
            <a:ext cx="223838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3" name="Line 20"/>
          <p:cNvSpPr>
            <a:spLocks noChangeShapeType="1"/>
          </p:cNvSpPr>
          <p:nvPr/>
        </p:nvSpPr>
        <p:spPr bwMode="auto">
          <a:xfrm>
            <a:off x="4978400" y="4418013"/>
            <a:ext cx="3810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4" name="Line 21"/>
          <p:cNvSpPr>
            <a:spLocks noChangeShapeType="1"/>
          </p:cNvSpPr>
          <p:nvPr/>
        </p:nvSpPr>
        <p:spPr bwMode="auto">
          <a:xfrm>
            <a:off x="6502400" y="4592638"/>
            <a:ext cx="3810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5" name="Rectangle 22"/>
          <p:cNvSpPr>
            <a:spLocks noChangeArrowheads="1"/>
          </p:cNvSpPr>
          <p:nvPr/>
        </p:nvSpPr>
        <p:spPr bwMode="auto">
          <a:xfrm>
            <a:off x="1690688" y="5089525"/>
            <a:ext cx="244475" cy="219075"/>
          </a:xfrm>
          <a:prstGeom prst="rect">
            <a:avLst/>
          </a:prstGeom>
          <a:solidFill>
            <a:srgbClr val="FC012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06" name="Rectangle 23"/>
          <p:cNvSpPr>
            <a:spLocks noChangeArrowheads="1"/>
          </p:cNvSpPr>
          <p:nvPr/>
        </p:nvSpPr>
        <p:spPr bwMode="auto">
          <a:xfrm>
            <a:off x="1976438" y="5089525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07" name="Rectangle 24"/>
          <p:cNvSpPr>
            <a:spLocks noChangeArrowheads="1"/>
          </p:cNvSpPr>
          <p:nvPr/>
        </p:nvSpPr>
        <p:spPr bwMode="auto">
          <a:xfrm>
            <a:off x="1690688" y="5365750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08" name="Rectangle 25"/>
          <p:cNvSpPr>
            <a:spLocks noChangeArrowheads="1"/>
          </p:cNvSpPr>
          <p:nvPr/>
        </p:nvSpPr>
        <p:spPr bwMode="auto">
          <a:xfrm>
            <a:off x="1976438" y="5365750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09" name="Rectangle 26"/>
          <p:cNvSpPr>
            <a:spLocks noChangeArrowheads="1"/>
          </p:cNvSpPr>
          <p:nvPr/>
        </p:nvSpPr>
        <p:spPr bwMode="auto">
          <a:xfrm>
            <a:off x="1690688" y="5641975"/>
            <a:ext cx="244475" cy="219075"/>
          </a:xfrm>
          <a:prstGeom prst="rect">
            <a:avLst/>
          </a:prstGeom>
          <a:solidFill>
            <a:srgbClr val="FC012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0" name="Rectangle 27"/>
          <p:cNvSpPr>
            <a:spLocks noChangeArrowheads="1"/>
          </p:cNvSpPr>
          <p:nvPr/>
        </p:nvSpPr>
        <p:spPr bwMode="auto">
          <a:xfrm>
            <a:off x="1976438" y="5641975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1" name="Rectangle 28"/>
          <p:cNvSpPr>
            <a:spLocks noChangeArrowheads="1"/>
          </p:cNvSpPr>
          <p:nvPr/>
        </p:nvSpPr>
        <p:spPr bwMode="auto">
          <a:xfrm>
            <a:off x="1690688" y="5934075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2" name="Rectangle 29"/>
          <p:cNvSpPr>
            <a:spLocks noChangeArrowheads="1"/>
          </p:cNvSpPr>
          <p:nvPr/>
        </p:nvSpPr>
        <p:spPr bwMode="auto">
          <a:xfrm>
            <a:off x="1976438" y="5934075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3" name="Rectangle 30"/>
          <p:cNvSpPr>
            <a:spLocks noChangeArrowheads="1"/>
          </p:cNvSpPr>
          <p:nvPr/>
        </p:nvSpPr>
        <p:spPr bwMode="auto">
          <a:xfrm>
            <a:off x="2265363" y="5089525"/>
            <a:ext cx="244475" cy="219075"/>
          </a:xfrm>
          <a:prstGeom prst="rect">
            <a:avLst/>
          </a:prstGeom>
          <a:solidFill>
            <a:srgbClr val="FC012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4" name="Rectangle 31"/>
          <p:cNvSpPr>
            <a:spLocks noChangeArrowheads="1"/>
          </p:cNvSpPr>
          <p:nvPr/>
        </p:nvSpPr>
        <p:spPr bwMode="auto">
          <a:xfrm>
            <a:off x="2555875" y="5089525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5" name="Rectangle 32"/>
          <p:cNvSpPr>
            <a:spLocks noChangeArrowheads="1"/>
          </p:cNvSpPr>
          <p:nvPr/>
        </p:nvSpPr>
        <p:spPr bwMode="auto">
          <a:xfrm>
            <a:off x="2265363" y="5365750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6" name="Rectangle 33"/>
          <p:cNvSpPr>
            <a:spLocks noChangeArrowheads="1"/>
          </p:cNvSpPr>
          <p:nvPr/>
        </p:nvSpPr>
        <p:spPr bwMode="auto">
          <a:xfrm>
            <a:off x="2555875" y="5365750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7" name="Rectangle 34"/>
          <p:cNvSpPr>
            <a:spLocks noChangeArrowheads="1"/>
          </p:cNvSpPr>
          <p:nvPr/>
        </p:nvSpPr>
        <p:spPr bwMode="auto">
          <a:xfrm>
            <a:off x="2265363" y="5641975"/>
            <a:ext cx="244475" cy="219075"/>
          </a:xfrm>
          <a:prstGeom prst="rect">
            <a:avLst/>
          </a:prstGeom>
          <a:solidFill>
            <a:srgbClr val="FC012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8" name="Rectangle 35"/>
          <p:cNvSpPr>
            <a:spLocks noChangeArrowheads="1"/>
          </p:cNvSpPr>
          <p:nvPr/>
        </p:nvSpPr>
        <p:spPr bwMode="auto">
          <a:xfrm>
            <a:off x="2555875" y="5641975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19" name="Rectangle 36"/>
          <p:cNvSpPr>
            <a:spLocks noChangeArrowheads="1"/>
          </p:cNvSpPr>
          <p:nvPr/>
        </p:nvSpPr>
        <p:spPr bwMode="auto">
          <a:xfrm>
            <a:off x="2265363" y="5934075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0" name="Rectangle 37"/>
          <p:cNvSpPr>
            <a:spLocks noChangeArrowheads="1"/>
          </p:cNvSpPr>
          <p:nvPr/>
        </p:nvSpPr>
        <p:spPr bwMode="auto">
          <a:xfrm>
            <a:off x="2555875" y="5934075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1" name="Rectangle 38"/>
          <p:cNvSpPr>
            <a:spLocks noChangeArrowheads="1"/>
          </p:cNvSpPr>
          <p:nvPr/>
        </p:nvSpPr>
        <p:spPr bwMode="auto">
          <a:xfrm>
            <a:off x="1701800" y="3913188"/>
            <a:ext cx="244475" cy="219075"/>
          </a:xfrm>
          <a:prstGeom prst="rect">
            <a:avLst/>
          </a:prstGeom>
          <a:solidFill>
            <a:srgbClr val="0000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2" name="Rectangle 39"/>
          <p:cNvSpPr>
            <a:spLocks noChangeArrowheads="1"/>
          </p:cNvSpPr>
          <p:nvPr/>
        </p:nvSpPr>
        <p:spPr bwMode="auto">
          <a:xfrm>
            <a:off x="1987550" y="3913188"/>
            <a:ext cx="244475" cy="219075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3" name="Rectangle 40"/>
          <p:cNvSpPr>
            <a:spLocks noChangeArrowheads="1"/>
          </p:cNvSpPr>
          <p:nvPr/>
        </p:nvSpPr>
        <p:spPr bwMode="auto">
          <a:xfrm>
            <a:off x="2276475" y="3913188"/>
            <a:ext cx="244475" cy="219075"/>
          </a:xfrm>
          <a:prstGeom prst="rect">
            <a:avLst/>
          </a:prstGeom>
          <a:solidFill>
            <a:srgbClr val="0000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4" name="Rectangle 41"/>
          <p:cNvSpPr>
            <a:spLocks noChangeArrowheads="1"/>
          </p:cNvSpPr>
          <p:nvPr/>
        </p:nvSpPr>
        <p:spPr bwMode="auto">
          <a:xfrm>
            <a:off x="2566988" y="3913188"/>
            <a:ext cx="244475" cy="219075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5" name="Rectangle 42"/>
          <p:cNvSpPr>
            <a:spLocks noChangeArrowheads="1"/>
          </p:cNvSpPr>
          <p:nvPr/>
        </p:nvSpPr>
        <p:spPr bwMode="auto">
          <a:xfrm>
            <a:off x="1233488" y="4189413"/>
            <a:ext cx="244475" cy="219075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6" name="Rectangle 43"/>
          <p:cNvSpPr>
            <a:spLocks noChangeArrowheads="1"/>
          </p:cNvSpPr>
          <p:nvPr/>
        </p:nvSpPr>
        <p:spPr bwMode="auto">
          <a:xfrm>
            <a:off x="1233488" y="4465638"/>
            <a:ext cx="244475" cy="219075"/>
          </a:xfrm>
          <a:prstGeom prst="rect">
            <a:avLst/>
          </a:prstGeom>
          <a:solidFill>
            <a:srgbClr val="77F57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7" name="Rectangle 44"/>
          <p:cNvSpPr>
            <a:spLocks noChangeArrowheads="1"/>
          </p:cNvSpPr>
          <p:nvPr/>
        </p:nvSpPr>
        <p:spPr bwMode="auto">
          <a:xfrm>
            <a:off x="1233488" y="4741863"/>
            <a:ext cx="244475" cy="219075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8" name="Rectangle 45"/>
          <p:cNvSpPr>
            <a:spLocks noChangeArrowheads="1"/>
          </p:cNvSpPr>
          <p:nvPr/>
        </p:nvSpPr>
        <p:spPr bwMode="auto">
          <a:xfrm>
            <a:off x="1233488" y="5033963"/>
            <a:ext cx="244475" cy="219075"/>
          </a:xfrm>
          <a:prstGeom prst="rect">
            <a:avLst/>
          </a:prstGeom>
          <a:solidFill>
            <a:srgbClr val="77F57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29" name="Rectangle 46"/>
          <p:cNvSpPr>
            <a:spLocks noChangeArrowheads="1"/>
          </p:cNvSpPr>
          <p:nvPr/>
        </p:nvSpPr>
        <p:spPr bwMode="auto">
          <a:xfrm>
            <a:off x="3619500" y="5089525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0" name="Rectangle 47"/>
          <p:cNvSpPr>
            <a:spLocks noChangeArrowheads="1"/>
          </p:cNvSpPr>
          <p:nvPr/>
        </p:nvSpPr>
        <p:spPr bwMode="auto">
          <a:xfrm>
            <a:off x="3619500" y="5365750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1" name="Rectangle 48"/>
          <p:cNvSpPr>
            <a:spLocks noChangeArrowheads="1"/>
          </p:cNvSpPr>
          <p:nvPr/>
        </p:nvSpPr>
        <p:spPr bwMode="auto">
          <a:xfrm>
            <a:off x="3619500" y="5657850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2" name="Rectangle 49"/>
          <p:cNvSpPr>
            <a:spLocks noChangeArrowheads="1"/>
          </p:cNvSpPr>
          <p:nvPr/>
        </p:nvSpPr>
        <p:spPr bwMode="auto">
          <a:xfrm>
            <a:off x="3908425" y="5089525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3" name="Rectangle 50"/>
          <p:cNvSpPr>
            <a:spLocks noChangeArrowheads="1"/>
          </p:cNvSpPr>
          <p:nvPr/>
        </p:nvSpPr>
        <p:spPr bwMode="auto">
          <a:xfrm>
            <a:off x="4198938" y="5089525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4" name="Rectangle 51"/>
          <p:cNvSpPr>
            <a:spLocks noChangeArrowheads="1"/>
          </p:cNvSpPr>
          <p:nvPr/>
        </p:nvSpPr>
        <p:spPr bwMode="auto">
          <a:xfrm>
            <a:off x="3908425" y="5365750"/>
            <a:ext cx="244475" cy="219075"/>
          </a:xfrm>
          <a:prstGeom prst="rect">
            <a:avLst/>
          </a:prstGeom>
          <a:solidFill>
            <a:srgbClr val="FC012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5" name="Rectangle 52"/>
          <p:cNvSpPr>
            <a:spLocks noChangeArrowheads="1"/>
          </p:cNvSpPr>
          <p:nvPr/>
        </p:nvSpPr>
        <p:spPr bwMode="auto">
          <a:xfrm>
            <a:off x="4198938" y="5365750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6" name="Rectangle 53"/>
          <p:cNvSpPr>
            <a:spLocks noChangeArrowheads="1"/>
          </p:cNvSpPr>
          <p:nvPr/>
        </p:nvSpPr>
        <p:spPr bwMode="auto">
          <a:xfrm>
            <a:off x="3908425" y="5657850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7" name="Rectangle 54"/>
          <p:cNvSpPr>
            <a:spLocks noChangeArrowheads="1"/>
          </p:cNvSpPr>
          <p:nvPr/>
        </p:nvSpPr>
        <p:spPr bwMode="auto">
          <a:xfrm>
            <a:off x="4198938" y="5657850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8" name="Rectangle 55"/>
          <p:cNvSpPr>
            <a:spLocks noChangeArrowheads="1"/>
          </p:cNvSpPr>
          <p:nvPr/>
        </p:nvSpPr>
        <p:spPr bwMode="auto">
          <a:xfrm>
            <a:off x="5303838" y="5200650"/>
            <a:ext cx="244475" cy="219075"/>
          </a:xfrm>
          <a:prstGeom prst="rect">
            <a:avLst/>
          </a:prstGeom>
          <a:solidFill>
            <a:srgbClr val="FC012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39" name="Rectangle 56"/>
          <p:cNvSpPr>
            <a:spLocks noChangeArrowheads="1"/>
          </p:cNvSpPr>
          <p:nvPr/>
        </p:nvSpPr>
        <p:spPr bwMode="auto">
          <a:xfrm>
            <a:off x="5594350" y="5200650"/>
            <a:ext cx="244475" cy="219075"/>
          </a:xfrm>
          <a:prstGeom prst="rect">
            <a:avLst/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0" name="Rectangle 57"/>
          <p:cNvSpPr>
            <a:spLocks noChangeArrowheads="1"/>
          </p:cNvSpPr>
          <p:nvPr/>
        </p:nvSpPr>
        <p:spPr bwMode="auto">
          <a:xfrm>
            <a:off x="5303838" y="5492750"/>
            <a:ext cx="244475" cy="219075"/>
          </a:xfrm>
          <a:prstGeom prst="rect">
            <a:avLst/>
          </a:prstGeom>
          <a:solidFill>
            <a:srgbClr val="F0E01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1" name="Rectangle 58"/>
          <p:cNvSpPr>
            <a:spLocks noChangeArrowheads="1"/>
          </p:cNvSpPr>
          <p:nvPr/>
        </p:nvSpPr>
        <p:spPr bwMode="auto">
          <a:xfrm>
            <a:off x="5594350" y="5492750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2" name="Rectangle 59"/>
          <p:cNvSpPr>
            <a:spLocks noChangeArrowheads="1"/>
          </p:cNvSpPr>
          <p:nvPr/>
        </p:nvSpPr>
        <p:spPr bwMode="auto">
          <a:xfrm>
            <a:off x="6883400" y="5116513"/>
            <a:ext cx="244475" cy="219075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3" name="Rectangle 60"/>
          <p:cNvSpPr>
            <a:spLocks noChangeArrowheads="1"/>
          </p:cNvSpPr>
          <p:nvPr/>
        </p:nvSpPr>
        <p:spPr bwMode="auto">
          <a:xfrm>
            <a:off x="3678238" y="4065588"/>
            <a:ext cx="244475" cy="219075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4" name="Rectangle 61"/>
          <p:cNvSpPr>
            <a:spLocks noChangeArrowheads="1"/>
          </p:cNvSpPr>
          <p:nvPr/>
        </p:nvSpPr>
        <p:spPr bwMode="auto">
          <a:xfrm>
            <a:off x="3967163" y="4065588"/>
            <a:ext cx="244475" cy="219075"/>
          </a:xfrm>
          <a:prstGeom prst="rect">
            <a:avLst/>
          </a:prstGeom>
          <a:solidFill>
            <a:srgbClr val="0000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5" name="Rectangle 62"/>
          <p:cNvSpPr>
            <a:spLocks noChangeArrowheads="1"/>
          </p:cNvSpPr>
          <p:nvPr/>
        </p:nvSpPr>
        <p:spPr bwMode="auto">
          <a:xfrm>
            <a:off x="4257675" y="4065588"/>
            <a:ext cx="244475" cy="219075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6" name="Rectangle 63"/>
          <p:cNvSpPr>
            <a:spLocks noChangeArrowheads="1"/>
          </p:cNvSpPr>
          <p:nvPr/>
        </p:nvSpPr>
        <p:spPr bwMode="auto">
          <a:xfrm>
            <a:off x="5359400" y="4222750"/>
            <a:ext cx="244475" cy="219075"/>
          </a:xfrm>
          <a:prstGeom prst="rect">
            <a:avLst/>
          </a:prstGeom>
          <a:solidFill>
            <a:srgbClr val="0000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7" name="Rectangle 64"/>
          <p:cNvSpPr>
            <a:spLocks noChangeArrowheads="1"/>
          </p:cNvSpPr>
          <p:nvPr/>
        </p:nvSpPr>
        <p:spPr bwMode="auto">
          <a:xfrm>
            <a:off x="6883400" y="4379913"/>
            <a:ext cx="244475" cy="219075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48" name="Line 65"/>
          <p:cNvSpPr>
            <a:spLocks noChangeShapeType="1"/>
          </p:cNvSpPr>
          <p:nvPr/>
        </p:nvSpPr>
        <p:spPr bwMode="auto">
          <a:xfrm>
            <a:off x="1349375" y="4284663"/>
            <a:ext cx="1588" cy="18684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49" name="Line 66"/>
          <p:cNvSpPr>
            <a:spLocks noChangeShapeType="1"/>
          </p:cNvSpPr>
          <p:nvPr/>
        </p:nvSpPr>
        <p:spPr bwMode="auto">
          <a:xfrm>
            <a:off x="1349375" y="5308600"/>
            <a:ext cx="341313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50" name="Rectangle 67"/>
          <p:cNvSpPr>
            <a:spLocks noChangeArrowheads="1"/>
          </p:cNvSpPr>
          <p:nvPr/>
        </p:nvSpPr>
        <p:spPr bwMode="auto">
          <a:xfrm>
            <a:off x="3209925" y="4522788"/>
            <a:ext cx="244475" cy="219075"/>
          </a:xfrm>
          <a:prstGeom prst="rect">
            <a:avLst/>
          </a:prstGeom>
          <a:solidFill>
            <a:srgbClr val="77F57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51" name="Rectangle 68"/>
          <p:cNvSpPr>
            <a:spLocks noChangeArrowheads="1"/>
          </p:cNvSpPr>
          <p:nvPr/>
        </p:nvSpPr>
        <p:spPr bwMode="auto">
          <a:xfrm>
            <a:off x="3209925" y="4799013"/>
            <a:ext cx="244475" cy="219075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52" name="Rectangle 69"/>
          <p:cNvSpPr>
            <a:spLocks noChangeArrowheads="1"/>
          </p:cNvSpPr>
          <p:nvPr/>
        </p:nvSpPr>
        <p:spPr bwMode="auto">
          <a:xfrm>
            <a:off x="3209925" y="5091113"/>
            <a:ext cx="244475" cy="219075"/>
          </a:xfrm>
          <a:prstGeom prst="rect">
            <a:avLst/>
          </a:prstGeom>
          <a:solidFill>
            <a:srgbClr val="77F57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53" name="Line 70"/>
          <p:cNvSpPr>
            <a:spLocks noChangeShapeType="1"/>
          </p:cNvSpPr>
          <p:nvPr/>
        </p:nvSpPr>
        <p:spPr bwMode="auto">
          <a:xfrm>
            <a:off x="3298825" y="4592638"/>
            <a:ext cx="1588" cy="9207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54" name="Line 71"/>
          <p:cNvSpPr>
            <a:spLocks noChangeShapeType="1"/>
          </p:cNvSpPr>
          <p:nvPr/>
        </p:nvSpPr>
        <p:spPr bwMode="auto">
          <a:xfrm flipV="1">
            <a:off x="3298825" y="5497513"/>
            <a:ext cx="320675" cy="222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55" name="Rectangle 72"/>
          <p:cNvSpPr>
            <a:spLocks noChangeArrowheads="1"/>
          </p:cNvSpPr>
          <p:nvPr/>
        </p:nvSpPr>
        <p:spPr bwMode="auto">
          <a:xfrm>
            <a:off x="4749800" y="4741863"/>
            <a:ext cx="244475" cy="219075"/>
          </a:xfrm>
          <a:prstGeom prst="rect">
            <a:avLst/>
          </a:prstGeom>
          <a:solidFill>
            <a:srgbClr val="77F57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56" name="Rectangle 73"/>
          <p:cNvSpPr>
            <a:spLocks noChangeArrowheads="1"/>
          </p:cNvSpPr>
          <p:nvPr/>
        </p:nvSpPr>
        <p:spPr bwMode="auto">
          <a:xfrm>
            <a:off x="4749800" y="5018088"/>
            <a:ext cx="244475" cy="219075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57" name="Line 74"/>
          <p:cNvSpPr>
            <a:spLocks noChangeShapeType="1"/>
          </p:cNvSpPr>
          <p:nvPr/>
        </p:nvSpPr>
        <p:spPr bwMode="auto">
          <a:xfrm>
            <a:off x="4838700" y="4811713"/>
            <a:ext cx="1588" cy="7016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58" name="Line 75"/>
          <p:cNvSpPr>
            <a:spLocks noChangeShapeType="1"/>
          </p:cNvSpPr>
          <p:nvPr/>
        </p:nvSpPr>
        <p:spPr bwMode="auto">
          <a:xfrm>
            <a:off x="4838700" y="5503863"/>
            <a:ext cx="4191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59" name="Line 76"/>
          <p:cNvSpPr>
            <a:spLocks noChangeShapeType="1"/>
          </p:cNvSpPr>
          <p:nvPr/>
        </p:nvSpPr>
        <p:spPr bwMode="auto">
          <a:xfrm>
            <a:off x="1743075" y="4487863"/>
            <a:ext cx="1588" cy="5524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0" name="Line 77"/>
          <p:cNvSpPr>
            <a:spLocks noChangeShapeType="1"/>
          </p:cNvSpPr>
          <p:nvPr/>
        </p:nvSpPr>
        <p:spPr bwMode="auto">
          <a:xfrm>
            <a:off x="2081213" y="4491038"/>
            <a:ext cx="1587" cy="5524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1" name="Line 78"/>
          <p:cNvSpPr>
            <a:spLocks noChangeShapeType="1"/>
          </p:cNvSpPr>
          <p:nvPr/>
        </p:nvSpPr>
        <p:spPr bwMode="auto">
          <a:xfrm>
            <a:off x="2376488" y="4491038"/>
            <a:ext cx="1587" cy="5302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2" name="Line 79"/>
          <p:cNvSpPr>
            <a:spLocks noChangeShapeType="1"/>
          </p:cNvSpPr>
          <p:nvPr/>
        </p:nvSpPr>
        <p:spPr bwMode="auto">
          <a:xfrm>
            <a:off x="2667000" y="4491038"/>
            <a:ext cx="1588" cy="5302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3" name="Line 80"/>
          <p:cNvSpPr>
            <a:spLocks noChangeShapeType="1"/>
          </p:cNvSpPr>
          <p:nvPr/>
        </p:nvSpPr>
        <p:spPr bwMode="auto">
          <a:xfrm>
            <a:off x="1349375" y="5584825"/>
            <a:ext cx="35242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4" name="Line 81"/>
          <p:cNvSpPr>
            <a:spLocks noChangeShapeType="1"/>
          </p:cNvSpPr>
          <p:nvPr/>
        </p:nvSpPr>
        <p:spPr bwMode="auto">
          <a:xfrm>
            <a:off x="1349375" y="5861050"/>
            <a:ext cx="35877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5" name="Line 82"/>
          <p:cNvSpPr>
            <a:spLocks noChangeShapeType="1"/>
          </p:cNvSpPr>
          <p:nvPr/>
        </p:nvSpPr>
        <p:spPr bwMode="auto">
          <a:xfrm>
            <a:off x="1349375" y="6153150"/>
            <a:ext cx="3937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6" name="Line 83"/>
          <p:cNvSpPr>
            <a:spLocks noChangeShapeType="1"/>
          </p:cNvSpPr>
          <p:nvPr/>
        </p:nvSpPr>
        <p:spPr bwMode="auto">
          <a:xfrm>
            <a:off x="6375400" y="5091113"/>
            <a:ext cx="1588" cy="1460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7" name="Line 84"/>
          <p:cNvSpPr>
            <a:spLocks noChangeShapeType="1"/>
          </p:cNvSpPr>
          <p:nvPr/>
        </p:nvSpPr>
        <p:spPr bwMode="auto">
          <a:xfrm>
            <a:off x="6375400" y="5237163"/>
            <a:ext cx="50800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8" name="Line 85"/>
          <p:cNvSpPr>
            <a:spLocks noChangeShapeType="1"/>
          </p:cNvSpPr>
          <p:nvPr/>
        </p:nvSpPr>
        <p:spPr bwMode="auto">
          <a:xfrm>
            <a:off x="3678238" y="4598988"/>
            <a:ext cx="1587" cy="3619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69" name="Line 86"/>
          <p:cNvSpPr>
            <a:spLocks noChangeShapeType="1"/>
          </p:cNvSpPr>
          <p:nvPr/>
        </p:nvSpPr>
        <p:spPr bwMode="auto">
          <a:xfrm>
            <a:off x="4006850" y="4618038"/>
            <a:ext cx="1588" cy="3619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0" name="Line 87"/>
          <p:cNvSpPr>
            <a:spLocks noChangeShapeType="1"/>
          </p:cNvSpPr>
          <p:nvPr/>
        </p:nvSpPr>
        <p:spPr bwMode="auto">
          <a:xfrm>
            <a:off x="4310063" y="4598988"/>
            <a:ext cx="1587" cy="3619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1" name="Line 88"/>
          <p:cNvSpPr>
            <a:spLocks noChangeShapeType="1"/>
          </p:cNvSpPr>
          <p:nvPr/>
        </p:nvSpPr>
        <p:spPr bwMode="auto">
          <a:xfrm>
            <a:off x="5380038" y="4751388"/>
            <a:ext cx="1587" cy="3619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2" name="Line 89"/>
          <p:cNvSpPr>
            <a:spLocks noChangeShapeType="1"/>
          </p:cNvSpPr>
          <p:nvPr/>
        </p:nvSpPr>
        <p:spPr bwMode="auto">
          <a:xfrm>
            <a:off x="5688013" y="4741863"/>
            <a:ext cx="1587" cy="3619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3" name="Line 90"/>
          <p:cNvSpPr>
            <a:spLocks noChangeShapeType="1"/>
          </p:cNvSpPr>
          <p:nvPr/>
        </p:nvSpPr>
        <p:spPr bwMode="auto">
          <a:xfrm>
            <a:off x="7010400" y="4805363"/>
            <a:ext cx="1588" cy="2381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4" name="Line 91"/>
          <p:cNvSpPr>
            <a:spLocks noChangeShapeType="1"/>
          </p:cNvSpPr>
          <p:nvPr/>
        </p:nvSpPr>
        <p:spPr bwMode="auto">
          <a:xfrm>
            <a:off x="1806575" y="5200650"/>
            <a:ext cx="1588" cy="109696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5" name="Line 92"/>
          <p:cNvSpPr>
            <a:spLocks noChangeShapeType="1"/>
          </p:cNvSpPr>
          <p:nvPr/>
        </p:nvSpPr>
        <p:spPr bwMode="auto">
          <a:xfrm>
            <a:off x="1806575" y="6297613"/>
            <a:ext cx="1225550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6" name="Line 93"/>
          <p:cNvSpPr>
            <a:spLocks noChangeShapeType="1"/>
          </p:cNvSpPr>
          <p:nvPr/>
        </p:nvSpPr>
        <p:spPr bwMode="auto">
          <a:xfrm flipV="1">
            <a:off x="3032125" y="4868863"/>
            <a:ext cx="1588" cy="14351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77" name="AutoShape 94"/>
          <p:cNvSpPr>
            <a:spLocks/>
          </p:cNvSpPr>
          <p:nvPr/>
        </p:nvSpPr>
        <p:spPr bwMode="auto">
          <a:xfrm>
            <a:off x="3032125" y="4222750"/>
            <a:ext cx="177800" cy="1112838"/>
          </a:xfrm>
          <a:prstGeom prst="leftBrace">
            <a:avLst>
              <a:gd name="adj1" fmla="val 52158"/>
              <a:gd name="adj2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78" name="AutoShape 95"/>
          <p:cNvSpPr>
            <a:spLocks/>
          </p:cNvSpPr>
          <p:nvPr/>
        </p:nvSpPr>
        <p:spPr bwMode="auto">
          <a:xfrm>
            <a:off x="4572000" y="4465638"/>
            <a:ext cx="177800" cy="735012"/>
          </a:xfrm>
          <a:prstGeom prst="leftBrace">
            <a:avLst>
              <a:gd name="adj1" fmla="val 34449"/>
              <a:gd name="adj2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79" name="Line 96"/>
          <p:cNvSpPr>
            <a:spLocks noChangeShapeType="1"/>
          </p:cNvSpPr>
          <p:nvPr/>
        </p:nvSpPr>
        <p:spPr bwMode="auto">
          <a:xfrm>
            <a:off x="2108200" y="5419725"/>
            <a:ext cx="1588" cy="9731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0" name="Line 97"/>
          <p:cNvSpPr>
            <a:spLocks noChangeShapeType="1"/>
          </p:cNvSpPr>
          <p:nvPr/>
        </p:nvSpPr>
        <p:spPr bwMode="auto">
          <a:xfrm>
            <a:off x="2108200" y="6388100"/>
            <a:ext cx="2468563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1" name="Line 98"/>
          <p:cNvSpPr>
            <a:spLocks noChangeShapeType="1"/>
          </p:cNvSpPr>
          <p:nvPr/>
        </p:nvSpPr>
        <p:spPr bwMode="auto">
          <a:xfrm flipV="1">
            <a:off x="4572000" y="4973638"/>
            <a:ext cx="4763" cy="14208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2" name="Line 99"/>
          <p:cNvSpPr>
            <a:spLocks noChangeShapeType="1"/>
          </p:cNvSpPr>
          <p:nvPr/>
        </p:nvSpPr>
        <p:spPr bwMode="auto">
          <a:xfrm>
            <a:off x="2376488" y="5711825"/>
            <a:ext cx="1587" cy="76676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3" name="Line 100"/>
          <p:cNvSpPr>
            <a:spLocks noChangeShapeType="1"/>
          </p:cNvSpPr>
          <p:nvPr/>
        </p:nvSpPr>
        <p:spPr bwMode="auto">
          <a:xfrm>
            <a:off x="2376488" y="6478588"/>
            <a:ext cx="3719512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4" name="Rectangle 101"/>
          <p:cNvSpPr>
            <a:spLocks noChangeArrowheads="1"/>
          </p:cNvSpPr>
          <p:nvPr/>
        </p:nvSpPr>
        <p:spPr bwMode="auto">
          <a:xfrm>
            <a:off x="6273800" y="4851400"/>
            <a:ext cx="244475" cy="219075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485" name="AutoShape 102"/>
          <p:cNvSpPr>
            <a:spLocks/>
          </p:cNvSpPr>
          <p:nvPr/>
        </p:nvSpPr>
        <p:spPr bwMode="auto">
          <a:xfrm>
            <a:off x="6096000" y="4630738"/>
            <a:ext cx="177800" cy="439737"/>
          </a:xfrm>
          <a:prstGeom prst="leftBrace">
            <a:avLst>
              <a:gd name="adj1" fmla="val 20610"/>
              <a:gd name="adj2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86" name="Line 103"/>
          <p:cNvSpPr>
            <a:spLocks noChangeShapeType="1"/>
          </p:cNvSpPr>
          <p:nvPr/>
        </p:nvSpPr>
        <p:spPr bwMode="auto">
          <a:xfrm flipV="1">
            <a:off x="6096000" y="4868863"/>
            <a:ext cx="1588" cy="16160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7" name="Line 104"/>
          <p:cNvSpPr>
            <a:spLocks noChangeShapeType="1"/>
          </p:cNvSpPr>
          <p:nvPr/>
        </p:nvSpPr>
        <p:spPr bwMode="auto">
          <a:xfrm flipV="1">
            <a:off x="7797800" y="4973638"/>
            <a:ext cx="1588" cy="16017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8" name="Line 105"/>
          <p:cNvSpPr>
            <a:spLocks noChangeShapeType="1"/>
          </p:cNvSpPr>
          <p:nvPr/>
        </p:nvSpPr>
        <p:spPr bwMode="auto">
          <a:xfrm>
            <a:off x="2667000" y="6027738"/>
            <a:ext cx="1588" cy="541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89" name="Line 106"/>
          <p:cNvSpPr>
            <a:spLocks noChangeShapeType="1"/>
          </p:cNvSpPr>
          <p:nvPr/>
        </p:nvSpPr>
        <p:spPr bwMode="auto">
          <a:xfrm>
            <a:off x="2667000" y="6553200"/>
            <a:ext cx="5143500" cy="158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90" name="Text Box 107"/>
          <p:cNvSpPr txBox="1">
            <a:spLocks noChangeArrowheads="1"/>
          </p:cNvSpPr>
          <p:nvPr/>
        </p:nvSpPr>
        <p:spPr bwMode="auto">
          <a:xfrm>
            <a:off x="4106863" y="5922963"/>
            <a:ext cx="2468562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en-GB">
                <a:solidFill>
                  <a:srgbClr val="000000"/>
                </a:solidFill>
                <a:cs typeface="Arial" charset="0"/>
              </a:rPr>
              <a:t>some edges omitted</a:t>
            </a:r>
          </a:p>
        </p:txBody>
      </p:sp>
      <p:sp>
        <p:nvSpPr>
          <p:cNvPr id="144491" name="Rectangle 108"/>
          <p:cNvSpPr>
            <a:spLocks noChangeArrowheads="1"/>
          </p:cNvSpPr>
          <p:nvPr/>
        </p:nvSpPr>
        <p:spPr bwMode="auto">
          <a:xfrm>
            <a:off x="1219200" y="3886200"/>
            <a:ext cx="304800" cy="1447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92" name="Rectangle 109"/>
          <p:cNvSpPr>
            <a:spLocks noChangeArrowheads="1"/>
          </p:cNvSpPr>
          <p:nvPr/>
        </p:nvSpPr>
        <p:spPr bwMode="auto">
          <a:xfrm>
            <a:off x="3200400" y="4114800"/>
            <a:ext cx="304800" cy="1219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93" name="Rectangle 110"/>
          <p:cNvSpPr>
            <a:spLocks noChangeArrowheads="1"/>
          </p:cNvSpPr>
          <p:nvPr/>
        </p:nvSpPr>
        <p:spPr bwMode="auto">
          <a:xfrm>
            <a:off x="4724400" y="4343400"/>
            <a:ext cx="3048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94" name="Rectangle 111"/>
          <p:cNvSpPr>
            <a:spLocks noChangeArrowheads="1"/>
          </p:cNvSpPr>
          <p:nvPr/>
        </p:nvSpPr>
        <p:spPr bwMode="auto">
          <a:xfrm>
            <a:off x="6248400" y="4495800"/>
            <a:ext cx="3048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95" name="Rectangle 112"/>
          <p:cNvSpPr>
            <a:spLocks noChangeArrowheads="1"/>
          </p:cNvSpPr>
          <p:nvPr/>
        </p:nvSpPr>
        <p:spPr bwMode="auto">
          <a:xfrm>
            <a:off x="7772400" y="4648200"/>
            <a:ext cx="3048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57800" y="3182470"/>
            <a:ext cx="3733800" cy="703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Uses a Berkeley extension to UPC to remotely synchronize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F0FD8-C4D8-4FC8-ACE5-C8022F3C3BA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3387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Down Arrow 111"/>
          <p:cNvSpPr/>
          <p:nvPr/>
        </p:nvSpPr>
        <p:spPr>
          <a:xfrm>
            <a:off x="2136372" y="5863248"/>
            <a:ext cx="484912" cy="620354"/>
          </a:xfrm>
          <a:prstGeom prst="downArrow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Down Arrow 112"/>
          <p:cNvSpPr/>
          <p:nvPr/>
        </p:nvSpPr>
        <p:spPr>
          <a:xfrm>
            <a:off x="2773684" y="5828978"/>
            <a:ext cx="484912" cy="620354"/>
          </a:xfrm>
          <a:prstGeom prst="downArrow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Down Arrow 113"/>
          <p:cNvSpPr/>
          <p:nvPr/>
        </p:nvSpPr>
        <p:spPr>
          <a:xfrm>
            <a:off x="3493354" y="5828125"/>
            <a:ext cx="484912" cy="620354"/>
          </a:xfrm>
          <a:prstGeom prst="downArrow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6" name="Content Placeholder 85"/>
          <p:cNvPicPr>
            <a:picLocks noGrp="1" noChangeAspect="1"/>
          </p:cNvPicPr>
          <p:nvPr>
            <p:ph idx="1"/>
          </p:nvPr>
        </p:nvPicPr>
        <p:blipFill>
          <a:blip r:embed="rId2"/>
          <a:srcRect l="-6037" r="-6037"/>
          <a:stretch>
            <a:fillRect/>
          </a:stretch>
        </p:blipFill>
        <p:spPr>
          <a:xfrm>
            <a:off x="598869" y="1754798"/>
            <a:ext cx="6143625" cy="41084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77000" y="6516711"/>
            <a:ext cx="672546" cy="250614"/>
          </a:xfrm>
          <a:prstGeom prst="rect">
            <a:avLst/>
          </a:prstGeom>
        </p:spPr>
        <p:txBody>
          <a:bodyPr/>
          <a:lstStyle/>
          <a:p>
            <a:fld id="{C41FD94A-3280-6B4A-962C-1D6736B77269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533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 smtClean="0"/>
              <a:t>Bonus slide #2: Emerging </a:t>
            </a:r>
            <a:r>
              <a:rPr lang="en-US" sz="2800" dirty="0" smtClean="0"/>
              <a:t>Fast Forward </a:t>
            </a:r>
            <a:r>
              <a:rPr lang="en-US" sz="2800" dirty="0" err="1" smtClean="0"/>
              <a:t>Exascale</a:t>
            </a:r>
            <a:r>
              <a:rPr lang="en-US" sz="2800" dirty="0" smtClean="0"/>
              <a:t> Node Architecture</a:t>
            </a:r>
            <a:br>
              <a:rPr lang="en-US" sz="2800" dirty="0" smtClean="0"/>
            </a:br>
            <a:r>
              <a:rPr lang="en-US" sz="1800" b="0" i="1" dirty="0" smtClean="0"/>
              <a:t>System on Chip (</a:t>
            </a:r>
            <a:r>
              <a:rPr lang="en-US" sz="1800" b="0" i="1" dirty="0" err="1" smtClean="0"/>
              <a:t>SoC</a:t>
            </a:r>
            <a:r>
              <a:rPr lang="en-US" sz="1800" b="0" i="1" dirty="0" smtClean="0"/>
              <a:t>) design coming into focus</a:t>
            </a:r>
            <a:endParaRPr lang="en-US" sz="1800" b="0" i="1" dirty="0"/>
          </a:p>
        </p:txBody>
      </p:sp>
      <p:sp>
        <p:nvSpPr>
          <p:cNvPr id="84" name="Rectangle 83"/>
          <p:cNvSpPr/>
          <p:nvPr/>
        </p:nvSpPr>
        <p:spPr>
          <a:xfrm>
            <a:off x="1132677" y="1085666"/>
            <a:ext cx="914400" cy="9144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999514" y="1177061"/>
            <a:ext cx="914400" cy="914400"/>
          </a:xfrm>
          <a:prstGeom prst="rect">
            <a:avLst/>
          </a:prstGeom>
          <a:solidFill>
            <a:srgbClr val="80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Memory Stacks</a:t>
            </a:r>
          </a:p>
          <a:p>
            <a:pPr algn="ctr"/>
            <a:r>
              <a:rPr lang="en-US" sz="1100" i="1" dirty="0" smtClean="0"/>
              <a:t>on package</a:t>
            </a:r>
            <a:endParaRPr lang="en-US" sz="1100" i="1" dirty="0"/>
          </a:p>
        </p:txBody>
      </p:sp>
      <p:sp>
        <p:nvSpPr>
          <p:cNvPr id="89" name="Rectangle 88"/>
          <p:cNvSpPr/>
          <p:nvPr/>
        </p:nvSpPr>
        <p:spPr>
          <a:xfrm>
            <a:off x="2332640" y="1085666"/>
            <a:ext cx="914400" cy="9144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2199477" y="1177061"/>
            <a:ext cx="914400" cy="914400"/>
          </a:xfrm>
          <a:prstGeom prst="rect">
            <a:avLst/>
          </a:prstGeom>
          <a:solidFill>
            <a:srgbClr val="80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Low Capacity</a:t>
            </a:r>
          </a:p>
          <a:p>
            <a:pPr algn="ctr"/>
            <a:r>
              <a:rPr lang="en-US" sz="1100" dirty="0" smtClean="0"/>
              <a:t>High Bandwidth</a:t>
            </a:r>
            <a:endParaRPr lang="en-US" sz="1100" dirty="0"/>
          </a:p>
        </p:txBody>
      </p:sp>
      <p:sp>
        <p:nvSpPr>
          <p:cNvPr id="91" name="Rectangle 90"/>
          <p:cNvSpPr/>
          <p:nvPr/>
        </p:nvSpPr>
        <p:spPr>
          <a:xfrm>
            <a:off x="3629995" y="1085666"/>
            <a:ext cx="914400" cy="9144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3496832" y="1177061"/>
            <a:ext cx="914400" cy="914400"/>
          </a:xfrm>
          <a:prstGeom prst="rect">
            <a:avLst/>
          </a:prstGeom>
          <a:solidFill>
            <a:srgbClr val="80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4832677" y="1085666"/>
            <a:ext cx="914400" cy="9144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4699514" y="1177061"/>
            <a:ext cx="914400" cy="914400"/>
          </a:xfrm>
          <a:prstGeom prst="rect">
            <a:avLst/>
          </a:prstGeom>
          <a:solidFill>
            <a:srgbClr val="80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5138931" y="2200198"/>
            <a:ext cx="1157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Fat Core</a:t>
            </a:r>
          </a:p>
          <a:p>
            <a:r>
              <a:rPr lang="en-US" sz="1600" i="1" dirty="0" smtClean="0"/>
              <a:t>Latency</a:t>
            </a:r>
          </a:p>
          <a:p>
            <a:r>
              <a:rPr lang="en-US" sz="1600" i="1" dirty="0" smtClean="0"/>
              <a:t>Optimized</a:t>
            </a:r>
            <a:endParaRPr lang="en-US" sz="1600" i="1" dirty="0"/>
          </a:p>
        </p:txBody>
      </p:sp>
      <p:sp>
        <p:nvSpPr>
          <p:cNvPr id="96" name="TextBox 95"/>
          <p:cNvSpPr txBox="1"/>
          <p:nvPr/>
        </p:nvSpPr>
        <p:spPr>
          <a:xfrm>
            <a:off x="1286321" y="2676808"/>
            <a:ext cx="3799388" cy="1077218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Thin/Accelerator Cores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(tiny, simple, massively parallel)</a:t>
            </a:r>
          </a:p>
          <a:p>
            <a:r>
              <a:rPr lang="en-US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Throughput -Optimized</a:t>
            </a:r>
            <a:endParaRPr lang="en-US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7" name="Isosceles Triangle 96"/>
          <p:cNvSpPr/>
          <p:nvPr/>
        </p:nvSpPr>
        <p:spPr>
          <a:xfrm>
            <a:off x="2047077" y="5482925"/>
            <a:ext cx="637312" cy="380323"/>
          </a:xfrm>
          <a:prstGeom prst="triangl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/>
          <p:cNvSpPr/>
          <p:nvPr/>
        </p:nvSpPr>
        <p:spPr>
          <a:xfrm>
            <a:off x="2732494" y="5468751"/>
            <a:ext cx="637312" cy="380323"/>
          </a:xfrm>
          <a:prstGeom prst="triangl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98"/>
          <p:cNvSpPr/>
          <p:nvPr/>
        </p:nvSpPr>
        <p:spPr>
          <a:xfrm>
            <a:off x="3434870" y="5482925"/>
            <a:ext cx="637312" cy="380323"/>
          </a:xfrm>
          <a:prstGeom prst="triangl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600264" y="2654878"/>
            <a:ext cx="2011186" cy="452438"/>
          </a:xfrm>
          <a:prstGeom prst="rect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FFFFFF"/>
              </a:gs>
            </a:gsLst>
            <a:lin ang="444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Memory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742494" y="2807278"/>
            <a:ext cx="1944306" cy="452438"/>
          </a:xfrm>
          <a:prstGeom prst="rect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FFFFFF"/>
              </a:gs>
            </a:gsLst>
            <a:lin ang="444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smtClean="0"/>
              <a:t>DRAM/DIMMS</a:t>
            </a:r>
            <a:endParaRPr lang="en-US" sz="2000" dirty="0"/>
          </a:p>
        </p:txBody>
      </p:sp>
      <p:sp>
        <p:nvSpPr>
          <p:cNvPr id="103" name="Rectangle 102"/>
          <p:cNvSpPr/>
          <p:nvPr/>
        </p:nvSpPr>
        <p:spPr>
          <a:xfrm>
            <a:off x="6654884" y="3352800"/>
            <a:ext cx="2011186" cy="452438"/>
          </a:xfrm>
          <a:prstGeom prst="rect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FFFFFF"/>
              </a:gs>
            </a:gsLst>
            <a:lin ang="444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Memory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797114" y="3505200"/>
            <a:ext cx="1944306" cy="452438"/>
          </a:xfrm>
          <a:prstGeom prst="rect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FFFFFF"/>
              </a:gs>
            </a:gsLst>
            <a:lin ang="444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Capacity Low Bandwidth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6321303" y="2807278"/>
            <a:ext cx="33358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6310209" y="2976609"/>
            <a:ext cx="33358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295818" y="3129009"/>
            <a:ext cx="33358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6321303" y="3485403"/>
            <a:ext cx="33358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6310209" y="3654734"/>
            <a:ext cx="33358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6295818" y="3807134"/>
            <a:ext cx="33358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2199477" y="5863248"/>
            <a:ext cx="2150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NIC on Board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2" name="Bevel 1"/>
          <p:cNvSpPr/>
          <p:nvPr/>
        </p:nvSpPr>
        <p:spPr>
          <a:xfrm>
            <a:off x="6856102" y="4769698"/>
            <a:ext cx="2287898" cy="1398106"/>
          </a:xfrm>
          <a:prstGeom prst="bevel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NVRAM: Burst Buffers / rack-local storage</a:t>
            </a:r>
            <a:endParaRPr lang="en-US" sz="1800" dirty="0"/>
          </a:p>
        </p:txBody>
      </p:sp>
      <p:sp>
        <p:nvSpPr>
          <p:cNvPr id="7" name="Left Arrow 6"/>
          <p:cNvSpPr/>
          <p:nvPr/>
        </p:nvSpPr>
        <p:spPr>
          <a:xfrm>
            <a:off x="6295817" y="5041491"/>
            <a:ext cx="648845" cy="427260"/>
          </a:xfrm>
          <a:prstGeom prst="lef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0" y="12954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Slide from John </a:t>
            </a:r>
            <a:r>
              <a:rPr lang="en-US" sz="2400" b="1" dirty="0" err="1" smtClean="0"/>
              <a:t>Shalf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3170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 animBg="1"/>
      <p:bldP spid="104" grpId="0" animBg="1"/>
    </p:bldLst>
  </p:timing>
</p:sld>
</file>

<file path=ppt/theme/theme1.xml><?xml version="1.0" encoding="utf-8"?>
<a:theme xmlns:a="http://schemas.openxmlformats.org/drawingml/2006/main" name="Basic_G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29279</TotalTime>
  <Words>5607</Words>
  <Application>Microsoft Macintosh PowerPoint</Application>
  <PresentationFormat>On-screen Show (4:3)</PresentationFormat>
  <Paragraphs>1085</Paragraphs>
  <Slides>43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Basic_Green</vt:lpstr>
      <vt:lpstr> Antisocial Parallelism:  Avoiding, Hiding and Managing Communication </vt:lpstr>
      <vt:lpstr>Extra Work Can Improve Efficiency!</vt:lpstr>
      <vt:lpstr>SpMV Performance (simple parallelization)</vt:lpstr>
      <vt:lpstr>Auto-tuned SpMV Performance (architecture specific optimizations)</vt:lpstr>
      <vt:lpstr>The Roofline Performance Model See Sam Williams PhD Thesis</vt:lpstr>
      <vt:lpstr>Roofline model for SpMV (matrix compression)</vt:lpstr>
      <vt:lpstr>Roofline model for SpMV (matrix compression)</vt:lpstr>
      <vt:lpstr>Autotuning: Write Code Generators</vt:lpstr>
      <vt:lpstr>Finding Good Performance is like finding the Needle in a Haystack</vt:lpstr>
      <vt:lpstr>PowerPoint Presentation</vt:lpstr>
      <vt:lpstr>PowerPoint Presentation</vt:lpstr>
      <vt:lpstr>Lessons Learned</vt:lpstr>
      <vt:lpstr>Avoiding Communication in Iterative Solvers</vt:lpstr>
      <vt:lpstr>PowerPoint Presentation</vt:lpstr>
      <vt:lpstr>PowerPoint Presentation</vt:lpstr>
      <vt:lpstr>PowerPoint Presentation</vt:lpstr>
      <vt:lpstr>Matrix Powers Kernel on a General Matrix</vt:lpstr>
      <vt:lpstr>PowerPoint Presentation</vt:lpstr>
      <vt:lpstr>Minimizing Communication of GMRES to solve Ax=b</vt:lpstr>
      <vt:lpstr>TSQR: An Architecture-Dependent Algorithm</vt:lpstr>
      <vt:lpstr>Matrix Powers Kernel (and TSQR) in GMRES</vt:lpstr>
      <vt:lpstr>Communication-Avoiding Krylov Method (GMRES)</vt:lpstr>
      <vt:lpstr>Towards Communication-Avoiding Compilers: Deconstructing 2.5D Matrix Multiply</vt:lpstr>
      <vt:lpstr>Generalizing Communication Optimal Transformations to Arbitrary Loop Nests</vt:lpstr>
      <vt:lpstr>Generalizing Communication Lower Bounds and Optimal Algorithms</vt:lpstr>
      <vt:lpstr>Communication Overlap Complements Avoidance</vt:lpstr>
      <vt:lpstr>Optimality of Communication  Lower bounds, (matching) upper bounds (algorithms) and a question:  Can we train compilers to do this?  See: http://www.eecs.berkeley.edu/Pubs/TechRpts/2013/EECS-2013-61.pdf</vt:lpstr>
      <vt:lpstr>Beyond Domain Decomposition 2.5D Matrix Multiply on BG/P, 16K nodes / 64K cores</vt:lpstr>
      <vt:lpstr>Towards Communication-Avoiding Compilers: Deconstructing 2.5D Matrix Multiply</vt:lpstr>
      <vt:lpstr>Deconstructing 2.5D Matrix Multiply Solomonik &amp; Demmel</vt:lpstr>
      <vt:lpstr>Beyond Domain Decomposition</vt:lpstr>
      <vt:lpstr>Lower Bound Idea on C = A*B Iromy, Toledo, Tiskin</vt:lpstr>
      <vt:lpstr>PowerPoint Presentation</vt:lpstr>
      <vt:lpstr>Recall optimal sequential Matmul</vt:lpstr>
      <vt:lpstr>Generalizing Communication Lower Bounds and Optimal Algorithms</vt:lpstr>
      <vt:lpstr>New Theorem applied to Matmul</vt:lpstr>
      <vt:lpstr>New Theorem applied to Direct N-Body</vt:lpstr>
      <vt:lpstr>New Theorem applied to Random Code</vt:lpstr>
      <vt:lpstr>General Communication Bound</vt:lpstr>
      <vt:lpstr>Comments</vt:lpstr>
      <vt:lpstr>Conclusions</vt:lpstr>
      <vt:lpstr>Bonus Slide #1: Beyond UPC</vt:lpstr>
      <vt:lpstr>Bonus slide #2: Emerging Fast Forward Exascale Node Architecture System on Chip (SoC) design coming into focus</vt:lpstr>
    </vt:vector>
  </TitlesOfParts>
  <Company>Office of Science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ASCR Update August 24, 2010</dc:title>
  <dc:creator>hellaba</dc:creator>
  <cp:lastModifiedBy>Kathy Yelick</cp:lastModifiedBy>
  <cp:revision>444</cp:revision>
  <dcterms:created xsi:type="dcterms:W3CDTF">2012-05-20T17:35:52Z</dcterms:created>
  <dcterms:modified xsi:type="dcterms:W3CDTF">2014-01-28T16:51:37Z</dcterms:modified>
</cp:coreProperties>
</file>