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vml" ContentType="application/vnd.openxmlformats-officedocument.vmlDrawing"/>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1.bin" ContentType="application/vnd.openxmlformats-officedocument.oleObject"/>
  <Override PartName="/ppt/charts/chart2.xml" ContentType="application/vnd.openxmlformats-officedocument.drawingml.chart+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54"/>
  </p:notesMasterIdLst>
  <p:handoutMasterIdLst>
    <p:handoutMasterId r:id="rId55"/>
  </p:handoutMasterIdLst>
  <p:sldIdLst>
    <p:sldId id="405" r:id="rId2"/>
    <p:sldId id="407" r:id="rId3"/>
    <p:sldId id="408" r:id="rId4"/>
    <p:sldId id="430" r:id="rId5"/>
    <p:sldId id="429" r:id="rId6"/>
    <p:sldId id="412" r:id="rId7"/>
    <p:sldId id="413" r:id="rId8"/>
    <p:sldId id="436" r:id="rId9"/>
    <p:sldId id="432" r:id="rId10"/>
    <p:sldId id="414" r:id="rId11"/>
    <p:sldId id="419" r:id="rId12"/>
    <p:sldId id="437" r:id="rId13"/>
    <p:sldId id="417" r:id="rId14"/>
    <p:sldId id="418" r:id="rId15"/>
    <p:sldId id="449" r:id="rId16"/>
    <p:sldId id="450" r:id="rId17"/>
    <p:sldId id="438" r:id="rId18"/>
    <p:sldId id="471" r:id="rId19"/>
    <p:sldId id="443" r:id="rId20"/>
    <p:sldId id="444" r:id="rId21"/>
    <p:sldId id="446" r:id="rId22"/>
    <p:sldId id="451" r:id="rId23"/>
    <p:sldId id="452" r:id="rId24"/>
    <p:sldId id="472" r:id="rId25"/>
    <p:sldId id="473" r:id="rId26"/>
    <p:sldId id="455" r:id="rId27"/>
    <p:sldId id="468" r:id="rId28"/>
    <p:sldId id="467" r:id="rId29"/>
    <p:sldId id="475" r:id="rId30"/>
    <p:sldId id="426" r:id="rId31"/>
    <p:sldId id="456" r:id="rId32"/>
    <p:sldId id="462" r:id="rId33"/>
    <p:sldId id="465" r:id="rId34"/>
    <p:sldId id="466" r:id="rId35"/>
    <p:sldId id="479" r:id="rId36"/>
    <p:sldId id="478" r:id="rId37"/>
    <p:sldId id="460" r:id="rId38"/>
    <p:sldId id="431" r:id="rId39"/>
    <p:sldId id="484" r:id="rId40"/>
    <p:sldId id="481" r:id="rId41"/>
    <p:sldId id="480" r:id="rId42"/>
    <p:sldId id="470" r:id="rId43"/>
    <p:sldId id="487" r:id="rId44"/>
    <p:sldId id="435" r:id="rId45"/>
    <p:sldId id="425" r:id="rId46"/>
    <p:sldId id="454" r:id="rId47"/>
    <p:sldId id="486" r:id="rId48"/>
    <p:sldId id="476" r:id="rId49"/>
    <p:sldId id="483" r:id="rId50"/>
    <p:sldId id="459" r:id="rId51"/>
    <p:sldId id="482" r:id="rId52"/>
    <p:sldId id="469" r:id="rId53"/>
  </p:sldIdLst>
  <p:sldSz cx="9144000" cy="6858000" type="screen4x3"/>
  <p:notesSz cx="7620000" cy="10160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C"/>
    <a:srgbClr val="DAB600"/>
    <a:srgbClr val="F5C900"/>
    <a:srgbClr val="E28D0B"/>
    <a:srgbClr val="BE393B"/>
    <a:srgbClr val="194963"/>
    <a:srgbClr val="F37817"/>
    <a:srgbClr val="19A8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D0FC6B46-09A6-4106-A91F-F5F8CD722A04}">
  <a:tblStyle styleId="{D0FC6B46-09A6-4106-A91F-F5F8CD722A04}"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692" autoAdjust="0"/>
  </p:normalViewPr>
  <p:slideViewPr>
    <p:cSldViewPr snapToGrid="0" snapToObjects="1">
      <p:cViewPr varScale="1">
        <p:scale>
          <a:sx n="65" d="100"/>
          <a:sy n="65" d="100"/>
        </p:scale>
        <p:origin x="-1336"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1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handoutMaster" Target="handoutMasters/handout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yelick:Downloads:scaling%20of%20Wetlands%20(one%20lane)%20on%20Edison.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Azad:Documents:Projects:combinatorial-blas-2.0:CombBLAS:Applications:mcl-runs: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Scaling of Wetlands (one lane) on Edison</a:t>
            </a:r>
          </a:p>
        </c:rich>
      </c:tx>
      <c:layout/>
      <c:overlay val="0"/>
    </c:title>
    <c:autoTitleDeleted val="0"/>
    <c:plotArea>
      <c:layout/>
      <c:lineChart>
        <c:grouping val="standard"/>
        <c:varyColors val="1"/>
        <c:ser>
          <c:idx val="0"/>
          <c:order val="0"/>
          <c:tx>
            <c:strRef>
              <c:f>'[scaling of Wetlands (one lane) on Edison.xlsx]edison scaling with wet150 (one'!$I$10</c:f>
              <c:strCache>
                <c:ptCount val="1"/>
                <c:pt idx="0">
                  <c:v>Overall</c:v>
                </c:pt>
              </c:strCache>
            </c:strRef>
          </c:tx>
          <c:spPr>
            <a:ln w="25400" cmpd="sng">
              <a:solidFill>
                <a:srgbClr val="3366CC"/>
              </a:solidFill>
            </a:ln>
          </c:spPr>
          <c:marker>
            <c:symbol val="none"/>
          </c:marker>
          <c:cat>
            <c:numRef>
              <c:f>'[scaling of Wetlands (one lane) on Edison.xlsx]edison scaling with wet150 (one'!$A$11:$A$17</c:f>
              <c:numCache>
                <c:formatCode>General</c:formatCode>
                <c:ptCount val="7"/>
                <c:pt idx="0">
                  <c:v>64.0</c:v>
                </c:pt>
                <c:pt idx="1">
                  <c:v>128.0</c:v>
                </c:pt>
                <c:pt idx="2">
                  <c:v>256.0</c:v>
                </c:pt>
                <c:pt idx="3">
                  <c:v>512.0</c:v>
                </c:pt>
                <c:pt idx="4">
                  <c:v>1024.0</c:v>
                </c:pt>
                <c:pt idx="5">
                  <c:v>1536.0</c:v>
                </c:pt>
                <c:pt idx="6">
                  <c:v>2048.0</c:v>
                </c:pt>
              </c:numCache>
            </c:numRef>
          </c:cat>
          <c:val>
            <c:numRef>
              <c:f>'[scaling of Wetlands (one lane) on Edison.xlsx]edison scaling with wet150 (one'!$I$11:$I$17</c:f>
              <c:numCache>
                <c:formatCode>General</c:formatCode>
                <c:ptCount val="7"/>
                <c:pt idx="0">
                  <c:v>9617.26</c:v>
                </c:pt>
                <c:pt idx="1">
                  <c:v>6427.77</c:v>
                </c:pt>
                <c:pt idx="2">
                  <c:v>4315.1</c:v>
                </c:pt>
                <c:pt idx="3">
                  <c:v>3569.3</c:v>
                </c:pt>
                <c:pt idx="4">
                  <c:v>3255.36</c:v>
                </c:pt>
                <c:pt idx="5">
                  <c:v>3175.9</c:v>
                </c:pt>
                <c:pt idx="6">
                  <c:v>3248.48</c:v>
                </c:pt>
              </c:numCache>
            </c:numRef>
          </c:val>
          <c:smooth val="0"/>
        </c:ser>
        <c:ser>
          <c:idx val="1"/>
          <c:order val="1"/>
          <c:tx>
            <c:strRef>
              <c:f>'[scaling of Wetlands (one lane) on Edison.xlsx]edison scaling with wet150 (one'!$J$10</c:f>
              <c:strCache>
                <c:ptCount val="1"/>
                <c:pt idx="0">
                  <c:v>without oNo</c:v>
                </c:pt>
              </c:strCache>
            </c:strRef>
          </c:tx>
          <c:spPr>
            <a:ln w="25400" cmpd="sng">
              <a:solidFill>
                <a:srgbClr val="DC3912"/>
              </a:solidFill>
            </a:ln>
          </c:spPr>
          <c:marker>
            <c:symbol val="none"/>
          </c:marker>
          <c:cat>
            <c:numRef>
              <c:f>'[scaling of Wetlands (one lane) on Edison.xlsx]edison scaling with wet150 (one'!$A$11:$A$17</c:f>
              <c:numCache>
                <c:formatCode>General</c:formatCode>
                <c:ptCount val="7"/>
                <c:pt idx="0">
                  <c:v>64.0</c:v>
                </c:pt>
                <c:pt idx="1">
                  <c:v>128.0</c:v>
                </c:pt>
                <c:pt idx="2">
                  <c:v>256.0</c:v>
                </c:pt>
                <c:pt idx="3">
                  <c:v>512.0</c:v>
                </c:pt>
                <c:pt idx="4">
                  <c:v>1024.0</c:v>
                </c:pt>
                <c:pt idx="5">
                  <c:v>1536.0</c:v>
                </c:pt>
                <c:pt idx="6">
                  <c:v>2048.0</c:v>
                </c:pt>
              </c:numCache>
            </c:numRef>
          </c:cat>
          <c:val>
            <c:numRef>
              <c:f>'[scaling of Wetlands (one lane) on Edison.xlsx]edison scaling with wet150 (one'!$J$11:$J$17</c:f>
              <c:numCache>
                <c:formatCode>General</c:formatCode>
                <c:ptCount val="7"/>
                <c:pt idx="0">
                  <c:v>7106.12</c:v>
                </c:pt>
                <c:pt idx="1">
                  <c:v>3843.85</c:v>
                </c:pt>
                <c:pt idx="2">
                  <c:v>1955.7</c:v>
                </c:pt>
                <c:pt idx="3">
                  <c:v>1074.03</c:v>
                </c:pt>
                <c:pt idx="4">
                  <c:v>717.3599999999984</c:v>
                </c:pt>
                <c:pt idx="5">
                  <c:v>600.3899999999999</c:v>
                </c:pt>
                <c:pt idx="6">
                  <c:v>581.1300000000001</c:v>
                </c:pt>
              </c:numCache>
            </c:numRef>
          </c:val>
          <c:smooth val="0"/>
        </c:ser>
        <c:ser>
          <c:idx val="2"/>
          <c:order val="2"/>
          <c:tx>
            <c:strRef>
              <c:f>'[scaling of Wetlands (one lane) on Edison.xlsx]edison scaling with wet150 (one'!$K$10</c:f>
              <c:strCache>
                <c:ptCount val="1"/>
                <c:pt idx="0">
                  <c:v>linear</c:v>
                </c:pt>
              </c:strCache>
            </c:strRef>
          </c:tx>
          <c:spPr>
            <a:ln w="25400" cmpd="sng">
              <a:solidFill>
                <a:srgbClr val="FF9900"/>
              </a:solidFill>
            </a:ln>
          </c:spPr>
          <c:marker>
            <c:symbol val="none"/>
          </c:marker>
          <c:cat>
            <c:numRef>
              <c:f>'[scaling of Wetlands (one lane) on Edison.xlsx]edison scaling with wet150 (one'!$A$11:$A$17</c:f>
              <c:numCache>
                <c:formatCode>General</c:formatCode>
                <c:ptCount val="7"/>
                <c:pt idx="0">
                  <c:v>64.0</c:v>
                </c:pt>
                <c:pt idx="1">
                  <c:v>128.0</c:v>
                </c:pt>
                <c:pt idx="2">
                  <c:v>256.0</c:v>
                </c:pt>
                <c:pt idx="3">
                  <c:v>512.0</c:v>
                </c:pt>
                <c:pt idx="4">
                  <c:v>1024.0</c:v>
                </c:pt>
                <c:pt idx="5">
                  <c:v>1536.0</c:v>
                </c:pt>
                <c:pt idx="6">
                  <c:v>2048.0</c:v>
                </c:pt>
              </c:numCache>
            </c:numRef>
          </c:cat>
          <c:val>
            <c:numRef>
              <c:f>'[scaling of Wetlands (one lane) on Edison.xlsx]edison scaling with wet150 (one'!$K$11:$K$17</c:f>
              <c:numCache>
                <c:formatCode>General</c:formatCode>
                <c:ptCount val="7"/>
                <c:pt idx="0">
                  <c:v>7106.12</c:v>
                </c:pt>
                <c:pt idx="1">
                  <c:v>3553.06</c:v>
                </c:pt>
                <c:pt idx="2">
                  <c:v>1776.53</c:v>
                </c:pt>
                <c:pt idx="3">
                  <c:v>888.2650000000001</c:v>
                </c:pt>
                <c:pt idx="4">
                  <c:v>444.1325000000001</c:v>
                </c:pt>
                <c:pt idx="5">
                  <c:v>296.0883333333334</c:v>
                </c:pt>
                <c:pt idx="6">
                  <c:v>222.06625</c:v>
                </c:pt>
              </c:numCache>
            </c:numRef>
          </c:val>
          <c:smooth val="0"/>
        </c:ser>
        <c:dLbls>
          <c:showLegendKey val="0"/>
          <c:showVal val="0"/>
          <c:showCatName val="0"/>
          <c:showSerName val="0"/>
          <c:showPercent val="0"/>
          <c:showBubbleSize val="0"/>
        </c:dLbls>
        <c:marker val="1"/>
        <c:smooth val="0"/>
        <c:axId val="-2071591752"/>
        <c:axId val="-2071586296"/>
      </c:lineChart>
      <c:catAx>
        <c:axId val="-2071591752"/>
        <c:scaling>
          <c:orientation val="minMax"/>
        </c:scaling>
        <c:delete val="0"/>
        <c:axPos val="b"/>
        <c:title>
          <c:tx>
            <c:rich>
              <a:bodyPr/>
              <a:lstStyle/>
              <a:p>
                <a:pPr>
                  <a:defRPr/>
                </a:pPr>
                <a:r>
                  <a:rPr lang="en-US"/>
                  <a:t>Nodes</a:t>
                </a:r>
              </a:p>
            </c:rich>
          </c:tx>
          <c:layout/>
          <c:overlay val="0"/>
        </c:title>
        <c:numFmt formatCode="General" sourceLinked="1"/>
        <c:majorTickMark val="cross"/>
        <c:minorTickMark val="cross"/>
        <c:tickLblPos val="nextTo"/>
        <c:crossAx val="-2071586296"/>
        <c:crosses val="autoZero"/>
        <c:auto val="1"/>
        <c:lblAlgn val="ctr"/>
        <c:lblOffset val="100"/>
        <c:noMultiLvlLbl val="1"/>
      </c:catAx>
      <c:valAx>
        <c:axId val="-2071586296"/>
        <c:scaling>
          <c:logBase val="10.0"/>
          <c:orientation val="minMax"/>
          <c:min val="100.0"/>
        </c:scaling>
        <c:delete val="0"/>
        <c:axPos val="l"/>
        <c:majorGridlines>
          <c:spPr>
            <a:ln>
              <a:solidFill>
                <a:srgbClr val="B7B7B7"/>
              </a:solidFill>
            </a:ln>
          </c:spPr>
        </c:majorGridlines>
        <c:minorGridlines>
          <c:spPr>
            <a:ln>
              <a:solidFill>
                <a:srgbClr val="CCCCCC"/>
              </a:solidFill>
            </a:ln>
          </c:spPr>
        </c:minorGridlines>
        <c:title>
          <c:tx>
            <c:rich>
              <a:bodyPr/>
              <a:lstStyle/>
              <a:p>
                <a:pPr>
                  <a:defRPr/>
                </a:pPr>
                <a:r>
                  <a:rPr lang="en-US"/>
                  <a:t>Time (s)</a:t>
                </a:r>
              </a:p>
            </c:rich>
          </c:tx>
          <c:layout/>
          <c:overlay val="0"/>
        </c:title>
        <c:numFmt formatCode="General" sourceLinked="1"/>
        <c:majorTickMark val="cross"/>
        <c:minorTickMark val="cross"/>
        <c:tickLblPos val="nextTo"/>
        <c:spPr>
          <a:ln w="47625">
            <a:noFill/>
          </a:ln>
        </c:spPr>
        <c:crossAx val="-2071591752"/>
        <c:crosses val="autoZero"/>
        <c:crossBetween val="between"/>
      </c:valAx>
    </c:plotArea>
    <c:legend>
      <c:legendPos val="r"/>
      <c:layout/>
      <c:overlay val="0"/>
    </c:legend>
    <c:plotVisOnly val="1"/>
    <c:dispBlanksAs val="zero"/>
    <c:showDLblsOverMax val="1"/>
  </c:chart>
  <c:txPr>
    <a:bodyPr/>
    <a:lstStyle/>
    <a:p>
      <a:pPr>
        <a:defRPr sz="12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0"/>
    <c:plotArea>
      <c:layout/>
      <c:scatterChart>
        <c:scatterStyle val="smoothMarker"/>
        <c:varyColors val="0"/>
        <c:ser>
          <c:idx val="0"/>
          <c:order val="0"/>
          <c:tx>
            <c:strRef>
              <c:f>'combined scaling'!$B$3</c:f>
              <c:strCache>
                <c:ptCount val="1"/>
                <c:pt idx="0">
                  <c:v>Graph/32</c:v>
                </c:pt>
              </c:strCache>
            </c:strRef>
          </c:tx>
          <c:spPr>
            <a:ln>
              <a:solidFill>
                <a:srgbClr val="0000FF"/>
              </a:solidFill>
            </a:ln>
          </c:spPr>
          <c:marker>
            <c:spPr>
              <a:solidFill>
                <a:srgbClr val="0000FF"/>
              </a:solidFill>
              <a:ln>
                <a:solidFill>
                  <a:srgbClr val="0000FF"/>
                </a:solidFill>
              </a:ln>
            </c:spPr>
          </c:marker>
          <c:xVal>
            <c:numRef>
              <c:f>'combined scaling'!$A$4:$A$9</c:f>
              <c:numCache>
                <c:formatCode>General</c:formatCode>
                <c:ptCount val="6"/>
                <c:pt idx="0">
                  <c:v>1.0</c:v>
                </c:pt>
                <c:pt idx="1">
                  <c:v>4.0</c:v>
                </c:pt>
                <c:pt idx="2">
                  <c:v>16.0</c:v>
                </c:pt>
                <c:pt idx="3">
                  <c:v>64.0</c:v>
                </c:pt>
                <c:pt idx="4">
                  <c:v>256.0</c:v>
                </c:pt>
                <c:pt idx="5">
                  <c:v>1024.0</c:v>
                </c:pt>
              </c:numCache>
            </c:numRef>
          </c:xVal>
          <c:yVal>
            <c:numRef>
              <c:f>'combined scaling'!$B$4:$B$9</c:f>
              <c:numCache>
                <c:formatCode>General</c:formatCode>
                <c:ptCount val="6"/>
                <c:pt idx="0">
                  <c:v>851.58067</c:v>
                </c:pt>
                <c:pt idx="1">
                  <c:v>223.204215</c:v>
                </c:pt>
                <c:pt idx="2">
                  <c:v>68.16134</c:v>
                </c:pt>
                <c:pt idx="3">
                  <c:v>27.188512</c:v>
                </c:pt>
                <c:pt idx="4">
                  <c:v>13.162551</c:v>
                </c:pt>
                <c:pt idx="5">
                  <c:v>9.048668999999998</c:v>
                </c:pt>
              </c:numCache>
            </c:numRef>
          </c:yVal>
          <c:smooth val="1"/>
        </c:ser>
        <c:ser>
          <c:idx val="1"/>
          <c:order val="1"/>
          <c:tx>
            <c:strRef>
              <c:f>'combined scaling'!$C$3</c:f>
              <c:strCache>
                <c:ptCount val="1"/>
                <c:pt idx="0">
                  <c:v>Graph/16</c:v>
                </c:pt>
              </c:strCache>
            </c:strRef>
          </c:tx>
          <c:spPr>
            <a:ln>
              <a:solidFill>
                <a:srgbClr val="FF0000"/>
              </a:solidFill>
            </a:ln>
          </c:spPr>
          <c:marker>
            <c:spPr>
              <a:solidFill>
                <a:srgbClr val="FF0000"/>
              </a:solidFill>
              <a:ln>
                <a:solidFill>
                  <a:srgbClr val="FF0000"/>
                </a:solidFill>
              </a:ln>
            </c:spPr>
          </c:marker>
          <c:xVal>
            <c:numRef>
              <c:f>'combined scaling'!$A$4:$A$9</c:f>
              <c:numCache>
                <c:formatCode>General</c:formatCode>
                <c:ptCount val="6"/>
                <c:pt idx="0">
                  <c:v>1.0</c:v>
                </c:pt>
                <c:pt idx="1">
                  <c:v>4.0</c:v>
                </c:pt>
                <c:pt idx="2">
                  <c:v>16.0</c:v>
                </c:pt>
                <c:pt idx="3">
                  <c:v>64.0</c:v>
                </c:pt>
                <c:pt idx="4">
                  <c:v>256.0</c:v>
                </c:pt>
                <c:pt idx="5">
                  <c:v>1024.0</c:v>
                </c:pt>
              </c:numCache>
            </c:numRef>
          </c:xVal>
          <c:yVal>
            <c:numRef>
              <c:f>'combined scaling'!$C$4:$C$9</c:f>
              <c:numCache>
                <c:formatCode>General</c:formatCode>
                <c:ptCount val="6"/>
                <c:pt idx="0">
                  <c:v>6462.15582</c:v>
                </c:pt>
                <c:pt idx="1">
                  <c:v>1629.3907695</c:v>
                </c:pt>
                <c:pt idx="2">
                  <c:v>433.308591</c:v>
                </c:pt>
                <c:pt idx="3">
                  <c:v>132.005354</c:v>
                </c:pt>
                <c:pt idx="4">
                  <c:v>48.75064200000001</c:v>
                </c:pt>
                <c:pt idx="5">
                  <c:v>27.75652</c:v>
                </c:pt>
              </c:numCache>
            </c:numRef>
          </c:yVal>
          <c:smooth val="1"/>
        </c:ser>
        <c:ser>
          <c:idx val="2"/>
          <c:order val="2"/>
          <c:tx>
            <c:strRef>
              <c:f>'combined scaling'!$D$3</c:f>
              <c:strCache>
                <c:ptCount val="1"/>
                <c:pt idx="0">
                  <c:v>Graph/8</c:v>
                </c:pt>
              </c:strCache>
            </c:strRef>
          </c:tx>
          <c:spPr>
            <a:ln>
              <a:solidFill>
                <a:srgbClr val="008000"/>
              </a:solidFill>
            </a:ln>
          </c:spPr>
          <c:marker>
            <c:spPr>
              <a:solidFill>
                <a:srgbClr val="008000"/>
              </a:solidFill>
              <a:ln>
                <a:solidFill>
                  <a:srgbClr val="008000"/>
                </a:solidFill>
              </a:ln>
            </c:spPr>
          </c:marker>
          <c:xVal>
            <c:numRef>
              <c:f>'combined scaling'!$A$4:$A$9</c:f>
              <c:numCache>
                <c:formatCode>General</c:formatCode>
                <c:ptCount val="6"/>
                <c:pt idx="0">
                  <c:v>1.0</c:v>
                </c:pt>
                <c:pt idx="1">
                  <c:v>4.0</c:v>
                </c:pt>
                <c:pt idx="2">
                  <c:v>16.0</c:v>
                </c:pt>
                <c:pt idx="3">
                  <c:v>64.0</c:v>
                </c:pt>
                <c:pt idx="4">
                  <c:v>256.0</c:v>
                </c:pt>
                <c:pt idx="5">
                  <c:v>1024.0</c:v>
                </c:pt>
              </c:numCache>
            </c:numRef>
          </c:xVal>
          <c:yVal>
            <c:numRef>
              <c:f>'combined scaling'!$D$4:$D$9</c:f>
              <c:numCache>
                <c:formatCode>General</c:formatCode>
                <c:ptCount val="6"/>
                <c:pt idx="3">
                  <c:v>642.2629760000001</c:v>
                </c:pt>
                <c:pt idx="4">
                  <c:v>184.448582</c:v>
                </c:pt>
                <c:pt idx="5">
                  <c:v>74.531267</c:v>
                </c:pt>
              </c:numCache>
            </c:numRef>
          </c:yVal>
          <c:smooth val="1"/>
        </c:ser>
        <c:ser>
          <c:idx val="3"/>
          <c:order val="3"/>
          <c:tx>
            <c:strRef>
              <c:f>'combined scaling'!$E$3</c:f>
              <c:strCache>
                <c:ptCount val="1"/>
                <c:pt idx="0">
                  <c:v>Graph/4</c:v>
                </c:pt>
              </c:strCache>
            </c:strRef>
          </c:tx>
          <c:spPr>
            <a:ln>
              <a:solidFill>
                <a:srgbClr val="660066"/>
              </a:solidFill>
            </a:ln>
          </c:spPr>
          <c:marker>
            <c:spPr>
              <a:ln>
                <a:solidFill>
                  <a:srgbClr val="660066"/>
                </a:solidFill>
              </a:ln>
            </c:spPr>
          </c:marker>
          <c:xVal>
            <c:numRef>
              <c:f>'combined scaling'!$A$4:$A$9</c:f>
              <c:numCache>
                <c:formatCode>General</c:formatCode>
                <c:ptCount val="6"/>
                <c:pt idx="0">
                  <c:v>1.0</c:v>
                </c:pt>
                <c:pt idx="1">
                  <c:v>4.0</c:v>
                </c:pt>
                <c:pt idx="2">
                  <c:v>16.0</c:v>
                </c:pt>
                <c:pt idx="3">
                  <c:v>64.0</c:v>
                </c:pt>
                <c:pt idx="4">
                  <c:v>256.0</c:v>
                </c:pt>
                <c:pt idx="5">
                  <c:v>1024.0</c:v>
                </c:pt>
              </c:numCache>
            </c:numRef>
          </c:xVal>
          <c:yVal>
            <c:numRef>
              <c:f>'combined scaling'!$E$4:$E$9</c:f>
              <c:numCache>
                <c:formatCode>General</c:formatCode>
                <c:ptCount val="6"/>
                <c:pt idx="4">
                  <c:v>828.677974</c:v>
                </c:pt>
                <c:pt idx="5">
                  <c:v>261.754774</c:v>
                </c:pt>
              </c:numCache>
            </c:numRef>
          </c:yVal>
          <c:smooth val="1"/>
        </c:ser>
        <c:ser>
          <c:idx val="4"/>
          <c:order val="4"/>
          <c:tx>
            <c:strRef>
              <c:f>'combined scaling'!$F$3</c:f>
              <c:strCache>
                <c:ptCount val="1"/>
                <c:pt idx="0">
                  <c:v>Graph/2</c:v>
                </c:pt>
              </c:strCache>
            </c:strRef>
          </c:tx>
          <c:spPr>
            <a:ln>
              <a:solidFill>
                <a:schemeClr val="tx1"/>
              </a:solidFill>
            </a:ln>
          </c:spPr>
          <c:marker>
            <c:spPr>
              <a:ln>
                <a:solidFill>
                  <a:schemeClr val="tx1"/>
                </a:solidFill>
              </a:ln>
            </c:spPr>
          </c:marker>
          <c:xVal>
            <c:numRef>
              <c:f>'combined scaling'!$A$4:$A$9</c:f>
              <c:numCache>
                <c:formatCode>General</c:formatCode>
                <c:ptCount val="6"/>
                <c:pt idx="0">
                  <c:v>1.0</c:v>
                </c:pt>
                <c:pt idx="1">
                  <c:v>4.0</c:v>
                </c:pt>
                <c:pt idx="2">
                  <c:v>16.0</c:v>
                </c:pt>
                <c:pt idx="3">
                  <c:v>64.0</c:v>
                </c:pt>
                <c:pt idx="4">
                  <c:v>256.0</c:v>
                </c:pt>
                <c:pt idx="5">
                  <c:v>1024.0</c:v>
                </c:pt>
              </c:numCache>
            </c:numRef>
          </c:xVal>
          <c:yVal>
            <c:numRef>
              <c:f>'combined scaling'!$F$4:$F$9</c:f>
              <c:numCache>
                <c:formatCode>General</c:formatCode>
                <c:ptCount val="6"/>
                <c:pt idx="4">
                  <c:v>3663.35591</c:v>
                </c:pt>
                <c:pt idx="5">
                  <c:v>974.08643</c:v>
                </c:pt>
              </c:numCache>
            </c:numRef>
          </c:yVal>
          <c:smooth val="1"/>
        </c:ser>
        <c:dLbls>
          <c:showLegendKey val="0"/>
          <c:showVal val="0"/>
          <c:showCatName val="0"/>
          <c:showSerName val="0"/>
          <c:showPercent val="0"/>
          <c:showBubbleSize val="0"/>
        </c:dLbls>
        <c:axId val="-2079270968"/>
        <c:axId val="-2079279160"/>
      </c:scatterChart>
      <c:valAx>
        <c:axId val="-2079270968"/>
        <c:scaling>
          <c:logBase val="2.0"/>
          <c:orientation val="minMax"/>
        </c:scaling>
        <c:delete val="0"/>
        <c:axPos val="b"/>
        <c:majorGridlines>
          <c:spPr>
            <a:ln>
              <a:solidFill>
                <a:schemeClr val="bg1">
                  <a:lumMod val="65000"/>
                </a:schemeClr>
              </a:solidFill>
              <a:prstDash val="sysDot"/>
            </a:ln>
          </c:spPr>
        </c:majorGridlines>
        <c:title>
          <c:tx>
            <c:rich>
              <a:bodyPr/>
              <a:lstStyle/>
              <a:p>
                <a:pPr>
                  <a:defRPr/>
                </a:pPr>
                <a:r>
                  <a:rPr lang="en-US"/>
                  <a:t>Number</a:t>
                </a:r>
                <a:r>
                  <a:rPr lang="en-US" baseline="0"/>
                  <a:t> of Nodes (24 cores/node)</a:t>
                </a:r>
                <a:endParaRPr lang="en-US"/>
              </a:p>
            </c:rich>
          </c:tx>
          <c:layout/>
          <c:overlay val="0"/>
        </c:title>
        <c:numFmt formatCode="General" sourceLinked="1"/>
        <c:majorTickMark val="out"/>
        <c:minorTickMark val="none"/>
        <c:tickLblPos val="nextTo"/>
        <c:crossAx val="-2079279160"/>
        <c:crosses val="autoZero"/>
        <c:crossBetween val="midCat"/>
      </c:valAx>
      <c:valAx>
        <c:axId val="-2079279160"/>
        <c:scaling>
          <c:logBase val="2.0"/>
          <c:orientation val="minMax"/>
        </c:scaling>
        <c:delete val="0"/>
        <c:axPos val="l"/>
        <c:majorGridlines>
          <c:spPr>
            <a:ln>
              <a:solidFill>
                <a:schemeClr val="bg1">
                  <a:lumMod val="65000"/>
                </a:schemeClr>
              </a:solidFill>
              <a:prstDash val="sysDot"/>
            </a:ln>
          </c:spPr>
        </c:majorGridlines>
        <c:title>
          <c:tx>
            <c:rich>
              <a:bodyPr rot="-5400000" vert="horz"/>
              <a:lstStyle/>
              <a:p>
                <a:pPr>
                  <a:defRPr/>
                </a:pPr>
                <a:r>
                  <a:rPr lang="en-US"/>
                  <a:t>Time</a:t>
                </a:r>
                <a:r>
                  <a:rPr lang="en-US" baseline="0"/>
                  <a:t> (s)</a:t>
                </a:r>
                <a:endParaRPr lang="en-US"/>
              </a:p>
            </c:rich>
          </c:tx>
          <c:layout/>
          <c:overlay val="0"/>
        </c:title>
        <c:numFmt formatCode="General" sourceLinked="1"/>
        <c:majorTickMark val="out"/>
        <c:minorTickMark val="none"/>
        <c:tickLblPos val="nextTo"/>
        <c:crossAx val="-2079270968"/>
        <c:crosses val="autoZero"/>
        <c:crossBetween val="midCat"/>
        <c:majorUnit val="4.0"/>
      </c:valAx>
      <c:spPr>
        <a:ln>
          <a:solidFill>
            <a:schemeClr val="tx1"/>
          </a:solidFill>
        </a:ln>
      </c:spPr>
    </c:plotArea>
    <c:legend>
      <c:legendPos val="t"/>
      <c:layout>
        <c:manualLayout>
          <c:xMode val="edge"/>
          <c:yMode val="edge"/>
          <c:x val="0.071505376344086"/>
          <c:y val="0.0208333333333333"/>
          <c:w val="0.9"/>
          <c:h val="0.124852104536056"/>
        </c:manualLayout>
      </c:layout>
      <c:overlay val="0"/>
    </c:legend>
    <c:plotVisOnly val="1"/>
    <c:dispBlanksAs val="gap"/>
    <c:showDLblsOverMax val="0"/>
  </c:chart>
  <c:spPr>
    <a:ln>
      <a:noFill/>
    </a:ln>
  </c:spPr>
  <c:txPr>
    <a:bodyPr/>
    <a:lstStyle/>
    <a:p>
      <a:pPr>
        <a:defRPr sz="1400"/>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88C671-C018-A045-9290-32D2E12CBDEF}" type="doc">
      <dgm:prSet loTypeId="urn:microsoft.com/office/officeart/2005/8/layout/vList3" loCatId="" qsTypeId="urn:microsoft.com/office/officeart/2005/8/quickstyle/simple4" qsCatId="simple" csTypeId="urn:microsoft.com/office/officeart/2005/8/colors/accent1_2" csCatId="accent1" phldr="1"/>
      <dgm:spPr/>
      <dgm:t>
        <a:bodyPr/>
        <a:lstStyle/>
        <a:p>
          <a:endParaRPr lang="en-US"/>
        </a:p>
      </dgm:t>
    </dgm:pt>
    <dgm:pt modelId="{D0DD3CFA-E3E8-8C40-879A-8A1FB6586980}">
      <dgm:prSet phldrT="[Text]"/>
      <dgm:spPr>
        <a:solidFill>
          <a:schemeClr val="tx2"/>
        </a:solidFill>
      </dgm:spPr>
      <dgm:t>
        <a:bodyPr/>
        <a:lstStyle/>
        <a:p>
          <a:r>
            <a:rPr lang="en-US" dirty="0" err="1" smtClean="0"/>
            <a:t>Omics</a:t>
          </a:r>
          <a:endParaRPr lang="en-US" dirty="0"/>
        </a:p>
      </dgm:t>
    </dgm:pt>
    <dgm:pt modelId="{884027F0-855A-BB4D-BDF1-D86C3E0EEF0B}" type="parTrans" cxnId="{09B73B97-2B6A-D142-BAB6-6810CB11A380}">
      <dgm:prSet/>
      <dgm:spPr/>
      <dgm:t>
        <a:bodyPr/>
        <a:lstStyle/>
        <a:p>
          <a:endParaRPr lang="en-US"/>
        </a:p>
      </dgm:t>
    </dgm:pt>
    <dgm:pt modelId="{619F19C7-F15A-3E44-AB22-2C1D1E10CAD2}" type="sibTrans" cxnId="{09B73B97-2B6A-D142-BAB6-6810CB11A380}">
      <dgm:prSet/>
      <dgm:spPr/>
      <dgm:t>
        <a:bodyPr/>
        <a:lstStyle/>
        <a:p>
          <a:endParaRPr lang="en-US"/>
        </a:p>
      </dgm:t>
    </dgm:pt>
    <dgm:pt modelId="{2C15C5D3-31D2-604B-BEF7-7C36AD5610D9}">
      <dgm:prSet phldrT="[Text]"/>
      <dgm:spPr>
        <a:solidFill>
          <a:schemeClr val="tx2"/>
        </a:solidFill>
      </dgm:spPr>
      <dgm:t>
        <a:bodyPr/>
        <a:lstStyle/>
        <a:p>
          <a:r>
            <a:rPr lang="en-US" dirty="0" err="1" smtClean="0"/>
            <a:t>Bioimaging</a:t>
          </a:r>
          <a:endParaRPr lang="en-US" dirty="0"/>
        </a:p>
      </dgm:t>
    </dgm:pt>
    <dgm:pt modelId="{D9E80701-B680-424D-B085-A9666DE6ADE3}" type="parTrans" cxnId="{06594A3B-47D4-5849-951C-8C777AE812BF}">
      <dgm:prSet/>
      <dgm:spPr/>
      <dgm:t>
        <a:bodyPr/>
        <a:lstStyle/>
        <a:p>
          <a:endParaRPr lang="en-US"/>
        </a:p>
      </dgm:t>
    </dgm:pt>
    <dgm:pt modelId="{B3FFD6C1-26CB-1A47-95E4-32115C58653A}" type="sibTrans" cxnId="{06594A3B-47D4-5849-951C-8C777AE812BF}">
      <dgm:prSet/>
      <dgm:spPr/>
      <dgm:t>
        <a:bodyPr/>
        <a:lstStyle/>
        <a:p>
          <a:endParaRPr lang="en-US"/>
        </a:p>
      </dgm:t>
    </dgm:pt>
    <dgm:pt modelId="{4C474ECA-FFFA-A54D-83FD-A108E2A93688}">
      <dgm:prSet phldrT="[Text]"/>
      <dgm:spPr>
        <a:solidFill>
          <a:schemeClr val="tx2"/>
        </a:solidFill>
      </dgm:spPr>
      <dgm:t>
        <a:bodyPr/>
        <a:lstStyle/>
        <a:p>
          <a:r>
            <a:rPr lang="en-US" dirty="0" smtClean="0"/>
            <a:t>  Signal processing</a:t>
          </a:r>
          <a:endParaRPr lang="en-US" dirty="0"/>
        </a:p>
      </dgm:t>
    </dgm:pt>
    <dgm:pt modelId="{05199BDD-8F4C-8E44-AE88-23F211118E5B}" type="parTrans" cxnId="{FCFFF572-2DF6-724D-8D1F-3474F59C9F16}">
      <dgm:prSet/>
      <dgm:spPr/>
      <dgm:t>
        <a:bodyPr/>
        <a:lstStyle/>
        <a:p>
          <a:endParaRPr lang="en-US"/>
        </a:p>
      </dgm:t>
    </dgm:pt>
    <dgm:pt modelId="{0FFA3436-71CF-B843-B2C1-C4BF779313D0}" type="sibTrans" cxnId="{FCFFF572-2DF6-724D-8D1F-3474F59C9F16}">
      <dgm:prSet/>
      <dgm:spPr/>
      <dgm:t>
        <a:bodyPr/>
        <a:lstStyle/>
        <a:p>
          <a:endParaRPr lang="en-US"/>
        </a:p>
      </dgm:t>
    </dgm:pt>
    <dgm:pt modelId="{09845B70-876D-4B4F-A569-5E8AEFB150F9}" type="pres">
      <dgm:prSet presAssocID="{C688C671-C018-A045-9290-32D2E12CBDEF}" presName="linearFlow" presStyleCnt="0">
        <dgm:presLayoutVars>
          <dgm:dir/>
          <dgm:resizeHandles val="exact"/>
        </dgm:presLayoutVars>
      </dgm:prSet>
      <dgm:spPr/>
      <dgm:t>
        <a:bodyPr/>
        <a:lstStyle/>
        <a:p>
          <a:endParaRPr lang="en-US"/>
        </a:p>
      </dgm:t>
    </dgm:pt>
    <dgm:pt modelId="{D4314737-688E-CD45-AC8F-6BB00EF23C81}" type="pres">
      <dgm:prSet presAssocID="{D0DD3CFA-E3E8-8C40-879A-8A1FB6586980}" presName="composite" presStyleCnt="0"/>
      <dgm:spPr/>
    </dgm:pt>
    <dgm:pt modelId="{38E1B3D5-FB39-8748-AC9F-E145F17CB2A2}" type="pres">
      <dgm:prSet presAssocID="{D0DD3CFA-E3E8-8C40-879A-8A1FB6586980}" presName="imgShp" presStyleLbl="fgImgPlace1" presStyleIdx="0" presStyleCnt="3"/>
      <dgm:spPr/>
    </dgm:pt>
    <dgm:pt modelId="{6FED8373-5E6D-9A4F-80D3-28334E6D8C18}" type="pres">
      <dgm:prSet presAssocID="{D0DD3CFA-E3E8-8C40-879A-8A1FB6586980}" presName="txShp" presStyleLbl="node1" presStyleIdx="0" presStyleCnt="3" custScaleX="118379">
        <dgm:presLayoutVars>
          <dgm:bulletEnabled val="1"/>
        </dgm:presLayoutVars>
      </dgm:prSet>
      <dgm:spPr/>
      <dgm:t>
        <a:bodyPr/>
        <a:lstStyle/>
        <a:p>
          <a:endParaRPr lang="en-US"/>
        </a:p>
      </dgm:t>
    </dgm:pt>
    <dgm:pt modelId="{E2AC5B7C-248A-0B4E-A564-C1FBBB0B8352}" type="pres">
      <dgm:prSet presAssocID="{619F19C7-F15A-3E44-AB22-2C1D1E10CAD2}" presName="spacing" presStyleCnt="0"/>
      <dgm:spPr/>
    </dgm:pt>
    <dgm:pt modelId="{6649200F-DCAF-5D40-AFC0-16789AC9EC10}" type="pres">
      <dgm:prSet presAssocID="{2C15C5D3-31D2-604B-BEF7-7C36AD5610D9}" presName="composite" presStyleCnt="0"/>
      <dgm:spPr/>
    </dgm:pt>
    <dgm:pt modelId="{678172AE-1CF2-2E4D-9391-674CBA1CBCE6}" type="pres">
      <dgm:prSet presAssocID="{2C15C5D3-31D2-604B-BEF7-7C36AD5610D9}" presName="imgShp" presStyleLbl="fgImgPlace1" presStyleIdx="1" presStyleCnt="3"/>
      <dgm:spPr/>
    </dgm:pt>
    <dgm:pt modelId="{24A99E8A-833E-904A-918D-2FF9D59865EC}" type="pres">
      <dgm:prSet presAssocID="{2C15C5D3-31D2-604B-BEF7-7C36AD5610D9}" presName="txShp" presStyleLbl="node1" presStyleIdx="1" presStyleCnt="3" custScaleX="118379">
        <dgm:presLayoutVars>
          <dgm:bulletEnabled val="1"/>
        </dgm:presLayoutVars>
      </dgm:prSet>
      <dgm:spPr/>
      <dgm:t>
        <a:bodyPr/>
        <a:lstStyle/>
        <a:p>
          <a:endParaRPr lang="en-US"/>
        </a:p>
      </dgm:t>
    </dgm:pt>
    <dgm:pt modelId="{A7D3859D-AA02-2F4A-A8E3-4BCA758432F1}" type="pres">
      <dgm:prSet presAssocID="{B3FFD6C1-26CB-1A47-95E4-32115C58653A}" presName="spacing" presStyleCnt="0"/>
      <dgm:spPr/>
    </dgm:pt>
    <dgm:pt modelId="{E8205E31-AD87-1449-91C4-232FC13F1300}" type="pres">
      <dgm:prSet presAssocID="{4C474ECA-FFFA-A54D-83FD-A108E2A93688}" presName="composite" presStyleCnt="0"/>
      <dgm:spPr/>
    </dgm:pt>
    <dgm:pt modelId="{15B7B5B9-0C2A-0148-BF29-3C448A7CD43D}" type="pres">
      <dgm:prSet presAssocID="{4C474ECA-FFFA-A54D-83FD-A108E2A93688}" presName="imgShp" presStyleLbl="fgImgPlace1" presStyleIdx="2" presStyleCnt="3"/>
      <dgm:spPr/>
    </dgm:pt>
    <dgm:pt modelId="{82DA8902-4826-D345-87E7-9EAD9C3D0F33}" type="pres">
      <dgm:prSet presAssocID="{4C474ECA-FFFA-A54D-83FD-A108E2A93688}" presName="txShp" presStyleLbl="node1" presStyleIdx="2" presStyleCnt="3" custScaleX="118379">
        <dgm:presLayoutVars>
          <dgm:bulletEnabled val="1"/>
        </dgm:presLayoutVars>
      </dgm:prSet>
      <dgm:spPr/>
      <dgm:t>
        <a:bodyPr/>
        <a:lstStyle/>
        <a:p>
          <a:endParaRPr lang="en-US"/>
        </a:p>
      </dgm:t>
    </dgm:pt>
  </dgm:ptLst>
  <dgm:cxnLst>
    <dgm:cxn modelId="{06594A3B-47D4-5849-951C-8C777AE812BF}" srcId="{C688C671-C018-A045-9290-32D2E12CBDEF}" destId="{2C15C5D3-31D2-604B-BEF7-7C36AD5610D9}" srcOrd="1" destOrd="0" parTransId="{D9E80701-B680-424D-B085-A9666DE6ADE3}" sibTransId="{B3FFD6C1-26CB-1A47-95E4-32115C58653A}"/>
    <dgm:cxn modelId="{FCFFF572-2DF6-724D-8D1F-3474F59C9F16}" srcId="{C688C671-C018-A045-9290-32D2E12CBDEF}" destId="{4C474ECA-FFFA-A54D-83FD-A108E2A93688}" srcOrd="2" destOrd="0" parTransId="{05199BDD-8F4C-8E44-AE88-23F211118E5B}" sibTransId="{0FFA3436-71CF-B843-B2C1-C4BF779313D0}"/>
    <dgm:cxn modelId="{03174324-BCE3-6347-A6A7-7C011D4A8F4B}" type="presOf" srcId="{2C15C5D3-31D2-604B-BEF7-7C36AD5610D9}" destId="{24A99E8A-833E-904A-918D-2FF9D59865EC}" srcOrd="0" destOrd="0" presId="urn:microsoft.com/office/officeart/2005/8/layout/vList3"/>
    <dgm:cxn modelId="{F8ED0CEA-6FBC-9A44-9F31-F5524352CDB6}" type="presOf" srcId="{C688C671-C018-A045-9290-32D2E12CBDEF}" destId="{09845B70-876D-4B4F-A569-5E8AEFB150F9}" srcOrd="0" destOrd="0" presId="urn:microsoft.com/office/officeart/2005/8/layout/vList3"/>
    <dgm:cxn modelId="{D917119E-AFBE-3743-8B91-E3B16EC851B9}" type="presOf" srcId="{4C474ECA-FFFA-A54D-83FD-A108E2A93688}" destId="{82DA8902-4826-D345-87E7-9EAD9C3D0F33}" srcOrd="0" destOrd="0" presId="urn:microsoft.com/office/officeart/2005/8/layout/vList3"/>
    <dgm:cxn modelId="{09B73B97-2B6A-D142-BAB6-6810CB11A380}" srcId="{C688C671-C018-A045-9290-32D2E12CBDEF}" destId="{D0DD3CFA-E3E8-8C40-879A-8A1FB6586980}" srcOrd="0" destOrd="0" parTransId="{884027F0-855A-BB4D-BDF1-D86C3E0EEF0B}" sibTransId="{619F19C7-F15A-3E44-AB22-2C1D1E10CAD2}"/>
    <dgm:cxn modelId="{D12DB6C8-1ACC-D040-A066-9711B649A39E}" type="presOf" srcId="{D0DD3CFA-E3E8-8C40-879A-8A1FB6586980}" destId="{6FED8373-5E6D-9A4F-80D3-28334E6D8C18}" srcOrd="0" destOrd="0" presId="urn:microsoft.com/office/officeart/2005/8/layout/vList3"/>
    <dgm:cxn modelId="{A01AF4AB-B1F7-C643-ACDB-7A6208C60052}" type="presParOf" srcId="{09845B70-876D-4B4F-A569-5E8AEFB150F9}" destId="{D4314737-688E-CD45-AC8F-6BB00EF23C81}" srcOrd="0" destOrd="0" presId="urn:microsoft.com/office/officeart/2005/8/layout/vList3"/>
    <dgm:cxn modelId="{0EE47DA4-5B87-D743-97E9-CC43C4842A6C}" type="presParOf" srcId="{D4314737-688E-CD45-AC8F-6BB00EF23C81}" destId="{38E1B3D5-FB39-8748-AC9F-E145F17CB2A2}" srcOrd="0" destOrd="0" presId="urn:microsoft.com/office/officeart/2005/8/layout/vList3"/>
    <dgm:cxn modelId="{5B4EC93E-2AC6-FD46-8726-44534CC94DF6}" type="presParOf" srcId="{D4314737-688E-CD45-AC8F-6BB00EF23C81}" destId="{6FED8373-5E6D-9A4F-80D3-28334E6D8C18}" srcOrd="1" destOrd="0" presId="urn:microsoft.com/office/officeart/2005/8/layout/vList3"/>
    <dgm:cxn modelId="{0CD3F70C-0B88-E248-A60A-68789A58F47A}" type="presParOf" srcId="{09845B70-876D-4B4F-A569-5E8AEFB150F9}" destId="{E2AC5B7C-248A-0B4E-A564-C1FBBB0B8352}" srcOrd="1" destOrd="0" presId="urn:microsoft.com/office/officeart/2005/8/layout/vList3"/>
    <dgm:cxn modelId="{18D06BD3-1065-1C47-B28F-C61023963AC1}" type="presParOf" srcId="{09845B70-876D-4B4F-A569-5E8AEFB150F9}" destId="{6649200F-DCAF-5D40-AFC0-16789AC9EC10}" srcOrd="2" destOrd="0" presId="urn:microsoft.com/office/officeart/2005/8/layout/vList3"/>
    <dgm:cxn modelId="{FB52BFBF-8B06-FC4C-9458-EE5EF0995197}" type="presParOf" srcId="{6649200F-DCAF-5D40-AFC0-16789AC9EC10}" destId="{678172AE-1CF2-2E4D-9391-674CBA1CBCE6}" srcOrd="0" destOrd="0" presId="urn:microsoft.com/office/officeart/2005/8/layout/vList3"/>
    <dgm:cxn modelId="{E338026C-CD3B-114B-99CF-D62D9A5C0459}" type="presParOf" srcId="{6649200F-DCAF-5D40-AFC0-16789AC9EC10}" destId="{24A99E8A-833E-904A-918D-2FF9D59865EC}" srcOrd="1" destOrd="0" presId="urn:microsoft.com/office/officeart/2005/8/layout/vList3"/>
    <dgm:cxn modelId="{A480A6AA-EA7F-DE49-BAD8-7F4F4228D1C4}" type="presParOf" srcId="{09845B70-876D-4B4F-A569-5E8AEFB150F9}" destId="{A7D3859D-AA02-2F4A-A8E3-4BCA758432F1}" srcOrd="3" destOrd="0" presId="urn:microsoft.com/office/officeart/2005/8/layout/vList3"/>
    <dgm:cxn modelId="{EC427F46-7674-5B45-92F8-DA61DE8528C7}" type="presParOf" srcId="{09845B70-876D-4B4F-A569-5E8AEFB150F9}" destId="{E8205E31-AD87-1449-91C4-232FC13F1300}" srcOrd="4" destOrd="0" presId="urn:microsoft.com/office/officeart/2005/8/layout/vList3"/>
    <dgm:cxn modelId="{5FEA4AA6-D7AE-684C-9F6D-ACE4236A8DCA}" type="presParOf" srcId="{E8205E31-AD87-1449-91C4-232FC13F1300}" destId="{15B7B5B9-0C2A-0148-BF29-3C448A7CD43D}" srcOrd="0" destOrd="0" presId="urn:microsoft.com/office/officeart/2005/8/layout/vList3"/>
    <dgm:cxn modelId="{432D3F3A-D853-134B-B7C9-EF1244A2102E}" type="presParOf" srcId="{E8205E31-AD87-1449-91C4-232FC13F1300}" destId="{82DA8902-4826-D345-87E7-9EAD9C3D0F33}"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B2C48B-1BF6-0A42-8111-CE95E2C2EE90}" type="doc">
      <dgm:prSet loTypeId="urn:microsoft.com/office/officeart/2005/8/layout/chart3" loCatId="" qsTypeId="urn:microsoft.com/office/officeart/2005/8/quickstyle/simple1" qsCatId="simple" csTypeId="urn:microsoft.com/office/officeart/2005/8/colors/accent3_2" csCatId="accent3" phldr="1"/>
      <dgm:spPr/>
      <dgm:t>
        <a:bodyPr/>
        <a:lstStyle/>
        <a:p>
          <a:endParaRPr lang="en-US"/>
        </a:p>
      </dgm:t>
    </dgm:pt>
    <dgm:pt modelId="{3742B7ED-90FE-024E-93F1-C778C357B704}">
      <dgm:prSet phldrT="[Text]" custT="1"/>
      <dgm:spPr>
        <a:solidFill>
          <a:schemeClr val="accent3">
            <a:lumMod val="75000"/>
          </a:schemeClr>
        </a:solidFill>
        <a:ln>
          <a:solidFill>
            <a:schemeClr val="accent3">
              <a:lumMod val="50000"/>
            </a:schemeClr>
          </a:solidFill>
        </a:ln>
      </dgm:spPr>
      <dgm:t>
        <a:bodyPr vert="vert270"/>
        <a:lstStyle/>
        <a:p>
          <a:endParaRPr lang="en-US" sz="3200" b="1" dirty="0"/>
        </a:p>
      </dgm:t>
    </dgm:pt>
    <dgm:pt modelId="{12B8A7A1-2966-AD49-948F-5DF14C60A6E4}" type="sibTrans" cxnId="{649CFCA8-41A8-C94B-8E58-B99C39294FCF}">
      <dgm:prSet/>
      <dgm:spPr/>
      <dgm:t>
        <a:bodyPr/>
        <a:lstStyle/>
        <a:p>
          <a:endParaRPr lang="en-US" sz="3200">
            <a:solidFill>
              <a:schemeClr val="tx1"/>
            </a:solidFill>
          </a:endParaRPr>
        </a:p>
      </dgm:t>
    </dgm:pt>
    <dgm:pt modelId="{3C18F867-39CF-EE41-9DBC-44AE4BC63EF2}" type="parTrans" cxnId="{649CFCA8-41A8-C94B-8E58-B99C39294FCF}">
      <dgm:prSet/>
      <dgm:spPr/>
      <dgm:t>
        <a:bodyPr/>
        <a:lstStyle/>
        <a:p>
          <a:endParaRPr lang="en-US" sz="3200">
            <a:solidFill>
              <a:schemeClr val="tx1"/>
            </a:solidFill>
          </a:endParaRPr>
        </a:p>
      </dgm:t>
    </dgm:pt>
    <dgm:pt modelId="{8FA712D1-ACF9-854A-BFF5-5F533A1078EC}">
      <dgm:prSet phldrT="[Text]" custT="1"/>
      <dgm:spPr>
        <a:solidFill>
          <a:srgbClr val="49325A"/>
        </a:solidFill>
        <a:ln>
          <a:solidFill>
            <a:srgbClr val="4A2661"/>
          </a:solidFill>
        </a:ln>
      </dgm:spPr>
      <dgm:t>
        <a:bodyPr vert="vert270"/>
        <a:lstStyle/>
        <a:p>
          <a:endParaRPr lang="en-US" sz="3200" b="1" dirty="0"/>
        </a:p>
      </dgm:t>
    </dgm:pt>
    <dgm:pt modelId="{223B1C51-685B-7841-A74F-7AE08D88C7C1}" type="parTrans" cxnId="{3FA88015-9E7B-7C4A-853C-91D7D79A2CE9}">
      <dgm:prSet/>
      <dgm:spPr/>
      <dgm:t>
        <a:bodyPr/>
        <a:lstStyle/>
        <a:p>
          <a:endParaRPr lang="en-US"/>
        </a:p>
      </dgm:t>
    </dgm:pt>
    <dgm:pt modelId="{A9AFD262-D74A-BC46-923E-E3BCEDBC923F}" type="sibTrans" cxnId="{3FA88015-9E7B-7C4A-853C-91D7D79A2CE9}">
      <dgm:prSet/>
      <dgm:spPr/>
      <dgm:t>
        <a:bodyPr/>
        <a:lstStyle/>
        <a:p>
          <a:endParaRPr lang="en-US"/>
        </a:p>
      </dgm:t>
    </dgm:pt>
    <dgm:pt modelId="{7E8235DD-4446-A747-AF2D-912F531FE1C3}">
      <dgm:prSet phldrT="[Text]" custT="1"/>
      <dgm:spPr>
        <a:solidFill>
          <a:schemeClr val="accent5">
            <a:lumMod val="50000"/>
          </a:schemeClr>
        </a:solidFill>
        <a:ln>
          <a:solidFill>
            <a:srgbClr val="27522B"/>
          </a:solidFill>
        </a:ln>
      </dgm:spPr>
      <dgm:t>
        <a:bodyPr vert="vert270"/>
        <a:lstStyle/>
        <a:p>
          <a:endParaRPr lang="en-US" sz="3200" b="1" dirty="0"/>
        </a:p>
      </dgm:t>
    </dgm:pt>
    <dgm:pt modelId="{4DB1E3B1-92EA-454E-8395-A08D9BD4AC4B}" type="parTrans" cxnId="{38EF4696-A6B6-2A45-8603-B117781D653F}">
      <dgm:prSet/>
      <dgm:spPr/>
      <dgm:t>
        <a:bodyPr/>
        <a:lstStyle/>
        <a:p>
          <a:endParaRPr lang="en-US"/>
        </a:p>
      </dgm:t>
    </dgm:pt>
    <dgm:pt modelId="{F429B87B-A124-CB46-8E01-8C1459F48614}" type="sibTrans" cxnId="{38EF4696-A6B6-2A45-8603-B117781D653F}">
      <dgm:prSet/>
      <dgm:spPr/>
      <dgm:t>
        <a:bodyPr/>
        <a:lstStyle/>
        <a:p>
          <a:endParaRPr lang="en-US"/>
        </a:p>
      </dgm:t>
    </dgm:pt>
    <dgm:pt modelId="{108C60B7-7E71-8640-981B-766B088E115B}">
      <dgm:prSet phldrT="[Text]" custT="1"/>
      <dgm:spPr>
        <a:solidFill>
          <a:schemeClr val="accent6">
            <a:lumMod val="50000"/>
          </a:schemeClr>
        </a:solidFill>
        <a:ln>
          <a:solidFill>
            <a:srgbClr val="733006"/>
          </a:solidFill>
        </a:ln>
      </dgm:spPr>
      <dgm:t>
        <a:bodyPr vert="vert270"/>
        <a:lstStyle/>
        <a:p>
          <a:endParaRPr lang="en-US" sz="3200" b="1" dirty="0"/>
        </a:p>
      </dgm:t>
    </dgm:pt>
    <dgm:pt modelId="{570164FE-BC17-1943-BAD5-705ECEFAFBEF}" type="parTrans" cxnId="{C5D7C37F-9E37-9745-AA88-093652CFA2B2}">
      <dgm:prSet/>
      <dgm:spPr/>
      <dgm:t>
        <a:bodyPr/>
        <a:lstStyle/>
        <a:p>
          <a:endParaRPr lang="en-US"/>
        </a:p>
      </dgm:t>
    </dgm:pt>
    <dgm:pt modelId="{D271A736-02FC-8A48-8C2F-69A23CCAE274}" type="sibTrans" cxnId="{C5D7C37F-9E37-9745-AA88-093652CFA2B2}">
      <dgm:prSet/>
      <dgm:spPr/>
      <dgm:t>
        <a:bodyPr/>
        <a:lstStyle/>
        <a:p>
          <a:endParaRPr lang="en-US"/>
        </a:p>
      </dgm:t>
    </dgm:pt>
    <dgm:pt modelId="{51B7E1A3-1D47-7747-83AF-25137BC595F5}">
      <dgm:prSet phldrT="[Text]" custT="1"/>
      <dgm:spPr>
        <a:solidFill>
          <a:schemeClr val="accent2">
            <a:lumMod val="50000"/>
          </a:schemeClr>
        </a:solidFill>
        <a:ln>
          <a:solidFill>
            <a:schemeClr val="bg2">
              <a:lumMod val="25000"/>
            </a:schemeClr>
          </a:solidFill>
        </a:ln>
      </dgm:spPr>
      <dgm:t>
        <a:bodyPr vert="vert270"/>
        <a:lstStyle/>
        <a:p>
          <a:endParaRPr lang="en-US" sz="3200" b="1" dirty="0"/>
        </a:p>
      </dgm:t>
    </dgm:pt>
    <dgm:pt modelId="{17641422-3425-964B-9D85-CB22E633FD19}" type="parTrans" cxnId="{48E9A95E-043E-014A-B602-B86FD5C2A6D8}">
      <dgm:prSet/>
      <dgm:spPr/>
      <dgm:t>
        <a:bodyPr/>
        <a:lstStyle/>
        <a:p>
          <a:endParaRPr lang="en-US"/>
        </a:p>
      </dgm:t>
    </dgm:pt>
    <dgm:pt modelId="{B56E0681-404B-3B42-9C61-7E7923C35AB2}" type="sibTrans" cxnId="{48E9A95E-043E-014A-B602-B86FD5C2A6D8}">
      <dgm:prSet/>
      <dgm:spPr/>
      <dgm:t>
        <a:bodyPr/>
        <a:lstStyle/>
        <a:p>
          <a:endParaRPr lang="en-US"/>
        </a:p>
      </dgm:t>
    </dgm:pt>
    <dgm:pt modelId="{466BBAEF-D795-934E-9FBA-3F0A176BA709}">
      <dgm:prSet phldrT="[Text]" custT="1"/>
      <dgm:spPr>
        <a:solidFill>
          <a:srgbClr val="DAB600"/>
        </a:solidFill>
        <a:ln>
          <a:solidFill>
            <a:schemeClr val="accent4">
              <a:lumMod val="50000"/>
            </a:schemeClr>
          </a:solidFill>
        </a:ln>
      </dgm:spPr>
      <dgm:t>
        <a:bodyPr vert="vert270"/>
        <a:lstStyle/>
        <a:p>
          <a:endParaRPr lang="en-US" sz="3200" b="1" dirty="0"/>
        </a:p>
      </dgm:t>
    </dgm:pt>
    <dgm:pt modelId="{9485312A-56A0-A64A-96E1-10AAEE760DF3}" type="sibTrans" cxnId="{B054551B-955D-D844-90D8-7E534177A75D}">
      <dgm:prSet/>
      <dgm:spPr/>
      <dgm:t>
        <a:bodyPr/>
        <a:lstStyle/>
        <a:p>
          <a:endParaRPr lang="en-US"/>
        </a:p>
      </dgm:t>
    </dgm:pt>
    <dgm:pt modelId="{3D2ACE2B-448E-BB41-9DA5-9BD8C81B0243}" type="parTrans" cxnId="{B054551B-955D-D844-90D8-7E534177A75D}">
      <dgm:prSet/>
      <dgm:spPr/>
      <dgm:t>
        <a:bodyPr/>
        <a:lstStyle/>
        <a:p>
          <a:endParaRPr lang="en-US"/>
        </a:p>
      </dgm:t>
    </dgm:pt>
    <dgm:pt modelId="{410324B3-3B95-8F41-93BC-C712B160B48C}" type="pres">
      <dgm:prSet presAssocID="{0EB2C48B-1BF6-0A42-8111-CE95E2C2EE90}" presName="compositeShape" presStyleCnt="0">
        <dgm:presLayoutVars>
          <dgm:chMax val="7"/>
          <dgm:dir/>
          <dgm:resizeHandles val="exact"/>
        </dgm:presLayoutVars>
      </dgm:prSet>
      <dgm:spPr/>
      <dgm:t>
        <a:bodyPr/>
        <a:lstStyle/>
        <a:p>
          <a:endParaRPr lang="en-US"/>
        </a:p>
      </dgm:t>
    </dgm:pt>
    <dgm:pt modelId="{DDD6CDD4-A04E-ED4F-BBA9-3121B47E0B77}" type="pres">
      <dgm:prSet presAssocID="{0EB2C48B-1BF6-0A42-8111-CE95E2C2EE90}" presName="wedge1" presStyleLbl="node1" presStyleIdx="0" presStyleCnt="6" custLinFactNeighborX="-2987" custLinFactNeighborY="5214"/>
      <dgm:spPr/>
      <dgm:t>
        <a:bodyPr/>
        <a:lstStyle/>
        <a:p>
          <a:endParaRPr lang="en-US"/>
        </a:p>
      </dgm:t>
    </dgm:pt>
    <dgm:pt modelId="{C80821C2-C102-6F44-A13D-6BD4F78F94F5}" type="pres">
      <dgm:prSet presAssocID="{0EB2C48B-1BF6-0A42-8111-CE95E2C2EE90}" presName="wedge1Tx" presStyleLbl="node1" presStyleIdx="0" presStyleCnt="6">
        <dgm:presLayoutVars>
          <dgm:chMax val="0"/>
          <dgm:chPref val="0"/>
          <dgm:bulletEnabled val="1"/>
        </dgm:presLayoutVars>
      </dgm:prSet>
      <dgm:spPr/>
      <dgm:t>
        <a:bodyPr/>
        <a:lstStyle/>
        <a:p>
          <a:endParaRPr lang="en-US"/>
        </a:p>
      </dgm:t>
    </dgm:pt>
    <dgm:pt modelId="{682931EA-B93E-484B-94D8-5AC1218A5F65}" type="pres">
      <dgm:prSet presAssocID="{0EB2C48B-1BF6-0A42-8111-CE95E2C2EE90}" presName="wedge2" presStyleLbl="node1" presStyleIdx="1" presStyleCnt="6" custLinFactNeighborX="486" custLinFactNeighborY="328"/>
      <dgm:spPr/>
      <dgm:t>
        <a:bodyPr/>
        <a:lstStyle/>
        <a:p>
          <a:endParaRPr lang="en-US"/>
        </a:p>
      </dgm:t>
    </dgm:pt>
    <dgm:pt modelId="{F51F1CFA-FD53-1D46-9815-9475194D89C6}" type="pres">
      <dgm:prSet presAssocID="{0EB2C48B-1BF6-0A42-8111-CE95E2C2EE90}" presName="wedge2Tx" presStyleLbl="node1" presStyleIdx="1" presStyleCnt="6">
        <dgm:presLayoutVars>
          <dgm:chMax val="0"/>
          <dgm:chPref val="0"/>
          <dgm:bulletEnabled val="1"/>
        </dgm:presLayoutVars>
      </dgm:prSet>
      <dgm:spPr/>
      <dgm:t>
        <a:bodyPr/>
        <a:lstStyle/>
        <a:p>
          <a:endParaRPr lang="en-US"/>
        </a:p>
      </dgm:t>
    </dgm:pt>
    <dgm:pt modelId="{BE9B73BD-6C8F-994A-AECC-FF3361B7F49B}" type="pres">
      <dgm:prSet presAssocID="{0EB2C48B-1BF6-0A42-8111-CE95E2C2EE90}" presName="wedge3" presStyleLbl="node1" presStyleIdx="2" presStyleCnt="6" custLinFactNeighborX="269" custLinFactNeighborY="702"/>
      <dgm:spPr/>
      <dgm:t>
        <a:bodyPr/>
        <a:lstStyle/>
        <a:p>
          <a:endParaRPr lang="en-US"/>
        </a:p>
      </dgm:t>
    </dgm:pt>
    <dgm:pt modelId="{C302BE70-9C35-2444-AE45-4A621F695C8F}" type="pres">
      <dgm:prSet presAssocID="{0EB2C48B-1BF6-0A42-8111-CE95E2C2EE90}" presName="wedge3Tx" presStyleLbl="node1" presStyleIdx="2" presStyleCnt="6">
        <dgm:presLayoutVars>
          <dgm:chMax val="0"/>
          <dgm:chPref val="0"/>
          <dgm:bulletEnabled val="1"/>
        </dgm:presLayoutVars>
      </dgm:prSet>
      <dgm:spPr/>
      <dgm:t>
        <a:bodyPr/>
        <a:lstStyle/>
        <a:p>
          <a:endParaRPr lang="en-US"/>
        </a:p>
      </dgm:t>
    </dgm:pt>
    <dgm:pt modelId="{E45D06A5-AA81-8E41-85E2-0A5FD3451267}" type="pres">
      <dgm:prSet presAssocID="{0EB2C48B-1BF6-0A42-8111-CE95E2C2EE90}" presName="wedge4" presStyleLbl="node1" presStyleIdx="3" presStyleCnt="6" custLinFactNeighborX="-66" custLinFactNeighborY="720"/>
      <dgm:spPr/>
      <dgm:t>
        <a:bodyPr/>
        <a:lstStyle/>
        <a:p>
          <a:endParaRPr lang="en-US"/>
        </a:p>
      </dgm:t>
    </dgm:pt>
    <dgm:pt modelId="{B7A75616-4626-6A40-B6AD-C88383DAD9AC}" type="pres">
      <dgm:prSet presAssocID="{0EB2C48B-1BF6-0A42-8111-CE95E2C2EE90}" presName="wedge4Tx" presStyleLbl="node1" presStyleIdx="3" presStyleCnt="6">
        <dgm:presLayoutVars>
          <dgm:chMax val="0"/>
          <dgm:chPref val="0"/>
          <dgm:bulletEnabled val="1"/>
        </dgm:presLayoutVars>
      </dgm:prSet>
      <dgm:spPr/>
      <dgm:t>
        <a:bodyPr/>
        <a:lstStyle/>
        <a:p>
          <a:endParaRPr lang="en-US"/>
        </a:p>
      </dgm:t>
    </dgm:pt>
    <dgm:pt modelId="{CC6D7F3A-1D26-9B4A-88FB-4283D28ED9B6}" type="pres">
      <dgm:prSet presAssocID="{0EB2C48B-1BF6-0A42-8111-CE95E2C2EE90}" presName="wedge5" presStyleLbl="node1" presStyleIdx="4" presStyleCnt="6" custLinFactNeighborX="-353" custLinFactNeighborY="385"/>
      <dgm:spPr/>
      <dgm:t>
        <a:bodyPr/>
        <a:lstStyle/>
        <a:p>
          <a:endParaRPr lang="en-US"/>
        </a:p>
      </dgm:t>
    </dgm:pt>
    <dgm:pt modelId="{24DD2112-487E-C54F-A577-C836CEDCFF54}" type="pres">
      <dgm:prSet presAssocID="{0EB2C48B-1BF6-0A42-8111-CE95E2C2EE90}" presName="wedge5Tx" presStyleLbl="node1" presStyleIdx="4" presStyleCnt="6">
        <dgm:presLayoutVars>
          <dgm:chMax val="0"/>
          <dgm:chPref val="0"/>
          <dgm:bulletEnabled val="1"/>
        </dgm:presLayoutVars>
      </dgm:prSet>
      <dgm:spPr/>
      <dgm:t>
        <a:bodyPr/>
        <a:lstStyle/>
        <a:p>
          <a:endParaRPr lang="en-US"/>
        </a:p>
      </dgm:t>
    </dgm:pt>
    <dgm:pt modelId="{7C1282C8-9723-B44A-941A-4D5513E3DFFE}" type="pres">
      <dgm:prSet presAssocID="{0EB2C48B-1BF6-0A42-8111-CE95E2C2EE90}" presName="wedge6" presStyleLbl="node1" presStyleIdx="5" presStyleCnt="6" custLinFactNeighborX="-287" custLinFactNeighborY="-66"/>
      <dgm:spPr/>
      <dgm:t>
        <a:bodyPr/>
        <a:lstStyle/>
        <a:p>
          <a:endParaRPr lang="en-US"/>
        </a:p>
      </dgm:t>
    </dgm:pt>
    <dgm:pt modelId="{43AC0016-51D6-A248-90EE-4C59DC2E2DE5}" type="pres">
      <dgm:prSet presAssocID="{0EB2C48B-1BF6-0A42-8111-CE95E2C2EE90}" presName="wedge6Tx" presStyleLbl="node1" presStyleIdx="5" presStyleCnt="6">
        <dgm:presLayoutVars>
          <dgm:chMax val="0"/>
          <dgm:chPref val="0"/>
          <dgm:bulletEnabled val="1"/>
        </dgm:presLayoutVars>
      </dgm:prSet>
      <dgm:spPr/>
      <dgm:t>
        <a:bodyPr/>
        <a:lstStyle/>
        <a:p>
          <a:endParaRPr lang="en-US"/>
        </a:p>
      </dgm:t>
    </dgm:pt>
  </dgm:ptLst>
  <dgm:cxnLst>
    <dgm:cxn modelId="{5FC08E14-7837-044D-804D-E95955D4BA87}" type="presOf" srcId="{7E8235DD-4446-A747-AF2D-912F531FE1C3}" destId="{682931EA-B93E-484B-94D8-5AC1218A5F65}" srcOrd="0" destOrd="0" presId="urn:microsoft.com/office/officeart/2005/8/layout/chart3"/>
    <dgm:cxn modelId="{38EF4696-A6B6-2A45-8603-B117781D653F}" srcId="{0EB2C48B-1BF6-0A42-8111-CE95E2C2EE90}" destId="{7E8235DD-4446-A747-AF2D-912F531FE1C3}" srcOrd="1" destOrd="0" parTransId="{4DB1E3B1-92EA-454E-8395-A08D9BD4AC4B}" sibTransId="{F429B87B-A124-CB46-8E01-8C1459F48614}"/>
    <dgm:cxn modelId="{649CFCA8-41A8-C94B-8E58-B99C39294FCF}" srcId="{0EB2C48B-1BF6-0A42-8111-CE95E2C2EE90}" destId="{3742B7ED-90FE-024E-93F1-C778C357B704}" srcOrd="0" destOrd="0" parTransId="{3C18F867-39CF-EE41-9DBC-44AE4BC63EF2}" sibTransId="{12B8A7A1-2966-AD49-948F-5DF14C60A6E4}"/>
    <dgm:cxn modelId="{93BFD97B-0D97-4347-A47F-DD97382BFC59}" type="presOf" srcId="{51B7E1A3-1D47-7747-83AF-25137BC595F5}" destId="{7C1282C8-9723-B44A-941A-4D5513E3DFFE}" srcOrd="0" destOrd="0" presId="urn:microsoft.com/office/officeart/2005/8/layout/chart3"/>
    <dgm:cxn modelId="{C5D7C37F-9E37-9745-AA88-093652CFA2B2}" srcId="{0EB2C48B-1BF6-0A42-8111-CE95E2C2EE90}" destId="{108C60B7-7E71-8640-981B-766B088E115B}" srcOrd="4" destOrd="0" parTransId="{570164FE-BC17-1943-BAD5-705ECEFAFBEF}" sibTransId="{D271A736-02FC-8A48-8C2F-69A23CCAE274}"/>
    <dgm:cxn modelId="{0A44F385-27BC-624A-ADA3-8C5CF41F4CBC}" type="presOf" srcId="{8FA712D1-ACF9-854A-BFF5-5F533A1078EC}" destId="{C302BE70-9C35-2444-AE45-4A621F695C8F}" srcOrd="1" destOrd="0" presId="urn:microsoft.com/office/officeart/2005/8/layout/chart3"/>
    <dgm:cxn modelId="{555F87EE-9422-854F-AB9A-9F6280C55EF7}" type="presOf" srcId="{7E8235DD-4446-A747-AF2D-912F531FE1C3}" destId="{F51F1CFA-FD53-1D46-9815-9475194D89C6}" srcOrd="1" destOrd="0" presId="urn:microsoft.com/office/officeart/2005/8/layout/chart3"/>
    <dgm:cxn modelId="{A63E9841-2335-F64E-8CD8-774AE56CFA93}" type="presOf" srcId="{3742B7ED-90FE-024E-93F1-C778C357B704}" destId="{C80821C2-C102-6F44-A13D-6BD4F78F94F5}" srcOrd="1" destOrd="0" presId="urn:microsoft.com/office/officeart/2005/8/layout/chart3"/>
    <dgm:cxn modelId="{482367E4-EC06-1A42-985E-FAA5AEC086A7}" type="presOf" srcId="{0EB2C48B-1BF6-0A42-8111-CE95E2C2EE90}" destId="{410324B3-3B95-8F41-93BC-C712B160B48C}" srcOrd="0" destOrd="0" presId="urn:microsoft.com/office/officeart/2005/8/layout/chart3"/>
    <dgm:cxn modelId="{3493698D-032D-0641-9932-C9BC9B81AFA4}" type="presOf" srcId="{466BBAEF-D795-934E-9FBA-3F0A176BA709}" destId="{E45D06A5-AA81-8E41-85E2-0A5FD3451267}" srcOrd="0" destOrd="0" presId="urn:microsoft.com/office/officeart/2005/8/layout/chart3"/>
    <dgm:cxn modelId="{3FA88015-9E7B-7C4A-853C-91D7D79A2CE9}" srcId="{0EB2C48B-1BF6-0A42-8111-CE95E2C2EE90}" destId="{8FA712D1-ACF9-854A-BFF5-5F533A1078EC}" srcOrd="2" destOrd="0" parTransId="{223B1C51-685B-7841-A74F-7AE08D88C7C1}" sibTransId="{A9AFD262-D74A-BC46-923E-E3BCEDBC923F}"/>
    <dgm:cxn modelId="{11AE06A2-A84C-044E-9197-80E8A97D3F33}" type="presOf" srcId="{466BBAEF-D795-934E-9FBA-3F0A176BA709}" destId="{B7A75616-4626-6A40-B6AD-C88383DAD9AC}" srcOrd="1" destOrd="0" presId="urn:microsoft.com/office/officeart/2005/8/layout/chart3"/>
    <dgm:cxn modelId="{48E9A95E-043E-014A-B602-B86FD5C2A6D8}" srcId="{0EB2C48B-1BF6-0A42-8111-CE95E2C2EE90}" destId="{51B7E1A3-1D47-7747-83AF-25137BC595F5}" srcOrd="5" destOrd="0" parTransId="{17641422-3425-964B-9D85-CB22E633FD19}" sibTransId="{B56E0681-404B-3B42-9C61-7E7923C35AB2}"/>
    <dgm:cxn modelId="{2726BAD6-6455-E04F-8D0C-DB24E83CDA7D}" type="presOf" srcId="{3742B7ED-90FE-024E-93F1-C778C357B704}" destId="{DDD6CDD4-A04E-ED4F-BBA9-3121B47E0B77}" srcOrd="0" destOrd="0" presId="urn:microsoft.com/office/officeart/2005/8/layout/chart3"/>
    <dgm:cxn modelId="{B054551B-955D-D844-90D8-7E534177A75D}" srcId="{0EB2C48B-1BF6-0A42-8111-CE95E2C2EE90}" destId="{466BBAEF-D795-934E-9FBA-3F0A176BA709}" srcOrd="3" destOrd="0" parTransId="{3D2ACE2B-448E-BB41-9DA5-9BD8C81B0243}" sibTransId="{9485312A-56A0-A64A-96E1-10AAEE760DF3}"/>
    <dgm:cxn modelId="{A01C6397-ECF4-8D44-87C9-0048B6948CD2}" type="presOf" srcId="{51B7E1A3-1D47-7747-83AF-25137BC595F5}" destId="{43AC0016-51D6-A248-90EE-4C59DC2E2DE5}" srcOrd="1" destOrd="0" presId="urn:microsoft.com/office/officeart/2005/8/layout/chart3"/>
    <dgm:cxn modelId="{6227D3E3-5046-4747-8E71-656E5A841780}" type="presOf" srcId="{8FA712D1-ACF9-854A-BFF5-5F533A1078EC}" destId="{BE9B73BD-6C8F-994A-AECC-FF3361B7F49B}" srcOrd="0" destOrd="0" presId="urn:microsoft.com/office/officeart/2005/8/layout/chart3"/>
    <dgm:cxn modelId="{6591D85F-CA13-D843-B6FE-FB1D6D5EC1AD}" type="presOf" srcId="{108C60B7-7E71-8640-981B-766B088E115B}" destId="{CC6D7F3A-1D26-9B4A-88FB-4283D28ED9B6}" srcOrd="0" destOrd="0" presId="urn:microsoft.com/office/officeart/2005/8/layout/chart3"/>
    <dgm:cxn modelId="{46D3F29B-0D3F-7548-8685-3F51A8E1C7A1}" type="presOf" srcId="{108C60B7-7E71-8640-981B-766B088E115B}" destId="{24DD2112-487E-C54F-A577-C836CEDCFF54}" srcOrd="1" destOrd="0" presId="urn:microsoft.com/office/officeart/2005/8/layout/chart3"/>
    <dgm:cxn modelId="{3883AC2E-12A9-4A41-BB68-B0035630BBA6}" type="presParOf" srcId="{410324B3-3B95-8F41-93BC-C712B160B48C}" destId="{DDD6CDD4-A04E-ED4F-BBA9-3121B47E0B77}" srcOrd="0" destOrd="0" presId="urn:microsoft.com/office/officeart/2005/8/layout/chart3"/>
    <dgm:cxn modelId="{84F9B0B9-7392-B247-AA3C-42B7717E1E0A}" type="presParOf" srcId="{410324B3-3B95-8F41-93BC-C712B160B48C}" destId="{C80821C2-C102-6F44-A13D-6BD4F78F94F5}" srcOrd="1" destOrd="0" presId="urn:microsoft.com/office/officeart/2005/8/layout/chart3"/>
    <dgm:cxn modelId="{B04C3FDE-7EEF-8346-BBC2-A350A305D772}" type="presParOf" srcId="{410324B3-3B95-8F41-93BC-C712B160B48C}" destId="{682931EA-B93E-484B-94D8-5AC1218A5F65}" srcOrd="2" destOrd="0" presId="urn:microsoft.com/office/officeart/2005/8/layout/chart3"/>
    <dgm:cxn modelId="{4BADAD64-ABD9-0649-8605-2BCE8863D7EC}" type="presParOf" srcId="{410324B3-3B95-8F41-93BC-C712B160B48C}" destId="{F51F1CFA-FD53-1D46-9815-9475194D89C6}" srcOrd="3" destOrd="0" presId="urn:microsoft.com/office/officeart/2005/8/layout/chart3"/>
    <dgm:cxn modelId="{8D24E0F2-E4DC-F447-A28D-E6AA5AB0B063}" type="presParOf" srcId="{410324B3-3B95-8F41-93BC-C712B160B48C}" destId="{BE9B73BD-6C8F-994A-AECC-FF3361B7F49B}" srcOrd="4" destOrd="0" presId="urn:microsoft.com/office/officeart/2005/8/layout/chart3"/>
    <dgm:cxn modelId="{0A559AC3-24D0-A942-B9F6-5E35C89CDC11}" type="presParOf" srcId="{410324B3-3B95-8F41-93BC-C712B160B48C}" destId="{C302BE70-9C35-2444-AE45-4A621F695C8F}" srcOrd="5" destOrd="0" presId="urn:microsoft.com/office/officeart/2005/8/layout/chart3"/>
    <dgm:cxn modelId="{21A32AF4-473D-044F-8567-6C9C954F1107}" type="presParOf" srcId="{410324B3-3B95-8F41-93BC-C712B160B48C}" destId="{E45D06A5-AA81-8E41-85E2-0A5FD3451267}" srcOrd="6" destOrd="0" presId="urn:microsoft.com/office/officeart/2005/8/layout/chart3"/>
    <dgm:cxn modelId="{CE434D00-CBE8-974C-9334-3BC340A4E2A4}" type="presParOf" srcId="{410324B3-3B95-8F41-93BC-C712B160B48C}" destId="{B7A75616-4626-6A40-B6AD-C88383DAD9AC}" srcOrd="7" destOrd="0" presId="urn:microsoft.com/office/officeart/2005/8/layout/chart3"/>
    <dgm:cxn modelId="{59396BB0-2B54-B649-8310-2D982701B426}" type="presParOf" srcId="{410324B3-3B95-8F41-93BC-C712B160B48C}" destId="{CC6D7F3A-1D26-9B4A-88FB-4283D28ED9B6}" srcOrd="8" destOrd="0" presId="urn:microsoft.com/office/officeart/2005/8/layout/chart3"/>
    <dgm:cxn modelId="{735185A3-279E-CF44-B11E-7895AF323DFE}" type="presParOf" srcId="{410324B3-3B95-8F41-93BC-C712B160B48C}" destId="{24DD2112-487E-C54F-A577-C836CEDCFF54}" srcOrd="9" destOrd="0" presId="urn:microsoft.com/office/officeart/2005/8/layout/chart3"/>
    <dgm:cxn modelId="{9F39FCFB-4782-2E40-B64E-435BF3001895}" type="presParOf" srcId="{410324B3-3B95-8F41-93BC-C712B160B48C}" destId="{7C1282C8-9723-B44A-941A-4D5513E3DFFE}" srcOrd="10" destOrd="0" presId="urn:microsoft.com/office/officeart/2005/8/layout/chart3"/>
    <dgm:cxn modelId="{E7A02BE7-A2BC-124D-A267-05EC9B07B030}" type="presParOf" srcId="{410324B3-3B95-8F41-93BC-C712B160B48C}" destId="{43AC0016-51D6-A248-90EE-4C59DC2E2DE5}" srcOrd="11" destOrd="0" presId="urn:microsoft.com/office/officeart/2005/8/layout/chart3"/>
  </dgm:cxnLst>
  <dgm:bg>
    <a:noFill/>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BCFFDCBF-7ECC-0443-860A-BD9D209B8F3A}" type="doc">
      <dgm:prSet loTypeId="urn:microsoft.com/office/officeart/2005/8/layout/cycle8" loCatId="" qsTypeId="urn:microsoft.com/office/officeart/2005/8/quickstyle/simple4" qsCatId="simple" csTypeId="urn:microsoft.com/office/officeart/2005/8/colors/accent1_2" csCatId="accent1" phldr="1"/>
      <dgm:spPr/>
    </dgm:pt>
    <dgm:pt modelId="{BE639B83-BDB7-A94C-9154-481117584E7D}">
      <dgm:prSet phldrT="[Text]" custT="1"/>
      <dgm:spPr>
        <a:solidFill>
          <a:srgbClr val="6A341C"/>
        </a:solidFill>
      </dgm:spPr>
      <dgm:t>
        <a:bodyPr/>
        <a:lstStyle/>
        <a:p>
          <a:endParaRPr lang="en-US" sz="2000" dirty="0">
            <a:solidFill>
              <a:schemeClr val="bg1"/>
            </a:solidFill>
          </a:endParaRPr>
        </a:p>
      </dgm:t>
    </dgm:pt>
    <dgm:pt modelId="{D46C7E8E-4DBD-A447-A9DD-8F2C7A54F035}" type="parTrans" cxnId="{3F676AC9-0AC9-204F-8440-5E9CFA3A796A}">
      <dgm:prSet/>
      <dgm:spPr/>
      <dgm:t>
        <a:bodyPr/>
        <a:lstStyle/>
        <a:p>
          <a:endParaRPr lang="en-US" sz="1600"/>
        </a:p>
      </dgm:t>
    </dgm:pt>
    <dgm:pt modelId="{CFB3FE51-0349-F04A-90CD-BFA1CB446B8A}" type="sibTrans" cxnId="{3F676AC9-0AC9-204F-8440-5E9CFA3A796A}">
      <dgm:prSet/>
      <dgm:spPr/>
      <dgm:t>
        <a:bodyPr/>
        <a:lstStyle/>
        <a:p>
          <a:endParaRPr lang="en-US" sz="1600"/>
        </a:p>
      </dgm:t>
    </dgm:pt>
    <dgm:pt modelId="{B837C18E-03E6-1C49-A0CF-DF083D27833B}">
      <dgm:prSet phldrT="[Text]" custT="1"/>
      <dgm:spPr>
        <a:solidFill>
          <a:srgbClr val="334C57"/>
        </a:solidFill>
      </dgm:spPr>
      <dgm:t>
        <a:bodyPr/>
        <a:lstStyle/>
        <a:p>
          <a:endParaRPr lang="en-US" sz="2000" dirty="0"/>
        </a:p>
      </dgm:t>
    </dgm:pt>
    <dgm:pt modelId="{FD4E9E80-DC2B-DE41-9651-38DA51759CF6}" type="sibTrans" cxnId="{A205F705-3167-2A4B-B137-5A7C00D336BD}">
      <dgm:prSet/>
      <dgm:spPr/>
      <dgm:t>
        <a:bodyPr/>
        <a:lstStyle/>
        <a:p>
          <a:endParaRPr lang="en-US" sz="1600"/>
        </a:p>
      </dgm:t>
    </dgm:pt>
    <dgm:pt modelId="{891A6409-25AB-5A45-B0DE-7BA74233E17A}" type="parTrans" cxnId="{A205F705-3167-2A4B-B137-5A7C00D336BD}">
      <dgm:prSet/>
      <dgm:spPr/>
      <dgm:t>
        <a:bodyPr/>
        <a:lstStyle/>
        <a:p>
          <a:endParaRPr lang="en-US" sz="1600"/>
        </a:p>
      </dgm:t>
    </dgm:pt>
    <dgm:pt modelId="{0C5948EB-703B-8641-A827-C86EBB631A30}" type="pres">
      <dgm:prSet presAssocID="{BCFFDCBF-7ECC-0443-860A-BD9D209B8F3A}" presName="compositeShape" presStyleCnt="0">
        <dgm:presLayoutVars>
          <dgm:chMax val="7"/>
          <dgm:dir/>
          <dgm:resizeHandles val="exact"/>
        </dgm:presLayoutVars>
      </dgm:prSet>
      <dgm:spPr/>
    </dgm:pt>
    <dgm:pt modelId="{6FF5FE04-5656-7B4F-A836-4588A2C04DC2}" type="pres">
      <dgm:prSet presAssocID="{BCFFDCBF-7ECC-0443-860A-BD9D209B8F3A}" presName="wedge1" presStyleLbl="node1" presStyleIdx="0" presStyleCnt="2" custLinFactNeighborX="-7440"/>
      <dgm:spPr/>
      <dgm:t>
        <a:bodyPr/>
        <a:lstStyle/>
        <a:p>
          <a:endParaRPr lang="en-US"/>
        </a:p>
      </dgm:t>
    </dgm:pt>
    <dgm:pt modelId="{AE485399-237F-5241-95A5-ABA40BA441DC}" type="pres">
      <dgm:prSet presAssocID="{BCFFDCBF-7ECC-0443-860A-BD9D209B8F3A}" presName="dummy1a" presStyleCnt="0"/>
      <dgm:spPr/>
    </dgm:pt>
    <dgm:pt modelId="{D786144E-0C10-F948-A3FB-12435C7B97A3}" type="pres">
      <dgm:prSet presAssocID="{BCFFDCBF-7ECC-0443-860A-BD9D209B8F3A}" presName="dummy1b" presStyleCnt="0"/>
      <dgm:spPr/>
    </dgm:pt>
    <dgm:pt modelId="{0E9ABAB2-ECDA-3C42-B688-B7FBC8478FDA}" type="pres">
      <dgm:prSet presAssocID="{BCFFDCBF-7ECC-0443-860A-BD9D209B8F3A}" presName="wedge1Tx" presStyleLbl="node1" presStyleIdx="0" presStyleCnt="2">
        <dgm:presLayoutVars>
          <dgm:chMax val="0"/>
          <dgm:chPref val="0"/>
          <dgm:bulletEnabled val="1"/>
        </dgm:presLayoutVars>
      </dgm:prSet>
      <dgm:spPr/>
      <dgm:t>
        <a:bodyPr/>
        <a:lstStyle/>
        <a:p>
          <a:endParaRPr lang="en-US"/>
        </a:p>
      </dgm:t>
    </dgm:pt>
    <dgm:pt modelId="{437D6949-7CC8-4B40-844F-27D2AA0D9DBA}" type="pres">
      <dgm:prSet presAssocID="{BCFFDCBF-7ECC-0443-860A-BD9D209B8F3A}" presName="wedge2" presStyleLbl="node1" presStyleIdx="1" presStyleCnt="2" custLinFactNeighborX="-2976"/>
      <dgm:spPr/>
      <dgm:t>
        <a:bodyPr/>
        <a:lstStyle/>
        <a:p>
          <a:endParaRPr lang="en-US"/>
        </a:p>
      </dgm:t>
    </dgm:pt>
    <dgm:pt modelId="{FC8C5F10-84A9-EA4D-B77B-398797658053}" type="pres">
      <dgm:prSet presAssocID="{BCFFDCBF-7ECC-0443-860A-BD9D209B8F3A}" presName="dummy2a" presStyleCnt="0"/>
      <dgm:spPr/>
    </dgm:pt>
    <dgm:pt modelId="{361761C8-9E19-C447-A94D-12A26FD25F3C}" type="pres">
      <dgm:prSet presAssocID="{BCFFDCBF-7ECC-0443-860A-BD9D209B8F3A}" presName="dummy2b" presStyleCnt="0"/>
      <dgm:spPr/>
    </dgm:pt>
    <dgm:pt modelId="{4D90A793-17B9-3F42-9688-75E565613D47}" type="pres">
      <dgm:prSet presAssocID="{BCFFDCBF-7ECC-0443-860A-BD9D209B8F3A}" presName="wedge2Tx" presStyleLbl="node1" presStyleIdx="1" presStyleCnt="2">
        <dgm:presLayoutVars>
          <dgm:chMax val="0"/>
          <dgm:chPref val="0"/>
          <dgm:bulletEnabled val="1"/>
        </dgm:presLayoutVars>
      </dgm:prSet>
      <dgm:spPr/>
      <dgm:t>
        <a:bodyPr/>
        <a:lstStyle/>
        <a:p>
          <a:endParaRPr lang="en-US"/>
        </a:p>
      </dgm:t>
    </dgm:pt>
    <dgm:pt modelId="{D13B431B-FC39-6E41-A39D-E4994F88A834}" type="pres">
      <dgm:prSet presAssocID="{FD4E9E80-DC2B-DE41-9651-38DA51759CF6}" presName="arrowWedge1" presStyleLbl="fgSibTrans2D1" presStyleIdx="0" presStyleCnt="2"/>
      <dgm:spPr>
        <a:solidFill>
          <a:schemeClr val="bg1">
            <a:lumMod val="65000"/>
          </a:schemeClr>
        </a:solidFill>
      </dgm:spPr>
    </dgm:pt>
    <dgm:pt modelId="{52103008-DD93-234D-B0B0-6DC82B975C96}" type="pres">
      <dgm:prSet presAssocID="{CFB3FE51-0349-F04A-90CD-BFA1CB446B8A}" presName="arrowWedge2" presStyleLbl="fgSibTrans2D1" presStyleIdx="1" presStyleCnt="2"/>
      <dgm:spPr>
        <a:solidFill>
          <a:schemeClr val="bg1">
            <a:lumMod val="65000"/>
          </a:schemeClr>
        </a:solidFill>
      </dgm:spPr>
    </dgm:pt>
  </dgm:ptLst>
  <dgm:cxnLst>
    <dgm:cxn modelId="{F18A7888-AFC5-8E49-AB9A-1A7573980EE6}" type="presOf" srcId="{B837C18E-03E6-1C49-A0CF-DF083D27833B}" destId="{0E9ABAB2-ECDA-3C42-B688-B7FBC8478FDA}" srcOrd="1" destOrd="0" presId="urn:microsoft.com/office/officeart/2005/8/layout/cycle8"/>
    <dgm:cxn modelId="{1EFAC865-8A49-4A4C-B922-9ABB47AD9D25}" type="presOf" srcId="{BE639B83-BDB7-A94C-9154-481117584E7D}" destId="{437D6949-7CC8-4B40-844F-27D2AA0D9DBA}" srcOrd="0" destOrd="0" presId="urn:microsoft.com/office/officeart/2005/8/layout/cycle8"/>
    <dgm:cxn modelId="{4B18C1F5-4244-694F-B50F-4BF4B07FF657}" type="presOf" srcId="{B837C18E-03E6-1C49-A0CF-DF083D27833B}" destId="{6FF5FE04-5656-7B4F-A836-4588A2C04DC2}" srcOrd="0" destOrd="0" presId="urn:microsoft.com/office/officeart/2005/8/layout/cycle8"/>
    <dgm:cxn modelId="{A205F705-3167-2A4B-B137-5A7C00D336BD}" srcId="{BCFFDCBF-7ECC-0443-860A-BD9D209B8F3A}" destId="{B837C18E-03E6-1C49-A0CF-DF083D27833B}" srcOrd="0" destOrd="0" parTransId="{891A6409-25AB-5A45-B0DE-7BA74233E17A}" sibTransId="{FD4E9E80-DC2B-DE41-9651-38DA51759CF6}"/>
    <dgm:cxn modelId="{5283B083-034A-9A4F-9D22-EC549C94B4C8}" type="presOf" srcId="{BCFFDCBF-7ECC-0443-860A-BD9D209B8F3A}" destId="{0C5948EB-703B-8641-A827-C86EBB631A30}" srcOrd="0" destOrd="0" presId="urn:microsoft.com/office/officeart/2005/8/layout/cycle8"/>
    <dgm:cxn modelId="{9A3EAFD2-C948-E441-9F7A-25FBEC04CB21}" type="presOf" srcId="{BE639B83-BDB7-A94C-9154-481117584E7D}" destId="{4D90A793-17B9-3F42-9688-75E565613D47}" srcOrd="1" destOrd="0" presId="urn:microsoft.com/office/officeart/2005/8/layout/cycle8"/>
    <dgm:cxn modelId="{3F676AC9-0AC9-204F-8440-5E9CFA3A796A}" srcId="{BCFFDCBF-7ECC-0443-860A-BD9D209B8F3A}" destId="{BE639B83-BDB7-A94C-9154-481117584E7D}" srcOrd="1" destOrd="0" parTransId="{D46C7E8E-4DBD-A447-A9DD-8F2C7A54F035}" sibTransId="{CFB3FE51-0349-F04A-90CD-BFA1CB446B8A}"/>
    <dgm:cxn modelId="{A426FB27-51B5-074F-AA95-6E39EDF76D2A}" type="presParOf" srcId="{0C5948EB-703B-8641-A827-C86EBB631A30}" destId="{6FF5FE04-5656-7B4F-A836-4588A2C04DC2}" srcOrd="0" destOrd="0" presId="urn:microsoft.com/office/officeart/2005/8/layout/cycle8"/>
    <dgm:cxn modelId="{6EF5D268-CD7A-624E-A957-877E18E6461C}" type="presParOf" srcId="{0C5948EB-703B-8641-A827-C86EBB631A30}" destId="{AE485399-237F-5241-95A5-ABA40BA441DC}" srcOrd="1" destOrd="0" presId="urn:microsoft.com/office/officeart/2005/8/layout/cycle8"/>
    <dgm:cxn modelId="{120F9F29-2BF4-3C4D-927D-3D6533C1FE9F}" type="presParOf" srcId="{0C5948EB-703B-8641-A827-C86EBB631A30}" destId="{D786144E-0C10-F948-A3FB-12435C7B97A3}" srcOrd="2" destOrd="0" presId="urn:microsoft.com/office/officeart/2005/8/layout/cycle8"/>
    <dgm:cxn modelId="{9361A6D7-EBDA-B845-9BF9-0871ADB6D76A}" type="presParOf" srcId="{0C5948EB-703B-8641-A827-C86EBB631A30}" destId="{0E9ABAB2-ECDA-3C42-B688-B7FBC8478FDA}" srcOrd="3" destOrd="0" presId="urn:microsoft.com/office/officeart/2005/8/layout/cycle8"/>
    <dgm:cxn modelId="{0A78031F-B763-6A45-9B32-7BF50737A39B}" type="presParOf" srcId="{0C5948EB-703B-8641-A827-C86EBB631A30}" destId="{437D6949-7CC8-4B40-844F-27D2AA0D9DBA}" srcOrd="4" destOrd="0" presId="urn:microsoft.com/office/officeart/2005/8/layout/cycle8"/>
    <dgm:cxn modelId="{81F1626A-84EC-344B-8D39-72165D998770}" type="presParOf" srcId="{0C5948EB-703B-8641-A827-C86EBB631A30}" destId="{FC8C5F10-84A9-EA4D-B77B-398797658053}" srcOrd="5" destOrd="0" presId="urn:microsoft.com/office/officeart/2005/8/layout/cycle8"/>
    <dgm:cxn modelId="{4EF4AFDB-9D69-FA4F-A638-4322C7C809E5}" type="presParOf" srcId="{0C5948EB-703B-8641-A827-C86EBB631A30}" destId="{361761C8-9E19-C447-A94D-12A26FD25F3C}" srcOrd="6" destOrd="0" presId="urn:microsoft.com/office/officeart/2005/8/layout/cycle8"/>
    <dgm:cxn modelId="{D1C5E090-7EA7-5040-82E3-3B8C30657EC5}" type="presParOf" srcId="{0C5948EB-703B-8641-A827-C86EBB631A30}" destId="{4D90A793-17B9-3F42-9688-75E565613D47}" srcOrd="7" destOrd="0" presId="urn:microsoft.com/office/officeart/2005/8/layout/cycle8"/>
    <dgm:cxn modelId="{2FDD56E7-64B3-D344-B0A5-67EBDC112191}" type="presParOf" srcId="{0C5948EB-703B-8641-A827-C86EBB631A30}" destId="{D13B431B-FC39-6E41-A39D-E4994F88A834}" srcOrd="8" destOrd="0" presId="urn:microsoft.com/office/officeart/2005/8/layout/cycle8"/>
    <dgm:cxn modelId="{473711FA-EB0F-084F-81EF-9384E49C5842}" type="presParOf" srcId="{0C5948EB-703B-8641-A827-C86EBB631A30}" destId="{52103008-DD93-234D-B0B0-6DC82B975C96}" srcOrd="9" destOrd="0" presId="urn:microsoft.com/office/officeart/2005/8/layout/cycle8"/>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B18A74-A674-CD46-8A79-191A1A8B0292}" type="doc">
      <dgm:prSet loTypeId="urn:microsoft.com/office/officeart/2005/8/layout/cycle3" loCatId="" qsTypeId="urn:microsoft.com/office/officeart/2005/8/quickstyle/simple4" qsCatId="simple" csTypeId="urn:microsoft.com/office/officeart/2005/8/colors/accent1_2" csCatId="accent1" phldr="1"/>
      <dgm:spPr/>
      <dgm:t>
        <a:bodyPr/>
        <a:lstStyle/>
        <a:p>
          <a:endParaRPr lang="en-US"/>
        </a:p>
      </dgm:t>
    </dgm:pt>
    <dgm:pt modelId="{62B319F5-51C4-9744-8D88-94BEB3E210BB}">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Expertise</a:t>
          </a:r>
          <a:endParaRPr lang="en-US" sz="1600" dirty="0">
            <a:latin typeface="Avenir Next Condensed Demi Bold"/>
            <a:cs typeface="Avenir Next Condensed Demi Bold"/>
          </a:endParaRPr>
        </a:p>
      </dgm:t>
    </dgm:pt>
    <dgm:pt modelId="{54F52541-35DC-DE4D-BD56-42E9A51AB173}" type="parTrans" cxnId="{4ABBE0A0-4E5C-DB45-9F85-ADBE6BD6B171}">
      <dgm:prSet/>
      <dgm:spPr/>
      <dgm:t>
        <a:bodyPr/>
        <a:lstStyle/>
        <a:p>
          <a:endParaRPr lang="en-US" sz="1600">
            <a:latin typeface="Avenir Next Condensed Demi Bold"/>
            <a:cs typeface="Avenir Next Condensed Demi Bold"/>
          </a:endParaRPr>
        </a:p>
      </dgm:t>
    </dgm:pt>
    <dgm:pt modelId="{74D46720-5DEF-FC47-980C-3CC5A2B10FE8}" type="sibTrans" cxnId="{4ABBE0A0-4E5C-DB45-9F85-ADBE6BD6B171}">
      <dgm:prSet/>
      <dgm:spPr/>
      <dgm:t>
        <a:bodyPr/>
        <a:lstStyle/>
        <a:p>
          <a:endParaRPr lang="en-US" sz="1600">
            <a:latin typeface="Avenir Next Condensed Demi Bold"/>
            <a:cs typeface="Avenir Next Condensed Demi Bold"/>
          </a:endParaRPr>
        </a:p>
      </dgm:t>
    </dgm:pt>
    <dgm:pt modelId="{87746BA3-1F95-354F-BED3-BC0318E73664}">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User Community</a:t>
          </a:r>
          <a:endParaRPr lang="en-US" sz="1600" dirty="0">
            <a:latin typeface="Avenir Next Condensed Demi Bold"/>
            <a:cs typeface="Avenir Next Condensed Demi Bold"/>
          </a:endParaRPr>
        </a:p>
      </dgm:t>
    </dgm:pt>
    <dgm:pt modelId="{707A6993-6470-3F4E-87A4-284D1D25BE76}" type="parTrans" cxnId="{0D9752BB-F5E9-1841-9262-EF99FAF2FA97}">
      <dgm:prSet/>
      <dgm:spPr/>
      <dgm:t>
        <a:bodyPr/>
        <a:lstStyle/>
        <a:p>
          <a:endParaRPr lang="en-US" sz="1600">
            <a:latin typeface="Avenir Next Condensed Demi Bold"/>
            <a:cs typeface="Avenir Next Condensed Demi Bold"/>
          </a:endParaRPr>
        </a:p>
      </dgm:t>
    </dgm:pt>
    <dgm:pt modelId="{870C8B0A-471D-5749-9BEB-919BC5E41D41}" type="sibTrans" cxnId="{0D9752BB-F5E9-1841-9262-EF99FAF2FA97}">
      <dgm:prSet/>
      <dgm:spPr/>
      <dgm:t>
        <a:bodyPr/>
        <a:lstStyle/>
        <a:p>
          <a:endParaRPr lang="en-US" sz="1600">
            <a:latin typeface="Avenir Next Condensed Demi Bold"/>
            <a:cs typeface="Avenir Next Condensed Demi Bold"/>
          </a:endParaRPr>
        </a:p>
      </dgm:t>
    </dgm:pt>
    <dgm:pt modelId="{562CDA50-D12A-5041-BEBE-AEF44862DE87}">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Experimental Facilities</a:t>
          </a:r>
          <a:endParaRPr lang="en-US" sz="1600" dirty="0">
            <a:latin typeface="Avenir Next Condensed Demi Bold"/>
            <a:cs typeface="Avenir Next Condensed Demi Bold"/>
          </a:endParaRPr>
        </a:p>
      </dgm:t>
    </dgm:pt>
    <dgm:pt modelId="{0782B8F1-BA8D-414A-8F87-3925423EEAF5}" type="parTrans" cxnId="{D0FF4D3B-7C45-5049-8077-8F2DEB230862}">
      <dgm:prSet/>
      <dgm:spPr/>
      <dgm:t>
        <a:bodyPr/>
        <a:lstStyle/>
        <a:p>
          <a:endParaRPr lang="en-US" sz="1600">
            <a:latin typeface="Avenir Next Condensed Demi Bold"/>
            <a:cs typeface="Avenir Next Condensed Demi Bold"/>
          </a:endParaRPr>
        </a:p>
      </dgm:t>
    </dgm:pt>
    <dgm:pt modelId="{F3218721-6D77-7D43-8D99-CB0B1ABF8F38}" type="sibTrans" cxnId="{D0FF4D3B-7C45-5049-8077-8F2DEB230862}">
      <dgm:prSet/>
      <dgm:spPr/>
      <dgm:t>
        <a:bodyPr/>
        <a:lstStyle/>
        <a:p>
          <a:endParaRPr lang="en-US" sz="1600">
            <a:latin typeface="Avenir Next Condensed Demi Bold"/>
            <a:cs typeface="Avenir Next Condensed Demi Bold"/>
          </a:endParaRPr>
        </a:p>
      </dgm:t>
    </dgm:pt>
    <dgm:pt modelId="{9639F301-C7FB-B743-BABC-D541D6F4B931}">
      <dgm:prSet phldrT="[Text]" custT="1"/>
      <dgm:spPr>
        <a:solidFill>
          <a:schemeClr val="accent5">
            <a:lumMod val="50000"/>
          </a:schemeClr>
        </a:solidFill>
      </dgm:spPr>
      <dgm:t>
        <a:bodyPr/>
        <a:lstStyle/>
        <a:p>
          <a:r>
            <a:rPr lang="en-US" sz="1600" dirty="0" smtClean="0">
              <a:latin typeface="Avenir Next Condensed Demi Bold"/>
              <a:cs typeface="Avenir Next Condensed Demi Bold"/>
            </a:rPr>
            <a:t>Computing and Data Facilities</a:t>
          </a:r>
          <a:endParaRPr lang="en-US" sz="1600" dirty="0">
            <a:latin typeface="Avenir Next Condensed Demi Bold"/>
            <a:cs typeface="Avenir Next Condensed Demi Bold"/>
          </a:endParaRPr>
        </a:p>
      </dgm:t>
    </dgm:pt>
    <dgm:pt modelId="{5B319D24-E66A-1B45-A9AB-140CE2398107}" type="sibTrans" cxnId="{7CEC8BCE-9538-1A43-98B2-A6249745DA3B}">
      <dgm:prSet/>
      <dgm:spPr>
        <a:solidFill>
          <a:srgbClr val="509EBF"/>
        </a:solidFill>
      </dgm:spPr>
      <dgm:t>
        <a:bodyPr/>
        <a:lstStyle/>
        <a:p>
          <a:endParaRPr lang="en-US" sz="1600">
            <a:latin typeface="Avenir Next Condensed Demi Bold"/>
            <a:cs typeface="Avenir Next Condensed Demi Bold"/>
          </a:endParaRPr>
        </a:p>
      </dgm:t>
    </dgm:pt>
    <dgm:pt modelId="{E22A4FA0-C82E-0743-911A-617D8654A707}" type="parTrans" cxnId="{7CEC8BCE-9538-1A43-98B2-A6249745DA3B}">
      <dgm:prSet/>
      <dgm:spPr/>
      <dgm:t>
        <a:bodyPr/>
        <a:lstStyle/>
        <a:p>
          <a:endParaRPr lang="en-US" sz="1600">
            <a:latin typeface="Avenir Next Condensed Demi Bold"/>
            <a:cs typeface="Avenir Next Condensed Demi Bold"/>
          </a:endParaRPr>
        </a:p>
      </dgm:t>
    </dgm:pt>
    <dgm:pt modelId="{CCFC47A9-2AF5-3E4E-9F85-CDD3AA95BDDA}" type="pres">
      <dgm:prSet presAssocID="{86B18A74-A674-CD46-8A79-191A1A8B0292}" presName="Name0" presStyleCnt="0">
        <dgm:presLayoutVars>
          <dgm:dir/>
          <dgm:resizeHandles val="exact"/>
        </dgm:presLayoutVars>
      </dgm:prSet>
      <dgm:spPr/>
      <dgm:t>
        <a:bodyPr/>
        <a:lstStyle/>
        <a:p>
          <a:endParaRPr lang="en-US"/>
        </a:p>
      </dgm:t>
    </dgm:pt>
    <dgm:pt modelId="{1E07F39F-5D96-4B44-B100-701A47B68B14}" type="pres">
      <dgm:prSet presAssocID="{86B18A74-A674-CD46-8A79-191A1A8B0292}" presName="cycle" presStyleCnt="0"/>
      <dgm:spPr/>
    </dgm:pt>
    <dgm:pt modelId="{83B13C1E-F11A-F74C-8515-01F812D33FBE}" type="pres">
      <dgm:prSet presAssocID="{9639F301-C7FB-B743-BABC-D541D6F4B931}" presName="nodeFirstNode" presStyleLbl="node1" presStyleIdx="0" presStyleCnt="4" custScaleX="61687" custScaleY="42760">
        <dgm:presLayoutVars>
          <dgm:bulletEnabled val="1"/>
        </dgm:presLayoutVars>
      </dgm:prSet>
      <dgm:spPr/>
      <dgm:t>
        <a:bodyPr/>
        <a:lstStyle/>
        <a:p>
          <a:endParaRPr lang="en-US"/>
        </a:p>
      </dgm:t>
    </dgm:pt>
    <dgm:pt modelId="{2E57458C-7A0E-284A-BBBE-8AF5EB0500A3}" type="pres">
      <dgm:prSet presAssocID="{5B319D24-E66A-1B45-A9AB-140CE2398107}" presName="sibTransFirstNode" presStyleLbl="bgShp" presStyleIdx="0" presStyleCnt="1"/>
      <dgm:spPr/>
      <dgm:t>
        <a:bodyPr/>
        <a:lstStyle/>
        <a:p>
          <a:endParaRPr lang="en-US"/>
        </a:p>
      </dgm:t>
    </dgm:pt>
    <dgm:pt modelId="{9DDB2869-759F-CC47-BBD8-4E74F9BBE159}" type="pres">
      <dgm:prSet presAssocID="{62B319F5-51C4-9744-8D88-94BEB3E210BB}" presName="nodeFollowingNodes" presStyleLbl="node1" presStyleIdx="1" presStyleCnt="4" custScaleX="47382" custScaleY="52623" custRadScaleRad="155094" custRadScaleInc="8512">
        <dgm:presLayoutVars>
          <dgm:bulletEnabled val="1"/>
        </dgm:presLayoutVars>
      </dgm:prSet>
      <dgm:spPr/>
      <dgm:t>
        <a:bodyPr/>
        <a:lstStyle/>
        <a:p>
          <a:endParaRPr lang="en-US"/>
        </a:p>
      </dgm:t>
    </dgm:pt>
    <dgm:pt modelId="{41A63206-FD95-8F45-90A3-D0D5A7454C30}" type="pres">
      <dgm:prSet presAssocID="{87746BA3-1F95-354F-BED3-BC0318E73664}" presName="nodeFollowingNodes" presStyleLbl="node1" presStyleIdx="2" presStyleCnt="4" custScaleX="72579" custScaleY="39355" custRadScaleRad="128880" custRadScaleInc="15156">
        <dgm:presLayoutVars>
          <dgm:bulletEnabled val="1"/>
        </dgm:presLayoutVars>
      </dgm:prSet>
      <dgm:spPr/>
      <dgm:t>
        <a:bodyPr/>
        <a:lstStyle/>
        <a:p>
          <a:endParaRPr lang="en-US"/>
        </a:p>
      </dgm:t>
    </dgm:pt>
    <dgm:pt modelId="{850B1B5E-9F4E-3F4F-9118-AB71108C00AF}" type="pres">
      <dgm:prSet presAssocID="{562CDA50-D12A-5041-BEBE-AEF44862DE87}" presName="nodeFollowingNodes" presStyleLbl="node1" presStyleIdx="3" presStyleCnt="4" custScaleX="56244" custScaleY="52623" custRadScaleRad="148141" custRadScaleInc="-8913">
        <dgm:presLayoutVars>
          <dgm:bulletEnabled val="1"/>
        </dgm:presLayoutVars>
      </dgm:prSet>
      <dgm:spPr/>
      <dgm:t>
        <a:bodyPr/>
        <a:lstStyle/>
        <a:p>
          <a:endParaRPr lang="en-US"/>
        </a:p>
      </dgm:t>
    </dgm:pt>
  </dgm:ptLst>
  <dgm:cxnLst>
    <dgm:cxn modelId="{D0FF4D3B-7C45-5049-8077-8F2DEB230862}" srcId="{86B18A74-A674-CD46-8A79-191A1A8B0292}" destId="{562CDA50-D12A-5041-BEBE-AEF44862DE87}" srcOrd="3" destOrd="0" parTransId="{0782B8F1-BA8D-414A-8F87-3925423EEAF5}" sibTransId="{F3218721-6D77-7D43-8D99-CB0B1ABF8F38}"/>
    <dgm:cxn modelId="{7CEC8BCE-9538-1A43-98B2-A6249745DA3B}" srcId="{86B18A74-A674-CD46-8A79-191A1A8B0292}" destId="{9639F301-C7FB-B743-BABC-D541D6F4B931}" srcOrd="0" destOrd="0" parTransId="{E22A4FA0-C82E-0743-911A-617D8654A707}" sibTransId="{5B319D24-E66A-1B45-A9AB-140CE2398107}"/>
    <dgm:cxn modelId="{4ABBE0A0-4E5C-DB45-9F85-ADBE6BD6B171}" srcId="{86B18A74-A674-CD46-8A79-191A1A8B0292}" destId="{62B319F5-51C4-9744-8D88-94BEB3E210BB}" srcOrd="1" destOrd="0" parTransId="{54F52541-35DC-DE4D-BD56-42E9A51AB173}" sibTransId="{74D46720-5DEF-FC47-980C-3CC5A2B10FE8}"/>
    <dgm:cxn modelId="{975E8DD5-2BB5-8A47-A158-912ACCD1715A}" type="presOf" srcId="{5B319D24-E66A-1B45-A9AB-140CE2398107}" destId="{2E57458C-7A0E-284A-BBBE-8AF5EB0500A3}" srcOrd="0" destOrd="0" presId="urn:microsoft.com/office/officeart/2005/8/layout/cycle3"/>
    <dgm:cxn modelId="{47E69194-612C-E642-A1AE-FA3AB4E49CEF}" type="presOf" srcId="{562CDA50-D12A-5041-BEBE-AEF44862DE87}" destId="{850B1B5E-9F4E-3F4F-9118-AB71108C00AF}" srcOrd="0" destOrd="0" presId="urn:microsoft.com/office/officeart/2005/8/layout/cycle3"/>
    <dgm:cxn modelId="{0D9752BB-F5E9-1841-9262-EF99FAF2FA97}" srcId="{86B18A74-A674-CD46-8A79-191A1A8B0292}" destId="{87746BA3-1F95-354F-BED3-BC0318E73664}" srcOrd="2" destOrd="0" parTransId="{707A6993-6470-3F4E-87A4-284D1D25BE76}" sibTransId="{870C8B0A-471D-5749-9BEB-919BC5E41D41}"/>
    <dgm:cxn modelId="{373DDB6C-177D-D34F-A66A-B9118B0FFF6C}" type="presOf" srcId="{86B18A74-A674-CD46-8A79-191A1A8B0292}" destId="{CCFC47A9-2AF5-3E4E-9F85-CDD3AA95BDDA}" srcOrd="0" destOrd="0" presId="urn:microsoft.com/office/officeart/2005/8/layout/cycle3"/>
    <dgm:cxn modelId="{E4F1FD9B-C893-A843-A27B-90026484EAFF}" type="presOf" srcId="{9639F301-C7FB-B743-BABC-D541D6F4B931}" destId="{83B13C1E-F11A-F74C-8515-01F812D33FBE}" srcOrd="0" destOrd="0" presId="urn:microsoft.com/office/officeart/2005/8/layout/cycle3"/>
    <dgm:cxn modelId="{D4C12E97-C8AB-4F4B-80B8-B06F0D939EA9}" type="presOf" srcId="{62B319F5-51C4-9744-8D88-94BEB3E210BB}" destId="{9DDB2869-759F-CC47-BBD8-4E74F9BBE159}" srcOrd="0" destOrd="0" presId="urn:microsoft.com/office/officeart/2005/8/layout/cycle3"/>
    <dgm:cxn modelId="{82AF7462-155E-174D-B613-FD25AA931DF9}" type="presOf" srcId="{87746BA3-1F95-354F-BED3-BC0318E73664}" destId="{41A63206-FD95-8F45-90A3-D0D5A7454C30}" srcOrd="0" destOrd="0" presId="urn:microsoft.com/office/officeart/2005/8/layout/cycle3"/>
    <dgm:cxn modelId="{A8CAF787-7E93-0943-8B67-38FA7174B1EF}" type="presParOf" srcId="{CCFC47A9-2AF5-3E4E-9F85-CDD3AA95BDDA}" destId="{1E07F39F-5D96-4B44-B100-701A47B68B14}" srcOrd="0" destOrd="0" presId="urn:microsoft.com/office/officeart/2005/8/layout/cycle3"/>
    <dgm:cxn modelId="{D2557C7F-1EBD-6543-8A38-5B82DFD49947}" type="presParOf" srcId="{1E07F39F-5D96-4B44-B100-701A47B68B14}" destId="{83B13C1E-F11A-F74C-8515-01F812D33FBE}" srcOrd="0" destOrd="0" presId="urn:microsoft.com/office/officeart/2005/8/layout/cycle3"/>
    <dgm:cxn modelId="{7DD1EE4B-F178-574C-85D1-18136F235DBD}" type="presParOf" srcId="{1E07F39F-5D96-4B44-B100-701A47B68B14}" destId="{2E57458C-7A0E-284A-BBBE-8AF5EB0500A3}" srcOrd="1" destOrd="0" presId="urn:microsoft.com/office/officeart/2005/8/layout/cycle3"/>
    <dgm:cxn modelId="{9725BF04-80A5-604C-8E9D-C5294F28D89C}" type="presParOf" srcId="{1E07F39F-5D96-4B44-B100-701A47B68B14}" destId="{9DDB2869-759F-CC47-BBD8-4E74F9BBE159}" srcOrd="2" destOrd="0" presId="urn:microsoft.com/office/officeart/2005/8/layout/cycle3"/>
    <dgm:cxn modelId="{253B7A63-E05C-AA47-BAA2-2E9240750121}" type="presParOf" srcId="{1E07F39F-5D96-4B44-B100-701A47B68B14}" destId="{41A63206-FD95-8F45-90A3-D0D5A7454C30}" srcOrd="3" destOrd="0" presId="urn:microsoft.com/office/officeart/2005/8/layout/cycle3"/>
    <dgm:cxn modelId="{62A83CD9-719A-9C43-B635-F4CBFBAA561E}" type="presParOf" srcId="{1E07F39F-5D96-4B44-B100-701A47B68B14}" destId="{850B1B5E-9F4E-3F4F-9118-AB71108C00AF}" srcOrd="4" destOrd="0" presId="urn:microsoft.com/office/officeart/2005/8/layout/cycle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D8373-5E6D-9A4F-80D3-28334E6D8C18}">
      <dsp:nvSpPr>
        <dsp:cNvPr id="0" name=""/>
        <dsp:cNvSpPr/>
      </dsp:nvSpPr>
      <dsp:spPr>
        <a:xfrm rot="10800000">
          <a:off x="399625" y="303"/>
          <a:ext cx="2802090" cy="518774"/>
        </a:xfrm>
        <a:prstGeom prst="homePlate">
          <a:avLst/>
        </a:prstGeom>
        <a:solidFill>
          <a:schemeClr val="tx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765" tIns="91440" rIns="170688" bIns="91440" numCol="1" spcCol="1270" anchor="ctr" anchorCtr="0">
          <a:noAutofit/>
        </a:bodyPr>
        <a:lstStyle/>
        <a:p>
          <a:pPr lvl="0" algn="ctr" defTabSz="1066800">
            <a:lnSpc>
              <a:spcPct val="90000"/>
            </a:lnSpc>
            <a:spcBef>
              <a:spcPct val="0"/>
            </a:spcBef>
            <a:spcAft>
              <a:spcPct val="35000"/>
            </a:spcAft>
          </a:pPr>
          <a:r>
            <a:rPr lang="en-US" sz="2400" kern="1200" dirty="0" err="1" smtClean="0"/>
            <a:t>Omics</a:t>
          </a:r>
          <a:endParaRPr lang="en-US" sz="2400" kern="1200" dirty="0"/>
        </a:p>
      </dsp:txBody>
      <dsp:txXfrm rot="10800000">
        <a:off x="529318" y="303"/>
        <a:ext cx="2672397" cy="518774"/>
      </dsp:txXfrm>
    </dsp:sp>
    <dsp:sp modelId="{38E1B3D5-FB39-8748-AC9F-E145F17CB2A2}">
      <dsp:nvSpPr>
        <dsp:cNvPr id="0" name=""/>
        <dsp:cNvSpPr/>
      </dsp:nvSpPr>
      <dsp:spPr>
        <a:xfrm>
          <a:off x="357758" y="303"/>
          <a:ext cx="518774" cy="518774"/>
        </a:xfrm>
        <a:prstGeom prst="ellipse">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4A99E8A-833E-904A-918D-2FF9D59865EC}">
      <dsp:nvSpPr>
        <dsp:cNvPr id="0" name=""/>
        <dsp:cNvSpPr/>
      </dsp:nvSpPr>
      <dsp:spPr>
        <a:xfrm rot="10800000">
          <a:off x="399625" y="673935"/>
          <a:ext cx="2802090" cy="518774"/>
        </a:xfrm>
        <a:prstGeom prst="homePlate">
          <a:avLst/>
        </a:prstGeom>
        <a:solidFill>
          <a:schemeClr val="tx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765" tIns="91440" rIns="170688" bIns="91440" numCol="1" spcCol="1270" anchor="ctr" anchorCtr="0">
          <a:noAutofit/>
        </a:bodyPr>
        <a:lstStyle/>
        <a:p>
          <a:pPr lvl="0" algn="ctr" defTabSz="1066800">
            <a:lnSpc>
              <a:spcPct val="90000"/>
            </a:lnSpc>
            <a:spcBef>
              <a:spcPct val="0"/>
            </a:spcBef>
            <a:spcAft>
              <a:spcPct val="35000"/>
            </a:spcAft>
          </a:pPr>
          <a:r>
            <a:rPr lang="en-US" sz="2400" kern="1200" dirty="0" err="1" smtClean="0"/>
            <a:t>Bioimaging</a:t>
          </a:r>
          <a:endParaRPr lang="en-US" sz="2400" kern="1200" dirty="0"/>
        </a:p>
      </dsp:txBody>
      <dsp:txXfrm rot="10800000">
        <a:off x="529318" y="673935"/>
        <a:ext cx="2672397" cy="518774"/>
      </dsp:txXfrm>
    </dsp:sp>
    <dsp:sp modelId="{678172AE-1CF2-2E4D-9391-674CBA1CBCE6}">
      <dsp:nvSpPr>
        <dsp:cNvPr id="0" name=""/>
        <dsp:cNvSpPr/>
      </dsp:nvSpPr>
      <dsp:spPr>
        <a:xfrm>
          <a:off x="357758" y="673935"/>
          <a:ext cx="518774" cy="518774"/>
        </a:xfrm>
        <a:prstGeom prst="ellipse">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2DA8902-4826-D345-87E7-9EAD9C3D0F33}">
      <dsp:nvSpPr>
        <dsp:cNvPr id="0" name=""/>
        <dsp:cNvSpPr/>
      </dsp:nvSpPr>
      <dsp:spPr>
        <a:xfrm rot="10800000">
          <a:off x="399625" y="1347567"/>
          <a:ext cx="2802090" cy="518774"/>
        </a:xfrm>
        <a:prstGeom prst="homePlate">
          <a:avLst/>
        </a:prstGeom>
        <a:solidFill>
          <a:schemeClr val="tx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765"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  Signal processing</a:t>
          </a:r>
          <a:endParaRPr lang="en-US" sz="2400" kern="1200" dirty="0"/>
        </a:p>
      </dsp:txBody>
      <dsp:txXfrm rot="10800000">
        <a:off x="529318" y="1347567"/>
        <a:ext cx="2672397" cy="518774"/>
      </dsp:txXfrm>
    </dsp:sp>
    <dsp:sp modelId="{15B7B5B9-0C2A-0148-BF29-3C448A7CD43D}">
      <dsp:nvSpPr>
        <dsp:cNvPr id="0" name=""/>
        <dsp:cNvSpPr/>
      </dsp:nvSpPr>
      <dsp:spPr>
        <a:xfrm>
          <a:off x="357758" y="1347567"/>
          <a:ext cx="518774" cy="518774"/>
        </a:xfrm>
        <a:prstGeom prst="ellipse">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6CDD4-A04E-ED4F-BBA9-3121B47E0B77}">
      <dsp:nvSpPr>
        <dsp:cNvPr id="0" name=""/>
        <dsp:cNvSpPr/>
      </dsp:nvSpPr>
      <dsp:spPr>
        <a:xfrm>
          <a:off x="696334" y="618356"/>
          <a:ext cx="5084988" cy="5084988"/>
        </a:xfrm>
        <a:prstGeom prst="pie">
          <a:avLst>
            <a:gd name="adj1" fmla="val 16200000"/>
            <a:gd name="adj2" fmla="val 19800000"/>
          </a:avLst>
        </a:prstGeom>
        <a:solidFill>
          <a:schemeClr val="accent3">
            <a:lumMod val="75000"/>
          </a:schemeClr>
        </a:solidFill>
        <a:ln w="25400" cap="flat" cmpd="sng" algn="ctr">
          <a:solidFill>
            <a:schemeClr val="accent3">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3293310" y="1163176"/>
        <a:ext cx="1483121" cy="1089640"/>
      </dsp:txXfrm>
    </dsp:sp>
    <dsp:sp modelId="{682931EA-B93E-484B-94D8-5AC1218A5F65}">
      <dsp:nvSpPr>
        <dsp:cNvPr id="0" name=""/>
        <dsp:cNvSpPr/>
      </dsp:nvSpPr>
      <dsp:spPr>
        <a:xfrm>
          <a:off x="721597" y="632022"/>
          <a:ext cx="5084988" cy="5084988"/>
        </a:xfrm>
        <a:prstGeom prst="pie">
          <a:avLst>
            <a:gd name="adj1" fmla="val 19800000"/>
            <a:gd name="adj2" fmla="val 1800000"/>
          </a:avLst>
        </a:prstGeom>
        <a:solidFill>
          <a:schemeClr val="accent5">
            <a:lumMod val="50000"/>
          </a:schemeClr>
        </a:solidFill>
        <a:ln w="25400" cap="flat" cmpd="sng" algn="ctr">
          <a:solidFill>
            <a:srgbClr val="27522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4202393" y="2659964"/>
        <a:ext cx="1537603" cy="1029104"/>
      </dsp:txXfrm>
    </dsp:sp>
    <dsp:sp modelId="{BE9B73BD-6C8F-994A-AECC-FF3361B7F49B}">
      <dsp:nvSpPr>
        <dsp:cNvPr id="0" name=""/>
        <dsp:cNvSpPr/>
      </dsp:nvSpPr>
      <dsp:spPr>
        <a:xfrm>
          <a:off x="710562" y="651040"/>
          <a:ext cx="5084988" cy="5084988"/>
        </a:xfrm>
        <a:prstGeom prst="pie">
          <a:avLst>
            <a:gd name="adj1" fmla="val 1800000"/>
            <a:gd name="adj2" fmla="val 5400000"/>
          </a:avLst>
        </a:prstGeom>
        <a:solidFill>
          <a:srgbClr val="49325A"/>
        </a:solidFill>
        <a:ln w="25400" cap="flat" cmpd="sng" algn="ctr">
          <a:solidFill>
            <a:srgbClr val="4A266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3307539" y="4101568"/>
        <a:ext cx="1483121" cy="1089640"/>
      </dsp:txXfrm>
    </dsp:sp>
    <dsp:sp modelId="{E45D06A5-AA81-8E41-85E2-0A5FD3451267}">
      <dsp:nvSpPr>
        <dsp:cNvPr id="0" name=""/>
        <dsp:cNvSpPr/>
      </dsp:nvSpPr>
      <dsp:spPr>
        <a:xfrm>
          <a:off x="693528" y="651956"/>
          <a:ext cx="5084988" cy="5084988"/>
        </a:xfrm>
        <a:prstGeom prst="pie">
          <a:avLst>
            <a:gd name="adj1" fmla="val 5400000"/>
            <a:gd name="adj2" fmla="val 9000000"/>
          </a:avLst>
        </a:prstGeom>
        <a:solidFill>
          <a:srgbClr val="DAB600"/>
        </a:solidFill>
        <a:ln w="254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1698418" y="4102484"/>
        <a:ext cx="1483121" cy="1089640"/>
      </dsp:txXfrm>
    </dsp:sp>
    <dsp:sp modelId="{CC6D7F3A-1D26-9B4A-88FB-4283D28ED9B6}">
      <dsp:nvSpPr>
        <dsp:cNvPr id="0" name=""/>
        <dsp:cNvSpPr/>
      </dsp:nvSpPr>
      <dsp:spPr>
        <a:xfrm>
          <a:off x="678934" y="634921"/>
          <a:ext cx="5084988" cy="5084988"/>
        </a:xfrm>
        <a:prstGeom prst="pie">
          <a:avLst>
            <a:gd name="adj1" fmla="val 9000000"/>
            <a:gd name="adj2" fmla="val 12600000"/>
          </a:avLst>
        </a:prstGeom>
        <a:solidFill>
          <a:schemeClr val="accent6">
            <a:lumMod val="50000"/>
          </a:schemeClr>
        </a:solidFill>
        <a:ln w="25400" cap="flat" cmpd="sng" algn="ctr">
          <a:solidFill>
            <a:srgbClr val="73300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757630" y="2662863"/>
        <a:ext cx="1537603" cy="1029104"/>
      </dsp:txXfrm>
    </dsp:sp>
    <dsp:sp modelId="{7C1282C8-9723-B44A-941A-4D5513E3DFFE}">
      <dsp:nvSpPr>
        <dsp:cNvPr id="0" name=""/>
        <dsp:cNvSpPr/>
      </dsp:nvSpPr>
      <dsp:spPr>
        <a:xfrm>
          <a:off x="682290" y="611988"/>
          <a:ext cx="5084988" cy="5084988"/>
        </a:xfrm>
        <a:prstGeom prst="pie">
          <a:avLst>
            <a:gd name="adj1" fmla="val 12600000"/>
            <a:gd name="adj2" fmla="val 16200000"/>
          </a:avLst>
        </a:prstGeom>
        <a:solidFill>
          <a:schemeClr val="accent2">
            <a:lumMod val="50000"/>
          </a:schemeClr>
        </a:solidFill>
        <a:ln w="25400" cap="flat" cmpd="sng" algn="ctr">
          <a:solidFill>
            <a:schemeClr val="bg2">
              <a:lumMod val="2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b="1" kern="1200" dirty="0"/>
        </a:p>
      </dsp:txBody>
      <dsp:txXfrm>
        <a:off x="1687180" y="1156808"/>
        <a:ext cx="1483121" cy="1089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5FE04-5656-7B4F-A836-4588A2C04DC2}">
      <dsp:nvSpPr>
        <dsp:cNvPr id="0" name=""/>
        <dsp:cNvSpPr/>
      </dsp:nvSpPr>
      <dsp:spPr>
        <a:xfrm>
          <a:off x="1168416" y="307119"/>
          <a:ext cx="3413760" cy="3413760"/>
        </a:xfrm>
        <a:prstGeom prst="pie">
          <a:avLst>
            <a:gd name="adj1" fmla="val 16200000"/>
            <a:gd name="adj2" fmla="val 5400000"/>
          </a:avLst>
        </a:prstGeom>
        <a:solidFill>
          <a:srgbClr val="334C57"/>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dirty="0"/>
        </a:p>
      </dsp:txBody>
      <dsp:txXfrm>
        <a:off x="3033792" y="1201200"/>
        <a:ext cx="1219200" cy="1625600"/>
      </dsp:txXfrm>
    </dsp:sp>
    <dsp:sp modelId="{437D6949-7CC8-4B40-844F-27D2AA0D9DBA}">
      <dsp:nvSpPr>
        <dsp:cNvPr id="0" name=""/>
        <dsp:cNvSpPr/>
      </dsp:nvSpPr>
      <dsp:spPr>
        <a:xfrm>
          <a:off x="1158246" y="307119"/>
          <a:ext cx="3413760" cy="3413760"/>
        </a:xfrm>
        <a:prstGeom prst="pie">
          <a:avLst>
            <a:gd name="adj1" fmla="val 5400000"/>
            <a:gd name="adj2" fmla="val 16200000"/>
          </a:avLst>
        </a:prstGeom>
        <a:solidFill>
          <a:srgbClr val="6A341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dirty="0">
            <a:solidFill>
              <a:schemeClr val="bg1"/>
            </a:solidFill>
          </a:endParaRPr>
        </a:p>
      </dsp:txBody>
      <dsp:txXfrm>
        <a:off x="1487430" y="1201200"/>
        <a:ext cx="1219200" cy="1625600"/>
      </dsp:txXfrm>
    </dsp:sp>
    <dsp:sp modelId="{D13B431B-FC39-6E41-A39D-E4994F88A834}">
      <dsp:nvSpPr>
        <dsp:cNvPr id="0" name=""/>
        <dsp:cNvSpPr/>
      </dsp:nvSpPr>
      <dsp:spPr>
        <a:xfrm>
          <a:off x="957088" y="95791"/>
          <a:ext cx="3836416" cy="3836416"/>
        </a:xfrm>
        <a:prstGeom prst="circularArrow">
          <a:avLst>
            <a:gd name="adj1" fmla="val 5085"/>
            <a:gd name="adj2" fmla="val 327528"/>
            <a:gd name="adj3" fmla="val 5072472"/>
            <a:gd name="adj4" fmla="val 16200000"/>
            <a:gd name="adj5" fmla="val 5932"/>
          </a:avLst>
        </a:prstGeom>
        <a:solidFill>
          <a:schemeClr val="bg1">
            <a:lumMod val="6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2103008-DD93-234D-B0B0-6DC82B975C96}">
      <dsp:nvSpPr>
        <dsp:cNvPr id="0" name=""/>
        <dsp:cNvSpPr/>
      </dsp:nvSpPr>
      <dsp:spPr>
        <a:xfrm>
          <a:off x="946918" y="95791"/>
          <a:ext cx="3836416" cy="3836416"/>
        </a:xfrm>
        <a:prstGeom prst="circularArrow">
          <a:avLst>
            <a:gd name="adj1" fmla="val 5085"/>
            <a:gd name="adj2" fmla="val 327528"/>
            <a:gd name="adj3" fmla="val 15872472"/>
            <a:gd name="adj4" fmla="val 5400000"/>
            <a:gd name="adj5" fmla="val 5932"/>
          </a:avLst>
        </a:prstGeom>
        <a:solidFill>
          <a:schemeClr val="bg1">
            <a:lumMod val="6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57458C-7A0E-284A-BBBE-8AF5EB0500A3}">
      <dsp:nvSpPr>
        <dsp:cNvPr id="0" name=""/>
        <dsp:cNvSpPr/>
      </dsp:nvSpPr>
      <dsp:spPr>
        <a:xfrm>
          <a:off x="1311455" y="292245"/>
          <a:ext cx="4135185" cy="4135185"/>
        </a:xfrm>
        <a:prstGeom prst="circularArrow">
          <a:avLst>
            <a:gd name="adj1" fmla="val 4668"/>
            <a:gd name="adj2" fmla="val 272909"/>
            <a:gd name="adj3" fmla="val 14214402"/>
            <a:gd name="adj4" fmla="val 17158365"/>
            <a:gd name="adj5" fmla="val 4847"/>
          </a:avLst>
        </a:prstGeom>
        <a:solidFill>
          <a:srgbClr val="509EBF"/>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3B13C1E-F11A-F74C-8515-01F812D33FBE}">
      <dsp:nvSpPr>
        <dsp:cNvPr id="0" name=""/>
        <dsp:cNvSpPr/>
      </dsp:nvSpPr>
      <dsp:spPr>
        <a:xfrm>
          <a:off x="2558026" y="394202"/>
          <a:ext cx="1642043" cy="569113"/>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Computing and Data Facilities</a:t>
          </a:r>
          <a:endParaRPr lang="en-US" sz="1600" kern="1200" dirty="0">
            <a:latin typeface="Avenir Next Condensed Demi Bold"/>
            <a:cs typeface="Avenir Next Condensed Demi Bold"/>
          </a:endParaRPr>
        </a:p>
      </dsp:txBody>
      <dsp:txXfrm>
        <a:off x="2585808" y="421984"/>
        <a:ext cx="1586479" cy="513549"/>
      </dsp:txXfrm>
    </dsp:sp>
    <dsp:sp modelId="{9DDB2869-759F-CC47-BBD8-4E74F9BBE159}">
      <dsp:nvSpPr>
        <dsp:cNvPr id="0" name=""/>
        <dsp:cNvSpPr/>
      </dsp:nvSpPr>
      <dsp:spPr>
        <a:xfrm>
          <a:off x="5038102" y="2059227"/>
          <a:ext cx="1261259" cy="700384"/>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Expertise</a:t>
          </a:r>
          <a:endParaRPr lang="en-US" sz="1600" kern="1200" dirty="0">
            <a:latin typeface="Avenir Next Condensed Demi Bold"/>
            <a:cs typeface="Avenir Next Condensed Demi Bold"/>
          </a:endParaRPr>
        </a:p>
      </dsp:txBody>
      <dsp:txXfrm>
        <a:off x="5072292" y="2093417"/>
        <a:ext cx="1192879" cy="632004"/>
      </dsp:txXfrm>
    </dsp:sp>
    <dsp:sp modelId="{41A63206-FD95-8F45-90A3-D0D5A7454C30}">
      <dsp:nvSpPr>
        <dsp:cNvPr id="0" name=""/>
        <dsp:cNvSpPr/>
      </dsp:nvSpPr>
      <dsp:spPr>
        <a:xfrm>
          <a:off x="2050799" y="3780677"/>
          <a:ext cx="1931976" cy="523794"/>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User Community</a:t>
          </a:r>
          <a:endParaRPr lang="en-US" sz="1600" kern="1200" dirty="0">
            <a:latin typeface="Avenir Next Condensed Demi Bold"/>
            <a:cs typeface="Avenir Next Condensed Demi Bold"/>
          </a:endParaRPr>
        </a:p>
      </dsp:txBody>
      <dsp:txXfrm>
        <a:off x="2076369" y="3806247"/>
        <a:ext cx="1880836" cy="472654"/>
      </dsp:txXfrm>
    </dsp:sp>
    <dsp:sp modelId="{850B1B5E-9F4E-3F4F-9118-AB71108C00AF}">
      <dsp:nvSpPr>
        <dsp:cNvPr id="0" name=""/>
        <dsp:cNvSpPr/>
      </dsp:nvSpPr>
      <dsp:spPr>
        <a:xfrm>
          <a:off x="444645" y="2059223"/>
          <a:ext cx="1497156" cy="700384"/>
        </a:xfrm>
        <a:prstGeom prst="roundRect">
          <a:avLst/>
        </a:prstGeom>
        <a:solidFill>
          <a:schemeClr val="accent5">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venir Next Condensed Demi Bold"/>
              <a:cs typeface="Avenir Next Condensed Demi Bold"/>
            </a:rPr>
            <a:t>Experimental Facilities</a:t>
          </a:r>
          <a:endParaRPr lang="en-US" sz="1600" kern="1200" dirty="0">
            <a:latin typeface="Avenir Next Condensed Demi Bold"/>
            <a:cs typeface="Avenir Next Condensed Demi Bold"/>
          </a:endParaRPr>
        </a:p>
      </dsp:txBody>
      <dsp:txXfrm>
        <a:off x="478835" y="2093413"/>
        <a:ext cx="1428776" cy="632004"/>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02000" cy="5080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316413" y="0"/>
            <a:ext cx="3302000" cy="508000"/>
          </a:xfrm>
          <a:prstGeom prst="rect">
            <a:avLst/>
          </a:prstGeom>
        </p:spPr>
        <p:txBody>
          <a:bodyPr vert="horz" lIns="91440" tIns="45720" rIns="91440" bIns="45720" rtlCol="0"/>
          <a:lstStyle>
            <a:lvl1pPr algn="r">
              <a:defRPr sz="1200"/>
            </a:lvl1pPr>
          </a:lstStyle>
          <a:p>
            <a:fld id="{85623CA3-B599-9C45-B6FA-1D58649EFAD1}" type="datetimeFigureOut">
              <a:rPr lang="en-US" smtClean="0"/>
              <a:t>2/26/18</a:t>
            </a:fld>
            <a:endParaRPr lang="en-US"/>
          </a:p>
        </p:txBody>
      </p:sp>
      <p:sp>
        <p:nvSpPr>
          <p:cNvPr id="4" name="Footer Placeholder 3"/>
          <p:cNvSpPr>
            <a:spLocks noGrp="1"/>
          </p:cNvSpPr>
          <p:nvPr>
            <p:ph type="ftr" sz="quarter" idx="2"/>
          </p:nvPr>
        </p:nvSpPr>
        <p:spPr>
          <a:xfrm>
            <a:off x="0" y="9650413"/>
            <a:ext cx="3302000" cy="5080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316413" y="9650413"/>
            <a:ext cx="3302000" cy="508000"/>
          </a:xfrm>
          <a:prstGeom prst="rect">
            <a:avLst/>
          </a:prstGeom>
        </p:spPr>
        <p:txBody>
          <a:bodyPr vert="horz" lIns="91440" tIns="45720" rIns="91440" bIns="45720" rtlCol="0" anchor="b"/>
          <a:lstStyle>
            <a:lvl1pPr algn="r">
              <a:defRPr sz="1200"/>
            </a:lvl1pPr>
          </a:lstStyle>
          <a:p>
            <a:fld id="{ED9F3B63-8272-154D-826A-E1AAAAC8C62A}" type="slidenum">
              <a:rPr lang="en-US" smtClean="0"/>
              <a:t>‹#›</a:t>
            </a:fld>
            <a:endParaRPr lang="en-US"/>
          </a:p>
        </p:txBody>
      </p:sp>
    </p:spTree>
    <p:extLst>
      <p:ext uri="{BB962C8B-B14F-4D97-AF65-F5344CB8AC3E}">
        <p14:creationId xmlns:p14="http://schemas.microsoft.com/office/powerpoint/2010/main" val="15526887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270250" y="762000"/>
            <a:ext cx="5080250" cy="38099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762000" y="4826000"/>
            <a:ext cx="6096000" cy="45720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436766090"/>
      </p:ext>
    </p:extLst>
  </p:cSld>
  <p:clrMap bg1="lt1" tx1="dk1" bg2="dk2" tx2="lt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dirty="0" smtClean="0"/>
              <a:t>5 </a:t>
            </a:r>
            <a:r>
              <a:rPr lang="en-US" dirty="0" err="1" smtClean="0"/>
              <a:t>Nobels</a:t>
            </a:r>
            <a:r>
              <a:rPr lang="en-US" dirty="0" smtClean="0"/>
              <a:t>:</a:t>
            </a:r>
            <a:r>
              <a:rPr lang="en-US" baseline="0" dirty="0" smtClean="0"/>
              <a:t>  Smoot, </a:t>
            </a:r>
            <a:r>
              <a:rPr lang="en-US" baseline="0" dirty="0" err="1" smtClean="0"/>
              <a:t>Perlmutter</a:t>
            </a:r>
            <a:r>
              <a:rPr lang="en-US" baseline="0" dirty="0" smtClean="0"/>
              <a:t>, IPCC, </a:t>
            </a:r>
            <a:r>
              <a:rPr lang="en-US" baseline="0" dirty="0" err="1" smtClean="0"/>
              <a:t>Karplus</a:t>
            </a:r>
            <a:r>
              <a:rPr lang="en-US" baseline="0" dirty="0" smtClean="0"/>
              <a:t>, SNO collaboration (MacDonald, neutrinos)</a:t>
            </a:r>
          </a:p>
          <a:p>
            <a:endParaRPr lang="en-US" baseline="0" dirty="0" smtClean="0"/>
          </a:p>
          <a:p>
            <a:endParaRPr lang="en-US"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fld id="{48370442-6C08-1447-90EE-3735AF76FCA6}" type="slidenum">
              <a:rPr lang="en-US" smtClean="0"/>
              <a:t>3</a:t>
            </a:fld>
            <a:endParaRPr lang="en-US"/>
          </a:p>
        </p:txBody>
      </p:sp>
    </p:spTree>
    <p:extLst>
      <p:ext uri="{BB962C8B-B14F-4D97-AF65-F5344CB8AC3E}">
        <p14:creationId xmlns:p14="http://schemas.microsoft.com/office/powerpoint/2010/main" val="1185523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1270000" y="762000"/>
            <a:ext cx="5081588" cy="3810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Shape 146"/>
          <p:cNvSpPr txBox="1">
            <a:spLocks noGrp="1"/>
          </p:cNvSpPr>
          <p:nvPr>
            <p:ph type="body" idx="1"/>
          </p:nvPr>
        </p:nvSpPr>
        <p:spPr>
          <a:xfrm>
            <a:off x="762000" y="4826000"/>
            <a:ext cx="6096000" cy="4572000"/>
          </a:xfrm>
          <a:prstGeom prst="rect">
            <a:avLst/>
          </a:prstGeom>
        </p:spPr>
        <p:txBody>
          <a:bodyPr wrap="square" lIns="101582" tIns="101582" rIns="101582" bIns="101582" anchor="t" anchorCtr="0">
            <a:no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1270000" y="762000"/>
            <a:ext cx="5081588" cy="3810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5" name="Shape 275"/>
          <p:cNvSpPr txBox="1">
            <a:spLocks noGrp="1"/>
          </p:cNvSpPr>
          <p:nvPr>
            <p:ph type="body" idx="1"/>
          </p:nvPr>
        </p:nvSpPr>
        <p:spPr>
          <a:xfrm>
            <a:off x="762000" y="4826000"/>
            <a:ext cx="6096000" cy="4572000"/>
          </a:xfrm>
          <a:prstGeom prst="rect">
            <a:avLst/>
          </a:prstGeom>
        </p:spPr>
        <p:txBody>
          <a:bodyPr wrap="square" lIns="101582" tIns="101582" rIns="101582" bIns="101582" anchor="t" anchorCtr="0">
            <a:noAutofit/>
          </a:bodyPr>
          <a:lstStyle/>
          <a:p>
            <a:r>
              <a:rPr lang="en" dirty="0"/>
              <a:t>Meta: avoiding </a:t>
            </a:r>
            <a:r>
              <a:rPr lang="en" dirty="0" smtClean="0"/>
              <a:t>using terminology</a:t>
            </a:r>
            <a:r>
              <a:rPr lang="en-US" dirty="0" smtClean="0"/>
              <a:t> beyond “read”, “</a:t>
            </a:r>
            <a:r>
              <a:rPr lang="en-US" dirty="0" err="1" smtClean="0"/>
              <a:t>kmer</a:t>
            </a:r>
            <a:r>
              <a:rPr lang="en-US" dirty="0" smtClean="0"/>
              <a:t>”, and “</a:t>
            </a:r>
            <a:r>
              <a:rPr lang="en-US" dirty="0" err="1" smtClean="0"/>
              <a:t>contig</a:t>
            </a:r>
            <a:r>
              <a:rPr lang="en-US" dirty="0" smtClean="0"/>
              <a:t>”</a:t>
            </a:r>
            <a:r>
              <a:rPr lang="en" dirty="0" smtClean="0"/>
              <a:t>.</a:t>
            </a:r>
            <a:endParaRPr lang="en"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fld id="{DFBDB757-C1E7-4DCF-80D7-0B2FB1F73E77}" type="slidenum">
              <a:rPr lang="en-US" smtClean="0"/>
              <a:t>8</a:t>
            </a:fld>
            <a:endParaRPr lang="en-US"/>
          </a:p>
        </p:txBody>
      </p:sp>
    </p:spTree>
    <p:extLst>
      <p:ext uri="{BB962C8B-B14F-4D97-AF65-F5344CB8AC3E}">
        <p14:creationId xmlns:p14="http://schemas.microsoft.com/office/powerpoint/2010/main" val="2764929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baseline="0" dirty="0" smtClean="0"/>
              <a:t>The </a:t>
            </a:r>
            <a:r>
              <a:rPr lang="en-US" baseline="0" dirty="0" err="1" smtClean="0"/>
              <a:t>Twitchell</a:t>
            </a:r>
            <a:r>
              <a:rPr lang="en-US" baseline="0" dirty="0" smtClean="0"/>
              <a:t> island in CA is being use for multiple studies, including improved carbon sequestration from returning island to freshwater</a:t>
            </a:r>
          </a:p>
          <a:p>
            <a:r>
              <a:rPr lang="en-US" baseline="0" dirty="0" smtClean="0"/>
              <a:t>As far as we know, no one has done a complete assembly of the entire data set, but we need to confirm</a:t>
            </a:r>
          </a:p>
          <a:p>
            <a:r>
              <a:rPr lang="en-US" baseline="0" dirty="0" smtClean="0"/>
              <a:t>Because we are still </a:t>
            </a:r>
            <a:r>
              <a:rPr lang="en-US" baseline="0" dirty="0" err="1" smtClean="0"/>
              <a:t>workign</a:t>
            </a:r>
            <a:r>
              <a:rPr lang="en-US" baseline="0" dirty="0" smtClean="0"/>
              <a:t> on scaffolding (see left-hand side) and there is a scaling bottleneck in the current </a:t>
            </a:r>
            <a:r>
              <a:rPr lang="en-US" baseline="0" dirty="0" err="1" smtClean="0"/>
              <a:t>scaffolder</a:t>
            </a:r>
            <a:r>
              <a:rPr lang="en-US" baseline="0" dirty="0" smtClean="0"/>
              <a:t> (see previous milestone) we did the scaffolding step separately</a:t>
            </a:r>
          </a:p>
          <a:p>
            <a:r>
              <a:rPr lang="en-US" baseline="0" dirty="0" smtClean="0"/>
              <a:t>Most of the computation was done on 16K cores as it says above.  The </a:t>
            </a:r>
            <a:r>
              <a:rPr lang="en-US" baseline="0" dirty="0" err="1" smtClean="0"/>
              <a:t>scafolder</a:t>
            </a:r>
            <a:r>
              <a:rPr lang="en-US" baseline="0" dirty="0" smtClean="0"/>
              <a:t> was run on 2 large shared memory nodes.  </a:t>
            </a:r>
          </a:p>
          <a:p>
            <a:r>
              <a:rPr lang="en-US" baseline="0" dirty="0" smtClean="0"/>
              <a:t>(Now that we have an approach to scaffolding that we’re happy with for quality, it will go into the parallel code and at the same time parallelize the bottleneck)</a:t>
            </a:r>
          </a:p>
          <a:p>
            <a:endParaRPr lang="en-US" baseline="0" dirty="0" smtClean="0"/>
          </a:p>
          <a:p>
            <a:endParaRPr lang="en-US" dirty="0"/>
          </a:p>
        </p:txBody>
      </p:sp>
      <p:sp>
        <p:nvSpPr>
          <p:cNvPr id="4" name="Slide Number Placeholder 3"/>
          <p:cNvSpPr>
            <a:spLocks noGrp="1"/>
          </p:cNvSpPr>
          <p:nvPr>
            <p:ph type="sldNum" sz="quarter" idx="10"/>
          </p:nvPr>
        </p:nvSpPr>
        <p:spPr>
          <a:xfrm>
            <a:off x="4315585" y="9649918"/>
            <a:ext cx="3302690" cy="508348"/>
          </a:xfrm>
          <a:prstGeom prst="rect">
            <a:avLst/>
          </a:prstGeom>
        </p:spPr>
        <p:txBody>
          <a:bodyPr lIns="99697" tIns="49849" rIns="99697" bIns="49849"/>
          <a:lstStyle/>
          <a:p>
            <a:fld id="{54E672D7-8E2D-4611-973D-F4591A707C34}" type="slidenum">
              <a:rPr lang="en-US" smtClean="0"/>
              <a:t>11</a:t>
            </a:fld>
            <a:endParaRPr lang="en-US"/>
          </a:p>
        </p:txBody>
      </p:sp>
    </p:spTree>
    <p:extLst>
      <p:ext uri="{BB962C8B-B14F-4D97-AF65-F5344CB8AC3E}">
        <p14:creationId xmlns:p14="http://schemas.microsoft.com/office/powerpoint/2010/main" val="526512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Shape 576"/>
          <p:cNvSpPr>
            <a:spLocks noGrp="1" noRot="1" noChangeAspect="1"/>
          </p:cNvSpPr>
          <p:nvPr>
            <p:ph type="sldImg" idx="2"/>
          </p:nvPr>
        </p:nvSpPr>
        <p:spPr>
          <a:xfrm>
            <a:off x="1270000" y="762000"/>
            <a:ext cx="5081588" cy="3810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7" name="Shape 577"/>
          <p:cNvSpPr txBox="1">
            <a:spLocks noGrp="1"/>
          </p:cNvSpPr>
          <p:nvPr>
            <p:ph type="body" idx="1"/>
          </p:nvPr>
        </p:nvSpPr>
        <p:spPr>
          <a:xfrm>
            <a:off x="762000" y="4826000"/>
            <a:ext cx="6096000" cy="4572000"/>
          </a:xfrm>
          <a:prstGeom prst="rect">
            <a:avLst/>
          </a:prstGeom>
        </p:spPr>
        <p:txBody>
          <a:bodyPr wrap="square" lIns="101573" tIns="101573" rIns="101573" bIns="101573" anchor="t" anchorCtr="0">
            <a:noAutofit/>
          </a:bodyPr>
          <a:lstStyle/>
          <a:p>
            <a:endParaRPr lang="en"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Shape 488"/>
          <p:cNvSpPr>
            <a:spLocks noGrp="1" noRot="1" noChangeAspect="1"/>
          </p:cNvSpPr>
          <p:nvPr>
            <p:ph type="sldImg" idx="2"/>
          </p:nvPr>
        </p:nvSpPr>
        <p:spPr>
          <a:xfrm>
            <a:off x="1270000" y="762000"/>
            <a:ext cx="5081588" cy="3810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9" name="Shape 489"/>
          <p:cNvSpPr txBox="1">
            <a:spLocks noGrp="1"/>
          </p:cNvSpPr>
          <p:nvPr>
            <p:ph type="body" idx="1"/>
          </p:nvPr>
        </p:nvSpPr>
        <p:spPr>
          <a:xfrm>
            <a:off x="762000" y="4826000"/>
            <a:ext cx="6096000" cy="4572000"/>
          </a:xfrm>
          <a:prstGeom prst="rect">
            <a:avLst/>
          </a:prstGeom>
        </p:spPr>
        <p:txBody>
          <a:bodyPr wrap="square" lIns="101582" tIns="101582" rIns="101582" bIns="101582" anchor="t" anchorCtr="0">
            <a:no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pPr defTabSz="507995">
              <a:defRPr/>
            </a:pPr>
            <a:endParaRPr lang="en-US"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fld id="{24690DF4-ABE7-2541-8FE9-B5CCF7F9D510}" type="slidenum">
              <a:rPr lang="en-US" smtClean="0"/>
              <a:t>15</a:t>
            </a:fld>
            <a:endParaRPr lang="en-US"/>
          </a:p>
        </p:txBody>
      </p:sp>
    </p:spTree>
    <p:extLst>
      <p:ext uri="{BB962C8B-B14F-4D97-AF65-F5344CB8AC3E}">
        <p14:creationId xmlns:p14="http://schemas.microsoft.com/office/powerpoint/2010/main" val="589489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xfrm>
            <a:off x="1270000" y="762000"/>
            <a:ext cx="5080000" cy="3810000"/>
          </a:xfrm>
          <a:noFill/>
          <a:ln>
            <a:solidFill>
              <a:srgbClr val="000000"/>
            </a:solidFill>
            <a:miter lim="800000"/>
            <a:headEnd/>
            <a:tailEnd/>
          </a:ln>
        </p:spPr>
      </p:sp>
      <p:sp>
        <p:nvSpPr>
          <p:cNvPr id="3" name="Notes Placeholder 2"/>
          <p:cNvSpPr>
            <a:spLocks noGrp="1"/>
          </p:cNvSpPr>
          <p:nvPr>
            <p:ph type="body" idx="1"/>
          </p:nvPr>
        </p:nvSpPr>
        <p:spPr>
          <a:xfrm>
            <a:off x="165652" y="4576164"/>
            <a:ext cx="7313543" cy="5475574"/>
          </a:xfrm>
        </p:spPr>
        <p:txBody>
          <a:bodyPr>
            <a:noAutofit/>
          </a:bodyPr>
          <a:lstStyle/>
          <a:p>
            <a:endParaRPr lang="en-US" i="1" dirty="0"/>
          </a:p>
        </p:txBody>
      </p:sp>
      <p:sp>
        <p:nvSpPr>
          <p:cNvPr id="13316" name="Slide Number Placeholder 3"/>
          <p:cNvSpPr>
            <a:spLocks noGrp="1"/>
          </p:cNvSpPr>
          <p:nvPr>
            <p:ph type="sldNum" sz="quarter" idx="5"/>
          </p:nvPr>
        </p:nvSpPr>
        <p:spPr bwMode="auto">
          <a:xfrm>
            <a:off x="4315585" y="9649918"/>
            <a:ext cx="3302690" cy="508348"/>
          </a:xfrm>
          <a:prstGeom prst="rect">
            <a:avLst/>
          </a:prstGeom>
          <a:ln>
            <a:miter lim="800000"/>
            <a:headEnd/>
            <a:tailEnd/>
          </a:ln>
        </p:spPr>
        <p:txBody>
          <a:bodyPr wrap="square" lIns="99697" tIns="49849" rIns="99697" bIns="49849" numCol="1" anchorCtr="0" compatLnSpc="1">
            <a:prstTxWarp prst="textNoShape">
              <a:avLst/>
            </a:prstTxWarp>
          </a:bodyPr>
          <a:lstStyle/>
          <a:p>
            <a:pPr>
              <a:defRPr/>
            </a:pPr>
            <a:fld id="{AF2F0457-BD03-454F-BB23-DB96F1121AE6}" type="slidenum">
              <a:rPr lang="en-US" smtClean="0">
                <a:solidFill>
                  <a:prstClr val="black"/>
                </a:solidFill>
              </a:rPr>
              <a:pPr>
                <a:defRPr/>
              </a:pPr>
              <a:t>16</a:t>
            </a:fld>
            <a:endParaRPr lang="en-US" dirty="0" smtClean="0">
              <a:solidFill>
                <a:prstClr val="black"/>
              </a:solidFill>
            </a:endParaRPr>
          </a:p>
        </p:txBody>
      </p:sp>
    </p:spTree>
    <p:extLst>
      <p:ext uri="{BB962C8B-B14F-4D97-AF65-F5344CB8AC3E}">
        <p14:creationId xmlns:p14="http://schemas.microsoft.com/office/powerpoint/2010/main" val="1311812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solidFill>
                  <a:schemeClr val="dk1"/>
                </a:solidFill>
              </a:rPr>
              <a:t>91.6% of insertions ≥50 </a:t>
            </a:r>
            <a:r>
              <a:rPr lang="en-US" sz="1100" dirty="0" err="1" smtClean="0">
                <a:solidFill>
                  <a:schemeClr val="dk1"/>
                </a:solidFill>
              </a:rPr>
              <a:t>bp</a:t>
            </a:r>
            <a:r>
              <a:rPr lang="en-US" sz="1100" dirty="0" smtClean="0">
                <a:solidFill>
                  <a:schemeClr val="dk1"/>
                </a:solidFill>
              </a:rPr>
              <a:t> were novel (..). The distribution of insertion and deletion calls displayed an excess of insertions (..), in contrast to the deletion bias observed in the 1000 Genomes Project and the Genome of the Netherlands19 projects</a:t>
            </a:r>
            <a:endParaRPr lang="en-US" sz="1100" dirty="0" smtClean="0"/>
          </a:p>
          <a:p>
            <a:endParaRPr lang="en-US" dirty="0"/>
          </a:p>
        </p:txBody>
      </p:sp>
    </p:spTree>
    <p:extLst>
      <p:ext uri="{BB962C8B-B14F-4D97-AF65-F5344CB8AC3E}">
        <p14:creationId xmlns:p14="http://schemas.microsoft.com/office/powerpoint/2010/main" val="1559657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txBox="1">
            <a:spLocks noGrp="1"/>
          </p:cNvSpPr>
          <p:nvPr>
            <p:ph type="body" idx="1"/>
          </p:nvPr>
        </p:nvSpPr>
        <p:spPr>
          <a:xfrm>
            <a:off x="762000" y="4826000"/>
            <a:ext cx="6096000" cy="4572000"/>
          </a:xfrm>
          <a:prstGeom prst="rect">
            <a:avLst/>
          </a:prstGeom>
        </p:spPr>
        <p:txBody>
          <a:bodyPr spcFirstLastPara="1" wrap="square" lIns="101582" tIns="101582" rIns="101582" bIns="101582" anchor="t" anchorCtr="0">
            <a:noAutofit/>
          </a:bodyPr>
          <a:lstStyle/>
          <a:p>
            <a:r>
              <a:rPr lang="en-US"/>
              <a:t>271 Mb is the expected size of the genome.  </a:t>
            </a:r>
            <a:endParaRPr/>
          </a:p>
          <a:p>
            <a:r>
              <a:rPr lang="en-US"/>
              <a:t>Assembly results for all assemblers depend greatly on input parameters.</a:t>
            </a:r>
            <a:endParaRPr/>
          </a:p>
          <a:p>
            <a:r>
              <a:rPr lang="en-US"/>
              <a:t>HipMer speed allows us to explore parameter space for even large plant genomes!</a:t>
            </a:r>
            <a:endParaRPr/>
          </a:p>
        </p:txBody>
      </p:sp>
      <p:sp>
        <p:nvSpPr>
          <p:cNvPr id="254" name="Shape 254"/>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txBox="1">
            <a:spLocks noGrp="1"/>
          </p:cNvSpPr>
          <p:nvPr>
            <p:ph type="body" idx="1"/>
          </p:nvPr>
        </p:nvSpPr>
        <p:spPr>
          <a:xfrm>
            <a:off x="762000" y="4826000"/>
            <a:ext cx="6096000" cy="4572000"/>
          </a:xfrm>
          <a:prstGeom prst="rect">
            <a:avLst/>
          </a:prstGeom>
        </p:spPr>
        <p:txBody>
          <a:bodyPr spcFirstLastPara="1" wrap="square" lIns="101582" tIns="101582" rIns="101582" bIns="101582" anchor="t" anchorCtr="0">
            <a:noAutofit/>
          </a:bodyPr>
          <a:lstStyle/>
          <a:p>
            <a:r>
              <a:rPr lang="en-US" sz="2700" i="1" dirty="0"/>
              <a:t>B. </a:t>
            </a:r>
            <a:r>
              <a:rPr lang="en-US" sz="2700" i="1" dirty="0" err="1"/>
              <a:t>hybridum</a:t>
            </a:r>
            <a:r>
              <a:rPr lang="en-US" sz="2700" i="1" dirty="0"/>
              <a:t> </a:t>
            </a:r>
            <a:r>
              <a:rPr lang="en-US" sz="2700" dirty="0"/>
              <a:t>contains the B. </a:t>
            </a:r>
            <a:r>
              <a:rPr lang="en-US" sz="2700" dirty="0" err="1"/>
              <a:t>distachyon</a:t>
            </a:r>
            <a:r>
              <a:rPr lang="en-US" sz="2700" dirty="0"/>
              <a:t> genome (271 Mb), plus the genome of the closely related B. </a:t>
            </a:r>
            <a:r>
              <a:rPr lang="en-US" sz="2700" dirty="0" err="1"/>
              <a:t>stacei</a:t>
            </a:r>
            <a:r>
              <a:rPr lang="en-US" sz="2700" dirty="0"/>
              <a:t> (240 Mb) species.  </a:t>
            </a:r>
            <a:endParaRPr sz="2700" dirty="0"/>
          </a:p>
          <a:p>
            <a:r>
              <a:rPr lang="en-US" sz="2700" dirty="0"/>
              <a:t>Bits and pieces of the two </a:t>
            </a:r>
            <a:r>
              <a:rPr lang="en-US" sz="2700" dirty="0" err="1"/>
              <a:t>subgenomes</a:t>
            </a:r>
            <a:r>
              <a:rPr lang="en-US" sz="2700" dirty="0"/>
              <a:t> are lost over time in the hybrid.  </a:t>
            </a:r>
            <a:endParaRPr sz="2700" dirty="0"/>
          </a:p>
          <a:p>
            <a:r>
              <a:rPr lang="en-US" sz="2700" dirty="0"/>
              <a:t>HipMer allows us to make hundreds of assemblies of B. </a:t>
            </a:r>
            <a:r>
              <a:rPr lang="en-US" sz="2700" dirty="0" err="1"/>
              <a:t>distachyon</a:t>
            </a:r>
            <a:r>
              <a:rPr lang="en-US" sz="2700" dirty="0"/>
              <a:t> populations as well as many </a:t>
            </a:r>
            <a:r>
              <a:rPr lang="en-US" sz="2700" i="1" dirty="0"/>
              <a:t>B. </a:t>
            </a:r>
            <a:r>
              <a:rPr lang="en-US" sz="2700" i="1" dirty="0" err="1"/>
              <a:t>hybridum</a:t>
            </a:r>
            <a:r>
              <a:rPr lang="en-US" sz="2700" i="1" dirty="0"/>
              <a:t> </a:t>
            </a:r>
            <a:r>
              <a:rPr lang="en-US" sz="2700" dirty="0"/>
              <a:t>populations to understand what B. </a:t>
            </a:r>
            <a:r>
              <a:rPr lang="en-US" sz="2700" dirty="0" err="1"/>
              <a:t>distachyon</a:t>
            </a:r>
            <a:r>
              <a:rPr lang="en-US" sz="2700" dirty="0"/>
              <a:t> populations gave rise to different </a:t>
            </a:r>
            <a:r>
              <a:rPr lang="en-US" sz="2700" i="1" dirty="0"/>
              <a:t>B. </a:t>
            </a:r>
            <a:r>
              <a:rPr lang="en-US" sz="2700" i="1" dirty="0" err="1"/>
              <a:t>hybridum</a:t>
            </a:r>
            <a:r>
              <a:rPr lang="en-US" sz="2700" i="1" dirty="0"/>
              <a:t> </a:t>
            </a:r>
            <a:r>
              <a:rPr lang="en-US" sz="2700" dirty="0"/>
              <a:t>populations and also study how  </a:t>
            </a:r>
            <a:r>
              <a:rPr lang="en-US" sz="2700" dirty="0" err="1"/>
              <a:t>subgenomes</a:t>
            </a:r>
            <a:r>
              <a:rPr lang="en-US" sz="2700" dirty="0"/>
              <a:t> have evolved in different </a:t>
            </a:r>
            <a:r>
              <a:rPr lang="en-US" sz="2700" i="1" dirty="0"/>
              <a:t>B. </a:t>
            </a:r>
            <a:r>
              <a:rPr lang="en-US" sz="2700" i="1" dirty="0" err="1"/>
              <a:t>hybridum</a:t>
            </a:r>
            <a:r>
              <a:rPr lang="en-US" sz="2700" i="1" dirty="0"/>
              <a:t> </a:t>
            </a:r>
            <a:r>
              <a:rPr lang="en-US" sz="2700" dirty="0"/>
              <a:t>populations.</a:t>
            </a:r>
            <a:endParaRPr sz="2700" dirty="0"/>
          </a:p>
          <a:p>
            <a:endParaRPr sz="2700" dirty="0"/>
          </a:p>
        </p:txBody>
      </p:sp>
      <p:sp>
        <p:nvSpPr>
          <p:cNvPr id="273" name="Shape 273"/>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2" name="Shape 302"/>
          <p:cNvSpPr txBox="1">
            <a:spLocks noGrp="1"/>
          </p:cNvSpPr>
          <p:nvPr>
            <p:ph type="body" idx="1"/>
          </p:nvPr>
        </p:nvSpPr>
        <p:spPr>
          <a:xfrm>
            <a:off x="762000" y="4826000"/>
            <a:ext cx="6096000" cy="4572000"/>
          </a:xfrm>
          <a:prstGeom prst="rect">
            <a:avLst/>
          </a:prstGeom>
          <a:noFill/>
          <a:ln>
            <a:noFill/>
          </a:ln>
        </p:spPr>
        <p:txBody>
          <a:bodyPr spcFirstLastPara="1" wrap="square" lIns="101582" tIns="50777" rIns="101582" bIns="50777" anchor="t" anchorCtr="0">
            <a:noAutofit/>
          </a:bodyPr>
          <a:lstStyle/>
          <a:p>
            <a:r>
              <a:rPr lang="en-US" sz="1300">
                <a:solidFill>
                  <a:schemeClr val="dk1"/>
                </a:solidFill>
                <a:latin typeface="Calibri"/>
                <a:ea typeface="Calibri"/>
                <a:cs typeface="Calibri"/>
                <a:sym typeface="Calibri"/>
              </a:rPr>
              <a:t>All genes from all accessions were clustered using an orthoMCL-like algorithm. The clusters were then collapsed at 90% identity. </a:t>
            </a:r>
            <a:endParaRPr/>
          </a:p>
          <a:p>
            <a:r>
              <a:rPr lang="en-US" sz="1300">
                <a:solidFill>
                  <a:schemeClr val="dk1"/>
                </a:solidFill>
                <a:latin typeface="Calibri"/>
                <a:ea typeface="Calibri"/>
                <a:cs typeface="Calibri"/>
                <a:sym typeface="Calibri"/>
              </a:rPr>
              <a:t>The graph in the lower left shows that the number of genes in the pan-genome is about twice the number in the reference genome. </a:t>
            </a:r>
            <a:endParaRPr/>
          </a:p>
          <a:p>
            <a:endParaRPr sz="1300">
              <a:solidFill>
                <a:schemeClr val="dk1"/>
              </a:solidFill>
              <a:latin typeface="Calibri"/>
              <a:ea typeface="Calibri"/>
              <a:cs typeface="Calibri"/>
              <a:sym typeface="Calibri"/>
            </a:endParaRPr>
          </a:p>
          <a:p>
            <a:r>
              <a:rPr lang="en-US" sz="1300">
                <a:solidFill>
                  <a:schemeClr val="dk1"/>
                </a:solidFill>
                <a:latin typeface="Calibri"/>
                <a:ea typeface="Calibri"/>
                <a:cs typeface="Calibri"/>
                <a:sym typeface="Calibri"/>
              </a:rPr>
              <a:t>The graph on the right shows how many lines had genes in each cluster. We break the clusters into 4 categories:</a:t>
            </a:r>
            <a:endParaRPr/>
          </a:p>
          <a:p>
            <a:r>
              <a:rPr lang="en-US" sz="1300">
                <a:solidFill>
                  <a:schemeClr val="dk1"/>
                </a:solidFill>
                <a:latin typeface="Calibri"/>
                <a:ea typeface="Calibri"/>
                <a:cs typeface="Calibri"/>
                <a:sym typeface="Calibri"/>
              </a:rPr>
              <a:t>Core genes are those that are found in every line</a:t>
            </a:r>
            <a:endParaRPr/>
          </a:p>
          <a:p>
            <a:r>
              <a:rPr lang="en-US" sz="1300">
                <a:solidFill>
                  <a:schemeClr val="dk1"/>
                </a:solidFill>
                <a:latin typeface="Calibri"/>
                <a:ea typeface="Calibri"/>
                <a:cs typeface="Calibri"/>
                <a:sym typeface="Calibri"/>
              </a:rPr>
              <a:t>Soft core genes are found in almost every line (at least 53 of the 56 lines)</a:t>
            </a:r>
            <a:endParaRPr/>
          </a:p>
          <a:p>
            <a:r>
              <a:rPr lang="en-US" sz="1300">
                <a:solidFill>
                  <a:schemeClr val="dk1"/>
                </a:solidFill>
                <a:latin typeface="Calibri"/>
                <a:ea typeface="Calibri"/>
                <a:cs typeface="Calibri"/>
                <a:sym typeface="Calibri"/>
              </a:rPr>
              <a:t>Shell genes are found in from 3-52 lines</a:t>
            </a:r>
            <a:endParaRPr/>
          </a:p>
          <a:p>
            <a:r>
              <a:rPr lang="en-US" sz="1300">
                <a:solidFill>
                  <a:schemeClr val="dk1"/>
                </a:solidFill>
                <a:latin typeface="Calibri"/>
                <a:ea typeface="Calibri"/>
                <a:cs typeface="Calibri"/>
                <a:sym typeface="Calibri"/>
              </a:rPr>
              <a:t>Cloud genes are found in 1 or 2 lines.</a:t>
            </a:r>
            <a:endParaRPr/>
          </a:p>
          <a:p>
            <a:endParaRPr sz="1300">
              <a:solidFill>
                <a:schemeClr val="dk1"/>
              </a:solidFill>
              <a:latin typeface="Calibri"/>
              <a:ea typeface="Calibri"/>
              <a:cs typeface="Calibri"/>
              <a:sym typeface="Calibri"/>
            </a:endParaRPr>
          </a:p>
          <a:p>
            <a:r>
              <a:rPr lang="en-US" sz="1300">
                <a:solidFill>
                  <a:schemeClr val="dk1"/>
                </a:solidFill>
                <a:latin typeface="Calibri"/>
                <a:ea typeface="Calibri"/>
                <a:cs typeface="Calibri"/>
                <a:sym typeface="Calibri"/>
              </a:rPr>
              <a:t>We have very high confidence in the core, soft core and shell genes because they were independently found and annotated in at least 3 different genomes.</a:t>
            </a:r>
            <a:endParaRPr/>
          </a:p>
          <a:p>
            <a:r>
              <a:rPr lang="en-US" sz="1300">
                <a:solidFill>
                  <a:schemeClr val="dk1"/>
                </a:solidFill>
                <a:latin typeface="Calibri"/>
                <a:ea typeface="Calibri"/>
                <a:cs typeface="Calibri"/>
                <a:sym typeface="Calibri"/>
              </a:rPr>
              <a:t>The cloud genes may contain some genes that are mis-annotated, However, many of them look like real genes, are expressed and match known genes. Nevertheless, to be conservative we excluded them from subsequent analyses. </a:t>
            </a:r>
            <a:endParaRPr sz="1300">
              <a:solidFill>
                <a:schemeClr val="dk1"/>
              </a:solidFill>
              <a:latin typeface="Calibri"/>
              <a:ea typeface="Calibri"/>
              <a:cs typeface="Calibri"/>
              <a:sym typeface="Calibri"/>
            </a:endParaRPr>
          </a:p>
        </p:txBody>
      </p:sp>
      <p:sp>
        <p:nvSpPr>
          <p:cNvPr id="303" name="Shape 303"/>
          <p:cNvSpPr txBox="1">
            <a:spLocks noGrp="1"/>
          </p:cNvSpPr>
          <p:nvPr>
            <p:ph type="sldNum" idx="12"/>
          </p:nvPr>
        </p:nvSpPr>
        <p:spPr>
          <a:xfrm>
            <a:off x="4316237" y="9650237"/>
            <a:ext cx="3302000" cy="508000"/>
          </a:xfrm>
          <a:prstGeom prst="rect">
            <a:avLst/>
          </a:prstGeom>
          <a:noFill/>
          <a:ln>
            <a:noFill/>
          </a:ln>
        </p:spPr>
        <p:txBody>
          <a:bodyPr spcFirstLastPara="1" wrap="square" lIns="101582" tIns="50777" rIns="101582" bIns="50777" anchor="b" anchorCtr="0">
            <a:noAutofit/>
          </a:bodyPr>
          <a:lstStyle/>
          <a:p>
            <a:pPr algn="r"/>
            <a:fld id="{00000000-1234-1234-1234-123412341234}" type="slidenum">
              <a:rPr lang="en-US" sz="1300">
                <a:solidFill>
                  <a:schemeClr val="dk1"/>
                </a:solidFill>
                <a:latin typeface="Calibri"/>
                <a:ea typeface="Calibri"/>
                <a:cs typeface="Calibri"/>
                <a:sym typeface="Calibri"/>
              </a:rPr>
              <a:pPr algn="r"/>
              <a:t>21</a:t>
            </a:fld>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fld id="{58CC9574-A819-4FE4-99A7-1E27AD09ADC2}" type="slidenum">
              <a:rPr lang="en-US" smtClean="0">
                <a:solidFill>
                  <a:prstClr val="black"/>
                </a:solidFill>
                <a:latin typeface="Calibri"/>
              </a:rPr>
              <a:pPr/>
              <a:t>23</a:t>
            </a:fld>
            <a:endParaRPr lang="en-US" dirty="0">
              <a:solidFill>
                <a:prstClr val="black"/>
              </a:solidFill>
              <a:latin typeface="Calibri"/>
            </a:endParaRPr>
          </a:p>
        </p:txBody>
      </p:sp>
    </p:spTree>
    <p:extLst>
      <p:ext uri="{BB962C8B-B14F-4D97-AF65-F5344CB8AC3E}">
        <p14:creationId xmlns:p14="http://schemas.microsoft.com/office/powerpoint/2010/main" val="3048621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dirty="0" smtClean="0"/>
              <a:t>Explain pleasingly</a:t>
            </a:r>
            <a:r>
              <a:rPr lang="en-US" baseline="0" dirty="0" smtClean="0"/>
              <a:t> parallel</a:t>
            </a:r>
            <a:r>
              <a:rPr lang="mr-IN" baseline="0" dirty="0" smtClean="0"/>
              <a:t>…</a:t>
            </a:r>
            <a:r>
              <a:rPr lang="en-US" baseline="0" dirty="0" smtClean="0"/>
              <a:t> tasks distribution is relatively straightforward </a:t>
            </a:r>
            <a:endParaRPr lang="en-US"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fld id="{7BEB0A9E-4F0B-9F47-8F67-0C3E7946F62C}" type="slidenum">
              <a:rPr lang="en-US" smtClean="0"/>
              <a:t>27</a:t>
            </a:fld>
            <a:endParaRPr lang="en-US"/>
          </a:p>
        </p:txBody>
      </p:sp>
    </p:spTree>
    <p:extLst>
      <p:ext uri="{BB962C8B-B14F-4D97-AF65-F5344CB8AC3E}">
        <p14:creationId xmlns:p14="http://schemas.microsoft.com/office/powerpoint/2010/main" val="15305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xfrm>
            <a:off x="1270000" y="762000"/>
            <a:ext cx="5080000" cy="3810000"/>
          </a:xfrm>
          <a:ln/>
        </p:spPr>
      </p:sp>
      <p:sp>
        <p:nvSpPr>
          <p:cNvPr id="17411" name="Notes Placeholder 2"/>
          <p:cNvSpPr>
            <a:spLocks noGrp="1"/>
          </p:cNvSpPr>
          <p:nvPr>
            <p:ph type="body" idx="1"/>
          </p:nvPr>
        </p:nvSpPr>
        <p:spPr>
          <a:ln/>
        </p:spPr>
        <p:txBody>
          <a:bodyPr/>
          <a:lstStyle/>
          <a:p>
            <a:endParaRPr lang="en-US" dirty="0">
              <a:latin typeface="Arial" charset="0"/>
              <a:cs typeface="Arial" charset="0"/>
            </a:endParaRPr>
          </a:p>
        </p:txBody>
      </p:sp>
      <p:sp>
        <p:nvSpPr>
          <p:cNvPr id="17412" name="Slide Number Placeholder 3"/>
          <p:cNvSpPr txBox="1">
            <a:spLocks noGrp="1"/>
          </p:cNvSpPr>
          <p:nvPr/>
        </p:nvSpPr>
        <p:spPr bwMode="auto">
          <a:xfrm>
            <a:off x="4316237" y="9650237"/>
            <a:ext cx="3302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599" tIns="50799" rIns="101599" bIns="50799" anchor="b"/>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fld id="{6807DE2A-43B7-A94D-A616-4A9F77037E82}" type="slidenum">
              <a:rPr lang="en-US" sz="1300"/>
              <a:pPr algn="r" eaLnBrk="1" hangingPunct="1"/>
              <a:t>35</a:t>
            </a:fld>
            <a:endParaRPr lang="en-US"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dirty="0"/>
              <a:t>Models</a:t>
            </a:r>
            <a:r>
              <a:rPr lang="en-US" baseline="0" dirty="0"/>
              <a:t> </a:t>
            </a:r>
            <a:r>
              <a:rPr lang="en-US" dirty="0"/>
              <a:t>of biological processes involve dozens</a:t>
            </a:r>
            <a:r>
              <a:rPr lang="en-US" baseline="0" dirty="0"/>
              <a:t> to thousands of distinct molecular species, with interactions of high order as common place. Forward regression approaches cannot hope to identify high-order terms in these settings. </a:t>
            </a:r>
          </a:p>
          <a:p>
            <a:endParaRPr lang="en-US" baseline="0" dirty="0"/>
          </a:p>
          <a:p>
            <a:r>
              <a:rPr lang="en-US" baseline="0" dirty="0"/>
              <a:t>Combinatorial complexity occurs elsewhere: solving Maxwell’s equations to target phased arrays of lasers takes far too long for field conditions – by connecting surrogate equation models to real-world outcomes through machine learning, not only can we solve the targeting problem, we can learn from our fitted machines how to design superior array architectures. </a:t>
            </a:r>
          </a:p>
          <a:p>
            <a:endParaRPr lang="en-US" baseline="0" dirty="0"/>
          </a:p>
          <a:p>
            <a:r>
              <a:rPr lang="en-US" baseline="0" dirty="0"/>
              <a:t>In material science, stacked or doped metamaterials can be designed through the combinatorial application of atomic monolayers. However, functional metamaterials are currently discovered through intuition and trial-and-error. Through interpretable data analysis, we can learn engineering principles enabling material scientists to start from a design goal, and leverage the enormous catalog of previously assessed materials to identify high-priority candidates for testing. </a:t>
            </a:r>
          </a:p>
          <a:p>
            <a:endParaRPr lang="en-US" baseline="0" dirty="0"/>
          </a:p>
          <a:p>
            <a:r>
              <a:rPr lang="en-US" baseline="0" dirty="0"/>
              <a:t>These are the folks with whom we’re working today. Similar stories exist in network security, biomanufacturing, drug discovery, supply chain management, and in virtually every sector industry where data is collected </a:t>
            </a:r>
            <a:r>
              <a:rPr lang="en-US" i="1" baseline="0" dirty="0" err="1"/>
              <a:t>en</a:t>
            </a:r>
            <a:r>
              <a:rPr lang="en-US" i="1" baseline="0" dirty="0"/>
              <a:t> masse</a:t>
            </a:r>
            <a:r>
              <a:rPr lang="en-US" baseline="0" dirty="0"/>
              <a:t>. We have an opportunity to bring the design-build-test-learn cycle to industries that still rely on trial and error. </a:t>
            </a:r>
            <a:endParaRPr lang="en-US" dirty="0"/>
          </a:p>
        </p:txBody>
      </p:sp>
      <p:sp>
        <p:nvSpPr>
          <p:cNvPr id="4" name="Slide Number Placeholder 3"/>
          <p:cNvSpPr>
            <a:spLocks noGrp="1"/>
          </p:cNvSpPr>
          <p:nvPr>
            <p:ph type="sldNum" sz="quarter" idx="10"/>
          </p:nvPr>
        </p:nvSpPr>
        <p:spPr>
          <a:xfrm>
            <a:off x="4315585" y="9649918"/>
            <a:ext cx="3302690" cy="508348"/>
          </a:xfrm>
          <a:prstGeom prst="rect">
            <a:avLst/>
          </a:prstGeom>
        </p:spPr>
        <p:txBody>
          <a:bodyPr lIns="99697" tIns="49849" rIns="99697" bIns="49849"/>
          <a:lstStyle/>
          <a:p>
            <a:fld id="{62932710-6D1C-164B-B601-66D08FC870C7}" type="slidenum">
              <a:rPr lang="en-US" smtClean="0"/>
              <a:t>37</a:t>
            </a:fld>
            <a:endParaRPr lang="en-US"/>
          </a:p>
        </p:txBody>
      </p:sp>
    </p:spTree>
    <p:extLst>
      <p:ext uri="{BB962C8B-B14F-4D97-AF65-F5344CB8AC3E}">
        <p14:creationId xmlns:p14="http://schemas.microsoft.com/office/powerpoint/2010/main" val="1863868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sz="1300" dirty="0">
                <a:ea typeface="ＭＳ Ｐゴシック" pitchFamily="-65" charset="-128"/>
                <a:cs typeface="ＭＳ Ｐゴシック" pitchFamily="-65" charset="-128"/>
              </a:rPr>
              <a:t>The issue is that companies can shrink the die size, but the cost of the technology development and upgrading the facilities is high enough that the M of transistors / dollar is getting worse.  (It might get better if the volume of sales gets high enough, but it's not clear that will happen as there are diminishing returns as amount of shrinkage per generation is less than it used to be, i.e., getting to the end of Moore's Law.) This slide is fine, you might just want this comment in the notes section for future reference. </a:t>
            </a:r>
            <a:endParaRPr lang="en-US"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pPr>
              <a:defRPr/>
            </a:pPr>
            <a:fld id="{7AA08B78-A8B5-C343-B834-0C229BF0A957}" type="slidenum">
              <a:rPr lang="en-US" smtClean="0"/>
              <a:pPr>
                <a:defRPr/>
              </a:pPr>
              <a:t>39</a:t>
            </a:fld>
            <a:endParaRPr lang="en-US"/>
          </a:p>
        </p:txBody>
      </p:sp>
    </p:spTree>
    <p:extLst>
      <p:ext uri="{BB962C8B-B14F-4D97-AF65-F5344CB8AC3E}">
        <p14:creationId xmlns:p14="http://schemas.microsoft.com/office/powerpoint/2010/main" val="2039779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dirty="0" smtClean="0"/>
              <a:t>Tianhe-2</a:t>
            </a:r>
            <a:r>
              <a:rPr lang="en-US" baseline="0" dirty="0" smtClean="0"/>
              <a:t> is not on here: 17.5MW for the system, 24MW including cooling and power loss</a:t>
            </a:r>
            <a:endParaRPr lang="en-US"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pPr>
              <a:defRPr/>
            </a:pPr>
            <a:fld id="{7AA08B78-A8B5-C343-B834-0C229BF0A957}" type="slidenum">
              <a:rPr lang="en-US" smtClean="0"/>
              <a:pPr>
                <a:defRPr/>
              </a:pPr>
              <a:t>40</a:t>
            </a:fld>
            <a:endParaRPr lang="en-US"/>
          </a:p>
        </p:txBody>
      </p:sp>
    </p:spTree>
    <p:extLst>
      <p:ext uri="{BB962C8B-B14F-4D97-AF65-F5344CB8AC3E}">
        <p14:creationId xmlns:p14="http://schemas.microsoft.com/office/powerpoint/2010/main" val="1125581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dirty="0" smtClean="0"/>
              <a:t>* Strong</a:t>
            </a:r>
            <a:r>
              <a:rPr lang="en-US" baseline="0" dirty="0" smtClean="0"/>
              <a:t> scaling </a:t>
            </a:r>
            <a:endParaRPr lang="en-US"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fld id="{7BEB0A9E-4F0B-9F47-8F67-0C3E7946F62C}" type="slidenum">
              <a:rPr lang="en-US" smtClean="0"/>
              <a:t>42</a:t>
            </a:fld>
            <a:endParaRPr lang="en-US"/>
          </a:p>
        </p:txBody>
      </p:sp>
    </p:spTree>
    <p:extLst>
      <p:ext uri="{BB962C8B-B14F-4D97-AF65-F5344CB8AC3E}">
        <p14:creationId xmlns:p14="http://schemas.microsoft.com/office/powerpoint/2010/main" val="1817406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dirty="0" smtClean="0"/>
              <a:t>From:</a:t>
            </a:r>
            <a:r>
              <a:rPr lang="en-US" baseline="0" dirty="0" smtClean="0"/>
              <a:t> </a:t>
            </a:r>
            <a:r>
              <a:rPr lang="en-US" dirty="0" err="1" smtClean="0"/>
              <a:t>OpenSoC</a:t>
            </a:r>
            <a:r>
              <a:rPr lang="en-US" baseline="0" dirty="0" smtClean="0"/>
              <a:t> Fabric slides. </a:t>
            </a:r>
            <a:r>
              <a:rPr lang="en-US" baseline="0" dirty="0" err="1" smtClean="0"/>
              <a:t>Farzad</a:t>
            </a:r>
            <a:r>
              <a:rPr lang="en-US" baseline="0" dirty="0" smtClean="0"/>
              <a:t> </a:t>
            </a:r>
            <a:r>
              <a:rPr lang="en-US" baseline="0" dirty="0" err="1" smtClean="0"/>
              <a:t>Fatollahi-Fard</a:t>
            </a:r>
            <a:endParaRPr lang="en-US"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fld id="{49369956-A99F-874D-A9C7-5289D44F5492}" type="slidenum">
              <a:rPr lang="en-US" smtClean="0"/>
              <a:t>43</a:t>
            </a:fld>
            <a:endParaRPr lang="en-US"/>
          </a:p>
        </p:txBody>
      </p:sp>
    </p:spTree>
    <p:extLst>
      <p:ext uri="{BB962C8B-B14F-4D97-AF65-F5344CB8AC3E}">
        <p14:creationId xmlns:p14="http://schemas.microsoft.com/office/powerpoint/2010/main" val="2102223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dirty="0" smtClean="0"/>
              <a:t>DOE</a:t>
            </a:r>
            <a:r>
              <a:rPr lang="en-US" baseline="0" dirty="0" smtClean="0"/>
              <a:t> should have a facility dedicated to …</a:t>
            </a:r>
            <a:endParaRPr lang="en-US" dirty="0"/>
          </a:p>
        </p:txBody>
      </p:sp>
      <p:sp>
        <p:nvSpPr>
          <p:cNvPr id="4" name="Header Placeholder 3"/>
          <p:cNvSpPr>
            <a:spLocks noGrp="1"/>
          </p:cNvSpPr>
          <p:nvPr>
            <p:ph type="hdr" sz="quarter" idx="10"/>
          </p:nvPr>
        </p:nvSpPr>
        <p:spPr>
          <a:xfrm>
            <a:off x="0" y="0"/>
            <a:ext cx="3302000" cy="508000"/>
          </a:xfrm>
          <a:prstGeom prst="rect">
            <a:avLst/>
          </a:prstGeom>
        </p:spPr>
        <p:txBody>
          <a:bodyPr lIns="101599" tIns="50799" rIns="101599" bIns="50799"/>
          <a:lstStyle/>
          <a:p>
            <a:r>
              <a:rPr lang="en-US" smtClean="0"/>
              <a:t>NERSC Presentation</a:t>
            </a:r>
            <a:endParaRPr lang="en-US"/>
          </a:p>
        </p:txBody>
      </p:sp>
      <p:sp>
        <p:nvSpPr>
          <p:cNvPr id="5" name="Date Placeholder 4"/>
          <p:cNvSpPr>
            <a:spLocks noGrp="1"/>
          </p:cNvSpPr>
          <p:nvPr>
            <p:ph type="dt" idx="11"/>
          </p:nvPr>
        </p:nvSpPr>
        <p:spPr>
          <a:xfrm>
            <a:off x="4316237" y="0"/>
            <a:ext cx="3302000" cy="508000"/>
          </a:xfrm>
          <a:prstGeom prst="rect">
            <a:avLst/>
          </a:prstGeom>
        </p:spPr>
        <p:txBody>
          <a:bodyPr lIns="101599" tIns="50799" rIns="101599" bIns="50799"/>
          <a:lstStyle/>
          <a:p>
            <a:fld id="{39FEAFF0-7375-1D4A-A389-D6238357B121}" type="datetime1">
              <a:rPr lang="en-US" smtClean="0"/>
              <a:pPr/>
              <a:t>2/26/18</a:t>
            </a:fld>
            <a:endParaRPr lang="en-US"/>
          </a:p>
        </p:txBody>
      </p:sp>
      <p:sp>
        <p:nvSpPr>
          <p:cNvPr id="6" name="Slide Number Placeholder 5"/>
          <p:cNvSpPr>
            <a:spLocks noGrp="1"/>
          </p:cNvSpPr>
          <p:nvPr>
            <p:ph type="sldNum" sz="quarter" idx="12"/>
          </p:nvPr>
        </p:nvSpPr>
        <p:spPr>
          <a:xfrm>
            <a:off x="4316237" y="9650237"/>
            <a:ext cx="3302000" cy="508000"/>
          </a:xfrm>
          <a:prstGeom prst="rect">
            <a:avLst/>
          </a:prstGeom>
        </p:spPr>
        <p:txBody>
          <a:bodyPr lIns="101599" tIns="50799" rIns="101599" bIns="50799"/>
          <a:lstStyle/>
          <a:p>
            <a:fld id="{38B511CB-48C6-1D49-AC56-5A39CE8EA9E7}" type="slidenum">
              <a:rPr lang="en-US" smtClean="0"/>
              <a:pPr/>
              <a:t>44</a:t>
            </a:fld>
            <a:endParaRPr lang="en-US"/>
          </a:p>
        </p:txBody>
      </p:sp>
    </p:spTree>
    <p:extLst>
      <p:ext uri="{BB962C8B-B14F-4D97-AF65-F5344CB8AC3E}">
        <p14:creationId xmlns:p14="http://schemas.microsoft.com/office/powerpoint/2010/main" val="18179368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pPr lvl="0"/>
            <a:r>
              <a:rPr lang="en-US" b="1" dirty="0" smtClean="0"/>
              <a:t>The </a:t>
            </a:r>
            <a:r>
              <a:rPr lang="en-US" b="1" dirty="0" err="1" smtClean="0"/>
              <a:t>Superfacility</a:t>
            </a:r>
            <a:r>
              <a:rPr lang="en-US" b="1" dirty="0" smtClean="0"/>
              <a:t> Concept</a:t>
            </a:r>
            <a:r>
              <a:rPr lang="en-US" dirty="0" smtClean="0"/>
              <a:t> </a:t>
            </a:r>
            <a:r>
              <a:rPr lang="en-US" sz="1800" dirty="0"/>
              <a:t> </a:t>
            </a:r>
            <a:r>
              <a:rPr lang="en-US" u="sng" dirty="0" smtClean="0"/>
              <a:t>Enabling new discoveries by coupling experimental science with large scale data analysis and simulations.</a:t>
            </a:r>
            <a:endParaRPr lang="en-US" dirty="0" smtClean="0"/>
          </a:p>
          <a:p>
            <a:pPr marL="698493" lvl="1" indent="-190498">
              <a:buFont typeface="Arial" charset="0"/>
              <a:buChar char="•"/>
            </a:pPr>
            <a:r>
              <a:rPr lang="en-US" dirty="0" smtClean="0"/>
              <a:t>Massive data sets move easily over </a:t>
            </a:r>
            <a:r>
              <a:rPr lang="en-US" dirty="0" err="1" smtClean="0"/>
              <a:t>ESnet</a:t>
            </a:r>
            <a:r>
              <a:rPr lang="en-US" dirty="0" smtClean="0"/>
              <a:t> </a:t>
            </a:r>
          </a:p>
          <a:p>
            <a:pPr marL="698493" lvl="1" indent="-190498">
              <a:buFont typeface="Arial" charset="0"/>
              <a:buChar char="•"/>
            </a:pPr>
            <a:r>
              <a:rPr lang="en-US" dirty="0" smtClean="0"/>
              <a:t>Science DMZ model and an ecosystem of Data Transfer Nodes now reach user facilities at 100Gb/s  </a:t>
            </a:r>
          </a:p>
          <a:p>
            <a:pPr marL="698493" lvl="1" indent="-190498">
              <a:buFont typeface="Arial" charset="0"/>
              <a:buChar char="•"/>
            </a:pPr>
            <a:r>
              <a:rPr lang="en-US" dirty="0" smtClean="0"/>
              <a:t>Scalable seamless workflows let scientists focus on science, not data movement. </a:t>
            </a:r>
          </a:p>
          <a:p>
            <a:pPr marL="698493" lvl="1" indent="-190498">
              <a:buFont typeface="Arial" charset="0"/>
              <a:buChar char="•"/>
            </a:pPr>
            <a:r>
              <a:rPr lang="en-US" dirty="0" smtClean="0"/>
              <a:t>The User community</a:t>
            </a:r>
            <a:r>
              <a:rPr lang="en-US" baseline="0" dirty="0" smtClean="0"/>
              <a:t> around the country has access to the data and the best models, analytics, and software.</a:t>
            </a:r>
            <a:endParaRPr lang="en-US" dirty="0" smtClean="0"/>
          </a:p>
          <a:p>
            <a:pPr marL="698493" lvl="1" indent="-190498">
              <a:buFont typeface="Arial" charset="0"/>
              <a:buChar char="•"/>
            </a:pPr>
            <a:r>
              <a:rPr lang="en-US" b="1" dirty="0" smtClean="0"/>
              <a:t>LBNL is ideally suited to develop and demonstrate an array of inter-operable science capabilities.</a:t>
            </a:r>
          </a:p>
          <a:p>
            <a:pPr marL="888991" lvl="1" indent="-380996">
              <a:buFont typeface="Arial"/>
              <a:buChar char="•"/>
            </a:pPr>
            <a:endParaRPr lang="en-US" sz="2200"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fld id="{4AEEBFE0-CB33-E142-8C7D-75ED2BE97758}" type="slidenum">
              <a:rPr lang="en-US" smtClean="0"/>
              <a:t>47</a:t>
            </a:fld>
            <a:endParaRPr lang="en-US"/>
          </a:p>
        </p:txBody>
      </p:sp>
    </p:spTree>
    <p:extLst>
      <p:ext uri="{BB962C8B-B14F-4D97-AF65-F5344CB8AC3E}">
        <p14:creationId xmlns:p14="http://schemas.microsoft.com/office/powerpoint/2010/main" val="2698185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dirty="0" smtClean="0"/>
              <a:t>Note</a:t>
            </a:r>
            <a:r>
              <a:rPr lang="en-US" baseline="0" dirty="0" smtClean="0"/>
              <a:t> the 4 different programs here and that JGI calls out it’s computing infrastructure as being part of the foundation for supporting their mission</a:t>
            </a:r>
            <a:endParaRPr lang="en-US" dirty="0"/>
          </a:p>
        </p:txBody>
      </p:sp>
      <p:sp>
        <p:nvSpPr>
          <p:cNvPr id="4" name="Header Placeholder 3"/>
          <p:cNvSpPr>
            <a:spLocks noGrp="1"/>
          </p:cNvSpPr>
          <p:nvPr>
            <p:ph type="hdr" sz="quarter" idx="10"/>
          </p:nvPr>
        </p:nvSpPr>
        <p:spPr>
          <a:xfrm>
            <a:off x="0" y="0"/>
            <a:ext cx="3302000" cy="508000"/>
          </a:xfrm>
          <a:prstGeom prst="rect">
            <a:avLst/>
          </a:prstGeom>
        </p:spPr>
        <p:txBody>
          <a:bodyPr lIns="101599" tIns="50799" rIns="101599" bIns="50799"/>
          <a:lstStyle/>
          <a:p>
            <a:r>
              <a:rPr lang="en-US" smtClean="0"/>
              <a:t>NERSC Presentation</a:t>
            </a:r>
            <a:endParaRPr lang="en-US"/>
          </a:p>
        </p:txBody>
      </p:sp>
      <p:sp>
        <p:nvSpPr>
          <p:cNvPr id="5" name="Date Placeholder 4"/>
          <p:cNvSpPr>
            <a:spLocks noGrp="1"/>
          </p:cNvSpPr>
          <p:nvPr>
            <p:ph type="dt" idx="11"/>
          </p:nvPr>
        </p:nvSpPr>
        <p:spPr>
          <a:xfrm>
            <a:off x="4316237" y="0"/>
            <a:ext cx="3302000" cy="508000"/>
          </a:xfrm>
          <a:prstGeom prst="rect">
            <a:avLst/>
          </a:prstGeom>
        </p:spPr>
        <p:txBody>
          <a:bodyPr lIns="101599" tIns="50799" rIns="101599" bIns="50799"/>
          <a:lstStyle/>
          <a:p>
            <a:fld id="{39FEAFF0-7375-1D4A-A389-D6238357B121}" type="datetime1">
              <a:rPr lang="en-US" smtClean="0"/>
              <a:pPr/>
              <a:t>2/26/18</a:t>
            </a:fld>
            <a:endParaRPr lang="en-US"/>
          </a:p>
        </p:txBody>
      </p:sp>
      <p:sp>
        <p:nvSpPr>
          <p:cNvPr id="6" name="Slide Number Placeholder 5"/>
          <p:cNvSpPr>
            <a:spLocks noGrp="1"/>
          </p:cNvSpPr>
          <p:nvPr>
            <p:ph type="sldNum" sz="quarter" idx="12"/>
          </p:nvPr>
        </p:nvSpPr>
        <p:spPr>
          <a:xfrm>
            <a:off x="4316237" y="9650237"/>
            <a:ext cx="3302000" cy="508000"/>
          </a:xfrm>
          <a:prstGeom prst="rect">
            <a:avLst/>
          </a:prstGeom>
        </p:spPr>
        <p:txBody>
          <a:bodyPr lIns="101599" tIns="50799" rIns="101599" bIns="50799"/>
          <a:lstStyle/>
          <a:p>
            <a:fld id="{38B511CB-48C6-1D49-AC56-5A39CE8EA9E7}" type="slidenum">
              <a:rPr lang="en-US" smtClean="0"/>
              <a:pPr/>
              <a:t>48</a:t>
            </a:fld>
            <a:endParaRPr lang="en-US"/>
          </a:p>
        </p:txBody>
      </p:sp>
    </p:spTree>
    <p:extLst>
      <p:ext uri="{BB962C8B-B14F-4D97-AF65-F5344CB8AC3E}">
        <p14:creationId xmlns:p14="http://schemas.microsoft.com/office/powerpoint/2010/main" val="3771499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b="0" i="0" dirty="0" smtClean="0">
                <a:solidFill>
                  <a:srgbClr val="5A5A5A"/>
                </a:solidFill>
                <a:effectLst/>
                <a:latin typeface="Karla" charset="0"/>
              </a:rPr>
              <a:t>For the image: They’re mining the IMG data resources for enzym</a:t>
            </a:r>
            <a:r>
              <a:rPr lang="en-US" b="0" i="0" baseline="0" dirty="0" smtClean="0">
                <a:solidFill>
                  <a:srgbClr val="5A5A5A"/>
                </a:solidFill>
                <a:effectLst/>
                <a:latin typeface="Karla" charset="0"/>
              </a:rPr>
              <a:t>e </a:t>
            </a:r>
            <a:r>
              <a:rPr lang="en-US" b="0" i="0" baseline="0" dirty="0" err="1" smtClean="0">
                <a:solidFill>
                  <a:srgbClr val="5A5A5A"/>
                </a:solidFill>
                <a:effectLst/>
                <a:latin typeface="Karla" charset="0"/>
              </a:rPr>
              <a:t>superfamilies</a:t>
            </a:r>
            <a:r>
              <a:rPr lang="en-US" b="0" i="0" baseline="0" smtClean="0">
                <a:solidFill>
                  <a:srgbClr val="5A5A5A"/>
                </a:solidFill>
                <a:effectLst/>
                <a:latin typeface="Karla" charset="0"/>
              </a:rPr>
              <a:t> .</a:t>
            </a:r>
            <a:r>
              <a:rPr lang="en-US" b="0" i="0" smtClean="0">
                <a:solidFill>
                  <a:srgbClr val="5A5A5A"/>
                </a:solidFill>
                <a:effectLst/>
                <a:latin typeface="Karla" charset="0"/>
              </a:rPr>
              <a:t> </a:t>
            </a:r>
            <a:endParaRPr lang="en-US" b="0" i="0" dirty="0" smtClean="0">
              <a:solidFill>
                <a:srgbClr val="5A5A5A"/>
              </a:solidFill>
              <a:effectLst/>
              <a:latin typeface="Karla" charset="0"/>
            </a:endParaRPr>
          </a:p>
          <a:p>
            <a:endParaRPr lang="en-US" sz="1300" dirty="0">
              <a:solidFill>
                <a:srgbClr val="5A5A5A"/>
              </a:solidFill>
              <a:latin typeface="Karla" charset="0"/>
            </a:endParaRPr>
          </a:p>
          <a:p>
            <a:r>
              <a:rPr lang="en-US" sz="1300" b="1" dirty="0"/>
              <a:t>Patricia (Patsy) Babbitt of the University of California (UC), San Francisco</a:t>
            </a:r>
            <a:r>
              <a:rPr lang="en-US" sz="1300" dirty="0"/>
              <a:t> aims to develop tools to mine the IMG/M database for enzyme </a:t>
            </a:r>
            <a:r>
              <a:rPr lang="en-US" sz="1300" dirty="0" err="1"/>
              <a:t>superfamilies</a:t>
            </a:r>
            <a:r>
              <a:rPr lang="en-US" sz="1300" dirty="0"/>
              <a:t>—functionally diverse collections of enzymes that share a common ancestor and fold, as well as active site architectures and reaction mechanism or other chemical capability</a:t>
            </a:r>
            <a:endParaRPr lang="en-US"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fld id="{A86CBAF2-8DAE-124E-AB6B-44C3CEE5E1FF}" type="slidenum">
              <a:rPr lang="en-US" altLang="x-none" smtClean="0"/>
              <a:pPr/>
              <a:t>49</a:t>
            </a:fld>
            <a:endParaRPr lang="en-US" altLang="x-none"/>
          </a:p>
        </p:txBody>
      </p:sp>
    </p:spTree>
    <p:extLst>
      <p:ext uri="{BB962C8B-B14F-4D97-AF65-F5344CB8AC3E}">
        <p14:creationId xmlns:p14="http://schemas.microsoft.com/office/powerpoint/2010/main" val="554924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762000"/>
            <a:ext cx="5080000" cy="3810000"/>
          </a:xfrm>
        </p:spPr>
      </p:sp>
      <p:sp>
        <p:nvSpPr>
          <p:cNvPr id="3" name="Notes Placeholder 2"/>
          <p:cNvSpPr>
            <a:spLocks noGrp="1"/>
          </p:cNvSpPr>
          <p:nvPr>
            <p:ph type="body" idx="1"/>
          </p:nvPr>
        </p:nvSpPr>
        <p:spPr/>
        <p:txBody>
          <a:bodyPr/>
          <a:lstStyle/>
          <a:p>
            <a:r>
              <a:rPr lang="en-US" b="1" dirty="0"/>
              <a:t>Additional talking points:</a:t>
            </a:r>
            <a:endParaRPr lang="en-US" dirty="0" smtClean="0"/>
          </a:p>
          <a:p>
            <a:pPr marL="186936" indent="-186936" defTabSz="498495">
              <a:buFont typeface="Arial"/>
              <a:buChar char="•"/>
              <a:defRPr/>
            </a:pPr>
            <a:r>
              <a:rPr lang="en-US" dirty="0" smtClean="0"/>
              <a:t>Narratives let</a:t>
            </a:r>
            <a:r>
              <a:rPr lang="en-US" baseline="0" dirty="0" smtClean="0"/>
              <a:t> </a:t>
            </a:r>
            <a:r>
              <a:rPr lang="en-US" dirty="0" smtClean="0"/>
              <a:t>others repeat your computational experiments, and alter parameters or input data to achieve different or improved results.</a:t>
            </a:r>
          </a:p>
          <a:p>
            <a:pPr marL="186936" indent="-186936" defTabSz="498495">
              <a:buFont typeface="Arial"/>
              <a:buChar char="•"/>
              <a:defRPr/>
            </a:pPr>
            <a:r>
              <a:rPr lang="en-US" dirty="0" smtClean="0"/>
              <a:t>Can</a:t>
            </a:r>
            <a:r>
              <a:rPr lang="en-US" baseline="0" dirty="0" smtClean="0"/>
              <a:t> be kept private, shared with collaborators of your choosing, or made public</a:t>
            </a:r>
          </a:p>
          <a:p>
            <a:pPr marL="186936" lvl="1" indent="-186936" defTabSz="498495">
              <a:buFont typeface="Arial"/>
              <a:buChar char="•"/>
              <a:defRPr/>
            </a:pPr>
            <a:r>
              <a:rPr lang="en-US" baseline="0" dirty="0" smtClean="0"/>
              <a:t>Provenance:  </a:t>
            </a:r>
            <a:r>
              <a:rPr lang="en-US" dirty="0" smtClean="0"/>
              <a:t>KBase tracks the use and transformation of data</a:t>
            </a:r>
            <a:r>
              <a:rPr lang="en-US" baseline="0" dirty="0" smtClean="0"/>
              <a:t>, allowing credit to be given to data contributors, analysts, and tool developers as well as methods to be shared and recorded</a:t>
            </a:r>
            <a:endParaRPr lang="en-US" dirty="0" smtClean="0"/>
          </a:p>
          <a:p>
            <a:pPr marL="186936" indent="-186936" defTabSz="498495">
              <a:buFont typeface="Arial"/>
              <a:buChar char="•"/>
              <a:defRPr/>
            </a:pPr>
            <a:endParaRPr lang="en-US" baseline="0" dirty="0" smtClean="0"/>
          </a:p>
          <a:p>
            <a:pPr marL="186936" indent="-186936" defTabSz="498495">
              <a:buFont typeface="Arial"/>
              <a:buChar char="•"/>
              <a:defRPr/>
            </a:pPr>
            <a:endParaRPr lang="en-US" dirty="0" smtClean="0"/>
          </a:p>
          <a:p>
            <a:pPr marL="186936" indent="-186936">
              <a:buFont typeface="Arial"/>
              <a:buChar char="•"/>
            </a:pPr>
            <a:endParaRPr lang="en-US" b="1" dirty="0"/>
          </a:p>
          <a:p>
            <a:endParaRPr lang="en-US" baseline="0" dirty="0" smtClean="0"/>
          </a:p>
          <a:p>
            <a:endParaRPr lang="en-US" dirty="0"/>
          </a:p>
        </p:txBody>
      </p:sp>
      <p:sp>
        <p:nvSpPr>
          <p:cNvPr id="4" name="Slide Number Placeholder 3"/>
          <p:cNvSpPr>
            <a:spLocks noGrp="1"/>
          </p:cNvSpPr>
          <p:nvPr>
            <p:ph type="sldNum" sz="quarter" idx="10"/>
          </p:nvPr>
        </p:nvSpPr>
        <p:spPr>
          <a:xfrm>
            <a:off x="4316237" y="9650237"/>
            <a:ext cx="3302000" cy="508000"/>
          </a:xfrm>
          <a:prstGeom prst="rect">
            <a:avLst/>
          </a:prstGeom>
        </p:spPr>
        <p:txBody>
          <a:bodyPr lIns="101599" tIns="50799" rIns="101599" bIns="50799"/>
          <a:lstStyle/>
          <a:p>
            <a:fld id="{DD35709C-E241-D548-9891-508E4CC70756}" type="slidenum">
              <a:rPr lang="en-US" smtClean="0"/>
              <a:t>51</a:t>
            </a:fld>
            <a:endParaRPr lang="en-US"/>
          </a:p>
        </p:txBody>
      </p:sp>
    </p:spTree>
    <p:extLst>
      <p:ext uri="{BB962C8B-B14F-4D97-AF65-F5344CB8AC3E}">
        <p14:creationId xmlns:p14="http://schemas.microsoft.com/office/powerpoint/2010/main" val="423554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1175"/>
            <a:ext cx="9144000" cy="6871094"/>
          </a:xfrm>
          <a:prstGeom prst="rect">
            <a:avLst/>
          </a:prstGeom>
          <a:solidFill>
            <a:srgbClr val="14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ctrTitle"/>
          </p:nvPr>
        </p:nvSpPr>
        <p:spPr>
          <a:xfrm>
            <a:off x="642988" y="19522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79F2B9EA-6D24-484B-A734-BB1BAC74A4FF}" type="slidenum">
              <a:rPr lang="en-US" smtClean="0"/>
              <a:t>‹#›</a:t>
            </a:fld>
            <a:endParaRPr lang="en-US"/>
          </a:p>
        </p:txBody>
      </p:sp>
    </p:spTree>
    <p:extLst>
      <p:ext uri="{BB962C8B-B14F-4D97-AF65-F5344CB8AC3E}">
        <p14:creationId xmlns:p14="http://schemas.microsoft.com/office/powerpoint/2010/main" val="3267828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79F2B9EA-6D24-484B-A734-BB1BAC74A4FF}" type="slidenum">
              <a:rPr lang="en-US" smtClean="0"/>
              <a:t>‹#›</a:t>
            </a:fld>
            <a:endParaRPr lang="en-US"/>
          </a:p>
        </p:txBody>
      </p:sp>
    </p:spTree>
    <p:extLst>
      <p:ext uri="{BB962C8B-B14F-4D97-AF65-F5344CB8AC3E}">
        <p14:creationId xmlns:p14="http://schemas.microsoft.com/office/powerpoint/2010/main" val="610846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9F2B9EA-6D24-484B-A734-BB1BAC74A4FF}" type="slidenum">
              <a:rPr lang="en-US" smtClean="0"/>
              <a:t>‹#›</a:t>
            </a:fld>
            <a:endParaRPr lang="en-US"/>
          </a:p>
        </p:txBody>
      </p:sp>
    </p:spTree>
    <p:extLst>
      <p:ext uri="{BB962C8B-B14F-4D97-AF65-F5344CB8AC3E}">
        <p14:creationId xmlns:p14="http://schemas.microsoft.com/office/powerpoint/2010/main" val="2989529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79F2B9EA-6D24-484B-A734-BB1BAC74A4FF}" type="slidenum">
              <a:rPr lang="en-US" smtClean="0"/>
              <a:t>‹#›</a:t>
            </a:fld>
            <a:endParaRPr lang="en-US"/>
          </a:p>
        </p:txBody>
      </p:sp>
    </p:spTree>
    <p:extLst>
      <p:ext uri="{BB962C8B-B14F-4D97-AF65-F5344CB8AC3E}">
        <p14:creationId xmlns:p14="http://schemas.microsoft.com/office/powerpoint/2010/main" val="1246413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79F2B9EA-6D24-484B-A734-BB1BAC74A4FF}" type="slidenum">
              <a:rPr lang="en-US" smtClean="0"/>
              <a:t>‹#›</a:t>
            </a:fld>
            <a:endParaRPr lang="en-US"/>
          </a:p>
        </p:txBody>
      </p:sp>
    </p:spTree>
    <p:extLst>
      <p:ext uri="{BB962C8B-B14F-4D97-AF65-F5344CB8AC3E}">
        <p14:creationId xmlns:p14="http://schemas.microsoft.com/office/powerpoint/2010/main" val="1926076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1731697"/>
            <a:ext cx="7772400" cy="2459304"/>
          </a:xfrm>
        </p:spPr>
        <p:txBody>
          <a:bodyPr anchor="t">
            <a:noAutofit/>
          </a:bodyPr>
          <a:lstStyle>
            <a:lvl1pPr algn="l">
              <a:defRPr sz="6000" b="1"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42148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250853" y="6356350"/>
            <a:ext cx="5721069" cy="365125"/>
          </a:xfrm>
          <a:prstGeom prst="rect">
            <a:avLst/>
          </a:prstGeom>
        </p:spPr>
        <p:txBody>
          <a:bodyPr/>
          <a:lstStyle>
            <a:lvl1pPr>
              <a:defRPr sz="1400"/>
            </a:lvl1pPr>
          </a:lstStyle>
          <a:p>
            <a:r>
              <a:rPr lang="en-US" smtClean="0">
                <a:solidFill>
                  <a:prstClr val="black">
                    <a:tint val="75000"/>
                  </a:prstClr>
                </a:solidFill>
              </a:rPr>
              <a:t>Communication Avoidance for Algorithms with Sparse All-to-all Interactions</a:t>
            </a:r>
            <a:endParaRPr lang="en-US">
              <a:solidFill>
                <a:prstClr val="black">
                  <a:tint val="75000"/>
                </a:prstClr>
              </a:solidFill>
            </a:endParaRPr>
          </a:p>
        </p:txBody>
      </p:sp>
      <p:sp>
        <p:nvSpPr>
          <p:cNvPr id="5" name="Footer Placeholder 4"/>
          <p:cNvSpPr>
            <a:spLocks noGrp="1"/>
          </p:cNvSpPr>
          <p:nvPr>
            <p:ph type="ftr" sz="quarter" idx="11"/>
          </p:nvPr>
        </p:nvSpPr>
        <p:spPr>
          <a:xfrm>
            <a:off x="5855300" y="6368808"/>
            <a:ext cx="2864157" cy="365125"/>
          </a:xfrm>
          <a:prstGeom prst="rect">
            <a:avLst/>
          </a:prstGeom>
        </p:spPr>
        <p:txBody>
          <a:bodyPr/>
          <a:lstStyle>
            <a:lvl1pPr>
              <a:defRPr sz="1400"/>
            </a:lvl1pPr>
          </a:lstStyle>
          <a:p>
            <a:r>
              <a:rPr lang="en-US" smtClean="0">
                <a:solidFill>
                  <a:prstClr val="black">
                    <a:tint val="75000"/>
                  </a:prstClr>
                </a:solidFill>
              </a:rPr>
              <a:t>Penporn Koanantakool</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lvl1pPr>
          </a:lstStyle>
          <a:p>
            <a:fld id="{58D4B532-8D92-4A76-9CB9-4097789726D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133444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lab of future">
    <p:spTree>
      <p:nvGrpSpPr>
        <p:cNvPr id="1" name=""/>
        <p:cNvGrpSpPr/>
        <p:nvPr/>
      </p:nvGrpSpPr>
      <p:grpSpPr>
        <a:xfrm>
          <a:off x="0" y="0"/>
          <a:ext cx="0" cy="0"/>
          <a:chOff x="0" y="0"/>
          <a:chExt cx="0" cy="0"/>
        </a:xfrm>
      </p:grpSpPr>
      <p:sp>
        <p:nvSpPr>
          <p:cNvPr id="16" name="Title 1"/>
          <p:cNvSpPr>
            <a:spLocks noGrp="1"/>
          </p:cNvSpPr>
          <p:nvPr userDrawn="1">
            <p:ph type="title"/>
          </p:nvPr>
        </p:nvSpPr>
        <p:spPr>
          <a:xfrm>
            <a:off x="0" y="4"/>
            <a:ext cx="9144000" cy="855765"/>
          </a:xfrm>
        </p:spPr>
        <p:txBody>
          <a:bodyPr anchor="ctr"/>
          <a:lstStyle>
            <a:lvl1pPr>
              <a:defRPr sz="2800">
                <a:solidFill>
                  <a:srgbClr val="FFFFF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296513429"/>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normal">
    <p:spTree>
      <p:nvGrpSpPr>
        <p:cNvPr id="1" name=""/>
        <p:cNvGrpSpPr/>
        <p:nvPr/>
      </p:nvGrpSpPr>
      <p:grpSpPr>
        <a:xfrm>
          <a:off x="0" y="0"/>
          <a:ext cx="0" cy="0"/>
          <a:chOff x="0" y="0"/>
          <a:chExt cx="0" cy="0"/>
        </a:xfrm>
      </p:grpSpPr>
      <p:sp>
        <p:nvSpPr>
          <p:cNvPr id="16" name="Title 1"/>
          <p:cNvSpPr>
            <a:spLocks noGrp="1"/>
          </p:cNvSpPr>
          <p:nvPr>
            <p:ph type="title"/>
          </p:nvPr>
        </p:nvSpPr>
        <p:spPr>
          <a:xfrm>
            <a:off x="0" y="4"/>
            <a:ext cx="9144000" cy="855765"/>
          </a:xfrm>
        </p:spPr>
        <p:txBody>
          <a:bodyPr anchor="ctr"/>
          <a:lstStyle>
            <a:lvl1pPr>
              <a:defRPr sz="2800">
                <a:solidFill>
                  <a:srgbClr val="FFFFFF"/>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90120094"/>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3094"/>
            <a:ext cx="9144000" cy="974543"/>
          </a:xfrm>
          <a:prstGeom prst="rect">
            <a:avLst/>
          </a:prstGeom>
          <a:solidFill>
            <a:srgbClr val="14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 name="Title Placeholder 1"/>
          <p:cNvSpPr>
            <a:spLocks noGrp="1"/>
          </p:cNvSpPr>
          <p:nvPr>
            <p:ph type="title"/>
          </p:nvPr>
        </p:nvSpPr>
        <p:spPr>
          <a:xfrm>
            <a:off x="457200" y="174755"/>
            <a:ext cx="8229600" cy="70991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8120072" y="6356350"/>
            <a:ext cx="56672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F2B9EA-6D24-484B-A734-BB1BAC74A4FF}" type="slidenum">
              <a:rPr lang="en-US" smtClean="0"/>
              <a:t>‹#›</a:t>
            </a:fld>
            <a:endParaRPr lang="en-US"/>
          </a:p>
        </p:txBody>
      </p:sp>
    </p:spTree>
    <p:extLst>
      <p:ext uri="{BB962C8B-B14F-4D97-AF65-F5344CB8AC3E}">
        <p14:creationId xmlns:p14="http://schemas.microsoft.com/office/powerpoint/2010/main" val="413456090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2" r:id="rId3"/>
    <p:sldLayoutId id="2147483664" r:id="rId4"/>
    <p:sldLayoutId id="2147483665" r:id="rId5"/>
    <p:sldLayoutId id="2147483667" r:id="rId6"/>
    <p:sldLayoutId id="2147483668" r:id="rId7"/>
    <p:sldLayoutId id="2147483669" r:id="rId8"/>
  </p:sldLayoutIdLst>
  <p:hf hdr="0" ftr="0" dt="0"/>
  <p:txStyles>
    <p:titleStyle>
      <a:lvl1pPr algn="l" defTabSz="457200" rtl="0" eaLnBrk="1" latinLnBrk="0" hangingPunct="1">
        <a:spcBef>
          <a:spcPct val="0"/>
        </a:spcBef>
        <a:buNone/>
        <a:defRPr sz="3600" b="1" i="0" kern="1200">
          <a:solidFill>
            <a:srgbClr val="FFFFFF"/>
          </a:solidFill>
          <a:latin typeface="Arial Narrow"/>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jpg"/><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1" Type="http://schemas.openxmlformats.org/officeDocument/2006/relationships/image" Target="../media/image15.jpg"/><Relationship Id="rId12" Type="http://schemas.openxmlformats.org/officeDocument/2006/relationships/image" Target="../media/image16.png"/><Relationship Id="rId13" Type="http://schemas.openxmlformats.org/officeDocument/2006/relationships/image" Target="../media/image17.png"/><Relationship Id="rId14" Type="http://schemas.openxmlformats.org/officeDocument/2006/relationships/image" Target="../media/image18.png"/><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microsoft.com/office/2007/relationships/hdphoto" Target="../media/hdphoto1.wdp"/><Relationship Id="rId9" Type="http://schemas.openxmlformats.org/officeDocument/2006/relationships/image" Target="../media/image14.png"/><Relationship Id="rId10" Type="http://schemas.microsoft.com/office/2007/relationships/hdphoto" Target="../media/hdphoto2.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gif"/><Relationship Id="rId1" Type="http://schemas.openxmlformats.org/officeDocument/2006/relationships/slideLayout" Target="../slideLayouts/slideLayout3.xml"/><Relationship Id="rId2" Type="http://schemas.openxmlformats.org/officeDocument/2006/relationships/image" Target="../media/image20.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emf"/></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jpg"/><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1.bin"/><Relationship Id="rId5" Type="http://schemas.openxmlformats.org/officeDocument/2006/relationships/image" Target="../media/image40.emf"/><Relationship Id="rId1" Type="http://schemas.openxmlformats.org/officeDocument/2006/relationships/vmlDrawing" Target="../drawings/vmlDrawing1.vml"/><Relationship Id="rId2"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tif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3.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 Id="rId3"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6.jpg"/><Relationship Id="rId3" Type="http://schemas.openxmlformats.org/officeDocument/2006/relationships/image" Target="../media/image4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50.png"/><Relationship Id="rId9" Type="http://schemas.openxmlformats.org/officeDocument/2006/relationships/image" Target="../media/image51.png"/><Relationship Id="rId10" Type="http://schemas.openxmlformats.org/officeDocument/2006/relationships/image" Target="../media/image52.png"/><Relationship Id="rId11" Type="http://schemas.openxmlformats.org/officeDocument/2006/relationships/image" Target="../media/image53.png"/><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tiff"/><Relationship Id="rId3" Type="http://schemas.openxmlformats.org/officeDocument/2006/relationships/image" Target="../media/image5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5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emf"/><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9.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emf"/><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44.xml.rels><?xml version="1.0" encoding="UTF-8" standalone="yes"?>
<Relationships xmlns="http://schemas.openxmlformats.org/package/2006/relationships"><Relationship Id="rId9" Type="http://schemas.openxmlformats.org/officeDocument/2006/relationships/diagramLayout" Target="../diagrams/layout2.xml"/><Relationship Id="rId20" Type="http://schemas.openxmlformats.org/officeDocument/2006/relationships/image" Target="../media/image70.png"/><Relationship Id="rId21" Type="http://schemas.openxmlformats.org/officeDocument/2006/relationships/image" Target="../media/image71.png"/><Relationship Id="rId22" Type="http://schemas.openxmlformats.org/officeDocument/2006/relationships/image" Target="../media/image72.png"/><Relationship Id="rId23" Type="http://schemas.openxmlformats.org/officeDocument/2006/relationships/image" Target="../media/image73.png"/><Relationship Id="rId24" Type="http://schemas.openxmlformats.org/officeDocument/2006/relationships/image" Target="../media/image74.png"/><Relationship Id="rId25" Type="http://schemas.openxmlformats.org/officeDocument/2006/relationships/image" Target="../media/image75.png"/><Relationship Id="rId26" Type="http://schemas.openxmlformats.org/officeDocument/2006/relationships/image" Target="../media/image76.png"/><Relationship Id="rId10" Type="http://schemas.openxmlformats.org/officeDocument/2006/relationships/diagramQuickStyle" Target="../diagrams/quickStyle2.xml"/><Relationship Id="rId11" Type="http://schemas.openxmlformats.org/officeDocument/2006/relationships/diagramColors" Target="../diagrams/colors2.xml"/><Relationship Id="rId12" Type="http://schemas.microsoft.com/office/2007/relationships/diagramDrawing" Target="../diagrams/drawing2.xml"/><Relationship Id="rId13" Type="http://schemas.openxmlformats.org/officeDocument/2006/relationships/diagramData" Target="../diagrams/data3.xml"/><Relationship Id="rId14" Type="http://schemas.openxmlformats.org/officeDocument/2006/relationships/diagramLayout" Target="../diagrams/layout3.xml"/><Relationship Id="rId15" Type="http://schemas.openxmlformats.org/officeDocument/2006/relationships/diagramQuickStyle" Target="../diagrams/quickStyle3.xml"/><Relationship Id="rId16" Type="http://schemas.openxmlformats.org/officeDocument/2006/relationships/diagramColors" Target="../diagrams/colors3.xml"/><Relationship Id="rId17" Type="http://schemas.microsoft.com/office/2007/relationships/diagramDrawing" Target="../diagrams/drawing3.xml"/><Relationship Id="rId18" Type="http://schemas.openxmlformats.org/officeDocument/2006/relationships/image" Target="../media/image68.png"/><Relationship Id="rId19" Type="http://schemas.openxmlformats.org/officeDocument/2006/relationships/image" Target="../media/image69.png"/><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jpeg"/><Relationship Id="rId7" Type="http://schemas.openxmlformats.org/officeDocument/2006/relationships/image" Target="../media/image67.png"/><Relationship Id="rId8" Type="http://schemas.openxmlformats.org/officeDocument/2006/relationships/diagramData" Target="../diagrams/data2.xml"/></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79.png"/><Relationship Id="rId1" Type="http://schemas.openxmlformats.org/officeDocument/2006/relationships/slideLayout" Target="../slideLayouts/slideLayout4.xml"/><Relationship Id="rId2" Type="http://schemas.openxmlformats.org/officeDocument/2006/relationships/image" Target="../media/image7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9" Type="http://schemas.openxmlformats.org/officeDocument/2006/relationships/diagramColors" Target="../diagrams/colors4.xml"/><Relationship Id="rId20" Type="http://schemas.openxmlformats.org/officeDocument/2006/relationships/image" Target="../media/image90.png"/><Relationship Id="rId10" Type="http://schemas.microsoft.com/office/2007/relationships/diagramDrawing" Target="../diagrams/drawing4.xml"/><Relationship Id="rId11" Type="http://schemas.openxmlformats.org/officeDocument/2006/relationships/image" Target="../media/image82.png"/><Relationship Id="rId12" Type="http://schemas.openxmlformats.org/officeDocument/2006/relationships/image" Target="../media/image83.png"/><Relationship Id="rId13" Type="http://schemas.openxmlformats.org/officeDocument/2006/relationships/image" Target="../media/image84.png"/><Relationship Id="rId14" Type="http://schemas.openxmlformats.org/officeDocument/2006/relationships/image" Target="../media/image85.png"/><Relationship Id="rId15" Type="http://schemas.openxmlformats.org/officeDocument/2006/relationships/image" Target="../media/image86.png"/><Relationship Id="rId16" Type="http://schemas.openxmlformats.org/officeDocument/2006/relationships/image" Target="../media/image87.png"/><Relationship Id="rId17" Type="http://schemas.microsoft.com/office/2007/relationships/hdphoto" Target="../media/hdphoto3.wdp"/><Relationship Id="rId18" Type="http://schemas.openxmlformats.org/officeDocument/2006/relationships/image" Target="../media/image88.png"/><Relationship Id="rId19" Type="http://schemas.openxmlformats.org/officeDocument/2006/relationships/image" Target="../media/image89.png"/><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64.png"/><Relationship Id="rId4" Type="http://schemas.openxmlformats.org/officeDocument/2006/relationships/image" Target="../media/image80.png"/><Relationship Id="rId5" Type="http://schemas.openxmlformats.org/officeDocument/2006/relationships/image" Target="../media/image81.png"/><Relationship Id="rId6" Type="http://schemas.openxmlformats.org/officeDocument/2006/relationships/diagramData" Target="../diagrams/data4.xml"/><Relationship Id="rId7" Type="http://schemas.openxmlformats.org/officeDocument/2006/relationships/diagramLayout" Target="../diagrams/layout4.xml"/><Relationship Id="rId8" Type="http://schemas.openxmlformats.org/officeDocument/2006/relationships/diagramQuickStyle" Target="../diagrams/quickStyle4.xml"/></Relationships>
</file>

<file path=ppt/slides/_rels/slide48.xml.rels><?xml version="1.0" encoding="UTF-8" standalone="yes"?>
<Relationships xmlns="http://schemas.openxmlformats.org/package/2006/relationships"><Relationship Id="rId3" Type="http://schemas.openxmlformats.org/officeDocument/2006/relationships/image" Target="../media/image91.jpeg"/><Relationship Id="rId4" Type="http://schemas.openxmlformats.org/officeDocument/2006/relationships/image" Target="../media/image92.jpg"/><Relationship Id="rId5" Type="http://schemas.openxmlformats.org/officeDocument/2006/relationships/image" Target="../media/image93.png"/><Relationship Id="rId6" Type="http://schemas.openxmlformats.org/officeDocument/2006/relationships/image" Target="../media/image94.emf"/><Relationship Id="rId7" Type="http://schemas.openxmlformats.org/officeDocument/2006/relationships/image" Target="../media/image95.png"/><Relationship Id="rId8" Type="http://schemas.openxmlformats.org/officeDocument/2006/relationships/image" Target="../media/image96.png"/><Relationship Id="rId9" Type="http://schemas.openxmlformats.org/officeDocument/2006/relationships/image" Target="../media/image97.png"/><Relationship Id="rId10" Type="http://schemas.openxmlformats.org/officeDocument/2006/relationships/image" Target="../media/image98.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9.xml.rels><?xml version="1.0" encoding="UTF-8" standalone="yes"?>
<Relationships xmlns="http://schemas.openxmlformats.org/package/2006/relationships"><Relationship Id="rId3" Type="http://schemas.openxmlformats.org/officeDocument/2006/relationships/image" Target="../media/image99.tiff"/><Relationship Id="rId4" Type="http://schemas.openxmlformats.org/officeDocument/2006/relationships/image" Target="../media/image100.tiff"/><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50.xml.rels><?xml version="1.0" encoding="UTF-8" standalone="yes"?>
<Relationships xmlns="http://schemas.openxmlformats.org/package/2006/relationships"><Relationship Id="rId3" Type="http://schemas.openxmlformats.org/officeDocument/2006/relationships/image" Target="../media/image102.png"/><Relationship Id="rId4" Type="http://schemas.openxmlformats.org/officeDocument/2006/relationships/image" Target="../media/image103.png"/><Relationship Id="rId5" Type="http://schemas.openxmlformats.org/officeDocument/2006/relationships/image" Target="../media/image56.png"/><Relationship Id="rId1" Type="http://schemas.openxmlformats.org/officeDocument/2006/relationships/slideLayout" Target="../slideLayouts/slideLayout4.xml"/><Relationship Id="rId2" Type="http://schemas.openxmlformats.org/officeDocument/2006/relationships/image" Target="../media/image101.png"/></Relationships>
</file>

<file path=ppt/slides/_rels/slide51.xml.rels><?xml version="1.0" encoding="UTF-8" standalone="yes"?>
<Relationships xmlns="http://schemas.openxmlformats.org/package/2006/relationships"><Relationship Id="rId3" Type="http://schemas.openxmlformats.org/officeDocument/2006/relationships/image" Target="../media/image104.png"/><Relationship Id="rId4" Type="http://schemas.openxmlformats.org/officeDocument/2006/relationships/image" Target="../media/image105.png"/><Relationship Id="rId5" Type="http://schemas.openxmlformats.org/officeDocument/2006/relationships/image" Target="../media/image106.png"/><Relationship Id="rId6" Type="http://schemas.openxmlformats.org/officeDocument/2006/relationships/image" Target="../media/image107.png"/><Relationship Id="rId7" Type="http://schemas.openxmlformats.org/officeDocument/2006/relationships/image" Target="../media/image108.png"/><Relationship Id="rId8" Type="http://schemas.openxmlformats.org/officeDocument/2006/relationships/image" Target="../media/image109.png"/><Relationship Id="rId9" Type="http://schemas.openxmlformats.org/officeDocument/2006/relationships/image" Target="../media/image110.png"/><Relationship Id="rId10" Type="http://schemas.openxmlformats.org/officeDocument/2006/relationships/image" Target="../media/image111.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3094"/>
            <a:ext cx="9144000" cy="6871093"/>
          </a:xfrm>
          <a:prstGeom prst="rect">
            <a:avLst/>
          </a:prstGeom>
          <a:solidFill>
            <a:srgbClr val="14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937331"/>
            <a:ext cx="9144000" cy="5366967"/>
          </a:xfrm>
          <a:prstGeom prst="rect">
            <a:avLst/>
          </a:prstGeom>
        </p:spPr>
      </p:pic>
      <p:sp>
        <p:nvSpPr>
          <p:cNvPr id="9" name="Rectangle 8"/>
          <p:cNvSpPr/>
          <p:nvPr/>
        </p:nvSpPr>
        <p:spPr>
          <a:xfrm>
            <a:off x="114321" y="1158295"/>
            <a:ext cx="4305155" cy="2677656"/>
          </a:xfrm>
          <a:prstGeom prst="rect">
            <a:avLst/>
          </a:prstGeom>
        </p:spPr>
        <p:txBody>
          <a:bodyPr wrap="square">
            <a:spAutoFit/>
          </a:bodyPr>
          <a:lstStyle/>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Kathy Yelick</a:t>
            </a: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Associate Laboratory Director</a:t>
            </a: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Computing Sciences</a:t>
            </a:r>
          </a:p>
          <a:p>
            <a:pPr lvl="0"/>
            <a:endPar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endParaRPr>
          </a:p>
          <a:p>
            <a:pPr lvl="0"/>
            <a:r>
              <a:rPr lang="en-US" sz="2400" kern="400" dirty="0" smtClean="0">
                <a:solidFill>
                  <a:schemeClr val="bg1"/>
                </a:solidFill>
                <a:effectLst>
                  <a:outerShdw blurRad="12700" dist="38100" dir="2700000" algn="tl" rotWithShape="0">
                    <a:schemeClr val="tx1">
                      <a:lumMod val="75000"/>
                      <a:lumOff val="25000"/>
                      <a:alpha val="40000"/>
                    </a:schemeClr>
                  </a:outerShdw>
                </a:effectLst>
                <a:latin typeface="Helvetica Neue Condensed Bold"/>
              </a:rPr>
              <a:t>Professor of Electrical Engineering and Computer Sciences, UC Berkeley</a:t>
            </a:r>
          </a:p>
        </p:txBody>
      </p:sp>
      <p:pic>
        <p:nvPicPr>
          <p:cNvPr id="13" name="Picture 13"/>
          <p:cNvPicPr>
            <a:picLocks noChangeAspect="1"/>
          </p:cNvPicPr>
          <p:nvPr/>
        </p:nvPicPr>
        <p:blipFill>
          <a:blip r:embed="rId3" cstate="screen">
            <a:extLst>
              <a:ext uri="{28A0092B-C50C-407E-A947-70E740481C1C}">
                <a14:useLocalDpi xmlns:a14="http://schemas.microsoft.com/office/drawing/2010/main"/>
              </a:ext>
            </a:extLst>
          </a:blip>
          <a:srcRect r="57886"/>
          <a:stretch>
            <a:fillRect/>
          </a:stretch>
        </p:blipFill>
        <p:spPr bwMode="auto">
          <a:xfrm>
            <a:off x="7188213" y="6382075"/>
            <a:ext cx="16002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LBL-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781" y="6304298"/>
            <a:ext cx="668452" cy="570413"/>
          </a:xfrm>
          <a:prstGeom prst="rect">
            <a:avLst/>
          </a:prstGeom>
        </p:spPr>
      </p:pic>
      <p:sp>
        <p:nvSpPr>
          <p:cNvPr id="5" name="Title 4"/>
          <p:cNvSpPr>
            <a:spLocks noGrp="1"/>
          </p:cNvSpPr>
          <p:nvPr>
            <p:ph type="title"/>
          </p:nvPr>
        </p:nvSpPr>
        <p:spPr/>
        <p:txBody>
          <a:bodyPr/>
          <a:lstStyle/>
          <a:p>
            <a:r>
              <a:rPr lang="en-US" smtClean="0">
                <a:solidFill>
                  <a:srgbClr val="FFFFFF"/>
                </a:solidFill>
              </a:rPr>
              <a:t>HPC for Genomic Data at Scale</a:t>
            </a:r>
            <a:endParaRPr lang="en-US" dirty="0">
              <a:solidFill>
                <a:srgbClr val="FFFFFF"/>
              </a:solidFill>
            </a:endParaRPr>
          </a:p>
        </p:txBody>
      </p:sp>
      <p:sp>
        <p:nvSpPr>
          <p:cNvPr id="15" name="Slide Number Placeholder 14"/>
          <p:cNvSpPr>
            <a:spLocks noGrp="1"/>
          </p:cNvSpPr>
          <p:nvPr>
            <p:ph type="sldNum" sz="quarter" idx="12"/>
          </p:nvPr>
        </p:nvSpPr>
        <p:spPr/>
        <p:txBody>
          <a:bodyPr/>
          <a:lstStyle/>
          <a:p>
            <a:fld id="{79F2B9EA-6D24-484B-A734-BB1BAC74A4FF}" type="slidenum">
              <a:rPr lang="en-US" smtClean="0"/>
              <a:t>1</a:t>
            </a:fld>
            <a:endParaRPr lang="en-US"/>
          </a:p>
        </p:txBody>
      </p:sp>
    </p:spTree>
    <p:extLst>
      <p:ext uri="{BB962C8B-B14F-4D97-AF65-F5344CB8AC3E}">
        <p14:creationId xmlns:p14="http://schemas.microsoft.com/office/powerpoint/2010/main" val="3736488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89250" y="2856942"/>
            <a:ext cx="2721677" cy="1882515"/>
          </a:xfrm>
          <a:prstGeom prst="rect">
            <a:avLst/>
          </a:prstGeom>
          <a:effectLst>
            <a:outerShdw blurRad="50800" dist="38100" dir="2700000" algn="tl" rotWithShape="0">
              <a:prstClr val="black">
                <a:alpha val="40000"/>
              </a:prstClr>
            </a:outerShdw>
            <a:reflection blurRad="6350" stA="52000" endA="300" endPos="35000" dir="5400000" sy="-100000" algn="bl" rotWithShape="0"/>
          </a:effectLst>
        </p:spPr>
      </p:pic>
      <p:pic>
        <p:nvPicPr>
          <p:cNvPr id="25" name="Picture 24" descr="NERSC-Cabinet-Cori.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537" y="1123952"/>
            <a:ext cx="2740070" cy="1892279"/>
          </a:xfrm>
          <a:prstGeom prst="rect">
            <a:avLst/>
          </a:prstGeom>
          <a:effectLst>
            <a:reflection stA="50000" endPos="30000" dir="5400000" sy="-100000" algn="bl" rotWithShape="0"/>
          </a:effectLst>
        </p:spPr>
      </p:pic>
      <p:sp>
        <p:nvSpPr>
          <p:cNvPr id="2" name="Title 1"/>
          <p:cNvSpPr>
            <a:spLocks noGrp="1"/>
          </p:cNvSpPr>
          <p:nvPr>
            <p:ph type="title"/>
          </p:nvPr>
        </p:nvSpPr>
        <p:spPr>
          <a:xfrm>
            <a:off x="457200" y="174755"/>
            <a:ext cx="8421818" cy="709918"/>
          </a:xfrm>
        </p:spPr>
        <p:txBody>
          <a:bodyPr>
            <a:noAutofit/>
          </a:bodyPr>
          <a:lstStyle/>
          <a:p>
            <a:pPr lvl="0"/>
            <a:r>
              <a:rPr lang="en-US" sz="3200" dirty="0" smtClean="0"/>
              <a:t>DOE leadership in HPC</a:t>
            </a:r>
            <a:endParaRPr lang="en-US" sz="3200" dirty="0"/>
          </a:p>
        </p:txBody>
      </p:sp>
      <p:sp>
        <p:nvSpPr>
          <p:cNvPr id="9" name="Content Placeholder 8"/>
          <p:cNvSpPr>
            <a:spLocks noGrp="1"/>
          </p:cNvSpPr>
          <p:nvPr>
            <p:ph idx="1"/>
          </p:nvPr>
        </p:nvSpPr>
        <p:spPr>
          <a:xfrm>
            <a:off x="457200" y="4842298"/>
            <a:ext cx="8229600" cy="1697971"/>
          </a:xfrm>
        </p:spPr>
        <p:txBody>
          <a:bodyPr>
            <a:normAutofit fontScale="77500" lnSpcReduction="20000"/>
          </a:bodyPr>
          <a:lstStyle/>
          <a:p>
            <a:pPr>
              <a:spcBef>
                <a:spcPts val="1200"/>
              </a:spcBef>
            </a:pPr>
            <a:r>
              <a:rPr lang="en-US" b="1" dirty="0" smtClean="0">
                <a:solidFill>
                  <a:schemeClr val="tx1"/>
                </a:solidFill>
                <a:latin typeface="Franklin Gothic Medium"/>
                <a:cs typeface="Franklin Gothic Medium"/>
              </a:rPr>
              <a:t>DOE leads High Performanc</a:t>
            </a:r>
            <a:r>
              <a:rPr lang="en-US" dirty="0" smtClean="0">
                <a:solidFill>
                  <a:schemeClr val="tx1"/>
                </a:solidFill>
                <a:latin typeface="Franklin Gothic Medium"/>
                <a:cs typeface="Franklin Gothic Medium"/>
              </a:rPr>
              <a:t>e Computing in the US</a:t>
            </a:r>
            <a:endParaRPr lang="en-US" b="1" dirty="0" smtClean="0">
              <a:solidFill>
                <a:schemeClr val="tx1"/>
              </a:solidFill>
              <a:latin typeface="Franklin Gothic Medium"/>
              <a:cs typeface="Franklin Gothic Medium"/>
            </a:endParaRPr>
          </a:p>
          <a:p>
            <a:pPr>
              <a:spcBef>
                <a:spcPts val="1200"/>
              </a:spcBef>
            </a:pPr>
            <a:r>
              <a:rPr lang="en-US" b="1" dirty="0" smtClean="0">
                <a:solidFill>
                  <a:schemeClr val="tx1"/>
                </a:solidFill>
                <a:latin typeface="Franklin Gothic Medium"/>
                <a:cs typeface="Franklin Gothic Medium"/>
              </a:rPr>
              <a:t>Capabilities for science, engineering, and defense</a:t>
            </a:r>
          </a:p>
          <a:p>
            <a:pPr>
              <a:spcBef>
                <a:spcPts val="1200"/>
              </a:spcBef>
            </a:pPr>
            <a:r>
              <a:rPr lang="en-US" dirty="0" smtClean="0">
                <a:solidFill>
                  <a:schemeClr val="tx1"/>
                </a:solidFill>
                <a:latin typeface="Franklin Gothic Medium"/>
                <a:cs typeface="Franklin Gothic Medium"/>
              </a:rPr>
              <a:t>Expertise in mathematics, computer science, modeling and simulation and data analytics</a:t>
            </a:r>
            <a:endParaRPr lang="en-US" b="1" dirty="0" smtClean="0">
              <a:solidFill>
                <a:schemeClr val="tx1"/>
              </a:solidFill>
              <a:latin typeface="Franklin Gothic Medium"/>
              <a:cs typeface="Franklin Gothic Medium"/>
            </a:endParaRPr>
          </a:p>
        </p:txBody>
      </p:sp>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88578" y="2808102"/>
            <a:ext cx="2965218" cy="1913731"/>
          </a:xfrm>
          <a:prstGeom prst="rect">
            <a:avLst/>
          </a:prstGeom>
          <a:effectLst>
            <a:outerShdw blurRad="50800" dist="38100" dir="2700000" algn="tl" rotWithShape="0">
              <a:prstClr val="black">
                <a:alpha val="40000"/>
              </a:prstClr>
            </a:outerShdw>
            <a:reflection blurRad="6350" stA="52000" endA="300" endPos="35000" dir="5400000" sy="-100000" algn="bl" rotWithShape="0"/>
          </a:effectLst>
        </p:spPr>
      </p:pic>
      <p:pic>
        <p:nvPicPr>
          <p:cNvPr id="20" name="Picture 19"/>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11836" y="1102500"/>
            <a:ext cx="2965218" cy="1913731"/>
          </a:xfrm>
          <a:prstGeom prst="rect">
            <a:avLst/>
          </a:prstGeom>
          <a:ln>
            <a:noFill/>
          </a:ln>
          <a:effectLst>
            <a:outerShdw blurRad="50800" dist="38100" dir="2700000" algn="tl" rotWithShape="0">
              <a:prstClr val="black">
                <a:alpha val="40000"/>
              </a:prstClr>
            </a:outerShdw>
            <a:reflection blurRad="6350" stA="52000" endA="300" endPos="35000" dir="5400000" sy="-100000" algn="bl" rotWithShape="0"/>
          </a:effectLst>
        </p:spPr>
      </p:pic>
      <p:sp>
        <p:nvSpPr>
          <p:cNvPr id="16" name="TextBox 15"/>
          <p:cNvSpPr txBox="1"/>
          <p:nvPr/>
        </p:nvSpPr>
        <p:spPr>
          <a:xfrm>
            <a:off x="5348272" y="3048223"/>
            <a:ext cx="2150190" cy="318036"/>
          </a:xfrm>
          <a:prstGeom prst="rect">
            <a:avLst/>
          </a:prstGeom>
          <a:noFill/>
          <a:effectLst/>
        </p:spPr>
        <p:txBody>
          <a:bodyPr wrap="square" rtlCol="0">
            <a:spAutoFit/>
          </a:bodyPr>
          <a:lstStyle/>
          <a:p>
            <a:pPr algn="ctr">
              <a:lnSpc>
                <a:spcPct val="90000"/>
              </a:lnSpc>
            </a:pPr>
            <a:r>
              <a:rPr lang="en-US" sz="1600" b="1" dirty="0" smtClean="0">
                <a:solidFill>
                  <a:srgbClr val="FFFFFF"/>
                </a:solidFill>
                <a:latin typeface="Arial Narrow" pitchFamily="34" charset="0"/>
              </a:rPr>
              <a:t>Sequoia at LLNL</a:t>
            </a:r>
          </a:p>
        </p:txBody>
      </p:sp>
      <p:sp>
        <p:nvSpPr>
          <p:cNvPr id="17" name="TextBox 16"/>
          <p:cNvSpPr txBox="1"/>
          <p:nvPr/>
        </p:nvSpPr>
        <p:spPr>
          <a:xfrm>
            <a:off x="6423367" y="1123952"/>
            <a:ext cx="1456792" cy="318036"/>
          </a:xfrm>
          <a:prstGeom prst="rect">
            <a:avLst/>
          </a:prstGeom>
          <a:noFill/>
          <a:effectLst/>
        </p:spPr>
        <p:txBody>
          <a:bodyPr wrap="square" rtlCol="0">
            <a:spAutoFit/>
          </a:bodyPr>
          <a:lstStyle/>
          <a:p>
            <a:pPr algn="ctr">
              <a:lnSpc>
                <a:spcPct val="90000"/>
              </a:lnSpc>
            </a:pPr>
            <a:r>
              <a:rPr lang="en-US" sz="1600" b="1" dirty="0" smtClean="0">
                <a:solidFill>
                  <a:srgbClr val="FFFFFF"/>
                </a:solidFill>
                <a:latin typeface="Arial Narrow" pitchFamily="34" charset="0"/>
              </a:rPr>
              <a:t>Mira at ANL </a:t>
            </a:r>
          </a:p>
        </p:txBody>
      </p:sp>
      <p:sp>
        <p:nvSpPr>
          <p:cNvPr id="21" name="TextBox 20"/>
          <p:cNvSpPr txBox="1"/>
          <p:nvPr/>
        </p:nvSpPr>
        <p:spPr>
          <a:xfrm>
            <a:off x="1629162" y="3039337"/>
            <a:ext cx="1729671" cy="318036"/>
          </a:xfrm>
          <a:prstGeom prst="rect">
            <a:avLst/>
          </a:prstGeom>
          <a:noFill/>
          <a:effectLst/>
        </p:spPr>
        <p:txBody>
          <a:bodyPr wrap="square" rtlCol="0">
            <a:spAutoFit/>
          </a:bodyPr>
          <a:lstStyle/>
          <a:p>
            <a:pPr algn="ctr">
              <a:lnSpc>
                <a:spcPct val="90000"/>
              </a:lnSpc>
            </a:pPr>
            <a:r>
              <a:rPr lang="en-US" sz="1600" b="1" dirty="0" err="1" smtClean="0">
                <a:solidFill>
                  <a:srgbClr val="FFFFFF"/>
                </a:solidFill>
                <a:latin typeface="Arial Narrow" pitchFamily="34" charset="0"/>
              </a:rPr>
              <a:t>Cielo</a:t>
            </a:r>
            <a:r>
              <a:rPr lang="en-US" sz="1600" b="1" dirty="0" smtClean="0">
                <a:solidFill>
                  <a:srgbClr val="FFFFFF"/>
                </a:solidFill>
                <a:latin typeface="Arial Narrow" pitchFamily="34" charset="0"/>
              </a:rPr>
              <a:t> at LANL/SNL </a:t>
            </a:r>
          </a:p>
        </p:txBody>
      </p:sp>
      <p:sp>
        <p:nvSpPr>
          <p:cNvPr id="22" name="TextBox 21"/>
          <p:cNvSpPr txBox="1"/>
          <p:nvPr/>
        </p:nvSpPr>
        <p:spPr>
          <a:xfrm>
            <a:off x="172370" y="1157618"/>
            <a:ext cx="1456792" cy="318036"/>
          </a:xfrm>
          <a:prstGeom prst="rect">
            <a:avLst/>
          </a:prstGeom>
          <a:noFill/>
          <a:effectLst/>
        </p:spPr>
        <p:txBody>
          <a:bodyPr wrap="square" rtlCol="0">
            <a:spAutoFit/>
          </a:bodyPr>
          <a:lstStyle/>
          <a:p>
            <a:pPr algn="ctr">
              <a:lnSpc>
                <a:spcPct val="90000"/>
              </a:lnSpc>
            </a:pPr>
            <a:r>
              <a:rPr lang="da-DK" sz="1600" b="1" dirty="0" err="1" smtClean="0">
                <a:solidFill>
                  <a:srgbClr val="FFFFFF"/>
                </a:solidFill>
                <a:latin typeface="Arial Narrow" pitchFamily="34" charset="0"/>
              </a:rPr>
              <a:t>Cori</a:t>
            </a:r>
            <a:r>
              <a:rPr lang="da-DK" sz="1600" b="1" dirty="0" smtClean="0">
                <a:solidFill>
                  <a:srgbClr val="FFFFFF"/>
                </a:solidFill>
                <a:latin typeface="Arial Narrow" pitchFamily="34" charset="0"/>
              </a:rPr>
              <a:t> at LBNL</a:t>
            </a:r>
          </a:p>
        </p:txBody>
      </p:sp>
      <p:sp>
        <p:nvSpPr>
          <p:cNvPr id="5" name="Slide Number Placeholder 4"/>
          <p:cNvSpPr>
            <a:spLocks noGrp="1"/>
          </p:cNvSpPr>
          <p:nvPr>
            <p:ph type="sldNum" sz="quarter" idx="12"/>
          </p:nvPr>
        </p:nvSpPr>
        <p:spPr/>
        <p:txBody>
          <a:bodyPr/>
          <a:lstStyle/>
          <a:p>
            <a:fld id="{79F2B9EA-6D24-484B-A734-BB1BAC74A4FF}" type="slidenum">
              <a:rPr lang="en-US" smtClean="0"/>
              <a:t>2</a:t>
            </a:fld>
            <a:endParaRPr lang="en-US"/>
          </a:p>
        </p:txBody>
      </p:sp>
      <p:pic>
        <p:nvPicPr>
          <p:cNvPr id="19" name="Picture 2" descr="https://www.olcf.ornl.gov/wp-content/uploads/2012/10/Titan_2012-P03156_low.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082051" y="1123952"/>
            <a:ext cx="2965218" cy="1913731"/>
          </a:xfrm>
          <a:prstGeom prst="rect">
            <a:avLst/>
          </a:prstGeom>
          <a:ln>
            <a:noFill/>
          </a:ln>
          <a:effectLst>
            <a:outerShdw blurRad="50800" dist="38100" dir="2700000" algn="tl" rotWithShape="0">
              <a:prstClr val="black">
                <a:alpha val="4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141051" y="1138817"/>
            <a:ext cx="2139751" cy="318036"/>
          </a:xfrm>
          <a:prstGeom prst="rect">
            <a:avLst/>
          </a:prstGeom>
          <a:noFill/>
          <a:effectLst/>
        </p:spPr>
        <p:txBody>
          <a:bodyPr wrap="square" rtlCol="0">
            <a:spAutoFit/>
          </a:bodyPr>
          <a:lstStyle/>
          <a:p>
            <a:pPr algn="ctr">
              <a:lnSpc>
                <a:spcPct val="90000"/>
              </a:lnSpc>
            </a:pPr>
            <a:r>
              <a:rPr lang="en-US" sz="1600" b="1" dirty="0" smtClean="0">
                <a:solidFill>
                  <a:srgbClr val="FFFFFF"/>
                </a:solidFill>
                <a:latin typeface="Arial Narrow" pitchFamily="34" charset="0"/>
              </a:rPr>
              <a:t>Titan at ORNL</a:t>
            </a:r>
          </a:p>
        </p:txBody>
      </p:sp>
    </p:spTree>
    <p:extLst>
      <p:ext uri="{BB962C8B-B14F-4D97-AF65-F5344CB8AC3E}">
        <p14:creationId xmlns:p14="http://schemas.microsoft.com/office/powerpoint/2010/main" val="890234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Narrow"/>
                <a:cs typeface="Arial Narrow"/>
              </a:rPr>
              <a:t> </a:t>
            </a:r>
            <a:r>
              <a:rPr lang="en-US" dirty="0" smtClean="0">
                <a:latin typeface="Arial Narrow"/>
                <a:cs typeface="Arial Narrow"/>
              </a:rPr>
              <a:t>NERSC: Dedicated to DOE Science</a:t>
            </a:r>
            <a:endParaRPr lang="en-US" dirty="0">
              <a:latin typeface="Arial Narrow"/>
              <a:cs typeface="Arial Narrow"/>
            </a:endParaRPr>
          </a:p>
        </p:txBody>
      </p:sp>
      <p:pic>
        <p:nvPicPr>
          <p:cNvPr id="26" name="Picture 25" descr="logo.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57003" y="7947977"/>
            <a:ext cx="1450232" cy="613743"/>
          </a:xfrm>
          <a:prstGeom prst="rect">
            <a:avLst/>
          </a:prstGeom>
        </p:spPr>
      </p:pic>
      <p:pic>
        <p:nvPicPr>
          <p:cNvPr id="18" name="Picture 17"/>
          <p:cNvPicPr>
            <a:picLocks/>
          </p:cNvPicPr>
          <p:nvPr/>
        </p:nvPicPr>
        <p:blipFill rotWithShape="1">
          <a:blip r:embed="rId4" cstate="screen">
            <a:extLst>
              <a:ext uri="{28A0092B-C50C-407E-A947-70E740481C1C}">
                <a14:useLocalDpi xmlns:a14="http://schemas.microsoft.com/office/drawing/2010/main"/>
              </a:ext>
            </a:extLst>
          </a:blip>
          <a:srcRect t="-725" b="-725"/>
          <a:stretch/>
        </p:blipFill>
        <p:spPr>
          <a:xfrm>
            <a:off x="4531878" y="1275158"/>
            <a:ext cx="2018050" cy="1697074"/>
          </a:xfrm>
          <a:prstGeom prst="roundRect">
            <a:avLst>
              <a:gd name="adj" fmla="val 5556"/>
            </a:avLst>
          </a:prstGeom>
          <a:effectLst>
            <a:outerShdw blurRad="50800" dist="38100" dir="2700000" algn="tl" rotWithShape="0">
              <a:prstClr val="black">
                <a:alpha val="40000"/>
              </a:prstClr>
            </a:outerShdw>
          </a:effectLst>
        </p:spPr>
      </p:pic>
      <p:pic>
        <p:nvPicPr>
          <p:cNvPr id="19" name="Picture 18"/>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6733727" y="1753904"/>
            <a:ext cx="2237975" cy="1804958"/>
          </a:xfrm>
          <a:prstGeom prst="roundRect">
            <a:avLst>
              <a:gd name="adj" fmla="val 6118"/>
            </a:avLst>
          </a:prstGeom>
          <a:effectLst>
            <a:outerShdw blurRad="50800" dist="38100" dir="2700000" algn="tl" rotWithShape="0">
              <a:prstClr val="black">
                <a:alpha val="40000"/>
              </a:prstClr>
            </a:outerShdw>
          </a:effectLst>
        </p:spPr>
      </p:pic>
      <p:pic>
        <p:nvPicPr>
          <p:cNvPr id="20" name="Picture 1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00070" y="1087002"/>
            <a:ext cx="1864429" cy="1569381"/>
          </a:xfrm>
          <a:prstGeom prst="roundRect">
            <a:avLst>
              <a:gd name="adj" fmla="val 8331"/>
            </a:avLst>
          </a:prstGeom>
        </p:spPr>
      </p:pic>
      <p:grpSp>
        <p:nvGrpSpPr>
          <p:cNvPr id="13" name="Group 12"/>
          <p:cNvGrpSpPr/>
          <p:nvPr/>
        </p:nvGrpSpPr>
        <p:grpSpPr>
          <a:xfrm>
            <a:off x="940952" y="1067996"/>
            <a:ext cx="2707330" cy="2599129"/>
            <a:chOff x="483545" y="1131496"/>
            <a:chExt cx="3123255" cy="3031030"/>
          </a:xfrm>
        </p:grpSpPr>
        <p:pic>
          <p:nvPicPr>
            <p:cNvPr id="12" name="Picture 11" descr="2013_science_breakdown.png"/>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contrast="13000"/>
                      </a14:imgEffect>
                    </a14:imgLayer>
                  </a14:imgProps>
                </a:ext>
                <a:ext uri="{28A0092B-C50C-407E-A947-70E740481C1C}">
                  <a14:useLocalDpi xmlns:a14="http://schemas.microsoft.com/office/drawing/2010/main"/>
                </a:ext>
              </a:extLst>
            </a:blip>
            <a:srcRect l="23395" t="14069" r="23591" b="7061"/>
            <a:stretch/>
          </p:blipFill>
          <p:spPr>
            <a:xfrm>
              <a:off x="483545" y="1131496"/>
              <a:ext cx="2993376" cy="3031030"/>
            </a:xfrm>
            <a:prstGeom prst="rect">
              <a:avLst/>
            </a:prstGeom>
            <a:ln>
              <a:solidFill>
                <a:schemeClr val="tx1">
                  <a:lumMod val="50000"/>
                  <a:lumOff val="50000"/>
                </a:schemeClr>
              </a:solidFill>
            </a:ln>
            <a:effectLst>
              <a:outerShdw blurRad="50800" dist="38100" dir="2700000" algn="tl" rotWithShape="0">
                <a:srgbClr val="000000">
                  <a:alpha val="43000"/>
                </a:srgbClr>
              </a:outerShdw>
            </a:effectLst>
          </p:spPr>
        </p:pic>
        <p:grpSp>
          <p:nvGrpSpPr>
            <p:cNvPr id="9" name="Group 8"/>
            <p:cNvGrpSpPr/>
            <p:nvPr/>
          </p:nvGrpSpPr>
          <p:grpSpPr>
            <a:xfrm>
              <a:off x="1421120" y="1189216"/>
              <a:ext cx="2185680" cy="949041"/>
              <a:chOff x="6733727" y="1206748"/>
              <a:chExt cx="2185680" cy="949041"/>
            </a:xfrm>
          </p:grpSpPr>
          <p:sp>
            <p:nvSpPr>
              <p:cNvPr id="6" name="TextBox 5"/>
              <p:cNvSpPr txBox="1"/>
              <p:nvPr/>
            </p:nvSpPr>
            <p:spPr>
              <a:xfrm>
                <a:off x="8081498" y="1206748"/>
                <a:ext cx="837909" cy="276999"/>
              </a:xfrm>
              <a:prstGeom prst="rect">
                <a:avLst/>
              </a:prstGeom>
              <a:solidFill>
                <a:schemeClr val="bg1"/>
              </a:solidFill>
              <a:ln>
                <a:solidFill>
                  <a:schemeClr val="bg1">
                    <a:lumMod val="50000"/>
                  </a:schemeClr>
                </a:solidFill>
              </a:ln>
              <a:effectLst>
                <a:outerShdw blurRad="50800" dist="38100" dir="2700000" algn="tl" rotWithShape="0">
                  <a:srgbClr val="000000">
                    <a:alpha val="43000"/>
                  </a:srgbClr>
                </a:outerShdw>
              </a:effectLst>
            </p:spPr>
            <p:txBody>
              <a:bodyPr wrap="square" rtlCol="0">
                <a:spAutoFit/>
              </a:bodyPr>
              <a:lstStyle/>
              <a:p>
                <a:r>
                  <a:rPr lang="en-US" sz="1200" dirty="0" smtClean="0"/>
                  <a:t>Biology</a:t>
                </a:r>
                <a:endParaRPr lang="en-US" sz="1200" dirty="0"/>
              </a:p>
            </p:txBody>
          </p:sp>
          <p:cxnSp>
            <p:nvCxnSpPr>
              <p:cNvPr id="8" name="Straight Arrow Connector 7"/>
              <p:cNvCxnSpPr>
                <a:stCxn id="6" idx="1"/>
              </p:cNvCxnSpPr>
              <p:nvPr/>
            </p:nvCxnSpPr>
            <p:spPr>
              <a:xfrm flipH="1">
                <a:off x="6733727" y="1345248"/>
                <a:ext cx="1347771" cy="810541"/>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grpSp>
        <p:sp>
          <p:nvSpPr>
            <p:cNvPr id="3" name="TextBox 2"/>
            <p:cNvSpPr txBox="1"/>
            <p:nvPr/>
          </p:nvSpPr>
          <p:spPr>
            <a:xfrm>
              <a:off x="607331" y="2667227"/>
              <a:ext cx="813789" cy="430887"/>
            </a:xfrm>
            <a:prstGeom prst="rect">
              <a:avLst/>
            </a:prstGeom>
            <a:gradFill flip="none" rotWithShape="1">
              <a:gsLst>
                <a:gs pos="0">
                  <a:srgbClr val="64B4C8"/>
                </a:gs>
                <a:gs pos="100000">
                  <a:srgbClr val="8CDCF0"/>
                </a:gs>
              </a:gsLst>
              <a:lin ang="16200000" scaled="0"/>
              <a:tileRect/>
            </a:gradFill>
            <a:effectLst>
              <a:softEdge rad="38100"/>
            </a:effectLst>
          </p:spPr>
          <p:txBody>
            <a:bodyPr wrap="square" rtlCol="0">
              <a:spAutoFit/>
            </a:bodyPr>
            <a:lstStyle/>
            <a:p>
              <a:r>
                <a:rPr lang="en-US" sz="1050" dirty="0" smtClean="0"/>
                <a:t>Earth Systems</a:t>
              </a:r>
              <a:endParaRPr lang="en-US" sz="1050" dirty="0"/>
            </a:p>
          </p:txBody>
        </p:sp>
      </p:grpSp>
      <p:pic>
        <p:nvPicPr>
          <p:cNvPr id="11" name="Picture 10"/>
          <p:cNvPicPr>
            <a:picLocks noChangeAspect="1"/>
          </p:cNvPicPr>
          <p:nvPr/>
        </p:nvPicPr>
        <p:blipFill>
          <a:blip r:embed="rId9">
            <a:extLst>
              <a:ext uri="{BEBA8EAE-BF5A-486C-A8C5-ECC9F3942E4B}">
                <a14:imgProps xmlns:a14="http://schemas.microsoft.com/office/drawing/2010/main">
                  <a14:imgLayer r:embed="rId10">
                    <a14:imgEffect>
                      <a14:backgroundRemoval t="0" b="97973" l="0" r="98344"/>
                    </a14:imgEffect>
                  </a14:imgLayer>
                </a14:imgProps>
              </a:ext>
            </a:extLst>
          </a:blip>
          <a:stretch>
            <a:fillRect/>
          </a:stretch>
        </p:blipFill>
        <p:spPr>
          <a:xfrm>
            <a:off x="5793528" y="1833997"/>
            <a:ext cx="1917700" cy="1879600"/>
          </a:xfrm>
          <a:prstGeom prst="rect">
            <a:avLst/>
          </a:prstGeom>
        </p:spPr>
      </p:pic>
      <p:sp>
        <p:nvSpPr>
          <p:cNvPr id="14" name="TextBox 13"/>
          <p:cNvSpPr txBox="1"/>
          <p:nvPr/>
        </p:nvSpPr>
        <p:spPr>
          <a:xfrm>
            <a:off x="483546" y="3486611"/>
            <a:ext cx="3887002" cy="369332"/>
          </a:xfrm>
          <a:prstGeom prst="rect">
            <a:avLst/>
          </a:prstGeom>
          <a:solidFill>
            <a:srgbClr val="194963"/>
          </a:solidFill>
        </p:spPr>
        <p:txBody>
          <a:bodyPr wrap="none" rtlCol="0">
            <a:spAutoFit/>
          </a:bodyPr>
          <a:lstStyle/>
          <a:p>
            <a:r>
              <a:rPr lang="en-US" sz="1800" dirty="0" smtClean="0">
                <a:solidFill>
                  <a:schemeClr val="bg1"/>
                </a:solidFill>
              </a:rPr>
              <a:t>&gt; 7000 users, 700 application codes</a:t>
            </a:r>
            <a:endParaRPr lang="en-US" sz="1800" dirty="0">
              <a:solidFill>
                <a:schemeClr val="bg1"/>
              </a:solidFill>
            </a:endParaRPr>
          </a:p>
        </p:txBody>
      </p:sp>
      <p:sp>
        <p:nvSpPr>
          <p:cNvPr id="22" name="TextBox 21"/>
          <p:cNvSpPr txBox="1"/>
          <p:nvPr/>
        </p:nvSpPr>
        <p:spPr>
          <a:xfrm>
            <a:off x="4844831" y="3482459"/>
            <a:ext cx="3976945" cy="369332"/>
          </a:xfrm>
          <a:prstGeom prst="rect">
            <a:avLst/>
          </a:prstGeom>
          <a:solidFill>
            <a:srgbClr val="194963"/>
          </a:solidFill>
        </p:spPr>
        <p:txBody>
          <a:bodyPr wrap="none" rtlCol="0">
            <a:spAutoFit/>
          </a:bodyPr>
          <a:lstStyle/>
          <a:p>
            <a:r>
              <a:rPr lang="en-US" sz="1800" dirty="0" smtClean="0">
                <a:solidFill>
                  <a:schemeClr val="bg1"/>
                </a:solidFill>
              </a:rPr>
              <a:t>&gt; 2000 annual publications; 6 </a:t>
            </a:r>
            <a:r>
              <a:rPr lang="en-US" sz="1800" dirty="0" err="1" smtClean="0">
                <a:solidFill>
                  <a:schemeClr val="bg1"/>
                </a:solidFill>
              </a:rPr>
              <a:t>Nobels</a:t>
            </a:r>
            <a:endParaRPr lang="en-US" sz="1800" dirty="0">
              <a:solidFill>
                <a:schemeClr val="bg1"/>
              </a:solidFill>
            </a:endParaRPr>
          </a:p>
        </p:txBody>
      </p:sp>
      <p:sp>
        <p:nvSpPr>
          <p:cNvPr id="24" name="TextBox 23"/>
          <p:cNvSpPr txBox="1"/>
          <p:nvPr/>
        </p:nvSpPr>
        <p:spPr>
          <a:xfrm>
            <a:off x="483546" y="5746750"/>
            <a:ext cx="3443258" cy="369332"/>
          </a:xfrm>
          <a:prstGeom prst="rect">
            <a:avLst/>
          </a:prstGeom>
          <a:solidFill>
            <a:srgbClr val="194963"/>
          </a:solidFill>
        </p:spPr>
        <p:txBody>
          <a:bodyPr wrap="none" rtlCol="0">
            <a:spAutoFit/>
          </a:bodyPr>
          <a:lstStyle/>
          <a:p>
            <a:r>
              <a:rPr lang="en-US" sz="1800" dirty="0" smtClean="0">
                <a:solidFill>
                  <a:schemeClr val="bg1"/>
                </a:solidFill>
              </a:rPr>
              <a:t>Systems architected for science</a:t>
            </a:r>
            <a:endParaRPr lang="en-US" sz="1800" dirty="0">
              <a:solidFill>
                <a:schemeClr val="bg1"/>
              </a:solidFill>
            </a:endParaRPr>
          </a:p>
        </p:txBody>
      </p:sp>
      <p:pic>
        <p:nvPicPr>
          <p:cNvPr id="21" name="Picture 20" descr="Cori-Wide.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1000" y="3984919"/>
            <a:ext cx="3989548" cy="1652727"/>
          </a:xfrm>
          <a:prstGeom prst="rect">
            <a:avLst/>
          </a:prstGeom>
        </p:spPr>
      </p:pic>
      <p:sp>
        <p:nvSpPr>
          <p:cNvPr id="27" name="TextBox 26"/>
          <p:cNvSpPr txBox="1"/>
          <p:nvPr/>
        </p:nvSpPr>
        <p:spPr>
          <a:xfrm>
            <a:off x="5327140" y="5762625"/>
            <a:ext cx="3507616" cy="369332"/>
          </a:xfrm>
          <a:prstGeom prst="rect">
            <a:avLst/>
          </a:prstGeom>
          <a:solidFill>
            <a:srgbClr val="194963"/>
          </a:solidFill>
        </p:spPr>
        <p:txBody>
          <a:bodyPr wrap="none" rtlCol="0">
            <a:spAutoFit/>
          </a:bodyPr>
          <a:lstStyle/>
          <a:p>
            <a:r>
              <a:rPr lang="en-US" sz="1800" dirty="0" smtClean="0">
                <a:solidFill>
                  <a:schemeClr val="bg1"/>
                </a:solidFill>
              </a:rPr>
              <a:t>History of data-intensive science</a:t>
            </a:r>
            <a:endParaRPr lang="en-US" sz="1800" dirty="0">
              <a:solidFill>
                <a:schemeClr val="bg1"/>
              </a:solidFill>
            </a:endParaRPr>
          </a:p>
        </p:txBody>
      </p:sp>
      <p:pic>
        <p:nvPicPr>
          <p:cNvPr id="28" name="Picture 27"/>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157007" y="4366263"/>
            <a:ext cx="1392921" cy="1392921"/>
          </a:xfrm>
          <a:prstGeom prst="rect">
            <a:avLst/>
          </a:prstGeom>
          <a:ln>
            <a:solidFill>
              <a:schemeClr val="tx1"/>
            </a:solidFill>
          </a:ln>
        </p:spPr>
      </p:pic>
      <p:pic>
        <p:nvPicPr>
          <p:cNvPr id="29" name="Picture 28"/>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6157003" y="4000276"/>
            <a:ext cx="1402594" cy="1435257"/>
          </a:xfrm>
          <a:prstGeom prst="rect">
            <a:avLst/>
          </a:prstGeom>
          <a:ln>
            <a:solidFill>
              <a:srgbClr val="FFFFFF"/>
            </a:solidFill>
          </a:ln>
        </p:spPr>
      </p:pic>
      <p:pic>
        <p:nvPicPr>
          <p:cNvPr id="31" name="Picture 30"/>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7491204" y="4350388"/>
            <a:ext cx="1372883" cy="1366633"/>
          </a:xfrm>
          <a:prstGeom prst="rect">
            <a:avLst/>
          </a:prstGeom>
          <a:ln>
            <a:solidFill>
              <a:srgbClr val="FFFFFF"/>
            </a:solidFill>
          </a:ln>
        </p:spPr>
      </p:pic>
      <p:sp>
        <p:nvSpPr>
          <p:cNvPr id="32" name="Slide Number Placeholder 31"/>
          <p:cNvSpPr>
            <a:spLocks noGrp="1"/>
          </p:cNvSpPr>
          <p:nvPr>
            <p:ph type="sldNum" sz="quarter" idx="12"/>
          </p:nvPr>
        </p:nvSpPr>
        <p:spPr/>
        <p:txBody>
          <a:bodyPr/>
          <a:lstStyle/>
          <a:p>
            <a:fld id="{79F2B9EA-6D24-484B-A734-BB1BAC74A4FF}" type="slidenum">
              <a:rPr lang="en-US" smtClean="0"/>
              <a:t>3</a:t>
            </a:fld>
            <a:endParaRPr lang="en-US"/>
          </a:p>
        </p:txBody>
      </p:sp>
      <p:pic>
        <p:nvPicPr>
          <p:cNvPr id="33" name="Picture 32" descr="nersc-logo.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63889" y="175788"/>
            <a:ext cx="1895211" cy="661690"/>
          </a:xfrm>
          <a:prstGeom prst="rect">
            <a:avLst/>
          </a:prstGeom>
        </p:spPr>
      </p:pic>
    </p:spTree>
    <p:extLst>
      <p:ext uri="{BB962C8B-B14F-4D97-AF65-F5344CB8AC3E}">
        <p14:creationId xmlns:p14="http://schemas.microsoft.com/office/powerpoint/2010/main" val="34794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4400" dirty="0" smtClean="0"/>
              <a:t>Myths of Genomics and HPC</a:t>
            </a:r>
            <a:endParaRPr lang="en-US" sz="4400" dirty="0"/>
          </a:p>
        </p:txBody>
      </p:sp>
      <p:sp>
        <p:nvSpPr>
          <p:cNvPr id="7" name="Subtitle 6"/>
          <p:cNvSpPr>
            <a:spLocks noGrp="1"/>
          </p:cNvSpPr>
          <p:nvPr>
            <p:ph type="subTitle" idx="1"/>
          </p:nvPr>
        </p:nvSpPr>
        <p:spPr/>
        <p:txBody>
          <a:bodyPr/>
          <a:lstStyle/>
          <a:p>
            <a:r>
              <a:rPr lang="en-US" i="1" dirty="0" smtClean="0"/>
              <a:t>(And a bit of computer science along the way)</a:t>
            </a:r>
            <a:endParaRPr lang="en-US" i="1" dirty="0"/>
          </a:p>
        </p:txBody>
      </p:sp>
      <p:sp>
        <p:nvSpPr>
          <p:cNvPr id="4" name="Slide Number Placeholder 3"/>
          <p:cNvSpPr>
            <a:spLocks noGrp="1"/>
          </p:cNvSpPr>
          <p:nvPr>
            <p:ph type="sldNum" sz="quarter" idx="12"/>
          </p:nvPr>
        </p:nvSpPr>
        <p:spPr/>
        <p:txBody>
          <a:bodyPr/>
          <a:lstStyle/>
          <a:p>
            <a:fld id="{79F2B9EA-6D24-484B-A734-BB1BAC74A4FF}" type="slidenum">
              <a:rPr lang="en-US" smtClean="0"/>
              <a:t>4</a:t>
            </a:fld>
            <a:endParaRPr lang="en-US"/>
          </a:p>
        </p:txBody>
      </p:sp>
    </p:spTree>
    <p:extLst>
      <p:ext uri="{BB962C8B-B14F-4D97-AF65-F5344CB8AC3E}">
        <p14:creationId xmlns:p14="http://schemas.microsoft.com/office/powerpoint/2010/main" val="401332933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Myth #1: Genomic assembly requires large shared memory machines</a:t>
            </a:r>
            <a:endParaRPr lang="en-US" dirty="0"/>
          </a:p>
        </p:txBody>
      </p:sp>
      <p:sp>
        <p:nvSpPr>
          <p:cNvPr id="7" name="Subtitle 6"/>
          <p:cNvSpPr>
            <a:spLocks noGrp="1"/>
          </p:cNvSpPr>
          <p:nvPr>
            <p:ph type="subTitle" idx="1"/>
          </p:nvPr>
        </p:nvSpPr>
        <p:spPr/>
        <p:txBody>
          <a:bodyPr/>
          <a:lstStyle/>
          <a:p>
            <a:r>
              <a:rPr lang="en-US" i="1" dirty="0" smtClean="0"/>
              <a:t>HPC systems can look like shared memory if you use the right algorithms and programming models</a:t>
            </a:r>
            <a:endParaRPr lang="en-US" i="1" dirty="0"/>
          </a:p>
        </p:txBody>
      </p:sp>
      <p:sp>
        <p:nvSpPr>
          <p:cNvPr id="3" name="Slide Number Placeholder 2"/>
          <p:cNvSpPr>
            <a:spLocks noGrp="1"/>
          </p:cNvSpPr>
          <p:nvPr>
            <p:ph type="sldNum" sz="quarter" idx="12"/>
          </p:nvPr>
        </p:nvSpPr>
        <p:spPr/>
        <p:txBody>
          <a:bodyPr/>
          <a:lstStyle/>
          <a:p>
            <a:fld id="{79F2B9EA-6D24-484B-A734-BB1BAC74A4FF}" type="slidenum">
              <a:rPr lang="en-US" smtClean="0"/>
              <a:t>5</a:t>
            </a:fld>
            <a:endParaRPr lang="en-US"/>
          </a:p>
        </p:txBody>
      </p:sp>
    </p:spTree>
    <p:extLst>
      <p:ext uri="{BB962C8B-B14F-4D97-AF65-F5344CB8AC3E}">
        <p14:creationId xmlns:p14="http://schemas.microsoft.com/office/powerpoint/2010/main" val="200735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54" name="Shape 154"/>
          <p:cNvSpPr txBox="1">
            <a:spLocks noGrp="1"/>
          </p:cNvSpPr>
          <p:nvPr>
            <p:ph type="title"/>
          </p:nvPr>
        </p:nvSpPr>
        <p:spPr>
          <a:prstGeom prst="rect">
            <a:avLst/>
          </a:prstGeom>
        </p:spPr>
        <p:txBody>
          <a:bodyPr wrap="square" lIns="91425" tIns="91425" rIns="91425" bIns="91425" anchor="t" anchorCtr="0">
            <a:noAutofit/>
          </a:bodyPr>
          <a:lstStyle/>
          <a:p>
            <a:pPr lvl="0" rtl="0">
              <a:spcBef>
                <a:spcPts val="0"/>
              </a:spcBef>
              <a:buNone/>
            </a:pPr>
            <a:r>
              <a:rPr lang="en" sz="3600" i="1" dirty="0"/>
              <a:t>De Novo</a:t>
            </a:r>
            <a:r>
              <a:rPr lang="en" sz="3600" dirty="0"/>
              <a:t> </a:t>
            </a:r>
            <a:r>
              <a:rPr lang="en-US" sz="3600" dirty="0" smtClean="0"/>
              <a:t>g</a:t>
            </a:r>
            <a:r>
              <a:rPr lang="en" sz="3600" dirty="0" smtClean="0"/>
              <a:t>enome </a:t>
            </a:r>
            <a:r>
              <a:rPr lang="en-US" dirty="0"/>
              <a:t>a</a:t>
            </a:r>
            <a:r>
              <a:rPr lang="en" sz="3600" dirty="0" smtClean="0"/>
              <a:t>ssembly</a:t>
            </a:r>
            <a:r>
              <a:rPr lang="en-US" sz="3600" dirty="0" smtClean="0"/>
              <a:t> problem</a:t>
            </a:r>
            <a:endParaRPr lang="en" sz="3600" dirty="0"/>
          </a:p>
        </p:txBody>
      </p:sp>
      <p:sp>
        <p:nvSpPr>
          <p:cNvPr id="149" name="Shape 149"/>
          <p:cNvSpPr txBox="1">
            <a:spLocks noGrp="1"/>
          </p:cNvSpPr>
          <p:nvPr>
            <p:ph type="sldNum" idx="12"/>
          </p:nvPr>
        </p:nvSpPr>
        <p:spPr>
          <a:prstGeom prst="rect">
            <a:avLst/>
          </a:prstGeom>
        </p:spPr>
        <p:txBody>
          <a:bodyPr wrap="square" lIns="91425" tIns="91425" rIns="91425" bIns="91425" anchor="ctr" anchorCtr="0">
            <a:noAutofit/>
          </a:bodyPr>
          <a:lstStyle/>
          <a:p>
            <a:pPr lvl="0" rtl="0">
              <a:spcBef>
                <a:spcPts val="0"/>
              </a:spcBef>
              <a:buNone/>
            </a:pPr>
            <a:fld id="{00000000-1234-1234-1234-123412341234}" type="slidenum">
              <a:rPr lang="en"/>
              <a:t>6</a:t>
            </a:fld>
            <a:endParaRPr lang="en"/>
          </a:p>
        </p:txBody>
      </p:sp>
      <p:sp>
        <p:nvSpPr>
          <p:cNvPr id="148" name="Shape 148"/>
          <p:cNvSpPr txBox="1">
            <a:spLocks noGrp="1"/>
          </p:cNvSpPr>
          <p:nvPr>
            <p:ph type="body" idx="4294967295"/>
          </p:nvPr>
        </p:nvSpPr>
        <p:spPr>
          <a:xfrm>
            <a:off x="0" y="1699208"/>
            <a:ext cx="7196398" cy="525462"/>
          </a:xfrm>
          <a:prstGeom prst="rect">
            <a:avLst/>
          </a:prstGeom>
        </p:spPr>
        <p:txBody>
          <a:bodyPr wrap="square" lIns="91425" tIns="91425" rIns="91425" bIns="91425" anchor="t" anchorCtr="0">
            <a:noAutofit/>
          </a:bodyPr>
          <a:lstStyle/>
          <a:p>
            <a:pPr lvl="0" rtl="0">
              <a:spcBef>
                <a:spcPts val="0"/>
              </a:spcBef>
              <a:spcAft>
                <a:spcPts val="0"/>
              </a:spcAft>
              <a:buNone/>
            </a:pPr>
            <a:r>
              <a:rPr lang="en" sz="2400" b="0" dirty="0" smtClean="0">
                <a:solidFill>
                  <a:srgbClr val="000000"/>
                </a:solidFill>
                <a:highlight>
                  <a:srgbClr val="D9EAD3"/>
                </a:highlight>
              </a:rPr>
              <a:t>G</a:t>
            </a:r>
            <a:r>
              <a:rPr lang="en" sz="2400" b="0" dirty="0" smtClean="0">
                <a:solidFill>
                  <a:srgbClr val="000000"/>
                </a:solidFill>
                <a:highlight>
                  <a:srgbClr val="FFF2CC"/>
                </a:highlight>
              </a:rPr>
              <a:t>C</a:t>
            </a:r>
            <a:r>
              <a:rPr lang="en" sz="2400" b="0" dirty="0" smtClean="0">
                <a:solidFill>
                  <a:srgbClr val="000000"/>
                </a:solidFill>
                <a:highlight>
                  <a:srgbClr val="CFE2F3"/>
                </a:highlight>
              </a:rPr>
              <a:t>T</a:t>
            </a:r>
            <a:r>
              <a:rPr lang="en" sz="2400" b="0" dirty="0" smtClean="0">
                <a:solidFill>
                  <a:srgbClr val="000000"/>
                </a:solidFill>
                <a:highlight>
                  <a:srgbClr val="F4CCCC"/>
                </a:highlight>
              </a:rPr>
              <a:t>A</a:t>
            </a:r>
            <a:r>
              <a:rPr lang="en" sz="2400" b="0" dirty="0" smtClean="0">
                <a:solidFill>
                  <a:srgbClr val="000000"/>
                </a:solidFill>
                <a:highlight>
                  <a:srgbClr val="FFF2CC"/>
                </a:highlight>
              </a:rPr>
              <a:t>C</a:t>
            </a:r>
            <a:r>
              <a:rPr lang="en" sz="2400" b="0" dirty="0" smtClean="0">
                <a:solidFill>
                  <a:srgbClr val="000000"/>
                </a:solidFill>
                <a:highlight>
                  <a:srgbClr val="D9EAD3"/>
                </a:highlight>
              </a:rPr>
              <a:t>GG</a:t>
            </a:r>
            <a:r>
              <a:rPr lang="en" sz="2400" b="0" dirty="0" smtClean="0">
                <a:solidFill>
                  <a:srgbClr val="000000"/>
                </a:solidFill>
                <a:highlight>
                  <a:srgbClr val="F4CCCC"/>
                </a:highlight>
              </a:rPr>
              <a:t>AA</a:t>
            </a:r>
            <a:r>
              <a:rPr lang="en" sz="2400" b="0" dirty="0" smtClean="0">
                <a:solidFill>
                  <a:srgbClr val="000000"/>
                </a:solidFill>
                <a:highlight>
                  <a:srgbClr val="C9DAF8"/>
                </a:highlight>
              </a:rPr>
              <a:t>T</a:t>
            </a:r>
            <a:r>
              <a:rPr lang="en" sz="2400" b="0" dirty="0" smtClean="0">
                <a:solidFill>
                  <a:srgbClr val="000000"/>
                </a:solidFill>
                <a:highlight>
                  <a:srgbClr val="F4CCCC"/>
                </a:highlight>
              </a:rPr>
              <a:t>AAAA</a:t>
            </a:r>
            <a:r>
              <a:rPr lang="en" sz="2400" b="0" dirty="0" smtClean="0">
                <a:solidFill>
                  <a:srgbClr val="000000"/>
                </a:solidFill>
                <a:highlight>
                  <a:srgbClr val="FFF2CC"/>
                </a:highlight>
              </a:rPr>
              <a:t>CC</a:t>
            </a:r>
            <a:r>
              <a:rPr lang="en" sz="2400" b="0" dirty="0" smtClean="0">
                <a:solidFill>
                  <a:srgbClr val="000000"/>
                </a:solidFill>
                <a:highlight>
                  <a:srgbClr val="F4CCCC"/>
                </a:highlight>
              </a:rPr>
              <a:t>A</a:t>
            </a:r>
            <a:r>
              <a:rPr lang="en" sz="2400" b="0" dirty="0" smtClean="0">
                <a:solidFill>
                  <a:srgbClr val="000000"/>
                </a:solidFill>
                <a:highlight>
                  <a:srgbClr val="D9EAD3"/>
                </a:highlight>
              </a:rPr>
              <a:t>GG</a:t>
            </a:r>
            <a:r>
              <a:rPr lang="en" sz="2400" b="0" dirty="0" smtClean="0">
                <a:solidFill>
                  <a:srgbClr val="000000"/>
                </a:solidFill>
                <a:highlight>
                  <a:srgbClr val="F4CCCC"/>
                </a:highlight>
              </a:rPr>
              <a:t>AA</a:t>
            </a:r>
            <a:r>
              <a:rPr lang="en" sz="2400" b="0" dirty="0" smtClean="0">
                <a:solidFill>
                  <a:srgbClr val="000000"/>
                </a:solidFill>
                <a:highlight>
                  <a:srgbClr val="FFF2CC"/>
                </a:highlight>
              </a:rPr>
              <a:t>C</a:t>
            </a:r>
            <a:r>
              <a:rPr lang="en" sz="2400" b="0" dirty="0" smtClean="0">
                <a:solidFill>
                  <a:srgbClr val="000000"/>
                </a:solidFill>
                <a:highlight>
                  <a:srgbClr val="F4CCCC"/>
                </a:highlight>
              </a:rPr>
              <a:t>AA</a:t>
            </a:r>
            <a:r>
              <a:rPr lang="en" sz="2400" b="0" dirty="0" smtClean="0">
                <a:solidFill>
                  <a:srgbClr val="000000"/>
                </a:solidFill>
                <a:highlight>
                  <a:srgbClr val="FFF2CC"/>
                </a:highlight>
              </a:rPr>
              <a:t>C</a:t>
            </a:r>
            <a:r>
              <a:rPr lang="en" sz="2400" b="0" dirty="0" smtClean="0">
                <a:solidFill>
                  <a:srgbClr val="000000"/>
                </a:solidFill>
                <a:highlight>
                  <a:srgbClr val="F4CCCC"/>
                </a:highlight>
              </a:rPr>
              <a:t>A</a:t>
            </a:r>
            <a:r>
              <a:rPr lang="en" sz="2400" b="0" dirty="0" smtClean="0">
                <a:solidFill>
                  <a:srgbClr val="000000"/>
                </a:solidFill>
                <a:highlight>
                  <a:srgbClr val="D9EAD3"/>
                </a:highlight>
              </a:rPr>
              <a:t>G</a:t>
            </a:r>
            <a:r>
              <a:rPr lang="en" sz="2400" b="0" dirty="0" smtClean="0">
                <a:solidFill>
                  <a:srgbClr val="000000"/>
                </a:solidFill>
                <a:highlight>
                  <a:srgbClr val="F4CCCC"/>
                </a:highlight>
              </a:rPr>
              <a:t>A</a:t>
            </a:r>
            <a:r>
              <a:rPr lang="en-US" sz="2400" b="0" dirty="0" smtClean="0">
                <a:solidFill>
                  <a:srgbClr val="FF0000"/>
                </a:solidFill>
                <a:highlight>
                  <a:srgbClr val="FFF2CC"/>
                </a:highlight>
              </a:rPr>
              <a:t>G</a:t>
            </a:r>
            <a:r>
              <a:rPr lang="en" sz="2400" b="0" dirty="0" smtClean="0">
                <a:solidFill>
                  <a:srgbClr val="000000"/>
                </a:solidFill>
                <a:highlight>
                  <a:srgbClr val="FFF2CC"/>
                </a:highlight>
              </a:rPr>
              <a:t>CC</a:t>
            </a:r>
            <a:r>
              <a:rPr lang="en" sz="2400" b="0" dirty="0" smtClean="0">
                <a:solidFill>
                  <a:srgbClr val="000000"/>
                </a:solidFill>
                <a:highlight>
                  <a:srgbClr val="F4CCCC"/>
                </a:highlight>
              </a:rPr>
              <a:t>A</a:t>
            </a:r>
            <a:r>
              <a:rPr lang="en" sz="2400" b="0" dirty="0" smtClean="0">
                <a:solidFill>
                  <a:srgbClr val="000000"/>
                </a:solidFill>
                <a:highlight>
                  <a:srgbClr val="D9EAD3"/>
                </a:highlight>
              </a:rPr>
              <a:t>G</a:t>
            </a:r>
            <a:r>
              <a:rPr lang="en" sz="2400" b="0" dirty="0" smtClean="0">
                <a:solidFill>
                  <a:srgbClr val="000000"/>
                </a:solidFill>
                <a:highlight>
                  <a:srgbClr val="FFF2CC"/>
                </a:highlight>
              </a:rPr>
              <a:t>C</a:t>
            </a:r>
            <a:r>
              <a:rPr lang="en" sz="2400" b="0" dirty="0" smtClean="0">
                <a:solidFill>
                  <a:srgbClr val="000000"/>
                </a:solidFill>
                <a:highlight>
                  <a:srgbClr val="F4CCCC"/>
                </a:highlight>
              </a:rPr>
              <a:t>A</a:t>
            </a:r>
            <a:r>
              <a:rPr lang="en" sz="2400" b="0" dirty="0" smtClean="0">
                <a:solidFill>
                  <a:srgbClr val="000000"/>
                </a:solidFill>
                <a:highlight>
                  <a:srgbClr val="FFF2CC"/>
                </a:highlight>
              </a:rPr>
              <a:t>C</a:t>
            </a:r>
            <a:endParaRPr lang="en" sz="2400" b="0" dirty="0">
              <a:solidFill>
                <a:srgbClr val="000000"/>
              </a:solidFill>
              <a:highlight>
                <a:srgbClr val="FFF2CC"/>
              </a:highlight>
            </a:endParaRPr>
          </a:p>
        </p:txBody>
      </p:sp>
      <p:sp>
        <p:nvSpPr>
          <p:cNvPr id="155" name="Shape 155"/>
          <p:cNvSpPr txBox="1"/>
          <p:nvPr/>
        </p:nvSpPr>
        <p:spPr>
          <a:xfrm>
            <a:off x="7475500" y="1066197"/>
            <a:ext cx="1404600" cy="987200"/>
          </a:xfrm>
          <a:prstGeom prst="rect">
            <a:avLst/>
          </a:prstGeom>
          <a:noFill/>
          <a:ln>
            <a:noFill/>
          </a:ln>
        </p:spPr>
        <p:txBody>
          <a:bodyPr wrap="square" lIns="91425" tIns="91425" rIns="91425" bIns="91425" anchor="t" anchorCtr="0">
            <a:noAutofit/>
          </a:bodyPr>
          <a:lstStyle/>
          <a:p>
            <a:pPr lvl="0" algn="ctr" rtl="0">
              <a:spcBef>
                <a:spcPts val="0"/>
              </a:spcBef>
              <a:buNone/>
            </a:pPr>
            <a:r>
              <a:rPr lang="en" sz="2400" i="1" dirty="0"/>
              <a:t>reads</a:t>
            </a:r>
          </a:p>
          <a:p>
            <a:pPr lvl="0" algn="ctr" rtl="0">
              <a:spcBef>
                <a:spcPts val="0"/>
              </a:spcBef>
              <a:buNone/>
            </a:pPr>
            <a:r>
              <a:rPr lang="en" dirty="0"/>
              <a:t>(input, typically 100-250 chars)</a:t>
            </a:r>
          </a:p>
        </p:txBody>
      </p:sp>
      <p:sp>
        <p:nvSpPr>
          <p:cNvPr id="157" name="Shape 157"/>
          <p:cNvSpPr txBox="1"/>
          <p:nvPr/>
        </p:nvSpPr>
        <p:spPr>
          <a:xfrm>
            <a:off x="3741583" y="929767"/>
            <a:ext cx="1734237" cy="769441"/>
          </a:xfrm>
          <a:prstGeom prst="rect">
            <a:avLst/>
          </a:prstGeom>
          <a:noFill/>
          <a:ln>
            <a:noFill/>
          </a:ln>
        </p:spPr>
        <p:txBody>
          <a:bodyPr wrap="square" lIns="91425" tIns="91425" rIns="91425" bIns="91425" anchor="t" anchorCtr="0">
            <a:noAutofit/>
          </a:bodyPr>
          <a:lstStyle/>
          <a:p>
            <a:pPr lvl="0" algn="ctr" rtl="0">
              <a:spcBef>
                <a:spcPts val="0"/>
              </a:spcBef>
              <a:buNone/>
            </a:pPr>
            <a:r>
              <a:rPr lang="en" sz="3600" b="1"/>
              <a:t>Input</a:t>
            </a:r>
          </a:p>
        </p:txBody>
      </p:sp>
      <p:sp>
        <p:nvSpPr>
          <p:cNvPr id="158" name="Shape 158"/>
          <p:cNvSpPr txBox="1"/>
          <p:nvPr/>
        </p:nvSpPr>
        <p:spPr>
          <a:xfrm>
            <a:off x="166500" y="4820057"/>
            <a:ext cx="8811000" cy="1175019"/>
          </a:xfrm>
          <a:prstGeom prst="rect">
            <a:avLst/>
          </a:prstGeom>
          <a:noFill/>
          <a:ln>
            <a:noFill/>
          </a:ln>
        </p:spPr>
        <p:txBody>
          <a:bodyPr wrap="square" lIns="91425" tIns="91425" rIns="91425" bIns="91425" anchor="t" anchorCtr="0">
            <a:noAutofit/>
          </a:bodyPr>
          <a:lstStyle/>
          <a:p>
            <a:pPr lvl="0" algn="ctr" rtl="0">
              <a:spcBef>
                <a:spcPts val="0"/>
              </a:spcBef>
              <a:buNone/>
            </a:pPr>
            <a:r>
              <a:rPr lang="en" sz="3600" b="1" dirty="0"/>
              <a:t>Output</a:t>
            </a:r>
          </a:p>
          <a:p>
            <a:pPr lvl="0" algn="ctr" rtl="0">
              <a:spcBef>
                <a:spcPts val="0"/>
              </a:spcBef>
              <a:buNone/>
            </a:pPr>
            <a:r>
              <a:rPr lang="en" sz="2400" dirty="0"/>
              <a:t> </a:t>
            </a:r>
            <a:r>
              <a:rPr lang="en-US" sz="2400" dirty="0" smtClean="0"/>
              <a:t>T</a:t>
            </a:r>
            <a:r>
              <a:rPr lang="en" sz="2400" dirty="0" smtClean="0"/>
              <a:t>he </a:t>
            </a:r>
            <a:r>
              <a:rPr lang="en" sz="2400" dirty="0"/>
              <a:t>fully assembled genome (or </a:t>
            </a:r>
            <a:r>
              <a:rPr lang="en-US" sz="2400" dirty="0" smtClean="0"/>
              <a:t>10s of Ks of </a:t>
            </a:r>
            <a:r>
              <a:rPr lang="en-US" sz="2400" dirty="0" err="1" smtClean="0"/>
              <a:t>bp</a:t>
            </a:r>
            <a:r>
              <a:rPr lang="en-US" sz="2400" dirty="0" smtClean="0"/>
              <a:t> fragments so we can find genes, which are typically longer than the reads</a:t>
            </a:r>
            <a:r>
              <a:rPr lang="en" sz="2400" dirty="0" smtClean="0"/>
              <a:t>)</a:t>
            </a:r>
            <a:endParaRPr lang="en" sz="2400" dirty="0"/>
          </a:p>
        </p:txBody>
      </p:sp>
      <p:sp>
        <p:nvSpPr>
          <p:cNvPr id="14" name="Shape 148"/>
          <p:cNvSpPr txBox="1">
            <a:spLocks/>
          </p:cNvSpPr>
          <p:nvPr/>
        </p:nvSpPr>
        <p:spPr>
          <a:xfrm>
            <a:off x="1394858" y="2115433"/>
            <a:ext cx="7196398" cy="525462"/>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342900" marR="0" lvl="0" indent="-165100" algn="l" rtl="0">
              <a:lnSpc>
                <a:spcPct val="100000"/>
              </a:lnSpc>
              <a:spcBef>
                <a:spcPts val="560"/>
              </a:spcBef>
              <a:spcAft>
                <a:spcPts val="0"/>
              </a:spcAft>
              <a:buClr>
                <a:schemeClr val="dk1"/>
              </a:buClr>
              <a:buSzPct val="100000"/>
              <a:buFont typeface="Arial"/>
              <a:buChar char="•"/>
              <a:defRPr sz="2800" b="1" i="0" u="none" strike="noStrike" cap="none">
                <a:solidFill>
                  <a:schemeClr val="dk1"/>
                </a:solidFill>
                <a:latin typeface="Calibri"/>
                <a:ea typeface="Calibri"/>
                <a:cs typeface="Calibri"/>
                <a:sym typeface="Calibri"/>
              </a:defRPr>
            </a:lvl1pPr>
            <a:lvl2pPr marL="466344" marR="0" lvl="1" indent="-136144"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777240" marR="0" lvl="2" indent="-10414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1430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16002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a:spcBef>
                <a:spcPts val="0"/>
              </a:spcBef>
              <a:buFont typeface="Arial"/>
              <a:buNone/>
            </a:pPr>
            <a:r>
              <a:rPr lang="en" sz="2400" b="0" dirty="0" smtClean="0">
                <a:solidFill>
                  <a:srgbClr val="000000"/>
                </a:solidFill>
                <a:highlight>
                  <a:srgbClr val="F4CCCC"/>
                </a:highlight>
              </a:rPr>
              <a:t>A</a:t>
            </a:r>
            <a:r>
              <a:rPr lang="en" sz="2400" b="0" dirty="0" smtClean="0">
                <a:solidFill>
                  <a:srgbClr val="000000"/>
                </a:solidFill>
                <a:highlight>
                  <a:srgbClr val="C9DAF8"/>
                </a:highlight>
              </a:rPr>
              <a:t>T</a:t>
            </a:r>
            <a:r>
              <a:rPr lang="en" sz="2400" b="0" dirty="0" smtClean="0">
                <a:solidFill>
                  <a:srgbClr val="000000"/>
                </a:solidFill>
                <a:highlight>
                  <a:srgbClr val="F4CCCC"/>
                </a:highlight>
              </a:rPr>
              <a:t>AAAA</a:t>
            </a:r>
            <a:r>
              <a:rPr lang="en" sz="2400" b="0" dirty="0" smtClean="0">
                <a:solidFill>
                  <a:srgbClr val="000000"/>
                </a:solidFill>
                <a:highlight>
                  <a:srgbClr val="FFF2CC"/>
                </a:highlight>
              </a:rPr>
              <a:t>CC</a:t>
            </a:r>
            <a:r>
              <a:rPr lang="en" sz="2400" b="0" dirty="0" smtClean="0">
                <a:solidFill>
                  <a:srgbClr val="000000"/>
                </a:solidFill>
                <a:highlight>
                  <a:srgbClr val="F4CCCC"/>
                </a:highlight>
              </a:rPr>
              <a:t>A</a:t>
            </a:r>
            <a:r>
              <a:rPr lang="en" sz="2400" b="0" dirty="0" smtClean="0">
                <a:solidFill>
                  <a:srgbClr val="000000"/>
                </a:solidFill>
                <a:highlight>
                  <a:srgbClr val="D9EAD3"/>
                </a:highlight>
              </a:rPr>
              <a:t>GG</a:t>
            </a:r>
            <a:r>
              <a:rPr lang="en-US" sz="2400" b="0" dirty="0">
                <a:solidFill>
                  <a:srgbClr val="FF0000"/>
                </a:solidFill>
                <a:highlight>
                  <a:srgbClr val="F4CCCC"/>
                </a:highlight>
              </a:rPr>
              <a:t>T</a:t>
            </a:r>
            <a:r>
              <a:rPr lang="en" sz="2400" b="0" dirty="0" smtClean="0">
                <a:solidFill>
                  <a:srgbClr val="000000"/>
                </a:solidFill>
                <a:highlight>
                  <a:srgbClr val="F4CCCC"/>
                </a:highlight>
              </a:rPr>
              <a:t>A</a:t>
            </a:r>
            <a:r>
              <a:rPr lang="en" sz="2400" b="0" dirty="0" smtClean="0">
                <a:solidFill>
                  <a:srgbClr val="000000"/>
                </a:solidFill>
                <a:highlight>
                  <a:srgbClr val="FFF2CC"/>
                </a:highlight>
              </a:rPr>
              <a:t>C</a:t>
            </a:r>
            <a:r>
              <a:rPr lang="en" sz="2400" b="0" dirty="0" smtClean="0">
                <a:solidFill>
                  <a:srgbClr val="000000"/>
                </a:solidFill>
                <a:highlight>
                  <a:srgbClr val="F4CCCC"/>
                </a:highlight>
              </a:rPr>
              <a:t>AA</a:t>
            </a:r>
            <a:r>
              <a:rPr lang="en" sz="2400" b="0" dirty="0" smtClean="0">
                <a:solidFill>
                  <a:srgbClr val="000000"/>
                </a:solidFill>
                <a:highlight>
                  <a:srgbClr val="FFF2CC"/>
                </a:highlight>
              </a:rPr>
              <a:t>C</a:t>
            </a:r>
            <a:r>
              <a:rPr lang="en" sz="2400" b="0" dirty="0" smtClean="0">
                <a:solidFill>
                  <a:srgbClr val="000000"/>
                </a:solidFill>
                <a:highlight>
                  <a:srgbClr val="F4CCCC"/>
                </a:highlight>
              </a:rPr>
              <a:t>A</a:t>
            </a:r>
            <a:r>
              <a:rPr lang="en" sz="2400" b="0" dirty="0" smtClean="0">
                <a:solidFill>
                  <a:srgbClr val="000000"/>
                </a:solidFill>
                <a:highlight>
                  <a:srgbClr val="D9EAD3"/>
                </a:highlight>
              </a:rPr>
              <a:t>G</a:t>
            </a:r>
            <a:r>
              <a:rPr lang="en" sz="2400" b="0" dirty="0" smtClean="0">
                <a:solidFill>
                  <a:srgbClr val="000000"/>
                </a:solidFill>
                <a:highlight>
                  <a:srgbClr val="F4CCCC"/>
                </a:highlight>
              </a:rPr>
              <a:t>A</a:t>
            </a:r>
            <a:r>
              <a:rPr lang="en" sz="2400" b="0" dirty="0" smtClean="0">
                <a:solidFill>
                  <a:srgbClr val="000000"/>
                </a:solidFill>
                <a:highlight>
                  <a:srgbClr val="FFF2CC"/>
                </a:highlight>
              </a:rPr>
              <a:t>CCC</a:t>
            </a:r>
            <a:r>
              <a:rPr lang="en" sz="2400" b="0" dirty="0" smtClean="0">
                <a:solidFill>
                  <a:srgbClr val="000000"/>
                </a:solidFill>
                <a:highlight>
                  <a:srgbClr val="F4CCCC"/>
                </a:highlight>
              </a:rPr>
              <a:t>A</a:t>
            </a:r>
            <a:r>
              <a:rPr lang="en" sz="2400" b="0" dirty="0" smtClean="0">
                <a:solidFill>
                  <a:srgbClr val="000000"/>
                </a:solidFill>
                <a:highlight>
                  <a:srgbClr val="D9EAD3"/>
                </a:highlight>
              </a:rPr>
              <a:t>G</a:t>
            </a:r>
            <a:r>
              <a:rPr lang="en" sz="2400" b="0" dirty="0" smtClean="0">
                <a:solidFill>
                  <a:srgbClr val="000000"/>
                </a:solidFill>
                <a:highlight>
                  <a:srgbClr val="FFF2CC"/>
                </a:highlight>
              </a:rPr>
              <a:t>C</a:t>
            </a:r>
            <a:r>
              <a:rPr lang="en" sz="2400" b="0" dirty="0" smtClean="0">
                <a:solidFill>
                  <a:srgbClr val="000000"/>
                </a:solidFill>
                <a:highlight>
                  <a:srgbClr val="F4CCCC"/>
                </a:highlight>
              </a:rPr>
              <a:t>A</a:t>
            </a:r>
            <a:r>
              <a:rPr lang="en" sz="2400" b="0" dirty="0" smtClean="0">
                <a:solidFill>
                  <a:srgbClr val="000000"/>
                </a:solidFill>
                <a:highlight>
                  <a:srgbClr val="FFF2CC"/>
                </a:highlight>
              </a:rPr>
              <a:t>C</a:t>
            </a:r>
            <a:r>
              <a:rPr lang="en-US" sz="2400" b="0" dirty="0" smtClean="0">
                <a:solidFill>
                  <a:srgbClr val="000000"/>
                </a:solidFill>
                <a:highlight>
                  <a:srgbClr val="FFF2CC"/>
                </a:highlight>
              </a:rPr>
              <a:t>GGATCCA</a:t>
            </a:r>
            <a:endParaRPr lang="en" sz="2400" b="0" dirty="0">
              <a:solidFill>
                <a:srgbClr val="000000"/>
              </a:solidFill>
              <a:highlight>
                <a:srgbClr val="FFF2CC"/>
              </a:highlight>
            </a:endParaRPr>
          </a:p>
        </p:txBody>
      </p:sp>
      <p:sp>
        <p:nvSpPr>
          <p:cNvPr id="16" name="Shape 148"/>
          <p:cNvSpPr txBox="1">
            <a:spLocks/>
          </p:cNvSpPr>
          <p:nvPr/>
        </p:nvSpPr>
        <p:spPr>
          <a:xfrm>
            <a:off x="0" y="2504853"/>
            <a:ext cx="7196398" cy="525462"/>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342900" marR="0" lvl="0" indent="-165100" algn="l" rtl="0">
              <a:lnSpc>
                <a:spcPct val="100000"/>
              </a:lnSpc>
              <a:spcBef>
                <a:spcPts val="560"/>
              </a:spcBef>
              <a:spcAft>
                <a:spcPts val="0"/>
              </a:spcAft>
              <a:buClr>
                <a:schemeClr val="dk1"/>
              </a:buClr>
              <a:buSzPct val="100000"/>
              <a:buFont typeface="Arial"/>
              <a:buChar char="•"/>
              <a:defRPr sz="2800" b="1" i="0" u="none" strike="noStrike" cap="none">
                <a:solidFill>
                  <a:schemeClr val="dk1"/>
                </a:solidFill>
                <a:latin typeface="Calibri"/>
                <a:ea typeface="Calibri"/>
                <a:cs typeface="Calibri"/>
                <a:sym typeface="Calibri"/>
              </a:defRPr>
            </a:lvl1pPr>
            <a:lvl2pPr marL="466344" marR="0" lvl="1" indent="-136144"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777240" marR="0" lvl="2" indent="-10414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1430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16002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a:spcBef>
                <a:spcPts val="0"/>
              </a:spcBef>
              <a:buFont typeface="Arial"/>
              <a:buNone/>
            </a:pPr>
            <a:r>
              <a:rPr lang="en" sz="2400" b="0" dirty="0" smtClean="0">
                <a:solidFill>
                  <a:srgbClr val="000000"/>
                </a:solidFill>
                <a:highlight>
                  <a:srgbClr val="D9EAD3"/>
                </a:highlight>
              </a:rPr>
              <a:t>G</a:t>
            </a:r>
            <a:r>
              <a:rPr lang="en" sz="2400" b="0" dirty="0" smtClean="0">
                <a:solidFill>
                  <a:srgbClr val="000000"/>
                </a:solidFill>
                <a:highlight>
                  <a:srgbClr val="FFF2CC"/>
                </a:highlight>
              </a:rPr>
              <a:t>C</a:t>
            </a:r>
            <a:r>
              <a:rPr lang="en-US" sz="2400" b="0" u="heavy" dirty="0">
                <a:solidFill>
                  <a:srgbClr val="FF0000"/>
                </a:solidFill>
                <a:highlight>
                  <a:srgbClr val="CFE2F3"/>
                </a:highlight>
              </a:rPr>
              <a:t> </a:t>
            </a:r>
            <a:r>
              <a:rPr lang="en-US" sz="2400" b="0" u="heavy" dirty="0" smtClean="0">
                <a:solidFill>
                  <a:srgbClr val="FF0000"/>
                </a:solidFill>
                <a:highlight>
                  <a:srgbClr val="CFE2F3"/>
                </a:highlight>
              </a:rPr>
              <a:t> </a:t>
            </a:r>
            <a:r>
              <a:rPr lang="en" sz="2400" b="0" dirty="0" smtClean="0">
                <a:solidFill>
                  <a:srgbClr val="000000"/>
                </a:solidFill>
                <a:highlight>
                  <a:srgbClr val="F4CCCC"/>
                </a:highlight>
              </a:rPr>
              <a:t>A</a:t>
            </a:r>
            <a:r>
              <a:rPr lang="en" sz="2400" b="0" dirty="0" smtClean="0">
                <a:solidFill>
                  <a:srgbClr val="000000"/>
                </a:solidFill>
                <a:highlight>
                  <a:srgbClr val="FFF2CC"/>
                </a:highlight>
              </a:rPr>
              <a:t>C</a:t>
            </a:r>
            <a:r>
              <a:rPr lang="en" sz="2400" b="0" dirty="0" smtClean="0">
                <a:solidFill>
                  <a:srgbClr val="000000"/>
                </a:solidFill>
                <a:highlight>
                  <a:srgbClr val="D9EAD3"/>
                </a:highlight>
              </a:rPr>
              <a:t>GG</a:t>
            </a:r>
            <a:r>
              <a:rPr lang="en" sz="2400" b="0" dirty="0" smtClean="0">
                <a:solidFill>
                  <a:srgbClr val="000000"/>
                </a:solidFill>
                <a:highlight>
                  <a:srgbClr val="F4CCCC"/>
                </a:highlight>
              </a:rPr>
              <a:t>AA</a:t>
            </a:r>
            <a:r>
              <a:rPr lang="en" sz="2400" b="0" dirty="0" smtClean="0">
                <a:solidFill>
                  <a:srgbClr val="000000"/>
                </a:solidFill>
                <a:highlight>
                  <a:srgbClr val="C9DAF8"/>
                </a:highlight>
              </a:rPr>
              <a:t>T</a:t>
            </a:r>
            <a:r>
              <a:rPr lang="en" sz="2400" b="0" dirty="0" smtClean="0">
                <a:solidFill>
                  <a:srgbClr val="000000"/>
                </a:solidFill>
                <a:highlight>
                  <a:srgbClr val="F4CCCC"/>
                </a:highlight>
              </a:rPr>
              <a:t>A</a:t>
            </a:r>
            <a:r>
              <a:rPr lang="en-US" sz="2400" b="0" dirty="0" smtClean="0">
                <a:solidFill>
                  <a:srgbClr val="FF0000"/>
                </a:solidFill>
                <a:highlight>
                  <a:srgbClr val="F4CCCC"/>
                </a:highlight>
              </a:rPr>
              <a:t>C</a:t>
            </a:r>
            <a:r>
              <a:rPr lang="en" sz="2400" b="0" dirty="0" smtClean="0">
                <a:solidFill>
                  <a:srgbClr val="000000"/>
                </a:solidFill>
                <a:highlight>
                  <a:srgbClr val="F4CCCC"/>
                </a:highlight>
              </a:rPr>
              <a:t>AA</a:t>
            </a:r>
            <a:r>
              <a:rPr lang="en" sz="2400" b="0" dirty="0" smtClean="0">
                <a:solidFill>
                  <a:srgbClr val="000000"/>
                </a:solidFill>
                <a:highlight>
                  <a:srgbClr val="FFF2CC"/>
                </a:highlight>
              </a:rPr>
              <a:t>CC</a:t>
            </a:r>
            <a:r>
              <a:rPr lang="en" sz="2400" b="0" dirty="0" smtClean="0">
                <a:solidFill>
                  <a:srgbClr val="000000"/>
                </a:solidFill>
                <a:highlight>
                  <a:srgbClr val="F4CCCC"/>
                </a:highlight>
              </a:rPr>
              <a:t>A</a:t>
            </a:r>
            <a:r>
              <a:rPr lang="en" sz="2400" b="0" dirty="0" smtClean="0">
                <a:solidFill>
                  <a:srgbClr val="000000"/>
                </a:solidFill>
                <a:highlight>
                  <a:srgbClr val="D9EAD3"/>
                </a:highlight>
              </a:rPr>
              <a:t>GG</a:t>
            </a:r>
            <a:r>
              <a:rPr lang="en" sz="2400" b="0" dirty="0" smtClean="0">
                <a:solidFill>
                  <a:srgbClr val="000000"/>
                </a:solidFill>
                <a:highlight>
                  <a:srgbClr val="F4CCCC"/>
                </a:highlight>
              </a:rPr>
              <a:t>AA</a:t>
            </a:r>
            <a:r>
              <a:rPr lang="en" sz="2400" b="0" dirty="0" smtClean="0">
                <a:solidFill>
                  <a:srgbClr val="000000"/>
                </a:solidFill>
                <a:highlight>
                  <a:srgbClr val="FFF2CC"/>
                </a:highlight>
              </a:rPr>
              <a:t>C</a:t>
            </a:r>
            <a:r>
              <a:rPr lang="en" sz="2400" b="0" dirty="0" smtClean="0">
                <a:solidFill>
                  <a:srgbClr val="000000"/>
                </a:solidFill>
                <a:highlight>
                  <a:srgbClr val="F4CCCC"/>
                </a:highlight>
              </a:rPr>
              <a:t>AA</a:t>
            </a:r>
            <a:r>
              <a:rPr lang="en" sz="2400" b="0" dirty="0" smtClean="0">
                <a:solidFill>
                  <a:srgbClr val="000000"/>
                </a:solidFill>
                <a:highlight>
                  <a:srgbClr val="FFF2CC"/>
                </a:highlight>
              </a:rPr>
              <a:t>C</a:t>
            </a:r>
            <a:r>
              <a:rPr lang="en" sz="2400" b="0" dirty="0" smtClean="0">
                <a:solidFill>
                  <a:srgbClr val="000000"/>
                </a:solidFill>
                <a:highlight>
                  <a:srgbClr val="F4CCCC"/>
                </a:highlight>
              </a:rPr>
              <a:t>A</a:t>
            </a:r>
            <a:r>
              <a:rPr lang="en" sz="2400" b="0" dirty="0" smtClean="0">
                <a:solidFill>
                  <a:srgbClr val="000000"/>
                </a:solidFill>
                <a:highlight>
                  <a:srgbClr val="D9EAD3"/>
                </a:highlight>
              </a:rPr>
              <a:t>G</a:t>
            </a:r>
            <a:r>
              <a:rPr lang="en" sz="2400" b="0" dirty="0" smtClean="0">
                <a:solidFill>
                  <a:srgbClr val="000000"/>
                </a:solidFill>
                <a:highlight>
                  <a:srgbClr val="F4CCCC"/>
                </a:highlight>
              </a:rPr>
              <a:t>A</a:t>
            </a:r>
            <a:r>
              <a:rPr lang="en-US" sz="2400" b="0" dirty="0">
                <a:solidFill>
                  <a:srgbClr val="000000"/>
                </a:solidFill>
                <a:highlight>
                  <a:srgbClr val="FFF2CC"/>
                </a:highlight>
              </a:rPr>
              <a:t>C</a:t>
            </a:r>
            <a:r>
              <a:rPr lang="en" sz="2400" b="0" dirty="0" smtClean="0">
                <a:solidFill>
                  <a:srgbClr val="000000"/>
                </a:solidFill>
                <a:highlight>
                  <a:srgbClr val="FFF2CC"/>
                </a:highlight>
              </a:rPr>
              <a:t>CC</a:t>
            </a:r>
            <a:r>
              <a:rPr lang="en" sz="2400" b="0" dirty="0" smtClean="0">
                <a:solidFill>
                  <a:srgbClr val="000000"/>
                </a:solidFill>
                <a:highlight>
                  <a:srgbClr val="F4CCCC"/>
                </a:highlight>
              </a:rPr>
              <a:t>A</a:t>
            </a:r>
            <a:r>
              <a:rPr lang="en" sz="2400" b="0" dirty="0" smtClean="0">
                <a:solidFill>
                  <a:srgbClr val="000000"/>
                </a:solidFill>
                <a:highlight>
                  <a:srgbClr val="D9EAD3"/>
                </a:highlight>
              </a:rPr>
              <a:t>G</a:t>
            </a:r>
            <a:r>
              <a:rPr lang="en" sz="2400" b="0" dirty="0" smtClean="0">
                <a:solidFill>
                  <a:srgbClr val="000000"/>
                </a:solidFill>
                <a:highlight>
                  <a:srgbClr val="FFF2CC"/>
                </a:highlight>
              </a:rPr>
              <a:t>C</a:t>
            </a:r>
            <a:r>
              <a:rPr lang="en" sz="2400" b="0" dirty="0" smtClean="0">
                <a:solidFill>
                  <a:srgbClr val="000000"/>
                </a:solidFill>
                <a:highlight>
                  <a:srgbClr val="F4CCCC"/>
                </a:highlight>
              </a:rPr>
              <a:t>A</a:t>
            </a:r>
            <a:r>
              <a:rPr lang="en" sz="2400" b="0" dirty="0" smtClean="0">
                <a:solidFill>
                  <a:srgbClr val="000000"/>
                </a:solidFill>
                <a:highlight>
                  <a:srgbClr val="FFF2CC"/>
                </a:highlight>
              </a:rPr>
              <a:t>C</a:t>
            </a:r>
            <a:endParaRPr lang="en" sz="2400" b="0" dirty="0">
              <a:solidFill>
                <a:srgbClr val="000000"/>
              </a:solidFill>
              <a:highlight>
                <a:srgbClr val="FFF2CC"/>
              </a:highlight>
            </a:endParaRPr>
          </a:p>
        </p:txBody>
      </p:sp>
      <p:sp>
        <p:nvSpPr>
          <p:cNvPr id="17" name="Shape 148"/>
          <p:cNvSpPr txBox="1">
            <a:spLocks/>
          </p:cNvSpPr>
          <p:nvPr/>
        </p:nvSpPr>
        <p:spPr>
          <a:xfrm>
            <a:off x="3127083" y="2841343"/>
            <a:ext cx="5602918" cy="525462"/>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342900" marR="0" lvl="0" indent="-165100" algn="l" rtl="0">
              <a:lnSpc>
                <a:spcPct val="100000"/>
              </a:lnSpc>
              <a:spcBef>
                <a:spcPts val="560"/>
              </a:spcBef>
              <a:spcAft>
                <a:spcPts val="0"/>
              </a:spcAft>
              <a:buClr>
                <a:schemeClr val="dk1"/>
              </a:buClr>
              <a:buSzPct val="100000"/>
              <a:buFont typeface="Arial"/>
              <a:buChar char="•"/>
              <a:defRPr sz="2800" b="1" i="0" u="none" strike="noStrike" cap="none">
                <a:solidFill>
                  <a:schemeClr val="dk1"/>
                </a:solidFill>
                <a:latin typeface="Calibri"/>
                <a:ea typeface="Calibri"/>
                <a:cs typeface="Calibri"/>
                <a:sym typeface="Calibri"/>
              </a:defRPr>
            </a:lvl1pPr>
            <a:lvl2pPr marL="466344" marR="0" lvl="1" indent="-136144"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777240" marR="0" lvl="2" indent="-10414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1430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16002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a:spcBef>
                <a:spcPts val="0"/>
              </a:spcBef>
              <a:buFont typeface="Arial"/>
              <a:buNone/>
            </a:pPr>
            <a:r>
              <a:rPr lang="en" sz="2400" b="0" dirty="0" smtClean="0">
                <a:solidFill>
                  <a:srgbClr val="000000"/>
                </a:solidFill>
                <a:highlight>
                  <a:srgbClr val="D9EAD3"/>
                </a:highlight>
              </a:rPr>
              <a:t>G</a:t>
            </a:r>
            <a:r>
              <a:rPr lang="en" sz="2400" b="0" dirty="0" smtClean="0">
                <a:solidFill>
                  <a:srgbClr val="000000"/>
                </a:solidFill>
                <a:highlight>
                  <a:srgbClr val="F4CCCC"/>
                </a:highlight>
              </a:rPr>
              <a:t>AA</a:t>
            </a:r>
            <a:r>
              <a:rPr lang="en" sz="2400" b="0" dirty="0" smtClean="0">
                <a:solidFill>
                  <a:srgbClr val="000000"/>
                </a:solidFill>
                <a:highlight>
                  <a:srgbClr val="FFF2CC"/>
                </a:highlight>
              </a:rPr>
              <a:t>C</a:t>
            </a:r>
            <a:r>
              <a:rPr lang="en" sz="2400" b="0" dirty="0" smtClean="0">
                <a:solidFill>
                  <a:srgbClr val="000000"/>
                </a:solidFill>
                <a:highlight>
                  <a:srgbClr val="F4CCCC"/>
                </a:highlight>
              </a:rPr>
              <a:t>AA</a:t>
            </a:r>
            <a:r>
              <a:rPr lang="en" sz="2400" b="0" dirty="0" smtClean="0">
                <a:solidFill>
                  <a:srgbClr val="000000"/>
                </a:solidFill>
                <a:highlight>
                  <a:srgbClr val="FFF2CC"/>
                </a:highlight>
              </a:rPr>
              <a:t>C</a:t>
            </a:r>
            <a:r>
              <a:rPr lang="en" sz="2400" b="0" dirty="0" smtClean="0">
                <a:solidFill>
                  <a:srgbClr val="000000"/>
                </a:solidFill>
                <a:highlight>
                  <a:srgbClr val="F4CCCC"/>
                </a:highlight>
              </a:rPr>
              <a:t>A</a:t>
            </a:r>
            <a:r>
              <a:rPr lang="en" sz="2400" b="0" dirty="0" smtClean="0">
                <a:solidFill>
                  <a:srgbClr val="000000"/>
                </a:solidFill>
                <a:highlight>
                  <a:srgbClr val="D9EAD3"/>
                </a:highlight>
              </a:rPr>
              <a:t>G</a:t>
            </a:r>
            <a:r>
              <a:rPr lang="en" sz="2400" b="0" dirty="0" smtClean="0">
                <a:solidFill>
                  <a:srgbClr val="000000"/>
                </a:solidFill>
                <a:highlight>
                  <a:srgbClr val="F4CCCC"/>
                </a:highlight>
              </a:rPr>
              <a:t>A</a:t>
            </a:r>
            <a:r>
              <a:rPr lang="en" sz="2400" b="0" dirty="0" smtClean="0">
                <a:solidFill>
                  <a:srgbClr val="000000"/>
                </a:solidFill>
                <a:highlight>
                  <a:srgbClr val="FFF2CC"/>
                </a:highlight>
              </a:rPr>
              <a:t>CCC</a:t>
            </a:r>
            <a:r>
              <a:rPr lang="en" sz="2400" b="0" dirty="0" smtClean="0">
                <a:solidFill>
                  <a:srgbClr val="000000"/>
                </a:solidFill>
                <a:highlight>
                  <a:srgbClr val="F4CCCC"/>
                </a:highlight>
              </a:rPr>
              <a:t>A</a:t>
            </a:r>
            <a:r>
              <a:rPr lang="en" sz="2400" b="0" dirty="0" smtClean="0">
                <a:solidFill>
                  <a:srgbClr val="000000"/>
                </a:solidFill>
                <a:highlight>
                  <a:srgbClr val="D9EAD3"/>
                </a:highlight>
              </a:rPr>
              <a:t>G</a:t>
            </a:r>
            <a:r>
              <a:rPr lang="en" sz="2400" b="0" dirty="0" smtClean="0">
                <a:solidFill>
                  <a:srgbClr val="000000"/>
                </a:solidFill>
                <a:highlight>
                  <a:srgbClr val="FFF2CC"/>
                </a:highlight>
              </a:rPr>
              <a:t>C</a:t>
            </a:r>
            <a:r>
              <a:rPr lang="en" sz="2400" b="0" dirty="0" smtClean="0">
                <a:solidFill>
                  <a:srgbClr val="000000"/>
                </a:solidFill>
                <a:highlight>
                  <a:srgbClr val="F4CCCC"/>
                </a:highlight>
              </a:rPr>
              <a:t>A</a:t>
            </a:r>
            <a:r>
              <a:rPr lang="en-US" sz="2400" b="0" dirty="0">
                <a:solidFill>
                  <a:srgbClr val="FF0000"/>
                </a:solidFill>
                <a:highlight>
                  <a:srgbClr val="FFF2CC"/>
                </a:highlight>
              </a:rPr>
              <a:t>T</a:t>
            </a:r>
            <a:r>
              <a:rPr lang="en-US" sz="2400" b="0" dirty="0" smtClean="0">
                <a:solidFill>
                  <a:srgbClr val="000000"/>
                </a:solidFill>
                <a:highlight>
                  <a:srgbClr val="FFF2CC"/>
                </a:highlight>
              </a:rPr>
              <a:t>GGATCCA</a:t>
            </a:r>
            <a:endParaRPr lang="en" sz="2400" b="0" dirty="0">
              <a:solidFill>
                <a:srgbClr val="000000"/>
              </a:solidFill>
              <a:highlight>
                <a:srgbClr val="FFF2CC"/>
              </a:highlight>
            </a:endParaRPr>
          </a:p>
        </p:txBody>
      </p:sp>
      <p:sp>
        <p:nvSpPr>
          <p:cNvPr id="18" name="Shape 155"/>
          <p:cNvSpPr txBox="1"/>
          <p:nvPr/>
        </p:nvSpPr>
        <p:spPr>
          <a:xfrm>
            <a:off x="7631609" y="2624049"/>
            <a:ext cx="1404600" cy="987200"/>
          </a:xfrm>
          <a:prstGeom prst="rect">
            <a:avLst/>
          </a:prstGeom>
          <a:noFill/>
          <a:ln>
            <a:noFill/>
          </a:ln>
        </p:spPr>
        <p:txBody>
          <a:bodyPr wrap="square" lIns="91425" tIns="91425" rIns="91425" bIns="91425" anchor="t" anchorCtr="0">
            <a:noAutofit/>
          </a:bodyPr>
          <a:lstStyle/>
          <a:p>
            <a:pPr lvl="0" algn="ctr" rtl="0">
              <a:spcBef>
                <a:spcPts val="0"/>
              </a:spcBef>
              <a:buNone/>
            </a:pPr>
            <a:r>
              <a:rPr lang="en-US" sz="1800" i="1" dirty="0" smtClean="0"/>
              <a:t>Multiple copies </a:t>
            </a:r>
          </a:p>
          <a:p>
            <a:pPr lvl="0" algn="ctr" rtl="0">
              <a:spcBef>
                <a:spcPts val="0"/>
              </a:spcBef>
              <a:buNone/>
            </a:pPr>
            <a:r>
              <a:rPr lang="en-US" i="1" dirty="0" smtClean="0"/>
              <a:t>(20x typical)</a:t>
            </a:r>
            <a:endParaRPr lang="en" sz="1000" dirty="0"/>
          </a:p>
        </p:txBody>
      </p:sp>
      <p:sp>
        <p:nvSpPr>
          <p:cNvPr id="3" name="Rectangle 2"/>
          <p:cNvSpPr/>
          <p:nvPr/>
        </p:nvSpPr>
        <p:spPr>
          <a:xfrm>
            <a:off x="360340" y="4558447"/>
            <a:ext cx="8078700" cy="400110"/>
          </a:xfrm>
          <a:prstGeom prst="rect">
            <a:avLst/>
          </a:prstGeom>
        </p:spPr>
        <p:txBody>
          <a:bodyPr wrap="square">
            <a:spAutoFit/>
          </a:bodyPr>
          <a:lstStyle/>
          <a:p>
            <a:pPr lvl="0"/>
            <a:r>
              <a:rPr lang="en" sz="2000" dirty="0" smtClean="0">
                <a:highlight>
                  <a:srgbClr val="D9EAD3"/>
                </a:highlight>
              </a:rPr>
              <a:t>G</a:t>
            </a:r>
            <a:r>
              <a:rPr lang="en" sz="2000" dirty="0" smtClean="0">
                <a:highlight>
                  <a:srgbClr val="FFF2CC"/>
                </a:highlight>
              </a:rPr>
              <a:t>C</a:t>
            </a:r>
            <a:r>
              <a:rPr lang="en" sz="2000" dirty="0" smtClean="0">
                <a:highlight>
                  <a:srgbClr val="CFE2F3"/>
                </a:highlight>
              </a:rPr>
              <a:t>T</a:t>
            </a:r>
            <a:r>
              <a:rPr lang="en" sz="2000" dirty="0" smtClean="0">
                <a:highlight>
                  <a:srgbClr val="F4CCCC"/>
                </a:highlight>
              </a:rPr>
              <a:t>A</a:t>
            </a:r>
            <a:r>
              <a:rPr lang="en" sz="2000" dirty="0" smtClean="0">
                <a:highlight>
                  <a:srgbClr val="FFF2CC"/>
                </a:highlight>
              </a:rPr>
              <a:t>C</a:t>
            </a:r>
            <a:r>
              <a:rPr lang="en" sz="2000" dirty="0" smtClean="0">
                <a:highlight>
                  <a:srgbClr val="D9EAD3"/>
                </a:highlight>
              </a:rPr>
              <a:t>GG</a:t>
            </a:r>
            <a:r>
              <a:rPr lang="en" sz="2000" dirty="0" smtClean="0">
                <a:highlight>
                  <a:srgbClr val="F4CCCC"/>
                </a:highlight>
              </a:rPr>
              <a:t>AA</a:t>
            </a:r>
            <a:r>
              <a:rPr lang="en" sz="2000" dirty="0" smtClean="0">
                <a:highlight>
                  <a:srgbClr val="C9DAF8"/>
                </a:highlight>
              </a:rPr>
              <a:t>T</a:t>
            </a:r>
            <a:r>
              <a:rPr lang="en" sz="2000" dirty="0" smtClean="0">
                <a:highlight>
                  <a:srgbClr val="F4CCCC"/>
                </a:highlight>
              </a:rPr>
              <a:t>AAAA</a:t>
            </a:r>
            <a:r>
              <a:rPr lang="en" sz="2000" dirty="0" smtClean="0">
                <a:highlight>
                  <a:srgbClr val="FFF2CC"/>
                </a:highlight>
              </a:rPr>
              <a:t>CC</a:t>
            </a:r>
            <a:r>
              <a:rPr lang="en" sz="2000" dirty="0" smtClean="0">
                <a:highlight>
                  <a:srgbClr val="F4CCCC"/>
                </a:highlight>
              </a:rPr>
              <a:t>A</a:t>
            </a:r>
            <a:r>
              <a:rPr lang="en" sz="2000" dirty="0" smtClean="0">
                <a:highlight>
                  <a:srgbClr val="D9EAD3"/>
                </a:highlight>
              </a:rPr>
              <a:t>GG</a:t>
            </a:r>
            <a:r>
              <a:rPr lang="en" sz="2000" dirty="0" smtClean="0">
                <a:highlight>
                  <a:srgbClr val="F4CCCC"/>
                </a:highlight>
              </a:rPr>
              <a:t>AA</a:t>
            </a:r>
            <a:r>
              <a:rPr lang="en" sz="2000" dirty="0" smtClean="0">
                <a:highlight>
                  <a:srgbClr val="FFF2CC"/>
                </a:highlight>
              </a:rPr>
              <a:t>C</a:t>
            </a:r>
            <a:r>
              <a:rPr lang="en" sz="2000" dirty="0" smtClean="0">
                <a:highlight>
                  <a:srgbClr val="F4CCCC"/>
                </a:highlight>
              </a:rPr>
              <a:t>AA</a:t>
            </a:r>
            <a:r>
              <a:rPr lang="en" sz="2000" dirty="0" smtClean="0">
                <a:highlight>
                  <a:srgbClr val="FFF2CC"/>
                </a:highlight>
              </a:rPr>
              <a:t>C</a:t>
            </a:r>
            <a:r>
              <a:rPr lang="en" sz="2000" dirty="0" smtClean="0">
                <a:highlight>
                  <a:srgbClr val="F4CCCC"/>
                </a:highlight>
              </a:rPr>
              <a:t>A</a:t>
            </a:r>
            <a:r>
              <a:rPr lang="en" sz="2000" dirty="0" smtClean="0">
                <a:highlight>
                  <a:srgbClr val="D9EAD3"/>
                </a:highlight>
              </a:rPr>
              <a:t>G</a:t>
            </a:r>
            <a:r>
              <a:rPr lang="en" sz="2000" dirty="0" smtClean="0">
                <a:highlight>
                  <a:srgbClr val="F4CCCC"/>
                </a:highlight>
              </a:rPr>
              <a:t>A</a:t>
            </a:r>
            <a:r>
              <a:rPr lang="en" sz="2000" dirty="0" smtClean="0">
                <a:highlight>
                  <a:srgbClr val="FFF2CC"/>
                </a:highlight>
              </a:rPr>
              <a:t>C</a:t>
            </a:r>
            <a:r>
              <a:rPr lang="en-US" sz="2000" dirty="0" smtClean="0">
                <a:highlight>
                  <a:srgbClr val="FFF2CC"/>
                </a:highlight>
              </a:rPr>
              <a:t>C</a:t>
            </a:r>
            <a:r>
              <a:rPr lang="en" sz="2000" dirty="0" smtClean="0">
                <a:highlight>
                  <a:srgbClr val="FFF2CC"/>
                </a:highlight>
              </a:rPr>
              <a:t>C</a:t>
            </a:r>
            <a:r>
              <a:rPr lang="en" sz="2000" dirty="0" smtClean="0">
                <a:highlight>
                  <a:srgbClr val="F4CCCC"/>
                </a:highlight>
              </a:rPr>
              <a:t>A</a:t>
            </a:r>
            <a:r>
              <a:rPr lang="en" sz="2000" dirty="0" smtClean="0">
                <a:highlight>
                  <a:srgbClr val="D9EAD3"/>
                </a:highlight>
              </a:rPr>
              <a:t>G</a:t>
            </a:r>
            <a:r>
              <a:rPr lang="en" sz="2000" dirty="0" smtClean="0">
                <a:highlight>
                  <a:srgbClr val="FFF2CC"/>
                </a:highlight>
              </a:rPr>
              <a:t>C</a:t>
            </a:r>
            <a:r>
              <a:rPr lang="en" sz="2000" dirty="0" smtClean="0">
                <a:highlight>
                  <a:srgbClr val="F4CCCC"/>
                </a:highlight>
              </a:rPr>
              <a:t>A</a:t>
            </a:r>
            <a:r>
              <a:rPr lang="en-US" sz="2000" dirty="0">
                <a:highlight>
                  <a:srgbClr val="FFF2CC"/>
                </a:highlight>
              </a:rPr>
              <a:t>C</a:t>
            </a:r>
            <a:r>
              <a:rPr lang="en-US" sz="2000" dirty="0" smtClean="0">
                <a:highlight>
                  <a:srgbClr val="FFF2CC"/>
                </a:highlight>
              </a:rPr>
              <a:t>GGATCCA</a:t>
            </a:r>
            <a:endParaRPr lang="en" sz="2000" dirty="0">
              <a:highlight>
                <a:srgbClr val="FFF2CC"/>
              </a:highlight>
            </a:endParaRPr>
          </a:p>
        </p:txBody>
      </p:sp>
      <p:sp>
        <p:nvSpPr>
          <p:cNvPr id="4" name="TextBox 3"/>
          <p:cNvSpPr txBox="1"/>
          <p:nvPr/>
        </p:nvSpPr>
        <p:spPr>
          <a:xfrm>
            <a:off x="832980" y="3366805"/>
            <a:ext cx="787445" cy="369332"/>
          </a:xfrm>
          <a:prstGeom prst="rect">
            <a:avLst/>
          </a:prstGeom>
          <a:noFill/>
        </p:spPr>
        <p:txBody>
          <a:bodyPr wrap="none" rtlCol="0">
            <a:spAutoFit/>
          </a:bodyPr>
          <a:lstStyle/>
          <a:p>
            <a:r>
              <a:rPr lang="en-US" sz="1800" dirty="0" smtClean="0">
                <a:solidFill>
                  <a:srgbClr val="FF0000"/>
                </a:solidFill>
              </a:rPr>
              <a:t>errors</a:t>
            </a:r>
            <a:endParaRPr lang="en-US" sz="1800" dirty="0">
              <a:solidFill>
                <a:srgbClr val="FF0000"/>
              </a:solidFill>
            </a:endParaRPr>
          </a:p>
        </p:txBody>
      </p:sp>
      <p:cxnSp>
        <p:nvCxnSpPr>
          <p:cNvPr id="6" name="Straight Arrow Connector 5"/>
          <p:cNvCxnSpPr>
            <a:stCxn id="4" idx="0"/>
          </p:cNvCxnSpPr>
          <p:nvPr/>
        </p:nvCxnSpPr>
        <p:spPr>
          <a:xfrm flipH="1" flipV="1">
            <a:off x="737392" y="3030315"/>
            <a:ext cx="489311" cy="33649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1515750" y="3030315"/>
            <a:ext cx="751047" cy="33649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 name="Down Arrow 10"/>
          <p:cNvSpPr/>
          <p:nvPr/>
        </p:nvSpPr>
        <p:spPr>
          <a:xfrm>
            <a:off x="4089345" y="3366805"/>
            <a:ext cx="925800" cy="1002652"/>
          </a:xfrm>
          <a:prstGeom prst="downArrow">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69828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a:t>
            </a:fld>
            <a:endParaRPr lang="en"/>
          </a:p>
        </p:txBody>
      </p:sp>
      <p:sp>
        <p:nvSpPr>
          <p:cNvPr id="278" name="Shape 278"/>
          <p:cNvSpPr txBox="1">
            <a:spLocks noGrp="1"/>
          </p:cNvSpPr>
          <p:nvPr>
            <p:ph type="title" idx="4294967295"/>
          </p:nvPr>
        </p:nvSpPr>
        <p:spPr>
          <a:xfrm>
            <a:off x="293064" y="190500"/>
            <a:ext cx="8850936" cy="695325"/>
          </a:xfrm>
          <a:prstGeom prst="rect">
            <a:avLst/>
          </a:prstGeom>
        </p:spPr>
        <p:txBody>
          <a:bodyPr wrap="square" lIns="91425" tIns="91425" rIns="91425" bIns="91425" anchor="t" anchorCtr="0">
            <a:noAutofit/>
          </a:bodyPr>
          <a:lstStyle/>
          <a:p>
            <a:pPr lvl="0" rtl="0">
              <a:spcBef>
                <a:spcPts val="0"/>
              </a:spcBef>
              <a:buNone/>
            </a:pPr>
            <a:r>
              <a:rPr lang="en" sz="3400" dirty="0" smtClean="0"/>
              <a:t>HipMer </a:t>
            </a:r>
            <a:r>
              <a:rPr lang="en-US" sz="3400" dirty="0" smtClean="0"/>
              <a:t>genome assembly based on </a:t>
            </a:r>
            <a:r>
              <a:rPr lang="en-US" sz="3400" dirty="0" err="1" smtClean="0"/>
              <a:t>Meraculous</a:t>
            </a:r>
            <a:endParaRPr lang="en" sz="3400" dirty="0"/>
          </a:p>
        </p:txBody>
      </p:sp>
      <p:sp>
        <p:nvSpPr>
          <p:cNvPr id="283" name="Shape 283"/>
          <p:cNvSpPr txBox="1"/>
          <p:nvPr/>
        </p:nvSpPr>
        <p:spPr>
          <a:xfrm>
            <a:off x="4572000" y="1090326"/>
            <a:ext cx="4449157" cy="1064682"/>
          </a:xfrm>
          <a:prstGeom prst="rect">
            <a:avLst/>
          </a:prstGeom>
          <a:noFill/>
          <a:ln>
            <a:noFill/>
          </a:ln>
        </p:spPr>
        <p:txBody>
          <a:bodyPr wrap="square" lIns="91425" tIns="91425" rIns="91425" bIns="91425" anchor="t" anchorCtr="0">
            <a:noAutofit/>
          </a:bodyPr>
          <a:lstStyle/>
          <a:p>
            <a:pPr marL="457200" lvl="0" indent="-457200" rtl="0">
              <a:spcBef>
                <a:spcPts val="400"/>
              </a:spcBef>
              <a:buAutoNum type="arabicParenR"/>
            </a:pPr>
            <a:r>
              <a:rPr lang="en" sz="2200" b="1" i="1" dirty="0" smtClean="0">
                <a:solidFill>
                  <a:schemeClr val="dk1"/>
                </a:solidFill>
              </a:rPr>
              <a:t>K-mer Analysis</a:t>
            </a:r>
            <a:endParaRPr lang="en-US" sz="2200" b="1" i="1" dirty="0" smtClean="0">
              <a:solidFill>
                <a:schemeClr val="dk1"/>
              </a:solidFill>
            </a:endParaRPr>
          </a:p>
          <a:p>
            <a:pPr lvl="0" rtl="0">
              <a:spcBef>
                <a:spcPts val="400"/>
              </a:spcBef>
            </a:pPr>
            <a:r>
              <a:rPr lang="en-US" sz="2200" b="1" dirty="0" smtClean="0">
                <a:solidFill>
                  <a:srgbClr val="800000"/>
                </a:solidFill>
              </a:rPr>
              <a:t>Histogram </a:t>
            </a:r>
            <a:r>
              <a:rPr lang="en-US" sz="2200" dirty="0" smtClean="0">
                <a:solidFill>
                  <a:srgbClr val="800000"/>
                </a:solidFill>
              </a:rPr>
              <a:t>fixed-length fragments with bloom filters</a:t>
            </a:r>
            <a:endParaRPr lang="en" sz="2200" dirty="0">
              <a:solidFill>
                <a:srgbClr val="800000"/>
              </a:solidFill>
            </a:endParaRPr>
          </a:p>
          <a:p>
            <a:pPr lvl="0" rtl="0">
              <a:spcBef>
                <a:spcPts val="400"/>
              </a:spcBef>
              <a:buNone/>
            </a:pPr>
            <a:endParaRPr dirty="0">
              <a:solidFill>
                <a:schemeClr val="dk1"/>
              </a:solidFill>
            </a:endParaRPr>
          </a:p>
        </p:txBody>
      </p:sp>
      <p:sp>
        <p:nvSpPr>
          <p:cNvPr id="284" name="Shape 284"/>
          <p:cNvSpPr txBox="1"/>
          <p:nvPr/>
        </p:nvSpPr>
        <p:spPr>
          <a:xfrm>
            <a:off x="4571999" y="3573589"/>
            <a:ext cx="4449157" cy="1164077"/>
          </a:xfrm>
          <a:prstGeom prst="rect">
            <a:avLst/>
          </a:prstGeom>
          <a:noFill/>
          <a:ln>
            <a:noFill/>
          </a:ln>
        </p:spPr>
        <p:txBody>
          <a:bodyPr wrap="square" lIns="91425" tIns="91425" rIns="91425" bIns="91425" anchor="t" anchorCtr="0">
            <a:noAutofit/>
          </a:bodyPr>
          <a:lstStyle/>
          <a:p>
            <a:pPr lvl="0" rtl="0">
              <a:spcBef>
                <a:spcPts val="400"/>
              </a:spcBef>
              <a:buNone/>
            </a:pPr>
            <a:r>
              <a:rPr lang="en-US" sz="2200" b="1" i="1" dirty="0" smtClean="0">
                <a:solidFill>
                  <a:schemeClr val="dk1"/>
                </a:solidFill>
              </a:rPr>
              <a:t>3) </a:t>
            </a:r>
            <a:r>
              <a:rPr lang="en" sz="2200" b="1" i="1" dirty="0" smtClean="0">
                <a:solidFill>
                  <a:schemeClr val="dk1"/>
                </a:solidFill>
              </a:rPr>
              <a:t>Alignment</a:t>
            </a:r>
            <a:endParaRPr lang="en-US" sz="2200" b="1" i="1" dirty="0" smtClean="0">
              <a:solidFill>
                <a:schemeClr val="dk1"/>
              </a:solidFill>
            </a:endParaRPr>
          </a:p>
          <a:p>
            <a:pPr>
              <a:spcBef>
                <a:spcPts val="400"/>
              </a:spcBef>
            </a:pPr>
            <a:r>
              <a:rPr lang="en-US" sz="2200" dirty="0" smtClean="0">
                <a:solidFill>
                  <a:srgbClr val="800000"/>
                </a:solidFill>
              </a:rPr>
              <a:t>Build a </a:t>
            </a:r>
            <a:r>
              <a:rPr lang="en-US" sz="2200" b="1" dirty="0" smtClean="0">
                <a:solidFill>
                  <a:srgbClr val="800000"/>
                </a:solidFill>
              </a:rPr>
              <a:t>hash table </a:t>
            </a:r>
            <a:r>
              <a:rPr lang="en-US" sz="2200" dirty="0" smtClean="0">
                <a:solidFill>
                  <a:srgbClr val="800000"/>
                </a:solidFill>
              </a:rPr>
              <a:t>of k-</a:t>
            </a:r>
            <a:r>
              <a:rPr lang="en-US" sz="2200" dirty="0" err="1" smtClean="0">
                <a:solidFill>
                  <a:srgbClr val="800000"/>
                </a:solidFill>
              </a:rPr>
              <a:t>mers</a:t>
            </a:r>
            <a:r>
              <a:rPr lang="en-US" sz="2200" dirty="0" smtClean="0">
                <a:solidFill>
                  <a:srgbClr val="800000"/>
                </a:solidFill>
              </a:rPr>
              <a:t> in contigs and map to reads (seed-and extend)</a:t>
            </a:r>
            <a:endParaRPr lang="en" sz="2200" dirty="0">
              <a:solidFill>
                <a:srgbClr val="800000"/>
              </a:solidFill>
            </a:endParaRPr>
          </a:p>
          <a:p>
            <a:pPr lvl="0" rtl="0">
              <a:spcBef>
                <a:spcPts val="400"/>
              </a:spcBef>
              <a:buNone/>
            </a:pPr>
            <a:endParaRPr lang="en" sz="2200" i="1" dirty="0">
              <a:solidFill>
                <a:schemeClr val="dk1"/>
              </a:solidFill>
            </a:endParaRPr>
          </a:p>
        </p:txBody>
      </p:sp>
      <p:sp>
        <p:nvSpPr>
          <p:cNvPr id="285" name="Shape 285"/>
          <p:cNvSpPr txBox="1"/>
          <p:nvPr/>
        </p:nvSpPr>
        <p:spPr>
          <a:xfrm>
            <a:off x="4571999" y="5219496"/>
            <a:ext cx="4572001" cy="1192515"/>
          </a:xfrm>
          <a:prstGeom prst="rect">
            <a:avLst/>
          </a:prstGeom>
          <a:noFill/>
          <a:ln>
            <a:noFill/>
          </a:ln>
        </p:spPr>
        <p:txBody>
          <a:bodyPr wrap="square" lIns="91425" tIns="91425" rIns="91425" bIns="91425" anchor="t" anchorCtr="0">
            <a:noAutofit/>
          </a:bodyPr>
          <a:lstStyle/>
          <a:p>
            <a:pPr lvl="0" rtl="0">
              <a:spcBef>
                <a:spcPts val="400"/>
              </a:spcBef>
              <a:buNone/>
            </a:pPr>
            <a:r>
              <a:rPr lang="en-US" sz="2200" b="1" i="1" dirty="0" smtClean="0">
                <a:solidFill>
                  <a:schemeClr val="dk1"/>
                </a:solidFill>
              </a:rPr>
              <a:t>4) </a:t>
            </a:r>
            <a:r>
              <a:rPr lang="en" sz="2200" b="1" i="1" dirty="0" smtClean="0">
                <a:solidFill>
                  <a:schemeClr val="dk1"/>
                </a:solidFill>
              </a:rPr>
              <a:t>Scaffolding </a:t>
            </a:r>
            <a:r>
              <a:rPr lang="en" sz="2200" b="1" i="1" dirty="0">
                <a:solidFill>
                  <a:schemeClr val="dk1"/>
                </a:solidFill>
              </a:rPr>
              <a:t>&amp; Gap </a:t>
            </a:r>
            <a:r>
              <a:rPr lang="en" sz="2200" b="1" i="1" dirty="0" smtClean="0">
                <a:solidFill>
                  <a:schemeClr val="dk1"/>
                </a:solidFill>
              </a:rPr>
              <a:t>Closing</a:t>
            </a:r>
            <a:endParaRPr lang="en-US" sz="2200" b="1" i="1" dirty="0" smtClean="0">
              <a:solidFill>
                <a:schemeClr val="dk1"/>
              </a:solidFill>
            </a:endParaRPr>
          </a:p>
          <a:p>
            <a:pPr>
              <a:spcBef>
                <a:spcPts val="400"/>
              </a:spcBef>
            </a:pPr>
            <a:r>
              <a:rPr lang="en-US" sz="2200" dirty="0" smtClean="0">
                <a:solidFill>
                  <a:srgbClr val="800000"/>
                </a:solidFill>
              </a:rPr>
              <a:t>Build a </a:t>
            </a:r>
            <a:r>
              <a:rPr lang="en-US" sz="2200" b="1" dirty="0" smtClean="0">
                <a:solidFill>
                  <a:srgbClr val="800000"/>
                </a:solidFill>
              </a:rPr>
              <a:t>hash table </a:t>
            </a:r>
            <a:r>
              <a:rPr lang="en-US" sz="2200" dirty="0" smtClean="0">
                <a:solidFill>
                  <a:srgbClr val="800000"/>
                </a:solidFill>
              </a:rPr>
              <a:t>of contig pairs and merge them (local assembly)</a:t>
            </a:r>
            <a:endParaRPr lang="en" sz="2200" dirty="0">
              <a:solidFill>
                <a:srgbClr val="800000"/>
              </a:solidFill>
            </a:endParaRPr>
          </a:p>
          <a:p>
            <a:pPr lvl="0" rtl="0">
              <a:spcBef>
                <a:spcPts val="400"/>
              </a:spcBef>
              <a:buNone/>
            </a:pPr>
            <a:endParaRPr lang="en-US" sz="2200" i="1" dirty="0" smtClean="0">
              <a:solidFill>
                <a:schemeClr val="dk1"/>
              </a:solidFill>
            </a:endParaRPr>
          </a:p>
          <a:p>
            <a:pPr lvl="0" rtl="0">
              <a:spcBef>
                <a:spcPts val="400"/>
              </a:spcBef>
              <a:buNone/>
            </a:pPr>
            <a:endParaRPr lang="en" sz="2200" i="1" dirty="0">
              <a:solidFill>
                <a:schemeClr val="dk1"/>
              </a:solidFill>
            </a:endParaRPr>
          </a:p>
        </p:txBody>
      </p:sp>
      <p:sp>
        <p:nvSpPr>
          <p:cNvPr id="286" name="Shape 286"/>
          <p:cNvSpPr txBox="1"/>
          <p:nvPr/>
        </p:nvSpPr>
        <p:spPr>
          <a:xfrm>
            <a:off x="4572000" y="2272129"/>
            <a:ext cx="4572000" cy="1305529"/>
          </a:xfrm>
          <a:prstGeom prst="rect">
            <a:avLst/>
          </a:prstGeom>
          <a:noFill/>
          <a:ln>
            <a:noFill/>
          </a:ln>
        </p:spPr>
        <p:txBody>
          <a:bodyPr wrap="square" lIns="91425" tIns="91425" rIns="91425" bIns="91425" anchor="t" anchorCtr="0">
            <a:noAutofit/>
          </a:bodyPr>
          <a:lstStyle/>
          <a:p>
            <a:pPr lvl="0" rtl="0">
              <a:spcBef>
                <a:spcPts val="1000"/>
              </a:spcBef>
              <a:buNone/>
            </a:pPr>
            <a:r>
              <a:rPr lang="en-US" sz="2200" b="1" i="1" dirty="0" smtClean="0">
                <a:solidFill>
                  <a:schemeClr val="dk1"/>
                </a:solidFill>
              </a:rPr>
              <a:t>2) </a:t>
            </a:r>
            <a:r>
              <a:rPr lang="en" sz="2200" b="1" i="1" dirty="0" smtClean="0">
                <a:solidFill>
                  <a:schemeClr val="dk1"/>
                </a:solidFill>
              </a:rPr>
              <a:t>Contig Generation</a:t>
            </a:r>
            <a:endParaRPr lang="en-US" sz="2200" b="1" i="1" dirty="0" smtClean="0">
              <a:solidFill>
                <a:schemeClr val="dk1"/>
              </a:solidFill>
            </a:endParaRPr>
          </a:p>
          <a:p>
            <a:pPr>
              <a:spcBef>
                <a:spcPts val="1000"/>
              </a:spcBef>
            </a:pPr>
            <a:r>
              <a:rPr lang="en-US" sz="2200" dirty="0" smtClean="0">
                <a:solidFill>
                  <a:srgbClr val="800000"/>
                </a:solidFill>
              </a:rPr>
              <a:t>Build </a:t>
            </a:r>
            <a:r>
              <a:rPr lang="en-US" sz="2200" b="1" dirty="0" smtClean="0">
                <a:solidFill>
                  <a:srgbClr val="800000"/>
                </a:solidFill>
              </a:rPr>
              <a:t>hash table </a:t>
            </a:r>
            <a:r>
              <a:rPr lang="en-US" sz="2200" dirty="0" smtClean="0">
                <a:solidFill>
                  <a:srgbClr val="800000"/>
                </a:solidFill>
              </a:rPr>
              <a:t>of k-</a:t>
            </a:r>
            <a:r>
              <a:rPr lang="en-US" sz="2200" dirty="0" err="1" smtClean="0">
                <a:solidFill>
                  <a:srgbClr val="800000"/>
                </a:solidFill>
              </a:rPr>
              <a:t>mers</a:t>
            </a:r>
            <a:r>
              <a:rPr lang="en-US" sz="2200" dirty="0" smtClean="0">
                <a:solidFill>
                  <a:srgbClr val="800000"/>
                </a:solidFill>
              </a:rPr>
              <a:t> and walk as graph</a:t>
            </a:r>
            <a:endParaRPr lang="en" sz="2200" dirty="0">
              <a:solidFill>
                <a:srgbClr val="800000"/>
              </a:solidFill>
            </a:endParaRPr>
          </a:p>
        </p:txBody>
      </p:sp>
      <p:grpSp>
        <p:nvGrpSpPr>
          <p:cNvPr id="12" name="Group 11"/>
          <p:cNvGrpSpPr/>
          <p:nvPr/>
        </p:nvGrpSpPr>
        <p:grpSpPr>
          <a:xfrm>
            <a:off x="1154184" y="2322208"/>
            <a:ext cx="2865962" cy="668880"/>
            <a:chOff x="5095764" y="3688784"/>
            <a:chExt cx="2865962" cy="668880"/>
          </a:xfrm>
        </p:grpSpPr>
        <p:cxnSp>
          <p:nvCxnSpPr>
            <p:cNvPr id="13" name="Straight Connector 12"/>
            <p:cNvCxnSpPr/>
            <p:nvPr/>
          </p:nvCxnSpPr>
          <p:spPr>
            <a:xfrm>
              <a:off x="5115328" y="36887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770392" y="36956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6616984" y="36956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71612" y="36887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214816" y="377503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69880" y="378190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6716472" y="378190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7371100" y="377503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320640" y="385441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975704" y="38612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822296" y="38612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7476924" y="385441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5413236" y="39337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068300" y="394066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914892" y="394066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7569520" y="39337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5492604" y="401317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6147668" y="402004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994260" y="402004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7648888" y="401317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585200" y="40925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6240264" y="40994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086856" y="40994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7741484" y="40925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095764" y="39470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5750828" y="39538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597420" y="39538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252048" y="39470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195252" y="403327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5850316" y="404014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6696908" y="404014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351536" y="403327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301076" y="41126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5956140" y="41195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802732" y="411952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7457360" y="411265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5393672" y="419203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6048736" y="419890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6895328" y="419890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7549956" y="419203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5473040" y="427141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6128104" y="42782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6974696" y="427828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7629324" y="427141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5565636" y="43507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220700" y="435766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7067292" y="435766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7721920" y="4350794"/>
              <a:ext cx="220242" cy="0"/>
            </a:xfrm>
            <a:prstGeom prst="line">
              <a:avLst/>
            </a:prstGeom>
            <a:ln w="57150"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61" name="Group 60"/>
          <p:cNvGrpSpPr/>
          <p:nvPr/>
        </p:nvGrpSpPr>
        <p:grpSpPr>
          <a:xfrm>
            <a:off x="1164684" y="1152273"/>
            <a:ext cx="3259801" cy="615443"/>
            <a:chOff x="4917930" y="4310034"/>
            <a:chExt cx="3259801" cy="615443"/>
          </a:xfrm>
        </p:grpSpPr>
        <p:cxnSp>
          <p:nvCxnSpPr>
            <p:cNvPr id="62" name="Straight Connector 61"/>
            <p:cNvCxnSpPr/>
            <p:nvPr/>
          </p:nvCxnSpPr>
          <p:spPr>
            <a:xfrm>
              <a:off x="4969817" y="4310034"/>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5624895" y="4310034"/>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5142799" y="4462434"/>
              <a:ext cx="793693"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6031553" y="4462434"/>
              <a:ext cx="843667"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4917930" y="4614834"/>
              <a:ext cx="641293"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5753773" y="4614834"/>
              <a:ext cx="691267"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5465862" y="4750608"/>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6101103" y="4767330"/>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013844" y="4462434"/>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7661830" y="4462434"/>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6458263" y="4310034"/>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7126101" y="4310034"/>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6636553" y="4611342"/>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7271794" y="4614834"/>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719902" y="4774219"/>
              <a:ext cx="641293"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7436693" y="4774219"/>
              <a:ext cx="691267"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5263564" y="4925477"/>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037694" y="4925477"/>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6752010" y="4925477"/>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7419848" y="4925477"/>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grpSp>
      <p:grpSp>
        <p:nvGrpSpPr>
          <p:cNvPr id="268" name="Group 267"/>
          <p:cNvGrpSpPr/>
          <p:nvPr/>
        </p:nvGrpSpPr>
        <p:grpSpPr>
          <a:xfrm>
            <a:off x="800976" y="5659713"/>
            <a:ext cx="3834309" cy="260167"/>
            <a:chOff x="759877" y="3538500"/>
            <a:chExt cx="3834309" cy="260167"/>
          </a:xfrm>
        </p:grpSpPr>
        <p:cxnSp>
          <p:nvCxnSpPr>
            <p:cNvPr id="111" name="Straight Connector 110"/>
            <p:cNvCxnSpPr/>
            <p:nvPr/>
          </p:nvCxnSpPr>
          <p:spPr>
            <a:xfrm>
              <a:off x="759877" y="3688468"/>
              <a:ext cx="3834309"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sp>
          <p:nvSpPr>
            <p:cNvPr id="256" name="TextBox 255"/>
            <p:cNvSpPr txBox="1"/>
            <p:nvPr/>
          </p:nvSpPr>
          <p:spPr>
            <a:xfrm>
              <a:off x="1694811" y="3552446"/>
              <a:ext cx="377026" cy="246221"/>
            </a:xfrm>
            <a:prstGeom prst="rect">
              <a:avLst/>
            </a:prstGeom>
            <a:noFill/>
          </p:spPr>
          <p:txBody>
            <a:bodyPr wrap="none" rtlCol="0">
              <a:spAutoFit/>
            </a:bodyPr>
            <a:lstStyle/>
            <a:p>
              <a:r>
                <a:rPr lang="en-US" sz="1000" dirty="0" smtClean="0">
                  <a:solidFill>
                    <a:schemeClr val="bg1"/>
                  </a:solidFill>
                </a:rPr>
                <a:t>xxx</a:t>
              </a:r>
              <a:endParaRPr lang="en-US" sz="1000" dirty="0">
                <a:solidFill>
                  <a:schemeClr val="bg1"/>
                </a:solidFill>
              </a:endParaRPr>
            </a:p>
          </p:txBody>
        </p:sp>
        <p:sp>
          <p:nvSpPr>
            <p:cNvPr id="121" name="TextBox 120"/>
            <p:cNvSpPr txBox="1"/>
            <p:nvPr/>
          </p:nvSpPr>
          <p:spPr>
            <a:xfrm>
              <a:off x="2717286" y="3545727"/>
              <a:ext cx="312906" cy="246221"/>
            </a:xfrm>
            <a:prstGeom prst="rect">
              <a:avLst/>
            </a:prstGeom>
            <a:noFill/>
          </p:spPr>
          <p:txBody>
            <a:bodyPr wrap="none" rtlCol="0">
              <a:spAutoFit/>
            </a:bodyPr>
            <a:lstStyle/>
            <a:p>
              <a:r>
                <a:rPr lang="en-US" sz="1000" dirty="0" smtClean="0">
                  <a:solidFill>
                    <a:schemeClr val="bg1"/>
                  </a:solidFill>
                </a:rPr>
                <a:t>xx</a:t>
              </a:r>
              <a:endParaRPr lang="en-US" sz="1000" dirty="0">
                <a:solidFill>
                  <a:schemeClr val="bg1"/>
                </a:solidFill>
              </a:endParaRPr>
            </a:p>
          </p:txBody>
        </p:sp>
        <p:sp>
          <p:nvSpPr>
            <p:cNvPr id="127" name="TextBox 126"/>
            <p:cNvSpPr txBox="1"/>
            <p:nvPr/>
          </p:nvSpPr>
          <p:spPr>
            <a:xfrm>
              <a:off x="3566634" y="3538500"/>
              <a:ext cx="441146" cy="246221"/>
            </a:xfrm>
            <a:prstGeom prst="rect">
              <a:avLst/>
            </a:prstGeom>
            <a:noFill/>
          </p:spPr>
          <p:txBody>
            <a:bodyPr wrap="none" rtlCol="0">
              <a:spAutoFit/>
            </a:bodyPr>
            <a:lstStyle/>
            <a:p>
              <a:r>
                <a:rPr lang="en-US" sz="1000" dirty="0" err="1" smtClean="0">
                  <a:solidFill>
                    <a:schemeClr val="bg1"/>
                  </a:solidFill>
                </a:rPr>
                <a:t>xxxx</a:t>
              </a:r>
              <a:endParaRPr lang="en-US" sz="1000" dirty="0">
                <a:solidFill>
                  <a:schemeClr val="bg1"/>
                </a:solidFill>
              </a:endParaRPr>
            </a:p>
          </p:txBody>
        </p:sp>
      </p:grpSp>
      <p:sp>
        <p:nvSpPr>
          <p:cNvPr id="261" name="TextBox 260"/>
          <p:cNvSpPr txBox="1"/>
          <p:nvPr/>
        </p:nvSpPr>
        <p:spPr>
          <a:xfrm>
            <a:off x="29263" y="1172126"/>
            <a:ext cx="732192" cy="338554"/>
          </a:xfrm>
          <a:prstGeom prst="rect">
            <a:avLst/>
          </a:prstGeom>
          <a:noFill/>
        </p:spPr>
        <p:txBody>
          <a:bodyPr wrap="none" rtlCol="0">
            <a:spAutoFit/>
          </a:bodyPr>
          <a:lstStyle/>
          <a:p>
            <a:r>
              <a:rPr lang="en-US" sz="1600" b="1" dirty="0" smtClean="0"/>
              <a:t>reads</a:t>
            </a:r>
            <a:endParaRPr lang="en-US" sz="1600" b="1" dirty="0"/>
          </a:p>
        </p:txBody>
      </p:sp>
      <p:sp>
        <p:nvSpPr>
          <p:cNvPr id="129" name="TextBox 128"/>
          <p:cNvSpPr txBox="1"/>
          <p:nvPr/>
        </p:nvSpPr>
        <p:spPr>
          <a:xfrm>
            <a:off x="49674" y="2306639"/>
            <a:ext cx="857627" cy="338554"/>
          </a:xfrm>
          <a:prstGeom prst="rect">
            <a:avLst/>
          </a:prstGeom>
          <a:noFill/>
        </p:spPr>
        <p:txBody>
          <a:bodyPr wrap="none" rtlCol="0">
            <a:spAutoFit/>
          </a:bodyPr>
          <a:lstStyle/>
          <a:p>
            <a:r>
              <a:rPr lang="en-US" sz="1600" b="1" dirty="0" smtClean="0"/>
              <a:t>k-</a:t>
            </a:r>
            <a:r>
              <a:rPr lang="en-US" sz="1600" b="1" dirty="0" err="1" smtClean="0"/>
              <a:t>mers</a:t>
            </a:r>
            <a:endParaRPr lang="en-US" sz="1600" b="1" dirty="0"/>
          </a:p>
        </p:txBody>
      </p:sp>
      <p:sp>
        <p:nvSpPr>
          <p:cNvPr id="130" name="TextBox 129"/>
          <p:cNvSpPr txBox="1"/>
          <p:nvPr/>
        </p:nvSpPr>
        <p:spPr>
          <a:xfrm>
            <a:off x="-14463" y="4188320"/>
            <a:ext cx="1301859" cy="584776"/>
          </a:xfrm>
          <a:prstGeom prst="rect">
            <a:avLst/>
          </a:prstGeom>
          <a:noFill/>
        </p:spPr>
        <p:txBody>
          <a:bodyPr wrap="none" rtlCol="0">
            <a:spAutoFit/>
          </a:bodyPr>
          <a:lstStyle/>
          <a:p>
            <a:r>
              <a:rPr lang="en-US" sz="1600" b="1" dirty="0" smtClean="0"/>
              <a:t>read-contig</a:t>
            </a:r>
          </a:p>
          <a:p>
            <a:r>
              <a:rPr lang="en-US" sz="1600" b="1" dirty="0" smtClean="0"/>
              <a:t>alignments</a:t>
            </a:r>
            <a:endParaRPr lang="en-US" sz="1600" b="1" dirty="0"/>
          </a:p>
        </p:txBody>
      </p:sp>
      <p:sp>
        <p:nvSpPr>
          <p:cNvPr id="131" name="TextBox 130"/>
          <p:cNvSpPr txBox="1"/>
          <p:nvPr/>
        </p:nvSpPr>
        <p:spPr>
          <a:xfrm>
            <a:off x="22364" y="5234480"/>
            <a:ext cx="1565974" cy="584776"/>
          </a:xfrm>
          <a:prstGeom prst="rect">
            <a:avLst/>
          </a:prstGeom>
          <a:noFill/>
        </p:spPr>
        <p:txBody>
          <a:bodyPr wrap="square" rtlCol="0">
            <a:spAutoFit/>
          </a:bodyPr>
          <a:lstStyle/>
          <a:p>
            <a:r>
              <a:rPr lang="en-US" sz="1600" b="1" dirty="0" smtClean="0"/>
              <a:t>contig-contig scaffolds</a:t>
            </a:r>
            <a:endParaRPr lang="en-US" sz="1600" b="1" dirty="0"/>
          </a:p>
        </p:txBody>
      </p:sp>
      <p:sp>
        <p:nvSpPr>
          <p:cNvPr id="132" name="TextBox 131"/>
          <p:cNvSpPr txBox="1"/>
          <p:nvPr/>
        </p:nvSpPr>
        <p:spPr>
          <a:xfrm>
            <a:off x="44685" y="3216305"/>
            <a:ext cx="914233" cy="338554"/>
          </a:xfrm>
          <a:prstGeom prst="rect">
            <a:avLst/>
          </a:prstGeom>
          <a:noFill/>
        </p:spPr>
        <p:txBody>
          <a:bodyPr wrap="none" rtlCol="0">
            <a:spAutoFit/>
          </a:bodyPr>
          <a:lstStyle/>
          <a:p>
            <a:r>
              <a:rPr lang="en-US" sz="1600" b="1" dirty="0" smtClean="0"/>
              <a:t>contigs</a:t>
            </a:r>
            <a:endParaRPr lang="en-US" sz="1600" b="1" dirty="0"/>
          </a:p>
        </p:txBody>
      </p:sp>
      <p:grpSp>
        <p:nvGrpSpPr>
          <p:cNvPr id="134" name="Group 133"/>
          <p:cNvGrpSpPr/>
          <p:nvPr/>
        </p:nvGrpSpPr>
        <p:grpSpPr>
          <a:xfrm>
            <a:off x="783286" y="3550078"/>
            <a:ext cx="3810900" cy="15850"/>
            <a:chOff x="411276" y="3553487"/>
            <a:chExt cx="3810900" cy="15850"/>
          </a:xfrm>
        </p:grpSpPr>
        <p:cxnSp>
          <p:nvCxnSpPr>
            <p:cNvPr id="135" name="Straight Connector 134"/>
            <p:cNvCxnSpPr/>
            <p:nvPr/>
          </p:nvCxnSpPr>
          <p:spPr>
            <a:xfrm>
              <a:off x="411276" y="3553487"/>
              <a:ext cx="1045012"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a:off x="2579575" y="3553487"/>
              <a:ext cx="704687"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1624176" y="3553487"/>
              <a:ext cx="835826"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3533698" y="3569337"/>
              <a:ext cx="688478"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grpSp>
      <p:sp>
        <p:nvSpPr>
          <p:cNvPr id="145" name="Down Arrow 144"/>
          <p:cNvSpPr/>
          <p:nvPr/>
        </p:nvSpPr>
        <p:spPr>
          <a:xfrm>
            <a:off x="2325479" y="1824001"/>
            <a:ext cx="596080" cy="477767"/>
          </a:xfrm>
          <a:prstGeom prst="down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smtClean="0"/>
              <a:t>1</a:t>
            </a:r>
            <a:endParaRPr lang="en-US" sz="1800" b="1" dirty="0"/>
          </a:p>
        </p:txBody>
      </p:sp>
      <p:sp>
        <p:nvSpPr>
          <p:cNvPr id="146" name="Down Arrow 145"/>
          <p:cNvSpPr/>
          <p:nvPr/>
        </p:nvSpPr>
        <p:spPr>
          <a:xfrm>
            <a:off x="2388325" y="2984218"/>
            <a:ext cx="596080" cy="477767"/>
          </a:xfrm>
          <a:prstGeom prst="down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smtClean="0"/>
              <a:t>2</a:t>
            </a:r>
            <a:endParaRPr lang="en-US" sz="1800" b="1" dirty="0"/>
          </a:p>
        </p:txBody>
      </p:sp>
      <p:sp>
        <p:nvSpPr>
          <p:cNvPr id="147" name="Down Arrow 146"/>
          <p:cNvSpPr/>
          <p:nvPr/>
        </p:nvSpPr>
        <p:spPr>
          <a:xfrm>
            <a:off x="2382900" y="3710553"/>
            <a:ext cx="596080" cy="477767"/>
          </a:xfrm>
          <a:prstGeom prst="down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smtClean="0"/>
              <a:t>3</a:t>
            </a:r>
            <a:endParaRPr lang="en-US" sz="1800" b="1" dirty="0"/>
          </a:p>
        </p:txBody>
      </p:sp>
      <p:sp>
        <p:nvSpPr>
          <p:cNvPr id="148" name="Down Arrow 147"/>
          <p:cNvSpPr/>
          <p:nvPr/>
        </p:nvSpPr>
        <p:spPr>
          <a:xfrm>
            <a:off x="2421553" y="5205896"/>
            <a:ext cx="596080" cy="477767"/>
          </a:xfrm>
          <a:prstGeom prst="down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smtClean="0"/>
              <a:t>4</a:t>
            </a:r>
            <a:endParaRPr lang="en-US" sz="1800" b="1" dirty="0"/>
          </a:p>
        </p:txBody>
      </p:sp>
      <p:grpSp>
        <p:nvGrpSpPr>
          <p:cNvPr id="124" name="Group 123"/>
          <p:cNvGrpSpPr/>
          <p:nvPr/>
        </p:nvGrpSpPr>
        <p:grpSpPr>
          <a:xfrm>
            <a:off x="844993" y="4179463"/>
            <a:ext cx="3810900" cy="975068"/>
            <a:chOff x="756433" y="1136885"/>
            <a:chExt cx="3810900" cy="975068"/>
          </a:xfrm>
        </p:grpSpPr>
        <p:cxnSp>
          <p:nvCxnSpPr>
            <p:cNvPr id="125" name="Straight Connector 124"/>
            <p:cNvCxnSpPr/>
            <p:nvPr/>
          </p:nvCxnSpPr>
          <p:spPr>
            <a:xfrm>
              <a:off x="1164684" y="1453581"/>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a:off x="1801445" y="1479903"/>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a:off x="2034002" y="1455776"/>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a:off x="2691794" y="1469431"/>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a:off x="2953001" y="1452593"/>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a:off x="3399208" y="1455776"/>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a:off x="3552811" y="1423291"/>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a:off x="3887322" y="1784650"/>
              <a:ext cx="0" cy="270691"/>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a:off x="4423187" y="1300433"/>
              <a:ext cx="1298" cy="78739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4167163" y="1767608"/>
              <a:ext cx="0" cy="317035"/>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a:off x="3930930" y="1313152"/>
              <a:ext cx="4596" cy="742189"/>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a:off x="4025982" y="1431758"/>
              <a:ext cx="0" cy="6320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a:off x="3372855" y="1155411"/>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a:off x="3609925" y="1155405"/>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a:off x="2800349" y="1616458"/>
              <a:ext cx="0" cy="447350"/>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a:off x="2307085" y="1775979"/>
              <a:ext cx="0" cy="317035"/>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a:off x="1520348" y="1761050"/>
              <a:ext cx="0" cy="317035"/>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a:off x="1236626" y="1147115"/>
              <a:ext cx="0" cy="91669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a:off x="1712616" y="1155411"/>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a:off x="1969333" y="1179429"/>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2375683" y="1147115"/>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a:off x="2718500" y="1136885"/>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a:off x="3220918" y="1152273"/>
              <a:ext cx="0" cy="891463"/>
            </a:xfrm>
            <a:prstGeom prst="line">
              <a:avLst/>
            </a:prstGeom>
            <a:ln w="635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pSp>
          <p:nvGrpSpPr>
            <p:cNvPr id="162" name="Group 161"/>
            <p:cNvGrpSpPr/>
            <p:nvPr/>
          </p:nvGrpSpPr>
          <p:grpSpPr>
            <a:xfrm>
              <a:off x="1164684" y="1152273"/>
              <a:ext cx="3259801" cy="615443"/>
              <a:chOff x="1164684" y="1152273"/>
              <a:chExt cx="3259801" cy="615443"/>
            </a:xfrm>
          </p:grpSpPr>
          <p:cxnSp>
            <p:nvCxnSpPr>
              <p:cNvPr id="168" name="Straight Connector 167"/>
              <p:cNvCxnSpPr/>
              <p:nvPr/>
            </p:nvCxnSpPr>
            <p:spPr>
              <a:xfrm>
                <a:off x="1216571" y="1152273"/>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a:off x="1871649" y="1152273"/>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a:off x="1389553" y="1304673"/>
                <a:ext cx="793693"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2278307" y="1304673"/>
                <a:ext cx="843667"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1164684" y="1457073"/>
                <a:ext cx="641293"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a:off x="2000527" y="1457073"/>
                <a:ext cx="691267"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4" name="Straight Connector 173"/>
              <p:cNvCxnSpPr/>
              <p:nvPr/>
            </p:nvCxnSpPr>
            <p:spPr>
              <a:xfrm>
                <a:off x="1712616" y="1592847"/>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75" name="Straight Connector 174"/>
              <p:cNvCxnSpPr/>
              <p:nvPr/>
            </p:nvCxnSpPr>
            <p:spPr>
              <a:xfrm>
                <a:off x="2347857" y="1609569"/>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a:off x="3260598" y="1304673"/>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7" name="Straight Connector 176"/>
              <p:cNvCxnSpPr/>
              <p:nvPr/>
            </p:nvCxnSpPr>
            <p:spPr>
              <a:xfrm>
                <a:off x="3908584" y="1304673"/>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78" name="Straight Connector 177"/>
              <p:cNvCxnSpPr/>
              <p:nvPr/>
            </p:nvCxnSpPr>
            <p:spPr>
              <a:xfrm>
                <a:off x="2705017" y="1152273"/>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79" name="Straight Connector 178"/>
              <p:cNvCxnSpPr/>
              <p:nvPr/>
            </p:nvCxnSpPr>
            <p:spPr>
              <a:xfrm>
                <a:off x="3372855" y="1152273"/>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80" name="Straight Connector 179"/>
              <p:cNvCxnSpPr/>
              <p:nvPr/>
            </p:nvCxnSpPr>
            <p:spPr>
              <a:xfrm>
                <a:off x="2883307" y="1453581"/>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81" name="Straight Connector 180"/>
              <p:cNvCxnSpPr/>
              <p:nvPr/>
            </p:nvCxnSpPr>
            <p:spPr>
              <a:xfrm>
                <a:off x="3518548" y="1457073"/>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82" name="Straight Connector 181"/>
              <p:cNvCxnSpPr/>
              <p:nvPr/>
            </p:nvCxnSpPr>
            <p:spPr>
              <a:xfrm>
                <a:off x="2966656" y="1616458"/>
                <a:ext cx="641293"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83" name="Straight Connector 182"/>
              <p:cNvCxnSpPr/>
              <p:nvPr/>
            </p:nvCxnSpPr>
            <p:spPr>
              <a:xfrm>
                <a:off x="3683447" y="1616458"/>
                <a:ext cx="691267"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84" name="Straight Connector 183"/>
              <p:cNvCxnSpPr/>
              <p:nvPr/>
            </p:nvCxnSpPr>
            <p:spPr>
              <a:xfrm>
                <a:off x="1510318" y="1767716"/>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85" name="Straight Connector 184"/>
              <p:cNvCxnSpPr/>
              <p:nvPr/>
            </p:nvCxnSpPr>
            <p:spPr>
              <a:xfrm>
                <a:off x="2284448" y="1767716"/>
                <a:ext cx="515901" cy="0"/>
              </a:xfrm>
              <a:prstGeom prst="line">
                <a:avLst/>
              </a:prstGeom>
              <a:ln w="57150" cmpd="sng"/>
              <a:effectLst/>
            </p:spPr>
            <p:style>
              <a:lnRef idx="2">
                <a:schemeClr val="accent1"/>
              </a:lnRef>
              <a:fillRef idx="0">
                <a:schemeClr val="accent1"/>
              </a:fillRef>
              <a:effectRef idx="1">
                <a:schemeClr val="accent1"/>
              </a:effectRef>
              <a:fontRef idx="minor">
                <a:schemeClr val="tx1"/>
              </a:fontRef>
            </p:style>
          </p:cxnSp>
          <p:cxnSp>
            <p:nvCxnSpPr>
              <p:cNvPr id="186" name="Straight Connector 185"/>
              <p:cNvCxnSpPr/>
              <p:nvPr/>
            </p:nvCxnSpPr>
            <p:spPr>
              <a:xfrm>
                <a:off x="2998764" y="1767716"/>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a:off x="3666602" y="1767716"/>
                <a:ext cx="515901" cy="0"/>
              </a:xfrm>
              <a:prstGeom prst="line">
                <a:avLst/>
              </a:prstGeom>
              <a:ln w="57150" cmpd="sng">
                <a:solidFill>
                  <a:srgbClr val="800000"/>
                </a:solidFill>
              </a:ln>
              <a:effectLst/>
            </p:spPr>
            <p:style>
              <a:lnRef idx="2">
                <a:schemeClr val="accent1"/>
              </a:lnRef>
              <a:fillRef idx="0">
                <a:schemeClr val="accent1"/>
              </a:fillRef>
              <a:effectRef idx="1">
                <a:schemeClr val="accent1"/>
              </a:effectRef>
              <a:fontRef idx="minor">
                <a:schemeClr val="tx1"/>
              </a:fontRef>
            </p:style>
          </p:cxnSp>
        </p:grpSp>
        <p:grpSp>
          <p:nvGrpSpPr>
            <p:cNvPr id="163" name="Group 162"/>
            <p:cNvGrpSpPr/>
            <p:nvPr/>
          </p:nvGrpSpPr>
          <p:grpSpPr>
            <a:xfrm>
              <a:off x="756433" y="2085631"/>
              <a:ext cx="3810900" cy="15850"/>
              <a:chOff x="756433" y="2085631"/>
              <a:chExt cx="3810900" cy="15850"/>
            </a:xfrm>
          </p:grpSpPr>
          <p:cxnSp>
            <p:nvCxnSpPr>
              <p:cNvPr id="164" name="Straight Connector 163"/>
              <p:cNvCxnSpPr/>
              <p:nvPr/>
            </p:nvCxnSpPr>
            <p:spPr>
              <a:xfrm>
                <a:off x="756433" y="2085631"/>
                <a:ext cx="1045012"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a:off x="2924732" y="2085631"/>
                <a:ext cx="704687"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a:off x="1969333" y="2085631"/>
                <a:ext cx="835826"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a:off x="3878855" y="2101481"/>
                <a:ext cx="688478" cy="0"/>
              </a:xfrm>
              <a:prstGeom prst="line">
                <a:avLst/>
              </a:prstGeom>
              <a:ln w="76200" cmpd="sng">
                <a:solidFill>
                  <a:srgbClr val="3B7C40"/>
                </a:solidFill>
              </a:ln>
              <a:effectLst/>
            </p:spPr>
            <p:style>
              <a:lnRef idx="2">
                <a:schemeClr val="accent1"/>
              </a:lnRef>
              <a:fillRef idx="0">
                <a:schemeClr val="accent1"/>
              </a:fillRef>
              <a:effectRef idx="1">
                <a:schemeClr val="accent1"/>
              </a:effectRef>
              <a:fontRef idx="minor">
                <a:schemeClr val="tx1"/>
              </a:fontRef>
            </p:style>
          </p:cxnSp>
        </p:grpSp>
      </p:grpSp>
      <p:sp>
        <p:nvSpPr>
          <p:cNvPr id="2" name="Rectangle 1"/>
          <p:cNvSpPr/>
          <p:nvPr/>
        </p:nvSpPr>
        <p:spPr>
          <a:xfrm>
            <a:off x="262314" y="6444571"/>
            <a:ext cx="8701263" cy="276999"/>
          </a:xfrm>
          <a:prstGeom prst="rect">
            <a:avLst/>
          </a:prstGeom>
        </p:spPr>
        <p:txBody>
          <a:bodyPr wrap="square">
            <a:spAutoFit/>
          </a:bodyPr>
          <a:lstStyle/>
          <a:p>
            <a:r>
              <a:rPr lang="en-US" sz="1200" dirty="0"/>
              <a:t>Chapman, Jarrod A., et al. "</a:t>
            </a:r>
            <a:r>
              <a:rPr lang="en-US" sz="1200" dirty="0" err="1"/>
              <a:t>Meraculous</a:t>
            </a:r>
            <a:r>
              <a:rPr lang="en-US" sz="1200" dirty="0"/>
              <a:t>: de novo genome assembly with short paired-end reads." </a:t>
            </a:r>
            <a:r>
              <a:rPr lang="en-US" sz="1200" dirty="0" err="1"/>
              <a:t>PloS</a:t>
            </a:r>
            <a:r>
              <a:rPr lang="en-US" sz="1200" dirty="0"/>
              <a:t> </a:t>
            </a:r>
            <a:r>
              <a:rPr lang="en-US" sz="1200" dirty="0" smtClean="0"/>
              <a:t>ONE 6.8 (</a:t>
            </a:r>
            <a:r>
              <a:rPr lang="en-US" sz="1200" dirty="0"/>
              <a:t>2011</a:t>
            </a:r>
            <a:r>
              <a:rPr lang="en-US" sz="1200" dirty="0" smtClean="0"/>
              <a:t>)</a:t>
            </a:r>
            <a:endParaRPr lang="en-US" sz="1200" dirty="0"/>
          </a:p>
        </p:txBody>
      </p:sp>
    </p:spTree>
    <p:extLst>
      <p:ext uri="{BB962C8B-B14F-4D97-AF65-F5344CB8AC3E}">
        <p14:creationId xmlns:p14="http://schemas.microsoft.com/office/powerpoint/2010/main" val="2958461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Using HPC for Large Memory Problems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94666574"/>
              </p:ext>
            </p:extLst>
          </p:nvPr>
        </p:nvGraphicFramePr>
        <p:xfrm>
          <a:off x="227940" y="2317322"/>
          <a:ext cx="8791915" cy="3822853"/>
        </p:xfrm>
        <a:graphic>
          <a:graphicData uri="http://schemas.openxmlformats.org/drawingml/2006/table">
            <a:tbl>
              <a:tblPr firstRow="1" bandRow="1">
                <a:tableStyleId>{2D5ABB26-0587-4C30-8999-92F81FD0307C}</a:tableStyleId>
              </a:tblPr>
              <a:tblGrid>
                <a:gridCol w="2718980"/>
                <a:gridCol w="2035166"/>
                <a:gridCol w="1986322"/>
                <a:gridCol w="2051447"/>
              </a:tblGrid>
              <a:tr h="666639">
                <a:tc>
                  <a:txBody>
                    <a:bodyPr/>
                    <a:lstStyle/>
                    <a:p>
                      <a:pPr algn="ctr"/>
                      <a:endParaRPr lang="en-US" sz="2400" dirty="0">
                        <a:solidFill>
                          <a:schemeClr val="tx1"/>
                        </a:solidFill>
                      </a:endParaRPr>
                    </a:p>
                  </a:txBody>
                  <a:tcPr marB="0" anchor="ctr" anchorCtr="1">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400" dirty="0" err="1" smtClean="0">
                          <a:solidFill>
                            <a:schemeClr val="tx1"/>
                          </a:solidFill>
                        </a:rPr>
                        <a:t>GenePool</a:t>
                      </a:r>
                      <a:r>
                        <a:rPr lang="en-US" sz="2400" baseline="0" dirty="0" smtClean="0">
                          <a:solidFill>
                            <a:schemeClr val="tx1"/>
                          </a:solidFill>
                        </a:rPr>
                        <a:t> (JGI)</a:t>
                      </a:r>
                    </a:p>
                    <a:p>
                      <a:pPr algn="ctr"/>
                      <a:r>
                        <a:rPr lang="en-US" sz="2400" baseline="0" dirty="0" smtClean="0">
                          <a:solidFill>
                            <a:schemeClr val="tx1"/>
                          </a:solidFill>
                        </a:rPr>
                        <a:t>Large node</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400" strike="noStrike" dirty="0" smtClean="0">
                          <a:solidFill>
                            <a:schemeClr val="tx1"/>
                          </a:solidFill>
                        </a:rPr>
                        <a:t>Cori</a:t>
                      </a:r>
                      <a:r>
                        <a:rPr lang="en-US" sz="2400" strike="noStrike" baseline="0" dirty="0" smtClean="0">
                          <a:solidFill>
                            <a:schemeClr val="tx1"/>
                          </a:solidFill>
                        </a:rPr>
                        <a:t> </a:t>
                      </a:r>
                      <a:r>
                        <a:rPr lang="en-US" sz="2400" strike="noStrike" baseline="0" dirty="0" err="1" smtClean="0">
                          <a:solidFill>
                            <a:schemeClr val="tx1"/>
                          </a:solidFill>
                        </a:rPr>
                        <a:t>Haswell</a:t>
                      </a:r>
                      <a:endParaRPr lang="en-US" sz="2400" strike="noStrike"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400" dirty="0" smtClean="0">
                          <a:solidFill>
                            <a:schemeClr val="tx1"/>
                          </a:solidFill>
                        </a:rPr>
                        <a:t>Cori</a:t>
                      </a:r>
                      <a:r>
                        <a:rPr lang="en-US" sz="2400" baseline="0" dirty="0" smtClean="0">
                          <a:solidFill>
                            <a:schemeClr val="tx1"/>
                          </a:solidFill>
                        </a:rPr>
                        <a:t> KNL</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402549">
                <a:tc>
                  <a:txBody>
                    <a:bodyPr/>
                    <a:lstStyle/>
                    <a:p>
                      <a:pPr algn="ctr"/>
                      <a:r>
                        <a:rPr lang="en-US" sz="2400" dirty="0" smtClean="0">
                          <a:solidFill>
                            <a:schemeClr val="tx1"/>
                          </a:solidFill>
                        </a:rPr>
                        <a:t>Nodes</a:t>
                      </a:r>
                      <a:endParaRPr lang="en-US" sz="2400" dirty="0">
                        <a:solidFill>
                          <a:schemeClr val="tx1"/>
                        </a:solidFill>
                      </a:endParaRPr>
                    </a:p>
                  </a:txBody>
                  <a:tcPr marB="0" anchor="ctr" anchorCtr="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solidFill>
                            <a:schemeClr val="tx1"/>
                          </a:solidFill>
                        </a:rPr>
                        <a:t>1</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strike="noStrike" dirty="0" smtClean="0">
                          <a:solidFill>
                            <a:schemeClr val="tx1"/>
                          </a:solidFill>
                        </a:rPr>
                        <a:t>1630</a:t>
                      </a:r>
                      <a:endParaRPr lang="en-US" sz="2400" strike="noStrike"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solidFill>
                            <a:schemeClr val="tx1"/>
                          </a:solidFill>
                        </a:rPr>
                        <a:t>9600</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407581">
                <a:tc>
                  <a:txBody>
                    <a:bodyPr/>
                    <a:lstStyle/>
                    <a:p>
                      <a:pPr algn="ctr"/>
                      <a:r>
                        <a:rPr lang="en-US" sz="2400" dirty="0" smtClean="0">
                          <a:solidFill>
                            <a:schemeClr val="tx1"/>
                          </a:solidFill>
                        </a:rPr>
                        <a:t>cores</a:t>
                      </a:r>
                      <a:r>
                        <a:rPr lang="en-US" sz="2400" baseline="0" dirty="0" smtClean="0">
                          <a:solidFill>
                            <a:schemeClr val="tx1"/>
                          </a:solidFill>
                        </a:rPr>
                        <a:t> / node</a:t>
                      </a:r>
                      <a:endParaRPr lang="en-US" sz="2400" dirty="0">
                        <a:solidFill>
                          <a:schemeClr val="tx1"/>
                        </a:solidFill>
                      </a:endParaRPr>
                    </a:p>
                  </a:txBody>
                  <a:tcPr marB="0" anchor="ctr" anchorCtr="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solidFill>
                            <a:schemeClr val="tx1"/>
                          </a:solidFill>
                        </a:rPr>
                        <a:t>80 cores</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en-US" sz="2400" dirty="0" smtClean="0">
                          <a:solidFill>
                            <a:schemeClr val="tx1"/>
                          </a:solidFill>
                        </a:rPr>
                        <a:t>32 cores </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solidFill>
                            <a:schemeClr val="tx1"/>
                          </a:solidFill>
                        </a:rPr>
                        <a:t>68</a:t>
                      </a:r>
                      <a:r>
                        <a:rPr lang="en-US" sz="2400" baseline="0" dirty="0" smtClean="0">
                          <a:solidFill>
                            <a:schemeClr val="tx1"/>
                          </a:solidFill>
                        </a:rPr>
                        <a:t> cores</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7581">
                <a:tc>
                  <a:txBody>
                    <a:bodyPr/>
                    <a:lstStyle/>
                    <a:p>
                      <a:pPr algn="ctr"/>
                      <a:r>
                        <a:rPr lang="en-US" sz="2400" dirty="0" smtClean="0">
                          <a:solidFill>
                            <a:schemeClr val="tx1"/>
                          </a:solidFill>
                        </a:rPr>
                        <a:t>Memory / node</a:t>
                      </a:r>
                      <a:endParaRPr lang="en-US" sz="2400" dirty="0">
                        <a:solidFill>
                          <a:schemeClr val="tx1"/>
                        </a:solidFill>
                      </a:endParaRPr>
                    </a:p>
                  </a:txBody>
                  <a:tcPr marB="0" anchor="ctr" anchorCtr="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solidFill>
                            <a:schemeClr val="tx1"/>
                          </a:solidFill>
                        </a:rPr>
                        <a:t>2 TB</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en-US" sz="2400" strike="noStrike" dirty="0" smtClean="0">
                          <a:solidFill>
                            <a:schemeClr val="tx1"/>
                          </a:solidFill>
                        </a:rPr>
                        <a:t>128 GB</a:t>
                      </a:r>
                      <a:endParaRPr lang="en-US" sz="2400" strike="noStrike"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solidFill>
                            <a:schemeClr val="tx1"/>
                          </a:solidFill>
                        </a:rPr>
                        <a:t>96 GB</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2549">
                <a:tc>
                  <a:txBody>
                    <a:bodyPr/>
                    <a:lstStyle/>
                    <a:p>
                      <a:pPr algn="ctr"/>
                      <a:r>
                        <a:rPr lang="en-US" sz="2400" dirty="0" smtClean="0">
                          <a:solidFill>
                            <a:schemeClr val="tx1"/>
                          </a:solidFill>
                        </a:rPr>
                        <a:t>Total memory</a:t>
                      </a:r>
                      <a:endParaRPr lang="en-US" sz="2400" dirty="0">
                        <a:solidFill>
                          <a:schemeClr val="tx1"/>
                        </a:solidFill>
                      </a:endParaRPr>
                    </a:p>
                  </a:txBody>
                  <a:tcPr marB="0" anchor="ctr" anchorCtr="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solidFill>
                            <a:schemeClr val="tx1"/>
                          </a:solidFill>
                        </a:rPr>
                        <a:t>2 TB</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solidFill>
                            <a:schemeClr val="tx1"/>
                          </a:solidFill>
                        </a:rPr>
                        <a:t>299 TB</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solidFill>
                            <a:schemeClr val="tx1"/>
                          </a:solidFill>
                        </a:rPr>
                        <a:t>1060</a:t>
                      </a:r>
                      <a:r>
                        <a:rPr lang="en-US" sz="2400" baseline="0" dirty="0" smtClean="0">
                          <a:solidFill>
                            <a:schemeClr val="tx1"/>
                          </a:solidFill>
                        </a:rPr>
                        <a:t> TB</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407581">
                <a:tc>
                  <a:txBody>
                    <a:bodyPr/>
                    <a:lstStyle/>
                    <a:p>
                      <a:pPr algn="ctr"/>
                      <a:r>
                        <a:rPr lang="en-US" sz="2400" dirty="0" smtClean="0">
                          <a:solidFill>
                            <a:schemeClr val="tx1"/>
                          </a:solidFill>
                        </a:rPr>
                        <a:t>Storage</a:t>
                      </a:r>
                      <a:endParaRPr lang="en-US" sz="2400" dirty="0">
                        <a:solidFill>
                          <a:schemeClr val="tx1"/>
                        </a:solidFill>
                      </a:endParaRPr>
                    </a:p>
                  </a:txBody>
                  <a:tcPr marB="0" anchor="ctr" anchorCtr="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solidFill>
                            <a:schemeClr val="tx1"/>
                          </a:solidFill>
                        </a:rPr>
                        <a:t>300 GB</a:t>
                      </a:r>
                      <a:r>
                        <a:rPr lang="en-US" sz="2400" baseline="0" dirty="0" smtClean="0">
                          <a:solidFill>
                            <a:schemeClr val="tx1"/>
                          </a:solidFill>
                        </a:rPr>
                        <a:t> (local)</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solidFill>
                            <a:schemeClr val="tx1"/>
                          </a:solidFill>
                        </a:rPr>
                        <a:t>30PB (global)</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30PB (global)</a:t>
                      </a: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402549">
                <a:tc>
                  <a:txBody>
                    <a:bodyPr/>
                    <a:lstStyle/>
                    <a:p>
                      <a:pPr algn="ctr"/>
                      <a:r>
                        <a:rPr lang="en-US" sz="2400" dirty="0" smtClean="0">
                          <a:solidFill>
                            <a:schemeClr val="tx1"/>
                          </a:solidFill>
                        </a:rPr>
                        <a:t>Interconnect</a:t>
                      </a:r>
                      <a:endParaRPr lang="en-US" sz="2400" dirty="0">
                        <a:solidFill>
                          <a:schemeClr val="tx1"/>
                        </a:solidFill>
                      </a:endParaRPr>
                    </a:p>
                  </a:txBody>
                  <a:tcPr marB="0" anchor="ctr" anchorCtr="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solidFill>
                            <a:schemeClr val="tx1"/>
                          </a:solidFill>
                        </a:rPr>
                        <a:t>1 Gb/sec</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smtClean="0">
                          <a:solidFill>
                            <a:schemeClr val="tx1"/>
                          </a:solidFill>
                        </a:rPr>
                        <a:t>80 Gb/s</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en-US" sz="2400" dirty="0" smtClean="0">
                          <a:solidFill>
                            <a:schemeClr val="tx1"/>
                          </a:solidFill>
                        </a:rPr>
                        <a:t>80 </a:t>
                      </a:r>
                      <a:r>
                        <a:rPr lang="en-US" sz="2400" baseline="0" dirty="0" smtClean="0">
                          <a:solidFill>
                            <a:schemeClr val="tx1"/>
                          </a:solidFill>
                        </a:rPr>
                        <a:t>Gb</a:t>
                      </a:r>
                      <a:r>
                        <a:rPr lang="en-US" sz="2400" dirty="0" smtClean="0">
                          <a:solidFill>
                            <a:schemeClr val="tx1"/>
                          </a:solidFill>
                        </a:rPr>
                        <a:t>/s</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576733">
                <a:tc>
                  <a:txBody>
                    <a:bodyPr/>
                    <a:lstStyle/>
                    <a:p>
                      <a:pPr algn="ctr"/>
                      <a:r>
                        <a:rPr lang="en-US" sz="2400" dirty="0" smtClean="0">
                          <a:solidFill>
                            <a:schemeClr val="tx1"/>
                          </a:solidFill>
                        </a:rPr>
                        <a:t>Bisection Bandwidth</a:t>
                      </a:r>
                      <a:endParaRPr lang="en-US" sz="2400" dirty="0">
                        <a:solidFill>
                          <a:schemeClr val="tx1"/>
                        </a:solidFill>
                      </a:endParaRPr>
                    </a:p>
                  </a:txBody>
                  <a:tcPr marB="0" anchor="ctr" anchorCtr="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2400" dirty="0" smtClean="0">
                          <a:solidFill>
                            <a:schemeClr val="tx1"/>
                          </a:solidFill>
                        </a:rPr>
                        <a:t>6</a:t>
                      </a:r>
                      <a:r>
                        <a:rPr lang="en-US" sz="2400" baseline="0" dirty="0" smtClean="0">
                          <a:solidFill>
                            <a:schemeClr val="tx1"/>
                          </a:solidFill>
                        </a:rPr>
                        <a:t> TB</a:t>
                      </a:r>
                      <a:r>
                        <a:rPr lang="en-US" sz="2400" dirty="0" smtClean="0">
                          <a:solidFill>
                            <a:schemeClr val="tx1"/>
                          </a:solidFill>
                        </a:rPr>
                        <a:t>/s</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2400" baseline="0" dirty="0" smtClean="0">
                          <a:solidFill>
                            <a:schemeClr val="tx1"/>
                          </a:solidFill>
                        </a:rPr>
                        <a:t>45 TB</a:t>
                      </a:r>
                      <a:r>
                        <a:rPr lang="en-US" sz="2400" dirty="0" smtClean="0">
                          <a:solidFill>
                            <a:schemeClr val="tx1"/>
                          </a:solidFill>
                        </a:rPr>
                        <a:t>/s</a:t>
                      </a:r>
                      <a:endParaRPr lang="en-US" sz="2400" dirty="0">
                        <a:solidFill>
                          <a:schemeClr val="tx1"/>
                        </a:solidFill>
                      </a:endParaRPr>
                    </a:p>
                  </a:txBody>
                  <a:tcPr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3">
                        <a:lumMod val="60000"/>
                        <a:lumOff val="40000"/>
                      </a:schemeClr>
                    </a:solidFill>
                  </a:tcPr>
                </a:tc>
              </a:tr>
            </a:tbl>
          </a:graphicData>
        </a:graphic>
      </p:graphicFrame>
      <p:pic>
        <p:nvPicPr>
          <p:cNvPr id="6" name="Picture 5"/>
          <p:cNvPicPr>
            <a:picLocks noChangeAspect="1"/>
          </p:cNvPicPr>
          <p:nvPr/>
        </p:nvPicPr>
        <p:blipFill>
          <a:blip r:embed="rId3"/>
          <a:stretch>
            <a:fillRect/>
          </a:stretch>
        </p:blipFill>
        <p:spPr>
          <a:xfrm>
            <a:off x="3044608" y="1053019"/>
            <a:ext cx="1901207" cy="1264303"/>
          </a:xfrm>
          <a:prstGeom prst="rect">
            <a:avLst/>
          </a:prstGeom>
        </p:spPr>
      </p:pic>
      <p:pic>
        <p:nvPicPr>
          <p:cNvPr id="7" name="Picture 6" descr="NERSC-Cabinet-Cori.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59782" y="1053019"/>
            <a:ext cx="1827217" cy="1261867"/>
          </a:xfrm>
          <a:prstGeom prst="rect">
            <a:avLst/>
          </a:prstGeom>
          <a:effectLst/>
        </p:spPr>
      </p:pic>
      <p:pic>
        <p:nvPicPr>
          <p:cNvPr id="8" name="Picture 7" descr="NERSC-Cabinet-Cori.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71961" y="1053019"/>
            <a:ext cx="1827217" cy="1261867"/>
          </a:xfrm>
          <a:prstGeom prst="rect">
            <a:avLst/>
          </a:prstGeom>
          <a:effectLst/>
        </p:spPr>
      </p:pic>
      <p:sp>
        <p:nvSpPr>
          <p:cNvPr id="9" name="Rounded Rectangle 8"/>
          <p:cNvSpPr/>
          <p:nvPr/>
        </p:nvSpPr>
        <p:spPr>
          <a:xfrm>
            <a:off x="48842" y="3923509"/>
            <a:ext cx="9019855" cy="814006"/>
          </a:xfrm>
          <a:prstGeom prst="roundRect">
            <a:avLst/>
          </a:prstGeom>
          <a:noFill/>
          <a:ln w="762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901796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Shared Memory Thinking on Distributed Memory</a:t>
            </a:r>
            <a:endParaRPr lang="en-US" dirty="0"/>
          </a:p>
        </p:txBody>
      </p:sp>
      <p:sp>
        <p:nvSpPr>
          <p:cNvPr id="7" name="Content Placeholder 6"/>
          <p:cNvSpPr>
            <a:spLocks noGrp="1"/>
          </p:cNvSpPr>
          <p:nvPr>
            <p:ph sz="half" idx="1"/>
          </p:nvPr>
        </p:nvSpPr>
        <p:spPr>
          <a:xfrm>
            <a:off x="457200" y="3962400"/>
            <a:ext cx="4038600" cy="2163763"/>
          </a:xfrm>
        </p:spPr>
        <p:txBody>
          <a:bodyPr>
            <a:noAutofit/>
          </a:bodyPr>
          <a:lstStyle/>
          <a:p>
            <a:pPr marL="0" indent="0">
              <a:buNone/>
            </a:pPr>
            <a:r>
              <a:rPr lang="en-US" sz="2000" b="1" u="sng" dirty="0" smtClean="0"/>
              <a:t>Message Passing Programming </a:t>
            </a:r>
            <a:endParaRPr lang="en-US" sz="2000" b="1" u="sng" dirty="0"/>
          </a:p>
          <a:p>
            <a:pPr marL="0" indent="0">
              <a:buNone/>
            </a:pPr>
            <a:r>
              <a:rPr lang="en-US" sz="2000" b="0" dirty="0" smtClean="0"/>
              <a:t>Divide up domain in pieces</a:t>
            </a:r>
          </a:p>
          <a:p>
            <a:pPr marL="0" indent="0">
              <a:buNone/>
            </a:pPr>
            <a:r>
              <a:rPr lang="en-US" sz="2000" b="0" dirty="0"/>
              <a:t>C</a:t>
            </a:r>
            <a:r>
              <a:rPr lang="en-US" sz="2000" b="0" dirty="0" smtClean="0"/>
              <a:t>ompute one piece and exchange</a:t>
            </a:r>
          </a:p>
          <a:p>
            <a:pPr marL="0" indent="0">
              <a:buNone/>
            </a:pPr>
            <a:endParaRPr lang="en-US" sz="2000" b="0" dirty="0" smtClean="0"/>
          </a:p>
          <a:p>
            <a:pPr marL="0" indent="0">
              <a:buNone/>
            </a:pPr>
            <a:r>
              <a:rPr lang="en-US" sz="2000" i="1" dirty="0" smtClean="0"/>
              <a:t>MPI, and many libraries</a:t>
            </a:r>
          </a:p>
        </p:txBody>
      </p:sp>
      <p:sp>
        <p:nvSpPr>
          <p:cNvPr id="5" name="Content Placeholder 4"/>
          <p:cNvSpPr>
            <a:spLocks noGrp="1"/>
          </p:cNvSpPr>
          <p:nvPr>
            <p:ph sz="half" idx="2"/>
          </p:nvPr>
        </p:nvSpPr>
        <p:spPr>
          <a:xfrm>
            <a:off x="4648200" y="3949700"/>
            <a:ext cx="4038600" cy="2176463"/>
          </a:xfrm>
        </p:spPr>
        <p:txBody>
          <a:bodyPr>
            <a:normAutofit fontScale="70000" lnSpcReduction="20000"/>
          </a:bodyPr>
          <a:lstStyle/>
          <a:p>
            <a:pPr marL="0" indent="0">
              <a:spcBef>
                <a:spcPts val="1000"/>
              </a:spcBef>
              <a:buFontTx/>
              <a:buNone/>
            </a:pPr>
            <a:r>
              <a:rPr lang="en-US" b="1" u="sng" dirty="0" smtClean="0"/>
              <a:t>Global Address Space Programming</a:t>
            </a:r>
          </a:p>
          <a:p>
            <a:pPr marL="0" indent="0">
              <a:spcBef>
                <a:spcPts val="1000"/>
              </a:spcBef>
              <a:buFontTx/>
              <a:buNone/>
            </a:pPr>
            <a:r>
              <a:rPr lang="en-US" b="0" dirty="0" smtClean="0"/>
              <a:t>Each start computing</a:t>
            </a:r>
          </a:p>
          <a:p>
            <a:pPr marL="0" indent="0">
              <a:spcBef>
                <a:spcPts val="1000"/>
              </a:spcBef>
              <a:buFontTx/>
              <a:buNone/>
            </a:pPr>
            <a:r>
              <a:rPr lang="en-US" b="0" dirty="0" smtClean="0"/>
              <a:t>Grab whatever / whenever</a:t>
            </a:r>
          </a:p>
          <a:p>
            <a:pPr marL="0" indent="0">
              <a:spcBef>
                <a:spcPts val="1000"/>
              </a:spcBef>
              <a:buFontTx/>
              <a:buNone/>
            </a:pPr>
            <a:endParaRPr lang="en-US" b="0" dirty="0" smtClean="0"/>
          </a:p>
          <a:p>
            <a:pPr marL="0" indent="0">
              <a:spcBef>
                <a:spcPts val="1000"/>
              </a:spcBef>
              <a:buFontTx/>
              <a:buNone/>
            </a:pPr>
            <a:r>
              <a:rPr lang="en-US" b="0" i="1" dirty="0" smtClean="0"/>
              <a:t>UPC, UPC++, CAF, X10, Global Arrays, Chapel, and more</a:t>
            </a:r>
          </a:p>
          <a:p>
            <a:pPr>
              <a:spcBef>
                <a:spcPts val="1000"/>
              </a:spcBef>
            </a:pPr>
            <a:endParaRPr lang="en-US" dirty="0"/>
          </a:p>
        </p:txBody>
      </p:sp>
      <p:sp>
        <p:nvSpPr>
          <p:cNvPr id="3" name="Slide Number Placeholder 2"/>
          <p:cNvSpPr>
            <a:spLocks noGrp="1"/>
          </p:cNvSpPr>
          <p:nvPr>
            <p:ph type="sldNum" sz="quarter" idx="12"/>
          </p:nvPr>
        </p:nvSpPr>
        <p:spPr>
          <a:prstGeom prst="rect">
            <a:avLst/>
          </a:prstGeom>
        </p:spPr>
        <p:txBody>
          <a:bodyPr/>
          <a:lstStyle/>
          <a:p>
            <a:pPr>
              <a:defRPr/>
            </a:pPr>
            <a:fld id="{4330221A-CE08-ED44-ACF0-0EAA9C400BEF}" type="slidenum">
              <a:rPr lang="en-US" smtClean="0"/>
              <a:pPr>
                <a:defRPr/>
              </a:pPr>
              <a:t>9</a:t>
            </a:fld>
            <a:endParaRPr lang="en-US"/>
          </a:p>
        </p:txBody>
      </p:sp>
      <p:pic>
        <p:nvPicPr>
          <p:cNvPr id="6" name="Picture 5" descr="torso-eri-lindstrom.gi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 y="1150163"/>
            <a:ext cx="1990792" cy="2456637"/>
          </a:xfrm>
          <a:prstGeom prst="rect">
            <a:avLst/>
          </a:prstGeom>
        </p:spPr>
      </p:pic>
      <p:pic>
        <p:nvPicPr>
          <p:cNvPr id="4" name="Picture 3" descr="TruckMesh.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46300" y="2705100"/>
            <a:ext cx="1545501" cy="1248765"/>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80632" y="1130300"/>
            <a:ext cx="1671273" cy="1676400"/>
          </a:xfrm>
          <a:prstGeom prst="ellipse">
            <a:avLst/>
          </a:prstGeom>
        </p:spPr>
      </p:pic>
      <p:pic>
        <p:nvPicPr>
          <p:cNvPr id="12" name="Picture 11" descr="semanticweb2-300x300.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578600" y="1219200"/>
            <a:ext cx="2095500" cy="2095500"/>
          </a:xfrm>
          <a:prstGeom prst="rect">
            <a:avLst/>
          </a:prstGeom>
        </p:spPr>
      </p:pic>
      <p:pic>
        <p:nvPicPr>
          <p:cNvPr id="13" name="Picture 12" descr="protein_map.gi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46600" y="1879600"/>
            <a:ext cx="2070100" cy="2070100"/>
          </a:xfrm>
          <a:prstGeom prst="rect">
            <a:avLst/>
          </a:prstGeom>
        </p:spPr>
      </p:pic>
    </p:spTree>
    <p:extLst>
      <p:ext uri="{BB962C8B-B14F-4D97-AF65-F5344CB8AC3E}">
        <p14:creationId xmlns:p14="http://schemas.microsoft.com/office/powerpoint/2010/main" val="32441360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55"/>
          <p:cNvSpPr txBox="1"/>
          <p:nvPr/>
        </p:nvSpPr>
        <p:spPr>
          <a:xfrm>
            <a:off x="354098" y="2714106"/>
            <a:ext cx="1772683" cy="3323987"/>
          </a:xfrm>
          <a:prstGeom prst="rect">
            <a:avLst/>
          </a:prstGeom>
          <a:noFill/>
        </p:spPr>
        <p:txBody>
          <a:bodyPr wrap="square" rtlCol="0">
            <a:spAutoFit/>
          </a:bodyPr>
          <a:lstStyle/>
          <a:p>
            <a:r>
              <a:rPr lang="en-US" sz="1400" dirty="0" smtClean="0">
                <a:latin typeface="Arial" charset="0"/>
              </a:rPr>
              <a:t>AAC</a:t>
            </a:r>
            <a:r>
              <a:rPr lang="en-US" sz="1400" dirty="0">
                <a:latin typeface="Arial" charset="0"/>
              </a:rPr>
              <a:t>	</a:t>
            </a:r>
            <a:r>
              <a:rPr lang="en-US" sz="1400" dirty="0" smtClean="0">
                <a:latin typeface="Arial" charset="0"/>
              </a:rPr>
              <a:t>C</a:t>
            </a:r>
            <a:r>
              <a:rPr lang="en-US" sz="1400" dirty="0">
                <a:latin typeface="Arial" charset="0"/>
              </a:rPr>
              <a:t>F</a:t>
            </a:r>
            <a:endParaRPr lang="en-US" sz="1400" dirty="0" smtClean="0">
              <a:latin typeface="Arial" charset="0"/>
            </a:endParaRPr>
          </a:p>
          <a:p>
            <a:r>
              <a:rPr lang="en-US" sz="1400" dirty="0" smtClean="0">
                <a:latin typeface="Arial" charset="0"/>
              </a:rPr>
              <a:t>ATC</a:t>
            </a:r>
            <a:r>
              <a:rPr lang="en-US" sz="1400" dirty="0">
                <a:latin typeface="Arial" charset="0"/>
              </a:rPr>
              <a:t>	</a:t>
            </a:r>
            <a:r>
              <a:rPr lang="en-US" sz="1400" dirty="0" smtClean="0">
                <a:latin typeface="Arial" charset="0"/>
              </a:rPr>
              <a:t>TG</a:t>
            </a:r>
            <a:endParaRPr lang="en-US" sz="1400" dirty="0">
              <a:latin typeface="Arial" charset="0"/>
            </a:endParaRPr>
          </a:p>
          <a:p>
            <a:r>
              <a:rPr lang="en-US" sz="1400" dirty="0" smtClean="0">
                <a:latin typeface="Arial" charset="0"/>
              </a:rPr>
              <a:t>ACC</a:t>
            </a:r>
            <a:r>
              <a:rPr lang="en-US" sz="1400" dirty="0">
                <a:latin typeface="Arial" charset="0"/>
              </a:rPr>
              <a:t>	</a:t>
            </a:r>
            <a:r>
              <a:rPr lang="en-US" sz="1400" dirty="0" smtClean="0">
                <a:latin typeface="Arial" charset="0"/>
              </a:rPr>
              <a:t>GA</a:t>
            </a:r>
          </a:p>
          <a:p>
            <a:endParaRPr lang="en-US" sz="1400" dirty="0">
              <a:latin typeface="Arial" charset="0"/>
            </a:endParaRPr>
          </a:p>
          <a:p>
            <a:r>
              <a:rPr lang="en-US" sz="1400" dirty="0" smtClean="0">
                <a:latin typeface="Arial" charset="0"/>
              </a:rPr>
              <a:t>TGA</a:t>
            </a:r>
            <a:r>
              <a:rPr lang="en-US" sz="1400" dirty="0">
                <a:latin typeface="Arial" charset="0"/>
              </a:rPr>
              <a:t>	</a:t>
            </a:r>
            <a:r>
              <a:rPr lang="en-US" sz="1400" dirty="0" smtClean="0">
                <a:latin typeface="Arial" charset="0"/>
              </a:rPr>
              <a:t>FC</a:t>
            </a:r>
            <a:endParaRPr lang="en-US" sz="1400" dirty="0">
              <a:latin typeface="Arial" charset="0"/>
            </a:endParaRPr>
          </a:p>
          <a:p>
            <a:r>
              <a:rPr lang="en-US" sz="1400" dirty="0" smtClean="0">
                <a:latin typeface="Arial" charset="0"/>
              </a:rPr>
              <a:t>GAT</a:t>
            </a:r>
            <a:r>
              <a:rPr lang="en-US" sz="1400" dirty="0">
                <a:latin typeface="Arial" charset="0"/>
              </a:rPr>
              <a:t>	CF</a:t>
            </a:r>
          </a:p>
          <a:p>
            <a:r>
              <a:rPr lang="en-US" sz="1400" dirty="0" smtClean="0">
                <a:latin typeface="Arial" charset="0"/>
              </a:rPr>
              <a:t>AAT</a:t>
            </a:r>
            <a:r>
              <a:rPr lang="en-US" sz="1400" dirty="0">
                <a:latin typeface="Arial" charset="0"/>
              </a:rPr>
              <a:t>	</a:t>
            </a:r>
            <a:r>
              <a:rPr lang="en-US" sz="1400" dirty="0" smtClean="0">
                <a:latin typeface="Arial" charset="0"/>
              </a:rPr>
              <a:t>GF</a:t>
            </a:r>
          </a:p>
          <a:p>
            <a:endParaRPr lang="en-US" sz="1400" dirty="0">
              <a:latin typeface="Arial" charset="0"/>
            </a:endParaRPr>
          </a:p>
          <a:p>
            <a:r>
              <a:rPr lang="en-US" sz="1400" dirty="0" smtClean="0">
                <a:latin typeface="Arial" charset="0"/>
              </a:rPr>
              <a:t>ATG</a:t>
            </a:r>
            <a:r>
              <a:rPr lang="en-US" sz="1400" dirty="0">
                <a:latin typeface="Arial" charset="0"/>
              </a:rPr>
              <a:t>	CA</a:t>
            </a:r>
          </a:p>
          <a:p>
            <a:r>
              <a:rPr lang="en-US" sz="1400" dirty="0" smtClean="0">
                <a:solidFill>
                  <a:srgbClr val="292934"/>
                </a:solidFill>
                <a:latin typeface="Arial" charset="0"/>
              </a:rPr>
              <a:t>TCT</a:t>
            </a:r>
            <a:r>
              <a:rPr lang="en-US" sz="1400" dirty="0">
                <a:solidFill>
                  <a:srgbClr val="292934"/>
                </a:solidFill>
                <a:latin typeface="Arial" charset="0"/>
              </a:rPr>
              <a:t>	</a:t>
            </a:r>
            <a:r>
              <a:rPr lang="en-US" sz="1400" dirty="0" smtClean="0">
                <a:solidFill>
                  <a:srgbClr val="292934"/>
                </a:solidFill>
                <a:latin typeface="Arial" charset="0"/>
              </a:rPr>
              <a:t>GA</a:t>
            </a:r>
          </a:p>
          <a:p>
            <a:endParaRPr lang="en-US" sz="1400" dirty="0">
              <a:solidFill>
                <a:srgbClr val="292934"/>
              </a:solidFill>
              <a:latin typeface="Arial" charset="0"/>
            </a:endParaRPr>
          </a:p>
          <a:p>
            <a:r>
              <a:rPr lang="en-US" sz="1400" dirty="0" smtClean="0">
                <a:latin typeface="Arial" charset="0"/>
              </a:rPr>
              <a:t>CCG</a:t>
            </a:r>
            <a:r>
              <a:rPr lang="en-US" sz="1400" dirty="0">
                <a:latin typeface="Arial" charset="0"/>
              </a:rPr>
              <a:t>	FA</a:t>
            </a:r>
          </a:p>
          <a:p>
            <a:r>
              <a:rPr lang="en-US" sz="1400" dirty="0" smtClean="0">
                <a:latin typeface="Arial" charset="0"/>
              </a:rPr>
              <a:t>CTG</a:t>
            </a:r>
            <a:r>
              <a:rPr lang="en-US" sz="1400" dirty="0">
                <a:latin typeface="Arial" charset="0"/>
              </a:rPr>
              <a:t>	AT</a:t>
            </a:r>
          </a:p>
          <a:p>
            <a:r>
              <a:rPr lang="en-US" sz="1400" dirty="0" smtClean="0">
                <a:latin typeface="Arial" charset="0"/>
              </a:rPr>
              <a:t>TGC</a:t>
            </a:r>
            <a:r>
              <a:rPr lang="en-US" sz="1400" dirty="0">
                <a:latin typeface="Arial" charset="0"/>
              </a:rPr>
              <a:t>	FA</a:t>
            </a:r>
          </a:p>
          <a:p>
            <a:endParaRPr lang="en-US" sz="1400" dirty="0"/>
          </a:p>
        </p:txBody>
      </p:sp>
      <p:sp>
        <p:nvSpPr>
          <p:cNvPr id="10" name="TextBox 9"/>
          <p:cNvSpPr txBox="1"/>
          <p:nvPr/>
        </p:nvSpPr>
        <p:spPr>
          <a:xfrm>
            <a:off x="2875862" y="2901337"/>
            <a:ext cx="4233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solidFill>
                  <a:schemeClr val="tx1"/>
                </a:solidFill>
              </a:rPr>
              <a:t>P</a:t>
            </a:r>
            <a:r>
              <a:rPr lang="en-US" baseline="-25000" dirty="0" smtClean="0">
                <a:solidFill>
                  <a:schemeClr val="tx1"/>
                </a:solidFill>
              </a:rPr>
              <a:t>0</a:t>
            </a:r>
            <a:endParaRPr lang="en-US" dirty="0">
              <a:solidFill>
                <a:schemeClr val="tx1"/>
              </a:solidFill>
            </a:endParaRPr>
          </a:p>
        </p:txBody>
      </p:sp>
      <p:sp>
        <p:nvSpPr>
          <p:cNvPr id="11" name="TextBox 10"/>
          <p:cNvSpPr txBox="1"/>
          <p:nvPr/>
        </p:nvSpPr>
        <p:spPr>
          <a:xfrm>
            <a:off x="2875862" y="3654724"/>
            <a:ext cx="4233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solidFill>
                  <a:schemeClr val="tx1"/>
                </a:solidFill>
              </a:rPr>
              <a:t>P</a:t>
            </a:r>
            <a:r>
              <a:rPr lang="en-US" baseline="-25000" dirty="0">
                <a:solidFill>
                  <a:schemeClr val="tx1"/>
                </a:solidFill>
              </a:rPr>
              <a:t>1</a:t>
            </a:r>
            <a:endParaRPr lang="en-US" dirty="0">
              <a:solidFill>
                <a:schemeClr val="tx1"/>
              </a:solidFill>
            </a:endParaRPr>
          </a:p>
        </p:txBody>
      </p:sp>
      <p:sp>
        <p:nvSpPr>
          <p:cNvPr id="13" name="TextBox 12"/>
          <p:cNvSpPr txBox="1"/>
          <p:nvPr/>
        </p:nvSpPr>
        <p:spPr>
          <a:xfrm>
            <a:off x="2875862" y="4979915"/>
            <a:ext cx="4233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err="1" smtClean="0">
                <a:solidFill>
                  <a:schemeClr val="tx1"/>
                </a:solidFill>
              </a:rPr>
              <a:t>P</a:t>
            </a:r>
            <a:r>
              <a:rPr lang="en-US" baseline="-25000" dirty="0" err="1">
                <a:solidFill>
                  <a:schemeClr val="tx1"/>
                </a:solidFill>
              </a:rPr>
              <a:t>n</a:t>
            </a:r>
            <a:endParaRPr lang="en-US" dirty="0">
              <a:solidFill>
                <a:schemeClr val="tx1"/>
              </a:solidFill>
            </a:endParaRPr>
          </a:p>
        </p:txBody>
      </p:sp>
      <p:sp>
        <p:nvSpPr>
          <p:cNvPr id="8" name="TextBox 7"/>
          <p:cNvSpPr txBox="1"/>
          <p:nvPr/>
        </p:nvSpPr>
        <p:spPr>
          <a:xfrm>
            <a:off x="68101" y="1825956"/>
            <a:ext cx="2034299" cy="923330"/>
          </a:xfrm>
          <a:prstGeom prst="rect">
            <a:avLst/>
          </a:prstGeom>
          <a:noFill/>
        </p:spPr>
        <p:txBody>
          <a:bodyPr wrap="square" rtlCol="0">
            <a:spAutoFit/>
          </a:bodyPr>
          <a:lstStyle/>
          <a:p>
            <a:pPr algn="ctr"/>
            <a:r>
              <a:rPr lang="en-US" b="1" dirty="0" smtClean="0"/>
              <a:t>Input</a:t>
            </a:r>
            <a:r>
              <a:rPr lang="en-US" dirty="0" smtClean="0"/>
              <a:t>: k-</a:t>
            </a:r>
            <a:r>
              <a:rPr lang="en-US" dirty="0" err="1" smtClean="0"/>
              <a:t>mers</a:t>
            </a:r>
            <a:r>
              <a:rPr lang="en-US" dirty="0" smtClean="0"/>
              <a:t> and their high quality extensions</a:t>
            </a:r>
            <a:endParaRPr lang="en-US" dirty="0"/>
          </a:p>
        </p:txBody>
      </p:sp>
      <p:sp>
        <p:nvSpPr>
          <p:cNvPr id="34" name="TextBox 33"/>
          <p:cNvSpPr txBox="1"/>
          <p:nvPr/>
        </p:nvSpPr>
        <p:spPr>
          <a:xfrm>
            <a:off x="2092958" y="1908603"/>
            <a:ext cx="1611164" cy="646331"/>
          </a:xfrm>
          <a:prstGeom prst="rect">
            <a:avLst/>
          </a:prstGeom>
          <a:noFill/>
        </p:spPr>
        <p:txBody>
          <a:bodyPr wrap="square" rtlCol="0">
            <a:spAutoFit/>
          </a:bodyPr>
          <a:lstStyle/>
          <a:p>
            <a:r>
              <a:rPr lang="en-US" dirty="0" smtClean="0"/>
              <a:t>Read k-</a:t>
            </a:r>
            <a:r>
              <a:rPr lang="en-US" dirty="0" err="1" smtClean="0"/>
              <a:t>mers</a:t>
            </a:r>
            <a:r>
              <a:rPr lang="en-US" dirty="0" smtClean="0"/>
              <a:t> &amp; extensions</a:t>
            </a:r>
            <a:endParaRPr lang="en-US" dirty="0"/>
          </a:p>
        </p:txBody>
      </p:sp>
      <p:sp>
        <p:nvSpPr>
          <p:cNvPr id="65" name="TextBox 64"/>
          <p:cNvSpPr txBox="1"/>
          <p:nvPr/>
        </p:nvSpPr>
        <p:spPr>
          <a:xfrm>
            <a:off x="6372607" y="1817034"/>
            <a:ext cx="1352386" cy="646331"/>
          </a:xfrm>
          <a:prstGeom prst="rect">
            <a:avLst/>
          </a:prstGeom>
          <a:noFill/>
        </p:spPr>
        <p:txBody>
          <a:bodyPr wrap="square" rtlCol="0">
            <a:spAutoFit/>
          </a:bodyPr>
          <a:lstStyle/>
          <a:p>
            <a:r>
              <a:rPr lang="en-US" dirty="0" smtClean="0"/>
              <a:t>Distributed</a:t>
            </a:r>
          </a:p>
          <a:p>
            <a:r>
              <a:rPr lang="en-US" dirty="0" smtClean="0"/>
              <a:t>Hash table</a:t>
            </a:r>
            <a:endParaRPr lang="en-US" dirty="0"/>
          </a:p>
        </p:txBody>
      </p:sp>
      <p:cxnSp>
        <p:nvCxnSpPr>
          <p:cNvPr id="66" name="Straight Arrow Connector 65"/>
          <p:cNvCxnSpPr>
            <a:stCxn id="10" idx="3"/>
          </p:cNvCxnSpPr>
          <p:nvPr/>
        </p:nvCxnSpPr>
        <p:spPr>
          <a:xfrm>
            <a:off x="3299218" y="3086003"/>
            <a:ext cx="1883594" cy="184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a:stCxn id="11" idx="3"/>
          </p:cNvCxnSpPr>
          <p:nvPr/>
        </p:nvCxnSpPr>
        <p:spPr>
          <a:xfrm flipV="1">
            <a:off x="3299218" y="3748085"/>
            <a:ext cx="1883594" cy="913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10" idx="3"/>
          </p:cNvCxnSpPr>
          <p:nvPr/>
        </p:nvCxnSpPr>
        <p:spPr>
          <a:xfrm flipV="1">
            <a:off x="3299218" y="2988507"/>
            <a:ext cx="1883594" cy="9749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11" idx="3"/>
          </p:cNvCxnSpPr>
          <p:nvPr/>
        </p:nvCxnSpPr>
        <p:spPr>
          <a:xfrm>
            <a:off x="3299218" y="3839390"/>
            <a:ext cx="1883594" cy="7056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99218" y="3839388"/>
            <a:ext cx="1883594" cy="45659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a:stCxn id="13" idx="3"/>
          </p:cNvCxnSpPr>
          <p:nvPr/>
        </p:nvCxnSpPr>
        <p:spPr>
          <a:xfrm>
            <a:off x="3299218" y="5164581"/>
            <a:ext cx="1883594" cy="184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3728040" y="1899162"/>
            <a:ext cx="1611164" cy="646331"/>
          </a:xfrm>
          <a:prstGeom prst="rect">
            <a:avLst/>
          </a:prstGeom>
          <a:noFill/>
        </p:spPr>
        <p:txBody>
          <a:bodyPr wrap="square" rtlCol="0">
            <a:spAutoFit/>
          </a:bodyPr>
          <a:lstStyle/>
          <a:p>
            <a:r>
              <a:rPr lang="en-US" dirty="0" smtClean="0"/>
              <a:t>Store k-</a:t>
            </a:r>
            <a:r>
              <a:rPr lang="en-US" dirty="0" err="1" smtClean="0"/>
              <a:t>mers</a:t>
            </a:r>
            <a:r>
              <a:rPr lang="en-US" dirty="0" smtClean="0"/>
              <a:t> &amp; extensions</a:t>
            </a:r>
            <a:endParaRPr lang="en-US" dirty="0"/>
          </a:p>
        </p:txBody>
      </p:sp>
      <p:cxnSp>
        <p:nvCxnSpPr>
          <p:cNvPr id="48" name="Straight Connector 47"/>
          <p:cNvCxnSpPr/>
          <p:nvPr/>
        </p:nvCxnSpPr>
        <p:spPr>
          <a:xfrm>
            <a:off x="281919" y="3504412"/>
            <a:ext cx="2024853" cy="0"/>
          </a:xfrm>
          <a:prstGeom prst="line">
            <a:avLst/>
          </a:prstGeom>
          <a:ln w="64516">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rot="5400000">
            <a:off x="2907796" y="4314817"/>
            <a:ext cx="413511" cy="369332"/>
          </a:xfrm>
          <a:prstGeom prst="rect">
            <a:avLst/>
          </a:prstGeom>
          <a:noFill/>
        </p:spPr>
        <p:txBody>
          <a:bodyPr wrap="square" rtlCol="0">
            <a:spAutoFit/>
          </a:bodyPr>
          <a:lstStyle/>
          <a:p>
            <a:r>
              <a:rPr lang="en-US" b="1" dirty="0" smtClean="0"/>
              <a:t>…</a:t>
            </a:r>
            <a:endParaRPr lang="en-US" b="1" dirty="0"/>
          </a:p>
        </p:txBody>
      </p:sp>
      <p:cxnSp>
        <p:nvCxnSpPr>
          <p:cNvPr id="51" name="Straight Arrow Connector 50"/>
          <p:cNvCxnSpPr/>
          <p:nvPr/>
        </p:nvCxnSpPr>
        <p:spPr>
          <a:xfrm>
            <a:off x="1643641" y="3086003"/>
            <a:ext cx="123222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a:endCxn id="11" idx="1"/>
          </p:cNvCxnSpPr>
          <p:nvPr/>
        </p:nvCxnSpPr>
        <p:spPr>
          <a:xfrm>
            <a:off x="1751794" y="3839388"/>
            <a:ext cx="1124068" cy="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a:endCxn id="13" idx="1"/>
          </p:cNvCxnSpPr>
          <p:nvPr/>
        </p:nvCxnSpPr>
        <p:spPr>
          <a:xfrm flipV="1">
            <a:off x="1644300" y="5164581"/>
            <a:ext cx="1231562" cy="184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272473" y="4301974"/>
            <a:ext cx="2024853" cy="0"/>
          </a:xfrm>
          <a:prstGeom prst="line">
            <a:avLst/>
          </a:prstGeom>
          <a:ln w="64516">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272473" y="4992861"/>
            <a:ext cx="2024853" cy="0"/>
          </a:xfrm>
          <a:prstGeom prst="line">
            <a:avLst/>
          </a:prstGeom>
          <a:ln w="64516">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22" name="Picture 21" descr="ht.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182812" y="2206682"/>
            <a:ext cx="3961188" cy="3878854"/>
          </a:xfrm>
          <a:prstGeom prst="rect">
            <a:avLst/>
          </a:prstGeom>
        </p:spPr>
      </p:pic>
      <p:cxnSp>
        <p:nvCxnSpPr>
          <p:cNvPr id="69" name="Straight Arrow Connector 68"/>
          <p:cNvCxnSpPr>
            <a:stCxn id="13" idx="3"/>
          </p:cNvCxnSpPr>
          <p:nvPr/>
        </p:nvCxnSpPr>
        <p:spPr>
          <a:xfrm>
            <a:off x="3299218" y="5164581"/>
            <a:ext cx="1883594" cy="7377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V="1">
            <a:off x="3299218" y="4295978"/>
            <a:ext cx="1883594" cy="963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a:off x="3299218" y="4392344"/>
            <a:ext cx="1883594" cy="5875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9" name="TextBox 3"/>
          <p:cNvSpPr txBox="1"/>
          <p:nvPr/>
        </p:nvSpPr>
        <p:spPr>
          <a:xfrm rot="17707479">
            <a:off x="2478826" y="3645280"/>
            <a:ext cx="3738969" cy="646331"/>
          </a:xfrm>
          <a:prstGeom prst="rect">
            <a:avLst/>
          </a:prstGeom>
          <a:noFill/>
        </p:spPr>
        <p:txBody>
          <a:bodyPr wrap="square" rtlCol="0">
            <a:spAutoFit/>
          </a:bodyPr>
          <a:lstStyle/>
          <a:p>
            <a:r>
              <a:rPr lang="en-US" b="1" dirty="0" smtClean="0">
                <a:solidFill>
                  <a:srgbClr val="FF0000"/>
                </a:solidFill>
              </a:rPr>
              <a:t>Fine-grained communication &amp; fine-grained locking required</a:t>
            </a:r>
            <a:endParaRPr lang="en-US" b="1" dirty="0">
              <a:solidFill>
                <a:srgbClr val="FF0000"/>
              </a:solidFill>
            </a:endParaRPr>
          </a:p>
        </p:txBody>
      </p:sp>
      <p:sp>
        <p:nvSpPr>
          <p:cNvPr id="6" name="Title 5"/>
          <p:cNvSpPr>
            <a:spLocks noGrp="1"/>
          </p:cNvSpPr>
          <p:nvPr>
            <p:ph type="title"/>
          </p:nvPr>
        </p:nvSpPr>
        <p:spPr>
          <a:xfrm>
            <a:off x="360341" y="223333"/>
            <a:ext cx="8326500" cy="658200"/>
          </a:xfrm>
        </p:spPr>
        <p:txBody>
          <a:bodyPr>
            <a:normAutofit/>
          </a:bodyPr>
          <a:lstStyle/>
          <a:p>
            <a:r>
              <a:rPr lang="en-US" dirty="0" smtClean="0"/>
              <a:t>Graph algorithms (hash tables) in assembly</a:t>
            </a:r>
            <a:endParaRPr lang="en-US" dirty="0"/>
          </a:p>
        </p:txBody>
      </p:sp>
      <p:sp>
        <p:nvSpPr>
          <p:cNvPr id="3" name="Slide Number Placeholder 2"/>
          <p:cNvSpPr>
            <a:spLocks noGrp="1"/>
          </p:cNvSpPr>
          <p:nvPr>
            <p:ph type="sldNum" idx="4294967295"/>
          </p:nvPr>
        </p:nvSpPr>
        <p:spPr>
          <a:xfrm>
            <a:off x="4116655" y="6368807"/>
            <a:ext cx="925800" cy="365100"/>
          </a:xfrm>
          <a:prstGeom prst="rect">
            <a:avLst/>
          </a:prstGeom>
        </p:spPr>
        <p:txBody>
          <a:bodyPr/>
          <a:lstStyle/>
          <a:p>
            <a:fld id="{0CFEC368-1D7A-4F81-ABF6-AE0E36BAF64C}" type="slidenum">
              <a:rPr lang="en-US" smtClean="0"/>
              <a:pPr/>
              <a:t>10</a:t>
            </a:fld>
            <a:endParaRPr lang="en-US"/>
          </a:p>
        </p:txBody>
      </p:sp>
      <p:sp>
        <p:nvSpPr>
          <p:cNvPr id="9" name="TextBox 8"/>
          <p:cNvSpPr txBox="1"/>
          <p:nvPr/>
        </p:nvSpPr>
        <p:spPr>
          <a:xfrm>
            <a:off x="153922" y="1009200"/>
            <a:ext cx="8788406" cy="707886"/>
          </a:xfrm>
          <a:prstGeom prst="rect">
            <a:avLst/>
          </a:prstGeom>
          <a:noFill/>
        </p:spPr>
        <p:txBody>
          <a:bodyPr wrap="square" rtlCol="0">
            <a:spAutoFit/>
          </a:bodyPr>
          <a:lstStyle/>
          <a:p>
            <a:r>
              <a:rPr lang="en-US" sz="2000" b="1" dirty="0" smtClean="0">
                <a:latin typeface="Arial Narrow"/>
                <a:cs typeface="Arial Narrow"/>
              </a:rPr>
              <a:t>Graph construction, traversal, and all later stages are written in UPC to take advantage of its global address space</a:t>
            </a:r>
            <a:endParaRPr lang="en-US" sz="2000" b="1" dirty="0">
              <a:latin typeface="Arial Narrow"/>
              <a:cs typeface="Arial Narrow"/>
            </a:endParaRPr>
          </a:p>
        </p:txBody>
      </p:sp>
    </p:spTree>
    <p:extLst>
      <p:ext uri="{BB962C8B-B14F-4D97-AF65-F5344CB8AC3E}">
        <p14:creationId xmlns:p14="http://schemas.microsoft.com/office/powerpoint/2010/main" val="6666428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Using HipMer for first-ever science</a:t>
            </a:r>
            <a:endParaRPr lang="en-US" dirty="0"/>
          </a:p>
        </p:txBody>
      </p:sp>
      <p:sp>
        <p:nvSpPr>
          <p:cNvPr id="3" name="Content Placeholder 2"/>
          <p:cNvSpPr>
            <a:spLocks noGrp="1"/>
          </p:cNvSpPr>
          <p:nvPr>
            <p:ph sz="half" idx="1"/>
          </p:nvPr>
        </p:nvSpPr>
        <p:spPr>
          <a:xfrm>
            <a:off x="4666254" y="3881492"/>
            <a:ext cx="4386372" cy="2474858"/>
          </a:xfrm>
        </p:spPr>
        <p:txBody>
          <a:bodyPr>
            <a:normAutofit fontScale="92500" lnSpcReduction="10000"/>
          </a:bodyPr>
          <a:lstStyle/>
          <a:p>
            <a:pPr marL="0" indent="0">
              <a:buNone/>
            </a:pPr>
            <a:r>
              <a:rPr lang="en-US" sz="2400" b="1" dirty="0" err="1" smtClean="0"/>
              <a:t>Twitchell</a:t>
            </a:r>
            <a:r>
              <a:rPr lang="en-US" sz="2400" b="1" dirty="0" smtClean="0"/>
              <a:t> Wetlands (</a:t>
            </a:r>
            <a:r>
              <a:rPr lang="en-US" sz="2400" b="1" dirty="0"/>
              <a:t>preliminary)</a:t>
            </a:r>
          </a:p>
          <a:p>
            <a:pPr marL="457200" lvl="1" indent="-228600">
              <a:buFont typeface="Arial"/>
              <a:buChar char="•"/>
            </a:pPr>
            <a:r>
              <a:rPr lang="en-US" dirty="0" err="1" smtClean="0"/>
              <a:t>MetaHipMer</a:t>
            </a:r>
            <a:r>
              <a:rPr lang="en-US" dirty="0" smtClean="0"/>
              <a:t> uses k-</a:t>
            </a:r>
            <a:r>
              <a:rPr lang="en-US" dirty="0" err="1" smtClean="0"/>
              <a:t>mer</a:t>
            </a:r>
            <a:r>
              <a:rPr lang="en-US" dirty="0" smtClean="0"/>
              <a:t> lengths and new scaffolding approaches</a:t>
            </a:r>
          </a:p>
          <a:p>
            <a:pPr marL="457200" lvl="1" indent="-228600">
              <a:buFont typeface="Arial"/>
              <a:buChar char="•"/>
            </a:pPr>
            <a:r>
              <a:rPr lang="en" dirty="0" smtClean="0"/>
              <a:t>21 </a:t>
            </a:r>
            <a:r>
              <a:rPr lang="en-US" dirty="0"/>
              <a:t>l</a:t>
            </a:r>
            <a:r>
              <a:rPr lang="en" dirty="0"/>
              <a:t>ibraries</a:t>
            </a:r>
            <a:r>
              <a:rPr lang="en-US" dirty="0"/>
              <a:t>, </a:t>
            </a:r>
            <a:r>
              <a:rPr lang="en" dirty="0"/>
              <a:t>7.4</a:t>
            </a:r>
            <a:r>
              <a:rPr lang="en-US" dirty="0"/>
              <a:t>B</a:t>
            </a:r>
            <a:r>
              <a:rPr lang="en" dirty="0"/>
              <a:t> reads</a:t>
            </a:r>
            <a:r>
              <a:rPr lang="en-US" dirty="0"/>
              <a:t>, </a:t>
            </a:r>
            <a:r>
              <a:rPr lang="en" dirty="0"/>
              <a:t>2.8 TB</a:t>
            </a:r>
            <a:endParaRPr lang="en-US" dirty="0"/>
          </a:p>
          <a:p>
            <a:pPr marL="457200" lvl="1" indent="-228600">
              <a:buFont typeface="Arial"/>
              <a:buChar char="•"/>
            </a:pPr>
            <a:r>
              <a:rPr lang="en-US" dirty="0"/>
              <a:t>34% </a:t>
            </a:r>
            <a:r>
              <a:rPr lang="en-US" dirty="0" smtClean="0"/>
              <a:t>reads </a:t>
            </a:r>
            <a:r>
              <a:rPr lang="en-US" dirty="0"/>
              <a:t>assembled </a:t>
            </a:r>
            <a:r>
              <a:rPr lang="en-US" dirty="0" smtClean="0"/>
              <a:t>(</a:t>
            </a:r>
            <a:r>
              <a:rPr lang="en-US" dirty="0" err="1" smtClean="0"/>
              <a:t>vs</a:t>
            </a:r>
            <a:r>
              <a:rPr lang="en-US" dirty="0" smtClean="0"/>
              <a:t> &lt; 10%)</a:t>
            </a:r>
            <a:endParaRPr lang="en-US" dirty="0"/>
          </a:p>
          <a:p>
            <a:pPr marL="457200" lvl="1" indent="-228600">
              <a:buFont typeface="Arial"/>
              <a:buChar char="•"/>
            </a:pPr>
            <a:r>
              <a:rPr lang="en-US" dirty="0"/>
              <a:t>First </a:t>
            </a:r>
            <a:r>
              <a:rPr lang="en-US" dirty="0" smtClean="0"/>
              <a:t>whole assembly </a:t>
            </a:r>
            <a:r>
              <a:rPr lang="en-US" dirty="0"/>
              <a:t>of 21 </a:t>
            </a:r>
            <a:r>
              <a:rPr lang="en-US" dirty="0" smtClean="0"/>
              <a:t>libraries -- largest of its kind?</a:t>
            </a:r>
            <a:endParaRPr lang="en-US" dirty="0"/>
          </a:p>
        </p:txBody>
      </p:sp>
      <p:sp>
        <p:nvSpPr>
          <p:cNvPr id="6" name="Content Placeholder 5"/>
          <p:cNvSpPr>
            <a:spLocks noGrp="1"/>
          </p:cNvSpPr>
          <p:nvPr>
            <p:ph sz="half" idx="2"/>
          </p:nvPr>
        </p:nvSpPr>
        <p:spPr>
          <a:xfrm>
            <a:off x="291766" y="3848068"/>
            <a:ext cx="4322811" cy="2278095"/>
          </a:xfrm>
        </p:spPr>
        <p:txBody>
          <a:bodyPr>
            <a:normAutofit fontScale="92500" lnSpcReduction="10000"/>
          </a:bodyPr>
          <a:lstStyle/>
          <a:p>
            <a:pPr marL="0" indent="0">
              <a:buNone/>
            </a:pPr>
            <a:r>
              <a:rPr lang="en-US" sz="2400" b="1" dirty="0"/>
              <a:t>A</a:t>
            </a:r>
            <a:r>
              <a:rPr lang="en-US" sz="2400" b="1" dirty="0" smtClean="0"/>
              <a:t>ssembly of bread wheat genomes</a:t>
            </a:r>
          </a:p>
          <a:p>
            <a:pPr marL="530352"/>
            <a:r>
              <a:rPr lang="en-US" sz="2400" b="0" dirty="0" smtClean="0"/>
              <a:t>Wheat genome: 17 </a:t>
            </a:r>
            <a:r>
              <a:rPr lang="en-US" sz="2400" b="0" dirty="0" err="1" smtClean="0"/>
              <a:t>Gbp</a:t>
            </a:r>
            <a:r>
              <a:rPr lang="en-US" sz="2400" b="0" dirty="0" smtClean="0"/>
              <a:t> </a:t>
            </a:r>
            <a:endParaRPr lang="en-US" sz="2400" dirty="0" smtClean="0"/>
          </a:p>
          <a:p>
            <a:pPr marL="530352"/>
            <a:r>
              <a:rPr lang="en-US" sz="2400" b="0" dirty="0" smtClean="0"/>
              <a:t>Assembled without chromosome sorting</a:t>
            </a:r>
          </a:p>
          <a:p>
            <a:pPr marL="530352"/>
            <a:r>
              <a:rPr lang="en-US" sz="2400" dirty="0" smtClean="0"/>
              <a:t>Over half of</a:t>
            </a:r>
            <a:r>
              <a:rPr lang="en-US" sz="2400" b="0" dirty="0" smtClean="0"/>
              <a:t> contigs &gt; 7 kb and scaffolds &gt; 20 kb</a:t>
            </a:r>
          </a:p>
        </p:txBody>
      </p:sp>
      <p:sp>
        <p:nvSpPr>
          <p:cNvPr id="5" name="Slide Number Placeholder 4"/>
          <p:cNvSpPr>
            <a:spLocks noGrp="1"/>
          </p:cNvSpPr>
          <p:nvPr>
            <p:ph type="sldNum" sz="quarter" idx="12"/>
          </p:nvPr>
        </p:nvSpPr>
        <p:spPr/>
        <p:txBody>
          <a:bodyPr/>
          <a:lstStyle/>
          <a:p>
            <a:fld id="{79F2B9EA-6D24-484B-A734-BB1BAC74A4FF}" type="slidenum">
              <a:rPr lang="en-US" smtClean="0"/>
              <a:t>11</a:t>
            </a:fld>
            <a:endParaRPr lang="en-US"/>
          </a:p>
        </p:txBody>
      </p:sp>
      <p:pic>
        <p:nvPicPr>
          <p:cNvPr id="9" name="Picture 8"/>
          <p:cNvPicPr>
            <a:picLocks noChangeAspect="1"/>
          </p:cNvPicPr>
          <p:nvPr/>
        </p:nvPicPr>
        <p:blipFill>
          <a:blip r:embed="rId3"/>
          <a:stretch>
            <a:fillRect/>
          </a:stretch>
        </p:blipFill>
        <p:spPr>
          <a:xfrm>
            <a:off x="5338122" y="1091821"/>
            <a:ext cx="2929918" cy="2789671"/>
          </a:xfrm>
          <a:prstGeom prst="rect">
            <a:avLst/>
          </a:prstGeom>
        </p:spPr>
      </p:pic>
      <p:pic>
        <p:nvPicPr>
          <p:cNvPr id="4" name="Picture 3"/>
          <p:cNvPicPr>
            <a:picLocks noChangeAspect="1"/>
          </p:cNvPicPr>
          <p:nvPr/>
        </p:nvPicPr>
        <p:blipFill rotWithShape="1">
          <a:blip r:embed="rId4"/>
          <a:srcRect l="6711" r="12360"/>
          <a:stretch/>
        </p:blipFill>
        <p:spPr>
          <a:xfrm>
            <a:off x="457200" y="1174750"/>
            <a:ext cx="3471334" cy="2673318"/>
          </a:xfrm>
          <a:prstGeom prst="rect">
            <a:avLst/>
          </a:prstGeom>
        </p:spPr>
      </p:pic>
      <p:sp>
        <p:nvSpPr>
          <p:cNvPr id="8" name="Rectangle 7"/>
          <p:cNvSpPr/>
          <p:nvPr/>
        </p:nvSpPr>
        <p:spPr>
          <a:xfrm>
            <a:off x="177799" y="6114721"/>
            <a:ext cx="4572000" cy="307777"/>
          </a:xfrm>
          <a:prstGeom prst="rect">
            <a:avLst/>
          </a:prstGeom>
        </p:spPr>
        <p:txBody>
          <a:bodyPr>
            <a:spAutoFit/>
          </a:bodyPr>
          <a:lstStyle/>
          <a:p>
            <a:r>
              <a:rPr lang="en-US" dirty="0"/>
              <a:t>Chapman, Jarrod A., et al. </a:t>
            </a:r>
            <a:r>
              <a:rPr lang="en-US" dirty="0" smtClean="0"/>
              <a:t>“ </a:t>
            </a:r>
            <a:r>
              <a:rPr lang="en-US" dirty="0"/>
              <a:t>Genome biology </a:t>
            </a:r>
            <a:r>
              <a:rPr lang="en-US" dirty="0" smtClean="0"/>
              <a:t>(</a:t>
            </a:r>
            <a:r>
              <a:rPr lang="en-US" dirty="0"/>
              <a:t>2015)</a:t>
            </a:r>
          </a:p>
        </p:txBody>
      </p:sp>
    </p:spTree>
    <p:extLst>
      <p:ext uri="{BB962C8B-B14F-4D97-AF65-F5344CB8AC3E}">
        <p14:creationId xmlns:p14="http://schemas.microsoft.com/office/powerpoint/2010/main" val="274197047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Myth #2: Genomic assembly needs large memory, but not large parallelism</a:t>
            </a:r>
            <a:endParaRPr lang="en-US" dirty="0"/>
          </a:p>
        </p:txBody>
      </p:sp>
      <p:sp>
        <p:nvSpPr>
          <p:cNvPr id="2" name="Subtitle 1"/>
          <p:cNvSpPr>
            <a:spLocks noGrp="1"/>
          </p:cNvSpPr>
          <p:nvPr>
            <p:ph type="subTitle" idx="1"/>
          </p:nvPr>
        </p:nvSpPr>
        <p:spPr/>
        <p:txBody>
          <a:bodyPr/>
          <a:lstStyle/>
          <a:p>
            <a:r>
              <a:rPr lang="en-US" i="1" dirty="0" smtClean="0"/>
              <a:t>Orders of magnitude speedup are possible through parallelism</a:t>
            </a:r>
            <a:endParaRPr lang="en-US" i="1" dirty="0"/>
          </a:p>
        </p:txBody>
      </p:sp>
      <p:sp>
        <p:nvSpPr>
          <p:cNvPr id="3" name="Slide Number Placeholder 2"/>
          <p:cNvSpPr>
            <a:spLocks noGrp="1"/>
          </p:cNvSpPr>
          <p:nvPr>
            <p:ph type="sldNum" sz="quarter" idx="12"/>
          </p:nvPr>
        </p:nvSpPr>
        <p:spPr/>
        <p:txBody>
          <a:bodyPr/>
          <a:lstStyle/>
          <a:p>
            <a:fld id="{79F2B9EA-6D24-484B-A734-BB1BAC74A4FF}" type="slidenum">
              <a:rPr lang="en-US" smtClean="0"/>
              <a:t>12</a:t>
            </a:fld>
            <a:endParaRPr lang="en-US"/>
          </a:p>
        </p:txBody>
      </p:sp>
    </p:spTree>
    <p:extLst>
      <p:ext uri="{BB962C8B-B14F-4D97-AF65-F5344CB8AC3E}">
        <p14:creationId xmlns:p14="http://schemas.microsoft.com/office/powerpoint/2010/main" val="9582809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83" name="Shape 583"/>
          <p:cNvSpPr txBox="1">
            <a:spLocks noGrp="1"/>
          </p:cNvSpPr>
          <p:nvPr>
            <p:ph type="title"/>
          </p:nvPr>
        </p:nvSpPr>
        <p:spPr>
          <a:prstGeom prst="rect">
            <a:avLst/>
          </a:prstGeom>
        </p:spPr>
        <p:txBody>
          <a:bodyPr wrap="square" lIns="91425" tIns="91425" rIns="91425" bIns="91425" anchor="t" anchorCtr="0">
            <a:noAutofit/>
          </a:bodyPr>
          <a:lstStyle/>
          <a:p>
            <a:pPr lvl="0" rtl="0">
              <a:spcBef>
                <a:spcPts val="0"/>
              </a:spcBef>
              <a:buNone/>
            </a:pPr>
            <a:r>
              <a:rPr lang="en" sz="3600" dirty="0">
                <a:solidFill>
                  <a:srgbClr val="FFFFFF"/>
                </a:solidFill>
              </a:rPr>
              <a:t>Multi-Node Strong Scaling</a:t>
            </a:r>
          </a:p>
        </p:txBody>
      </p:sp>
      <p:sp>
        <p:nvSpPr>
          <p:cNvPr id="579" name="Shape 579"/>
          <p:cNvSpPr txBox="1">
            <a:spLocks noGrp="1"/>
          </p:cNvSpPr>
          <p:nvPr>
            <p:ph type="sldNum" sz="quarter" idx="12"/>
          </p:nvPr>
        </p:nvSpPr>
        <p:spPr>
          <a:prstGeom prst="rect">
            <a:avLst/>
          </a:prstGeom>
        </p:spPr>
        <p:txBody>
          <a:bodyPr wrap="square" lIns="91425" tIns="91425" rIns="91425" bIns="91425" anchor="ctr" anchorCtr="0">
            <a:noAutofit/>
          </a:bodyPr>
          <a:lstStyle/>
          <a:p>
            <a:pPr lvl="0" rtl="0">
              <a:spcBef>
                <a:spcPts val="0"/>
              </a:spcBef>
              <a:buNone/>
            </a:pPr>
            <a:fld id="{00000000-1234-1234-1234-123412341234}" type="slidenum">
              <a:rPr lang="en"/>
              <a:t>13</a:t>
            </a:fld>
            <a:endParaRPr lang="en"/>
          </a:p>
        </p:txBody>
      </p:sp>
      <p:sp>
        <p:nvSpPr>
          <p:cNvPr id="581" name="Shape 581"/>
          <p:cNvSpPr txBox="1"/>
          <p:nvPr/>
        </p:nvSpPr>
        <p:spPr>
          <a:xfrm>
            <a:off x="283050" y="851413"/>
            <a:ext cx="8738100" cy="524800"/>
          </a:xfrm>
          <a:prstGeom prst="rect">
            <a:avLst/>
          </a:prstGeom>
          <a:noFill/>
          <a:ln>
            <a:noFill/>
          </a:ln>
        </p:spPr>
        <p:txBody>
          <a:bodyPr wrap="square" lIns="91425" tIns="91425" rIns="91425" bIns="91425" anchor="t" anchorCtr="0">
            <a:noAutofit/>
          </a:bodyPr>
          <a:lstStyle/>
          <a:p>
            <a:pPr marL="114300" lvl="0" rtl="0">
              <a:spcBef>
                <a:spcPts val="0"/>
              </a:spcBef>
              <a:buClr>
                <a:schemeClr val="dk1"/>
              </a:buClr>
              <a:buSzPct val="100000"/>
            </a:pPr>
            <a:r>
              <a:rPr lang="en" sz="2400" b="1" dirty="0">
                <a:solidFill>
                  <a:schemeClr val="dk1"/>
                </a:solidFill>
              </a:rPr>
              <a:t>HipMer </a:t>
            </a:r>
            <a:r>
              <a:rPr lang="en" sz="2400" b="1" dirty="0" smtClean="0">
                <a:solidFill>
                  <a:schemeClr val="dk1"/>
                </a:solidFill>
              </a:rPr>
              <a:t>scales </a:t>
            </a:r>
            <a:r>
              <a:rPr lang="en-US" sz="2400" b="1" dirty="0" smtClean="0">
                <a:solidFill>
                  <a:schemeClr val="dk1"/>
                </a:solidFill>
              </a:rPr>
              <a:t>to a thousand</a:t>
            </a:r>
            <a:r>
              <a:rPr lang="en" sz="2400" b="1" dirty="0" smtClean="0">
                <a:solidFill>
                  <a:schemeClr val="dk1"/>
                </a:solidFill>
              </a:rPr>
              <a:t> nodes</a:t>
            </a:r>
            <a:r>
              <a:rPr lang="en-US" sz="2400" b="1" dirty="0" smtClean="0">
                <a:solidFill>
                  <a:schemeClr val="dk1"/>
                </a:solidFill>
              </a:rPr>
              <a:t> (10Ks of cores) on a fixed modest sized problem (human genome)</a:t>
            </a:r>
            <a:endParaRPr lang="en" sz="2400" b="1" dirty="0">
              <a:solidFill>
                <a:schemeClr val="dk1"/>
              </a:solidFill>
            </a:endParaRPr>
          </a:p>
        </p:txBody>
      </p:sp>
      <p:pic>
        <p:nvPicPr>
          <p:cNvPr id="582" name="Shape 582"/>
          <p:cNvPicPr preferRelativeResize="0"/>
          <p:nvPr/>
        </p:nvPicPr>
        <p:blipFill>
          <a:blip r:embed="rId3">
            <a:alphaModFix/>
          </a:blip>
          <a:stretch>
            <a:fillRect/>
          </a:stretch>
        </p:blipFill>
        <p:spPr>
          <a:xfrm>
            <a:off x="3425101" y="1703530"/>
            <a:ext cx="5206908" cy="4327857"/>
          </a:xfrm>
          <a:prstGeom prst="rect">
            <a:avLst/>
          </a:prstGeom>
          <a:noFill/>
          <a:ln>
            <a:noFill/>
          </a:ln>
        </p:spPr>
      </p:pic>
      <p:sp>
        <p:nvSpPr>
          <p:cNvPr id="584" name="Shape 584"/>
          <p:cNvSpPr txBox="1"/>
          <p:nvPr/>
        </p:nvSpPr>
        <p:spPr>
          <a:xfrm>
            <a:off x="679948" y="2297969"/>
            <a:ext cx="2404032" cy="1902302"/>
          </a:xfrm>
          <a:prstGeom prst="rect">
            <a:avLst/>
          </a:prstGeom>
          <a:noFill/>
          <a:ln>
            <a:noFill/>
          </a:ln>
        </p:spPr>
        <p:txBody>
          <a:bodyPr wrap="square" lIns="91425" tIns="91425" rIns="91425" bIns="91425" anchor="t" anchorCtr="0">
            <a:noAutofit/>
          </a:bodyPr>
          <a:lstStyle/>
          <a:p>
            <a:pPr marL="285750" lvl="0" indent="-285750">
              <a:spcBef>
                <a:spcPts val="0"/>
              </a:spcBef>
              <a:buFont typeface="Wingdings" charset="2"/>
              <a:buChar char="§"/>
            </a:pPr>
            <a:r>
              <a:rPr lang="en-US" sz="2000" dirty="0" smtClean="0"/>
              <a:t>De Novo human assembly in 4 minutes </a:t>
            </a:r>
          </a:p>
          <a:p>
            <a:pPr marL="285750" lvl="0" indent="-285750">
              <a:spcBef>
                <a:spcPts val="0"/>
              </a:spcBef>
              <a:buFont typeface="Wingdings" charset="2"/>
              <a:buChar char="§"/>
            </a:pPr>
            <a:r>
              <a:rPr lang="en-US" sz="2000" dirty="0" smtClean="0"/>
              <a:t>Uses 1K nodes (24-32K cores)</a:t>
            </a:r>
          </a:p>
          <a:p>
            <a:pPr marL="285750" lvl="0" indent="-285750">
              <a:spcBef>
                <a:spcPts val="0"/>
              </a:spcBef>
              <a:buFont typeface="Wingdings" charset="2"/>
              <a:buChar char="§"/>
            </a:pPr>
            <a:endParaRPr lang="en-US" sz="2000" dirty="0"/>
          </a:p>
        </p:txBody>
      </p:sp>
      <p:sp>
        <p:nvSpPr>
          <p:cNvPr id="7" name="Shape 162"/>
          <p:cNvSpPr/>
          <p:nvPr/>
        </p:nvSpPr>
        <p:spPr>
          <a:xfrm>
            <a:off x="933300" y="6339642"/>
            <a:ext cx="7698709" cy="400200"/>
          </a:xfrm>
          <a:prstGeom prst="rect">
            <a:avLst/>
          </a:prstGeom>
          <a:noFill/>
          <a:ln>
            <a:noFill/>
          </a:ln>
        </p:spPr>
        <p:txBody>
          <a:bodyPr spcFirstLastPara="1" wrap="square" lIns="91425" tIns="45700" rIns="91425" bIns="45700" anchor="t" anchorCtr="0">
            <a:noAutofit/>
          </a:bodyPr>
          <a:lstStyle/>
          <a:p>
            <a:pPr lvl="0"/>
            <a:r>
              <a:rPr lang="en-US" sz="1100" dirty="0" smtClean="0">
                <a:solidFill>
                  <a:srgbClr val="172B4D"/>
                </a:solidFill>
                <a:highlight>
                  <a:srgbClr val="FFFFFF"/>
                </a:highlight>
                <a:latin typeface="+mn-lt"/>
                <a:ea typeface="Roboto"/>
                <a:cs typeface="Roboto"/>
                <a:sym typeface="Roboto"/>
              </a:rPr>
              <a:t>M. Ellis, E. Georganas, R. Egan, S. Hofmeyr, A. </a:t>
            </a:r>
            <a:r>
              <a:rPr lang="en-US" sz="1100" dirty="0" err="1" smtClean="0">
                <a:solidFill>
                  <a:srgbClr val="172B4D"/>
                </a:solidFill>
                <a:highlight>
                  <a:srgbClr val="FFFFFF"/>
                </a:highlight>
                <a:latin typeface="+mn-lt"/>
                <a:ea typeface="Roboto"/>
                <a:cs typeface="Roboto"/>
                <a:sym typeface="Roboto"/>
              </a:rPr>
              <a:t>Buluc</a:t>
            </a:r>
            <a:r>
              <a:rPr lang="en-US" sz="1100" dirty="0" smtClean="0">
                <a:solidFill>
                  <a:srgbClr val="172B4D"/>
                </a:solidFill>
                <a:highlight>
                  <a:srgbClr val="FFFFFF"/>
                </a:highlight>
                <a:latin typeface="+mn-lt"/>
                <a:ea typeface="Roboto"/>
                <a:cs typeface="Roboto"/>
                <a:sym typeface="Roboto"/>
              </a:rPr>
              <a:t>, B. Cook, L. Oliker, K. Yelick, “</a:t>
            </a:r>
            <a:r>
              <a:rPr lang="en-US" sz="1100" dirty="0">
                <a:latin typeface="+mn-lt"/>
              </a:rPr>
              <a:t>Performance Characterization of De Novo Genome Assembly on Leading Parallel </a:t>
            </a:r>
            <a:r>
              <a:rPr lang="en-US" sz="1100" dirty="0" smtClean="0">
                <a:latin typeface="+mn-lt"/>
              </a:rPr>
              <a:t>Systems” Euro Par 2017.</a:t>
            </a:r>
            <a:endParaRPr sz="1100" dirty="0">
              <a:solidFill>
                <a:srgbClr val="262626"/>
              </a:solidFill>
              <a:latin typeface="+mn-lt"/>
              <a:ea typeface="Calibri"/>
              <a:cs typeface="Calibri"/>
              <a:sym typeface="Calibri"/>
            </a:endParaRPr>
          </a:p>
        </p:txBody>
      </p:sp>
      <p:sp>
        <p:nvSpPr>
          <p:cNvPr id="2" name="Rectangle 1"/>
          <p:cNvSpPr/>
          <p:nvPr/>
        </p:nvSpPr>
        <p:spPr>
          <a:xfrm>
            <a:off x="430067" y="5031015"/>
            <a:ext cx="2800445" cy="707886"/>
          </a:xfrm>
          <a:prstGeom prst="rect">
            <a:avLst/>
          </a:prstGeom>
          <a:solidFill>
            <a:schemeClr val="accent1">
              <a:lumMod val="20000"/>
              <a:lumOff val="80000"/>
            </a:schemeClr>
          </a:solidFill>
        </p:spPr>
        <p:txBody>
          <a:bodyPr wrap="square">
            <a:spAutoFit/>
          </a:bodyPr>
          <a:lstStyle/>
          <a:p>
            <a:pPr lvl="0"/>
            <a:r>
              <a:rPr lang="en-US" sz="2000" dirty="0"/>
              <a:t>Shared </a:t>
            </a:r>
            <a:r>
              <a:rPr lang="en-US" sz="2000" dirty="0" smtClean="0"/>
              <a:t>HPC systems accelerate turnaround</a:t>
            </a:r>
            <a:endParaRPr lang="en" sz="2000" dirty="0"/>
          </a:p>
        </p:txBody>
      </p:sp>
    </p:spTree>
    <p:extLst>
      <p:ext uri="{BB962C8B-B14F-4D97-AF65-F5344CB8AC3E}">
        <p14:creationId xmlns:p14="http://schemas.microsoft.com/office/powerpoint/2010/main" val="19403642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2" name="Title 1"/>
          <p:cNvSpPr>
            <a:spLocks noGrp="1"/>
          </p:cNvSpPr>
          <p:nvPr>
            <p:ph type="title"/>
          </p:nvPr>
        </p:nvSpPr>
        <p:spPr>
          <a:xfrm>
            <a:off x="457200" y="174755"/>
            <a:ext cx="8686800" cy="709918"/>
          </a:xfrm>
        </p:spPr>
        <p:txBody>
          <a:bodyPr>
            <a:normAutofit fontScale="90000"/>
          </a:bodyPr>
          <a:lstStyle/>
          <a:p>
            <a:r>
              <a:rPr lang="en-US" dirty="0" smtClean="0"/>
              <a:t>Don’t try this at home </a:t>
            </a:r>
            <a:r>
              <a:rPr lang="is-IS" dirty="0" smtClean="0"/>
              <a:t>… you need an HPC network</a:t>
            </a:r>
            <a:endParaRPr lang="en-US" dirty="0"/>
          </a:p>
        </p:txBody>
      </p:sp>
      <p:sp>
        <p:nvSpPr>
          <p:cNvPr id="491" name="Shape 491"/>
          <p:cNvSpPr txBox="1">
            <a:spLocks noGrp="1"/>
          </p:cNvSpPr>
          <p:nvPr>
            <p:ph type="sldNum" sz="quarter" idx="12"/>
          </p:nvPr>
        </p:nvSpPr>
        <p:spPr>
          <a:prstGeom prst="rect">
            <a:avLst/>
          </a:prstGeom>
        </p:spPr>
        <p:txBody>
          <a:bodyPr wrap="square" lIns="91425" tIns="91425" rIns="91425" bIns="91425" anchor="ctr" anchorCtr="0">
            <a:noAutofit/>
          </a:bodyPr>
          <a:lstStyle/>
          <a:p>
            <a:pPr lvl="0" rtl="0">
              <a:spcBef>
                <a:spcPts val="0"/>
              </a:spcBef>
              <a:buNone/>
            </a:pPr>
            <a:fld id="{00000000-1234-1234-1234-123412341234}" type="slidenum">
              <a:rPr lang="en"/>
              <a:t>14</a:t>
            </a:fld>
            <a:endParaRPr lang="en"/>
          </a:p>
        </p:txBody>
      </p:sp>
      <p:sp>
        <p:nvSpPr>
          <p:cNvPr id="493" name="Shape 493"/>
          <p:cNvSpPr txBox="1"/>
          <p:nvPr/>
        </p:nvSpPr>
        <p:spPr>
          <a:xfrm>
            <a:off x="283050" y="931767"/>
            <a:ext cx="8738100" cy="524800"/>
          </a:xfrm>
          <a:prstGeom prst="rect">
            <a:avLst/>
          </a:prstGeom>
          <a:noFill/>
          <a:ln>
            <a:noFill/>
          </a:ln>
        </p:spPr>
        <p:txBody>
          <a:bodyPr wrap="square" lIns="91425" tIns="91425" rIns="91425" bIns="91425" anchor="t" anchorCtr="0">
            <a:noAutofit/>
          </a:bodyPr>
          <a:lstStyle/>
          <a:p>
            <a:pPr marL="457200" lvl="0" indent="-381000" rtl="0">
              <a:spcBef>
                <a:spcPts val="0"/>
              </a:spcBef>
              <a:buSzPct val="100000"/>
              <a:buChar char="●"/>
            </a:pPr>
            <a:r>
              <a:rPr lang="en" sz="2400"/>
              <a:t>Requires fast underlying network (e.g. </a:t>
            </a:r>
            <a:r>
              <a:rPr lang="en" sz="2400" b="1"/>
              <a:t>NOT</a:t>
            </a:r>
            <a:r>
              <a:rPr lang="en" sz="2400"/>
              <a:t> ethernet)</a:t>
            </a:r>
          </a:p>
        </p:txBody>
      </p:sp>
      <p:sp>
        <p:nvSpPr>
          <p:cNvPr id="494" name="Shape 494"/>
          <p:cNvSpPr txBox="1"/>
          <p:nvPr/>
        </p:nvSpPr>
        <p:spPr>
          <a:xfrm>
            <a:off x="122750" y="1456567"/>
            <a:ext cx="8898300" cy="524800"/>
          </a:xfrm>
          <a:prstGeom prst="rect">
            <a:avLst/>
          </a:prstGeom>
          <a:noFill/>
          <a:ln>
            <a:noFill/>
          </a:ln>
        </p:spPr>
        <p:txBody>
          <a:bodyPr wrap="square" lIns="91425" tIns="91425" rIns="91425" bIns="91425" anchor="t" anchorCtr="0">
            <a:noAutofit/>
          </a:bodyPr>
          <a:lstStyle/>
          <a:p>
            <a:pPr lvl="0" algn="ctr">
              <a:spcBef>
                <a:spcPts val="0"/>
              </a:spcBef>
              <a:buNone/>
            </a:pPr>
            <a:r>
              <a:rPr lang="en" sz="1800" dirty="0">
                <a:solidFill>
                  <a:srgbClr val="3C78D8"/>
                </a:solidFill>
              </a:rPr>
              <a:t>Ethernet slowdown 18x (on </a:t>
            </a:r>
            <a:r>
              <a:rPr lang="en" sz="1800" b="1" dirty="0">
                <a:solidFill>
                  <a:srgbClr val="3C78D8"/>
                </a:solidFill>
              </a:rPr>
              <a:t>1Gb switch</a:t>
            </a:r>
            <a:r>
              <a:rPr lang="en" sz="1800" dirty="0">
                <a:solidFill>
                  <a:srgbClr val="3C78D8"/>
                </a:solidFill>
              </a:rPr>
              <a:t>) and 10x (on </a:t>
            </a:r>
            <a:r>
              <a:rPr lang="en" sz="1800" b="1" dirty="0">
                <a:solidFill>
                  <a:srgbClr val="3C78D8"/>
                </a:solidFill>
              </a:rPr>
              <a:t>10Gb fiber optic patch</a:t>
            </a:r>
            <a:r>
              <a:rPr lang="en" sz="1800" dirty="0">
                <a:solidFill>
                  <a:srgbClr val="3C78D8"/>
                </a:solidFill>
              </a:rPr>
              <a:t>)</a:t>
            </a:r>
          </a:p>
        </p:txBody>
      </p:sp>
      <p:pic>
        <p:nvPicPr>
          <p:cNvPr id="495" name="Shape 495"/>
          <p:cNvPicPr preferRelativeResize="0"/>
          <p:nvPr/>
        </p:nvPicPr>
        <p:blipFill rotWithShape="1">
          <a:blip r:embed="rId3">
            <a:alphaModFix/>
          </a:blip>
          <a:srcRect l="18005" b="8408"/>
          <a:stretch/>
        </p:blipFill>
        <p:spPr>
          <a:xfrm>
            <a:off x="4897225" y="1944471"/>
            <a:ext cx="3251352" cy="4229297"/>
          </a:xfrm>
          <a:prstGeom prst="rect">
            <a:avLst/>
          </a:prstGeom>
          <a:noFill/>
          <a:ln>
            <a:noFill/>
          </a:ln>
        </p:spPr>
      </p:pic>
      <p:pic>
        <p:nvPicPr>
          <p:cNvPr id="496" name="Shape 496"/>
          <p:cNvPicPr preferRelativeResize="0"/>
          <p:nvPr/>
        </p:nvPicPr>
        <p:blipFill>
          <a:blip r:embed="rId4">
            <a:alphaModFix/>
          </a:blip>
          <a:stretch>
            <a:fillRect/>
          </a:stretch>
        </p:blipFill>
        <p:spPr>
          <a:xfrm>
            <a:off x="614625" y="1944471"/>
            <a:ext cx="4217974" cy="4229297"/>
          </a:xfrm>
          <a:prstGeom prst="rect">
            <a:avLst/>
          </a:prstGeom>
          <a:noFill/>
          <a:ln>
            <a:noFill/>
          </a:ln>
        </p:spPr>
      </p:pic>
      <p:cxnSp>
        <p:nvCxnSpPr>
          <p:cNvPr id="497" name="Shape 497"/>
          <p:cNvCxnSpPr/>
          <p:nvPr/>
        </p:nvCxnSpPr>
        <p:spPr>
          <a:xfrm flipV="1">
            <a:off x="2397954" y="2530617"/>
            <a:ext cx="1718701" cy="2986212"/>
          </a:xfrm>
          <a:prstGeom prst="straightConnector1">
            <a:avLst/>
          </a:prstGeom>
          <a:noFill/>
          <a:ln w="38100" cap="flat" cmpd="sng">
            <a:solidFill>
              <a:srgbClr val="FF0000"/>
            </a:solidFill>
            <a:prstDash val="solid"/>
            <a:round/>
            <a:headEnd type="oval" w="lg" len="lg"/>
            <a:tailEnd type="stealth" w="lg" len="lg"/>
          </a:ln>
        </p:spPr>
      </p:cxnSp>
      <p:sp>
        <p:nvSpPr>
          <p:cNvPr id="498" name="Shape 498"/>
          <p:cNvSpPr txBox="1"/>
          <p:nvPr/>
        </p:nvSpPr>
        <p:spPr>
          <a:xfrm>
            <a:off x="1484874" y="3370048"/>
            <a:ext cx="1559100" cy="1196800"/>
          </a:xfrm>
          <a:prstGeom prst="rect">
            <a:avLst/>
          </a:prstGeom>
          <a:noFill/>
          <a:ln>
            <a:noFill/>
          </a:ln>
        </p:spPr>
        <p:txBody>
          <a:bodyPr wrap="square" lIns="91425" tIns="91425" rIns="91425" bIns="91425" anchor="t" anchorCtr="0">
            <a:noAutofit/>
          </a:bodyPr>
          <a:lstStyle/>
          <a:p>
            <a:pPr lvl="0" algn="r">
              <a:spcBef>
                <a:spcPts val="0"/>
              </a:spcBef>
              <a:buNone/>
            </a:pPr>
            <a:r>
              <a:rPr lang="en" sz="2400" b="1">
                <a:solidFill>
                  <a:srgbClr val="FF0000"/>
                </a:solidFill>
              </a:rPr>
              <a:t>18x</a:t>
            </a:r>
            <a:r>
              <a:rPr lang="en" sz="2400">
                <a:solidFill>
                  <a:srgbClr val="FF0000"/>
                </a:solidFill>
              </a:rPr>
              <a:t> slowdown</a:t>
            </a:r>
          </a:p>
        </p:txBody>
      </p:sp>
      <p:cxnSp>
        <p:nvCxnSpPr>
          <p:cNvPr id="499" name="Shape 499"/>
          <p:cNvCxnSpPr/>
          <p:nvPr/>
        </p:nvCxnSpPr>
        <p:spPr>
          <a:xfrm flipV="1">
            <a:off x="5843199" y="4019533"/>
            <a:ext cx="1755901" cy="1497296"/>
          </a:xfrm>
          <a:prstGeom prst="straightConnector1">
            <a:avLst/>
          </a:prstGeom>
          <a:noFill/>
          <a:ln w="38100" cap="flat" cmpd="sng">
            <a:solidFill>
              <a:srgbClr val="FF0000"/>
            </a:solidFill>
            <a:prstDash val="solid"/>
            <a:round/>
            <a:headEnd type="oval" w="lg" len="lg"/>
            <a:tailEnd type="stealth" w="lg" len="lg"/>
          </a:ln>
        </p:spPr>
      </p:cxnSp>
      <p:sp>
        <p:nvSpPr>
          <p:cNvPr id="500" name="Shape 500"/>
          <p:cNvSpPr txBox="1"/>
          <p:nvPr/>
        </p:nvSpPr>
        <p:spPr>
          <a:xfrm>
            <a:off x="5043849" y="3887548"/>
            <a:ext cx="1559100" cy="1196800"/>
          </a:xfrm>
          <a:prstGeom prst="rect">
            <a:avLst/>
          </a:prstGeom>
          <a:noFill/>
          <a:ln>
            <a:noFill/>
          </a:ln>
        </p:spPr>
        <p:txBody>
          <a:bodyPr wrap="square" lIns="91425" tIns="91425" rIns="91425" bIns="91425" anchor="t" anchorCtr="0">
            <a:noAutofit/>
          </a:bodyPr>
          <a:lstStyle/>
          <a:p>
            <a:pPr lvl="0" algn="r" rtl="0">
              <a:spcBef>
                <a:spcPts val="0"/>
              </a:spcBef>
              <a:buNone/>
            </a:pPr>
            <a:r>
              <a:rPr lang="en" sz="2400" b="1">
                <a:solidFill>
                  <a:srgbClr val="FF0000"/>
                </a:solidFill>
              </a:rPr>
              <a:t>10x</a:t>
            </a:r>
            <a:r>
              <a:rPr lang="en" sz="2400">
                <a:solidFill>
                  <a:srgbClr val="FF0000"/>
                </a:solidFill>
              </a:rPr>
              <a:t> slowdown</a:t>
            </a:r>
          </a:p>
        </p:txBody>
      </p:sp>
      <p:sp>
        <p:nvSpPr>
          <p:cNvPr id="5" name="TextBox 4"/>
          <p:cNvSpPr txBox="1"/>
          <p:nvPr/>
        </p:nvSpPr>
        <p:spPr>
          <a:xfrm>
            <a:off x="6714573" y="5866636"/>
            <a:ext cx="1730800" cy="307777"/>
          </a:xfrm>
          <a:prstGeom prst="rect">
            <a:avLst/>
          </a:prstGeom>
          <a:solidFill>
            <a:schemeClr val="bg1"/>
          </a:solidFill>
        </p:spPr>
        <p:txBody>
          <a:bodyPr wrap="none" rtlCol="0">
            <a:spAutoFit/>
          </a:bodyPr>
          <a:lstStyle/>
          <a:p>
            <a:r>
              <a:rPr lang="en-US" b="1" dirty="0" smtClean="0">
                <a:solidFill>
                  <a:schemeClr val="tx1">
                    <a:lumMod val="65000"/>
                    <a:lumOff val="35000"/>
                  </a:schemeClr>
                </a:solidFill>
                <a:latin typeface="Arial Narrow"/>
                <a:cs typeface="Arial Narrow"/>
              </a:rPr>
              <a:t>2 Node (10G Ethernet)</a:t>
            </a:r>
            <a:endParaRPr lang="en-US" b="1" dirty="0">
              <a:solidFill>
                <a:schemeClr val="tx1">
                  <a:lumMod val="65000"/>
                  <a:lumOff val="35000"/>
                </a:schemeClr>
              </a:solidFill>
              <a:latin typeface="Arial Narrow"/>
              <a:cs typeface="Arial Narrow"/>
            </a:endParaRPr>
          </a:p>
        </p:txBody>
      </p:sp>
      <p:sp>
        <p:nvSpPr>
          <p:cNvPr id="19" name="Shape 162"/>
          <p:cNvSpPr/>
          <p:nvPr/>
        </p:nvSpPr>
        <p:spPr>
          <a:xfrm>
            <a:off x="933300" y="6339642"/>
            <a:ext cx="7698709" cy="400200"/>
          </a:xfrm>
          <a:prstGeom prst="rect">
            <a:avLst/>
          </a:prstGeom>
          <a:solidFill>
            <a:srgbClr val="FFFFFF"/>
          </a:solidFill>
          <a:ln>
            <a:noFill/>
          </a:ln>
        </p:spPr>
        <p:txBody>
          <a:bodyPr spcFirstLastPara="1" wrap="square" lIns="91425" tIns="45700" rIns="91425" bIns="45700" anchor="t" anchorCtr="0">
            <a:noAutofit/>
          </a:bodyPr>
          <a:lstStyle/>
          <a:p>
            <a:pPr lvl="0"/>
            <a:r>
              <a:rPr lang="en-US" sz="1100" dirty="0">
                <a:solidFill>
                  <a:srgbClr val="172B4D"/>
                </a:solidFill>
                <a:highlight>
                  <a:srgbClr val="FFFFFF"/>
                </a:highlight>
                <a:latin typeface="+mn-lt"/>
                <a:ea typeface="Roboto"/>
                <a:cs typeface="Roboto"/>
                <a:sym typeface="Roboto"/>
              </a:rPr>
              <a:t>Reference: </a:t>
            </a:r>
            <a:r>
              <a:rPr lang="en-US" sz="1100" dirty="0" smtClean="0">
                <a:solidFill>
                  <a:srgbClr val="172B4D"/>
                </a:solidFill>
                <a:highlight>
                  <a:srgbClr val="FFFFFF"/>
                </a:highlight>
                <a:latin typeface="+mn-lt"/>
                <a:ea typeface="Roboto"/>
                <a:cs typeface="Roboto"/>
                <a:sym typeface="Roboto"/>
              </a:rPr>
              <a:t>M. Ellis, E. Georganas, R. Egan, S. Hofmeyr, A. </a:t>
            </a:r>
            <a:r>
              <a:rPr lang="en-US" sz="1100" dirty="0" err="1" smtClean="0">
                <a:solidFill>
                  <a:srgbClr val="172B4D"/>
                </a:solidFill>
                <a:highlight>
                  <a:srgbClr val="FFFFFF"/>
                </a:highlight>
                <a:latin typeface="+mn-lt"/>
                <a:ea typeface="Roboto"/>
                <a:cs typeface="Roboto"/>
                <a:sym typeface="Roboto"/>
              </a:rPr>
              <a:t>Buluc</a:t>
            </a:r>
            <a:r>
              <a:rPr lang="en-US" sz="1100" dirty="0" smtClean="0">
                <a:solidFill>
                  <a:srgbClr val="172B4D"/>
                </a:solidFill>
                <a:highlight>
                  <a:srgbClr val="FFFFFF"/>
                </a:highlight>
                <a:latin typeface="+mn-lt"/>
                <a:ea typeface="Roboto"/>
                <a:cs typeface="Roboto"/>
                <a:sym typeface="Roboto"/>
              </a:rPr>
              <a:t>, B. Cook, L. Oliker, K. Yelick, “</a:t>
            </a:r>
            <a:r>
              <a:rPr lang="en-US" sz="1100" dirty="0">
                <a:latin typeface="+mn-lt"/>
              </a:rPr>
              <a:t>Performance Characterization of De Novo Genome Assembly on Leading Parallel </a:t>
            </a:r>
            <a:r>
              <a:rPr lang="en-US" sz="1100" dirty="0" smtClean="0">
                <a:latin typeface="+mn-lt"/>
              </a:rPr>
              <a:t>Systems” Euro Par 2017.</a:t>
            </a:r>
            <a:endParaRPr sz="1100" dirty="0">
              <a:solidFill>
                <a:srgbClr val="262626"/>
              </a:solidFill>
              <a:latin typeface="+mn-lt"/>
              <a:ea typeface="Calibri"/>
              <a:cs typeface="Calibri"/>
              <a:sym typeface="Calibri"/>
            </a:endParaRPr>
          </a:p>
        </p:txBody>
      </p:sp>
    </p:spTree>
    <p:extLst>
      <p:ext uri="{BB962C8B-B14F-4D97-AF65-F5344CB8AC3E}">
        <p14:creationId xmlns:p14="http://schemas.microsoft.com/office/powerpoint/2010/main" val="52997711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HipMer algorithms scale on and off nodes</a:t>
            </a:r>
            <a:endParaRPr lang="en-US" dirty="0"/>
          </a:p>
        </p:txBody>
      </p:sp>
      <p:pic>
        <p:nvPicPr>
          <p:cNvPr id="302" name="Picture 301" descr="strongWheat.pdf"/>
          <p:cNvPicPr>
            <a:picLocks noChangeAspect="1"/>
          </p:cNvPicPr>
          <p:nvPr/>
        </p:nvPicPr>
        <p:blipFill rotWithShape="1">
          <a:blip r:embed="rId3" cstate="screen">
            <a:extLst>
              <a:ext uri="{28A0092B-C50C-407E-A947-70E740481C1C}">
                <a14:useLocalDpi xmlns:a14="http://schemas.microsoft.com/office/drawing/2010/main"/>
              </a:ext>
            </a:extLst>
          </a:blip>
          <a:srcRect l="3981"/>
          <a:stretch/>
        </p:blipFill>
        <p:spPr>
          <a:xfrm>
            <a:off x="360341" y="1313712"/>
            <a:ext cx="7298792" cy="3722634"/>
          </a:xfrm>
          <a:prstGeom prst="rect">
            <a:avLst/>
          </a:prstGeom>
        </p:spPr>
      </p:pic>
      <p:sp>
        <p:nvSpPr>
          <p:cNvPr id="303" name="TextBox 302"/>
          <p:cNvSpPr txBox="1"/>
          <p:nvPr/>
        </p:nvSpPr>
        <p:spPr>
          <a:xfrm>
            <a:off x="1422317" y="1066816"/>
            <a:ext cx="2556934" cy="338554"/>
          </a:xfrm>
          <a:prstGeom prst="rect">
            <a:avLst/>
          </a:prstGeom>
          <a:noFill/>
        </p:spPr>
        <p:txBody>
          <a:bodyPr wrap="square" rtlCol="0">
            <a:spAutoFit/>
          </a:bodyPr>
          <a:lstStyle/>
          <a:p>
            <a:r>
              <a:rPr lang="en-US" sz="1600" b="1" dirty="0" smtClean="0"/>
              <a:t>WHEAT  (on Edison)</a:t>
            </a:r>
            <a:endParaRPr lang="en-US" sz="1600" b="1" dirty="0"/>
          </a:p>
        </p:txBody>
      </p:sp>
      <p:sp>
        <p:nvSpPr>
          <p:cNvPr id="3" name="TextBox 2"/>
          <p:cNvSpPr txBox="1"/>
          <p:nvPr/>
        </p:nvSpPr>
        <p:spPr>
          <a:xfrm>
            <a:off x="1240861" y="5254337"/>
            <a:ext cx="5688476" cy="707886"/>
          </a:xfrm>
          <a:prstGeom prst="rect">
            <a:avLst/>
          </a:prstGeom>
          <a:noFill/>
        </p:spPr>
        <p:txBody>
          <a:bodyPr wrap="none" rtlCol="0">
            <a:spAutoFit/>
          </a:bodyPr>
          <a:lstStyle/>
          <a:p>
            <a:r>
              <a:rPr lang="en-US" sz="2000" dirty="0" smtClean="0"/>
              <a:t>Speedup for wheat genomes on up to 15K cores</a:t>
            </a:r>
          </a:p>
          <a:p>
            <a:endParaRPr lang="en-US" sz="2000" dirty="0" smtClean="0"/>
          </a:p>
        </p:txBody>
      </p:sp>
      <p:sp>
        <p:nvSpPr>
          <p:cNvPr id="6" name="Rectangle 5"/>
          <p:cNvSpPr/>
          <p:nvPr/>
        </p:nvSpPr>
        <p:spPr>
          <a:xfrm>
            <a:off x="262314" y="6444571"/>
            <a:ext cx="8701263" cy="276999"/>
          </a:xfrm>
          <a:prstGeom prst="rect">
            <a:avLst/>
          </a:prstGeom>
        </p:spPr>
        <p:txBody>
          <a:bodyPr wrap="square">
            <a:spAutoFit/>
          </a:bodyPr>
          <a:lstStyle/>
          <a:p>
            <a:r>
              <a:rPr lang="en-US" sz="1200" dirty="0"/>
              <a:t>Chapman, Jarrod A., et al. "</a:t>
            </a:r>
            <a:r>
              <a:rPr lang="en-US" sz="1200" dirty="0" err="1"/>
              <a:t>Meraculous</a:t>
            </a:r>
            <a:r>
              <a:rPr lang="en-US" sz="1200" dirty="0"/>
              <a:t>: de novo genome assembly with short paired-end reads." </a:t>
            </a:r>
            <a:r>
              <a:rPr lang="en-US" sz="1200" dirty="0" err="1"/>
              <a:t>PloS</a:t>
            </a:r>
            <a:r>
              <a:rPr lang="en-US" sz="1200" dirty="0"/>
              <a:t> </a:t>
            </a:r>
            <a:r>
              <a:rPr lang="en-US" sz="1200" dirty="0" smtClean="0"/>
              <a:t>ONE 6.8 (</a:t>
            </a:r>
            <a:r>
              <a:rPr lang="en-US" sz="1200" dirty="0"/>
              <a:t>2011</a:t>
            </a:r>
            <a:r>
              <a:rPr lang="en-US" sz="1200" dirty="0" smtClean="0"/>
              <a:t>)</a:t>
            </a:r>
            <a:endParaRPr lang="en-US" sz="1200" dirty="0"/>
          </a:p>
        </p:txBody>
      </p:sp>
    </p:spTree>
    <p:extLst>
      <p:ext uri="{BB962C8B-B14F-4D97-AF65-F5344CB8AC3E}">
        <p14:creationId xmlns:p14="http://schemas.microsoft.com/office/powerpoint/2010/main" val="35780239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3169" y="4700757"/>
            <a:ext cx="8604056" cy="1842125"/>
          </a:xfrm>
          <a:prstGeom prst="rect">
            <a:avLst/>
          </a:prstGeom>
        </p:spPr>
        <p:txBody>
          <a:bodyPr wrap="square">
            <a:noAutofit/>
          </a:bodyPr>
          <a:lstStyle/>
          <a:p>
            <a:pPr marL="285840" indent="-285480">
              <a:lnSpc>
                <a:spcPct val="100000"/>
              </a:lnSpc>
              <a:spcBef>
                <a:spcPts val="0"/>
              </a:spcBef>
              <a:spcAft>
                <a:spcPts val="400"/>
              </a:spcAft>
              <a:buClr>
                <a:srgbClr val="266092"/>
              </a:buClr>
              <a:buFont typeface="Arial"/>
              <a:buChar char="•"/>
            </a:pPr>
            <a:r>
              <a:rPr lang="en-US" sz="2400" spc="-1" dirty="0" smtClean="0">
                <a:solidFill>
                  <a:srgbClr val="000000"/>
                </a:solidFill>
                <a:uFill>
                  <a:solidFill>
                    <a:srgbClr val="FFFFFF"/>
                  </a:solidFill>
                </a:uFill>
              </a:rPr>
              <a:t>Demonstrated </a:t>
            </a:r>
            <a:r>
              <a:rPr lang="en-US" sz="2400" spc="-1" dirty="0" err="1" smtClean="0">
                <a:solidFill>
                  <a:srgbClr val="000000"/>
                </a:solidFill>
                <a:uFill>
                  <a:solidFill>
                    <a:srgbClr val="FFFFFF"/>
                  </a:solidFill>
                </a:uFill>
              </a:rPr>
              <a:t>MetaHipMer</a:t>
            </a:r>
            <a:r>
              <a:rPr lang="en-US" sz="2400" spc="-1" dirty="0" smtClean="0">
                <a:solidFill>
                  <a:srgbClr val="000000"/>
                </a:solidFill>
                <a:uFill>
                  <a:solidFill>
                    <a:srgbClr val="FFFFFF"/>
                  </a:solidFill>
                </a:uFill>
              </a:rPr>
              <a:t> scalability on 1-lane Wetlands (above) and multiple synthetic metagenome data sets</a:t>
            </a:r>
          </a:p>
          <a:p>
            <a:pPr marL="285840" indent="-285480">
              <a:lnSpc>
                <a:spcPct val="100000"/>
              </a:lnSpc>
              <a:spcBef>
                <a:spcPts val="0"/>
              </a:spcBef>
              <a:spcAft>
                <a:spcPts val="400"/>
              </a:spcAft>
              <a:buClr>
                <a:srgbClr val="266092"/>
              </a:buClr>
              <a:buFont typeface="Arial"/>
              <a:buChar char="•"/>
            </a:pPr>
            <a:r>
              <a:rPr lang="en-US" sz="2400" spc="-1" dirty="0" smtClean="0">
                <a:solidFill>
                  <a:srgbClr val="000000"/>
                </a:solidFill>
                <a:uFill>
                  <a:solidFill>
                    <a:srgbClr val="FFFFFF"/>
                  </a:solidFill>
                </a:uFill>
              </a:rPr>
              <a:t>New connected components </a:t>
            </a:r>
            <a:r>
              <a:rPr lang="en-US" sz="2400" spc="-1" dirty="0" err="1" smtClean="0">
                <a:solidFill>
                  <a:srgbClr val="000000"/>
                </a:solidFill>
                <a:uFill>
                  <a:solidFill>
                    <a:srgbClr val="FFFFFF"/>
                  </a:solidFill>
                </a:uFill>
              </a:rPr>
              <a:t>oNo</a:t>
            </a:r>
            <a:r>
              <a:rPr lang="en-US" sz="2400" spc="-1" dirty="0" smtClean="0">
                <a:solidFill>
                  <a:srgbClr val="000000"/>
                </a:solidFill>
                <a:uFill>
                  <a:solidFill>
                    <a:srgbClr val="FFFFFF"/>
                  </a:solidFill>
                </a:uFill>
              </a:rPr>
              <a:t> </a:t>
            </a:r>
            <a:r>
              <a:rPr lang="en-US" sz="2400" spc="-1" dirty="0" smtClean="0">
                <a:uFill>
                  <a:solidFill>
                    <a:srgbClr val="FFFFFF"/>
                  </a:solidFill>
                </a:uFill>
              </a:rPr>
              <a:t>removes above </a:t>
            </a:r>
            <a:r>
              <a:rPr lang="en-US" sz="2400" spc="-1" dirty="0" smtClean="0">
                <a:solidFill>
                  <a:srgbClr val="000000"/>
                </a:solidFill>
                <a:uFill>
                  <a:solidFill>
                    <a:srgbClr val="FFFFFF"/>
                  </a:solidFill>
                </a:uFill>
              </a:rPr>
              <a:t>bottleneck</a:t>
            </a:r>
          </a:p>
          <a:p>
            <a:pPr marL="285840" indent="-285480">
              <a:lnSpc>
                <a:spcPct val="100000"/>
              </a:lnSpc>
              <a:spcBef>
                <a:spcPts val="0"/>
              </a:spcBef>
              <a:spcAft>
                <a:spcPts val="400"/>
              </a:spcAft>
              <a:buClr>
                <a:srgbClr val="266092"/>
              </a:buClr>
              <a:buFont typeface="Arial"/>
              <a:buChar char="•"/>
            </a:pPr>
            <a:r>
              <a:rPr lang="en-US" sz="2400" spc="-1" dirty="0" smtClean="0">
                <a:uFill>
                  <a:solidFill>
                    <a:srgbClr val="FFFFFF"/>
                  </a:solidFill>
                </a:uFill>
              </a:rPr>
              <a:t>New HMM-based </a:t>
            </a:r>
            <a:r>
              <a:rPr lang="en-US" sz="2400" spc="-1" dirty="0" err="1" smtClean="0">
                <a:uFill>
                  <a:solidFill>
                    <a:srgbClr val="FFFFFF"/>
                  </a:solidFill>
                </a:uFill>
              </a:rPr>
              <a:t>scaffolder</a:t>
            </a:r>
            <a:r>
              <a:rPr lang="en-US" sz="2400" spc="-1" dirty="0" smtClean="0">
                <a:uFill>
                  <a:solidFill>
                    <a:srgbClr val="FFFFFF"/>
                  </a:solidFill>
                </a:uFill>
              </a:rPr>
              <a:t> aids ribosomal assembly</a:t>
            </a:r>
            <a:endParaRPr lang="en-US" sz="2400" spc="-1" dirty="0" smtClean="0">
              <a:solidFill>
                <a:srgbClr val="000000"/>
              </a:solidFill>
              <a:uFill>
                <a:solidFill>
                  <a:srgbClr val="FFFFFF"/>
                </a:solidFill>
              </a:uFill>
            </a:endParaRPr>
          </a:p>
        </p:txBody>
      </p:sp>
      <p:graphicFrame>
        <p:nvGraphicFramePr>
          <p:cNvPr id="24" name="Chart 23" title="Chart"/>
          <p:cNvGraphicFramePr/>
          <p:nvPr>
            <p:extLst>
              <p:ext uri="{D42A27DB-BD31-4B8C-83A1-F6EECF244321}">
                <p14:modId xmlns:p14="http://schemas.microsoft.com/office/powerpoint/2010/main" val="4017186745"/>
              </p:ext>
            </p:extLst>
          </p:nvPr>
        </p:nvGraphicFramePr>
        <p:xfrm>
          <a:off x="536823" y="1063651"/>
          <a:ext cx="8340402" cy="363710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799661" y="4311701"/>
            <a:ext cx="1527807" cy="261610"/>
          </a:xfrm>
          <a:prstGeom prst="rect">
            <a:avLst/>
          </a:prstGeom>
          <a:noFill/>
        </p:spPr>
        <p:txBody>
          <a:bodyPr wrap="none" rtlCol="0">
            <a:spAutoFit/>
          </a:bodyPr>
          <a:lstStyle/>
          <a:p>
            <a:pPr algn="ctr">
              <a:lnSpc>
                <a:spcPct val="90000"/>
              </a:lnSpc>
            </a:pPr>
            <a:r>
              <a:rPr lang="en-US" sz="1200" dirty="0" smtClean="0"/>
              <a:t>X24 cores per node</a:t>
            </a:r>
          </a:p>
        </p:txBody>
      </p:sp>
      <p:sp>
        <p:nvSpPr>
          <p:cNvPr id="4" name="Title 3"/>
          <p:cNvSpPr>
            <a:spLocks noGrp="1"/>
          </p:cNvSpPr>
          <p:nvPr>
            <p:ph type="title"/>
          </p:nvPr>
        </p:nvSpPr>
        <p:spPr/>
        <p:txBody>
          <a:bodyPr/>
          <a:lstStyle/>
          <a:p>
            <a:r>
              <a:rPr lang="en-US" dirty="0" err="1" smtClean="0"/>
              <a:t>MetaHipMer</a:t>
            </a:r>
            <a:r>
              <a:rPr lang="en-US" dirty="0" smtClean="0"/>
              <a:t> at Scale: Amdahl’s Law Strikes</a:t>
            </a:r>
            <a:endParaRPr lang="en-US" dirty="0"/>
          </a:p>
        </p:txBody>
      </p:sp>
    </p:spTree>
    <p:extLst>
      <p:ext uri="{BB962C8B-B14F-4D97-AF65-F5344CB8AC3E}">
        <p14:creationId xmlns:p14="http://schemas.microsoft.com/office/powerpoint/2010/main" val="322876351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Myth #3: HPC is just about solving the same problems faster</a:t>
            </a:r>
            <a:endParaRPr lang="en-US" dirty="0"/>
          </a:p>
        </p:txBody>
      </p:sp>
      <p:sp>
        <p:nvSpPr>
          <p:cNvPr id="2" name="Subtitle 1"/>
          <p:cNvSpPr>
            <a:spLocks noGrp="1"/>
          </p:cNvSpPr>
          <p:nvPr>
            <p:ph type="subTitle" idx="1"/>
          </p:nvPr>
        </p:nvSpPr>
        <p:spPr/>
        <p:txBody>
          <a:bodyPr>
            <a:normAutofit/>
          </a:bodyPr>
          <a:lstStyle/>
          <a:p>
            <a:r>
              <a:rPr lang="en-US" i="1" dirty="0" smtClean="0"/>
              <a:t>The memory size and speed enables improved quality, new approaches, and new science</a:t>
            </a:r>
            <a:endParaRPr lang="en-US" i="1" dirty="0"/>
          </a:p>
        </p:txBody>
      </p:sp>
      <p:sp>
        <p:nvSpPr>
          <p:cNvPr id="3" name="Slide Number Placeholder 2"/>
          <p:cNvSpPr>
            <a:spLocks noGrp="1"/>
          </p:cNvSpPr>
          <p:nvPr>
            <p:ph type="sldNum" sz="quarter" idx="12"/>
          </p:nvPr>
        </p:nvSpPr>
        <p:spPr/>
        <p:txBody>
          <a:bodyPr/>
          <a:lstStyle/>
          <a:p>
            <a:fld id="{79F2B9EA-6D24-484B-A734-BB1BAC74A4FF}" type="slidenum">
              <a:rPr lang="en-US" smtClean="0"/>
              <a:t>17</a:t>
            </a:fld>
            <a:endParaRPr lang="en-US"/>
          </a:p>
        </p:txBody>
      </p:sp>
    </p:spTree>
    <p:extLst>
      <p:ext uri="{BB962C8B-B14F-4D97-AF65-F5344CB8AC3E}">
        <p14:creationId xmlns:p14="http://schemas.microsoft.com/office/powerpoint/2010/main" val="35306830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ea typeface="Arial"/>
                <a:cs typeface="Arial Narrow"/>
                <a:sym typeface="Arial"/>
              </a:rPr>
              <a:t>Pan-</a:t>
            </a:r>
            <a:r>
              <a:rPr lang="en-US" dirty="0" smtClean="0">
                <a:ea typeface="Arial"/>
                <a:cs typeface="Arial Narrow"/>
                <a:sym typeface="Arial"/>
              </a:rPr>
              <a:t>genome studies reveal intra</a:t>
            </a:r>
            <a:r>
              <a:rPr lang="en-US" dirty="0">
                <a:ea typeface="Arial"/>
                <a:cs typeface="Arial Narrow"/>
                <a:sym typeface="Arial"/>
              </a:rPr>
              <a:t>-species </a:t>
            </a:r>
            <a:r>
              <a:rPr lang="en-US" dirty="0" smtClean="0">
                <a:ea typeface="Arial"/>
                <a:cs typeface="Arial Narrow"/>
                <a:sym typeface="Arial"/>
              </a:rPr>
              <a:t>diversity</a:t>
            </a:r>
            <a:endParaRPr lang="en-US" dirty="0">
              <a:cs typeface="Arial Narrow"/>
            </a:endParaRPr>
          </a:p>
        </p:txBody>
      </p:sp>
      <p:sp>
        <p:nvSpPr>
          <p:cNvPr id="11" name="Rectangle 10"/>
          <p:cNvSpPr/>
          <p:nvPr/>
        </p:nvSpPr>
        <p:spPr>
          <a:xfrm>
            <a:off x="363551" y="1156289"/>
            <a:ext cx="4016126" cy="1938992"/>
          </a:xfrm>
          <a:prstGeom prst="rect">
            <a:avLst/>
          </a:prstGeom>
        </p:spPr>
        <p:txBody>
          <a:bodyPr wrap="square">
            <a:spAutoFit/>
          </a:bodyPr>
          <a:lstStyle/>
          <a:p>
            <a:r>
              <a:rPr lang="en-US" sz="2000" b="1" dirty="0" smtClean="0"/>
              <a:t>150 de novo assemblies of individuals in Denmark</a:t>
            </a:r>
          </a:p>
          <a:p>
            <a:pPr marL="342900" indent="-342900">
              <a:buFont typeface="Arial"/>
              <a:buChar char="•"/>
            </a:pPr>
            <a:r>
              <a:rPr lang="en-US" sz="2000" dirty="0" smtClean="0"/>
              <a:t>Many genes not in reference</a:t>
            </a:r>
          </a:p>
          <a:p>
            <a:pPr marL="342900" indent="-342900">
              <a:buFont typeface="Arial"/>
              <a:buChar char="•"/>
            </a:pPr>
            <a:r>
              <a:rPr lang="en-US" sz="2000" dirty="0" smtClean="0"/>
              <a:t>91.6% of insertions </a:t>
            </a:r>
            <a:r>
              <a:rPr lang="en-US" sz="2000" dirty="0">
                <a:solidFill>
                  <a:schemeClr val="dk1"/>
                </a:solidFill>
              </a:rPr>
              <a:t>≥50 </a:t>
            </a:r>
            <a:r>
              <a:rPr lang="en-US" sz="2000" dirty="0" err="1">
                <a:solidFill>
                  <a:schemeClr val="dk1"/>
                </a:solidFill>
              </a:rPr>
              <a:t>bp</a:t>
            </a:r>
            <a:r>
              <a:rPr lang="en-US" sz="2000" dirty="0">
                <a:solidFill>
                  <a:schemeClr val="dk1"/>
                </a:solidFill>
              </a:rPr>
              <a:t> </a:t>
            </a:r>
            <a:r>
              <a:rPr lang="en-US" sz="2000" dirty="0" smtClean="0">
                <a:solidFill>
                  <a:schemeClr val="dk1"/>
                </a:solidFill>
              </a:rPr>
              <a:t>were novel</a:t>
            </a:r>
          </a:p>
          <a:p>
            <a:pPr marL="342900" indent="-342900">
              <a:buFont typeface="Arial"/>
              <a:buChar char="•"/>
            </a:pPr>
            <a:r>
              <a:rPr lang="en-US" sz="2000" dirty="0" smtClean="0">
                <a:solidFill>
                  <a:schemeClr val="dk1"/>
                </a:solidFill>
              </a:rPr>
              <a:t>Reveals previous deletion bias</a:t>
            </a:r>
            <a:endParaRPr lang="en-US" sz="2000" dirty="0"/>
          </a:p>
        </p:txBody>
      </p:sp>
      <p:pic>
        <p:nvPicPr>
          <p:cNvPr id="3" name="Picture 2"/>
          <p:cNvPicPr>
            <a:picLocks noChangeAspect="1"/>
          </p:cNvPicPr>
          <p:nvPr/>
        </p:nvPicPr>
        <p:blipFill rotWithShape="1">
          <a:blip r:embed="rId3"/>
          <a:srcRect l="34731" r="35664"/>
          <a:stretch/>
        </p:blipFill>
        <p:spPr>
          <a:xfrm>
            <a:off x="1119572" y="3223464"/>
            <a:ext cx="2478601" cy="2884409"/>
          </a:xfrm>
          <a:prstGeom prst="snip2SameRect">
            <a:avLst/>
          </a:prstGeom>
        </p:spPr>
      </p:pic>
      <p:sp>
        <p:nvSpPr>
          <p:cNvPr id="13" name="Title 1"/>
          <p:cNvSpPr txBox="1">
            <a:spLocks/>
          </p:cNvSpPr>
          <p:nvPr/>
        </p:nvSpPr>
        <p:spPr bwMode="auto">
          <a:xfrm>
            <a:off x="270565" y="6232072"/>
            <a:ext cx="3946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1400" dirty="0">
                <a:latin typeface="+mn-lt"/>
              </a:rPr>
              <a:t>L </a:t>
            </a:r>
            <a:r>
              <a:rPr lang="en-US" sz="1400" dirty="0" err="1">
                <a:latin typeface="+mn-lt"/>
              </a:rPr>
              <a:t>Maretty</a:t>
            </a:r>
            <a:r>
              <a:rPr lang="en-US" sz="1400" dirty="0">
                <a:latin typeface="+mn-lt"/>
              </a:rPr>
              <a:t> </a:t>
            </a:r>
            <a:r>
              <a:rPr lang="en-US" sz="1400" i="1" dirty="0">
                <a:latin typeface="+mn-lt"/>
              </a:rPr>
              <a:t>et al. Nature </a:t>
            </a:r>
            <a:r>
              <a:rPr lang="en-US" sz="1400" dirty="0">
                <a:latin typeface="+mn-lt"/>
              </a:rPr>
              <a:t>1–5 (2017</a:t>
            </a:r>
            <a:r>
              <a:rPr lang="en-US" sz="1400" dirty="0" smtClean="0">
                <a:latin typeface="+mn-lt"/>
              </a:rPr>
              <a:t>)</a:t>
            </a:r>
            <a:endParaRPr lang="en-US" sz="1400" dirty="0">
              <a:latin typeface="+mn-lt"/>
            </a:endParaRPr>
          </a:p>
        </p:txBody>
      </p:sp>
      <p:sp>
        <p:nvSpPr>
          <p:cNvPr id="14" name="Shape 319"/>
          <p:cNvSpPr txBox="1"/>
          <p:nvPr/>
        </p:nvSpPr>
        <p:spPr>
          <a:xfrm>
            <a:off x="4379675" y="1238646"/>
            <a:ext cx="4477364" cy="1984818"/>
          </a:xfrm>
          <a:prstGeom prst="rect">
            <a:avLst/>
          </a:prstGeom>
          <a:noFill/>
          <a:ln>
            <a:noFill/>
          </a:ln>
        </p:spPr>
        <p:txBody>
          <a:bodyPr spcFirstLastPara="1" wrap="square" lIns="91425" tIns="45700" rIns="91425" bIns="45700" anchor="t" anchorCtr="0">
            <a:noAutofit/>
          </a:bodyPr>
          <a:lstStyle/>
          <a:p>
            <a:r>
              <a:rPr lang="en-US" sz="2000" b="1" dirty="0" smtClean="0"/>
              <a:t>54 de </a:t>
            </a:r>
            <a:r>
              <a:rPr lang="en-US" sz="2000" b="1" dirty="0"/>
              <a:t>novo </a:t>
            </a:r>
            <a:r>
              <a:rPr lang="en-US" sz="2000" b="1" dirty="0" smtClean="0"/>
              <a:t>assemblies of </a:t>
            </a:r>
            <a:r>
              <a:rPr lang="en-US" sz="2000" b="1" dirty="0"/>
              <a:t>the grass </a:t>
            </a:r>
            <a:r>
              <a:rPr lang="en-US" sz="2000" b="1" i="1" dirty="0" err="1"/>
              <a:t>Brachypodium</a:t>
            </a:r>
            <a:r>
              <a:rPr lang="en-US" sz="2000" b="1" i="1" dirty="0"/>
              <a:t> </a:t>
            </a:r>
            <a:r>
              <a:rPr lang="en-US" sz="2000" b="1" i="1" dirty="0" err="1" smtClean="0"/>
              <a:t>distachyon</a:t>
            </a:r>
            <a:endParaRPr lang="en-US" sz="2000" b="1" dirty="0"/>
          </a:p>
          <a:p>
            <a:pPr marL="285750" indent="-285750">
              <a:buFont typeface="Arial"/>
              <a:buChar char="•"/>
            </a:pPr>
            <a:r>
              <a:rPr lang="en-US" sz="2000" dirty="0" smtClean="0"/>
              <a:t>Nearly 2x </a:t>
            </a:r>
            <a:r>
              <a:rPr lang="en-US" sz="2000" dirty="0"/>
              <a:t>the number of genes found in any individual </a:t>
            </a:r>
            <a:r>
              <a:rPr lang="en-US" sz="2000" dirty="0" smtClean="0"/>
              <a:t>genome</a:t>
            </a:r>
          </a:p>
          <a:p>
            <a:pPr marL="285750" indent="-285750">
              <a:buFont typeface="Arial"/>
              <a:buChar char="•"/>
            </a:pPr>
            <a:r>
              <a:rPr lang="en-US" sz="2000" dirty="0" smtClean="0">
                <a:solidFill>
                  <a:schemeClr val="dk1"/>
                </a:solidFill>
                <a:sym typeface="Arial"/>
              </a:rPr>
              <a:t>Many </a:t>
            </a:r>
            <a:r>
              <a:rPr lang="en-US" sz="2000" dirty="0">
                <a:solidFill>
                  <a:schemeClr val="dk1"/>
                </a:solidFill>
                <a:sym typeface="Arial"/>
              </a:rPr>
              <a:t>shell genes </a:t>
            </a:r>
            <a:r>
              <a:rPr lang="en-US" sz="2000" dirty="0" smtClean="0">
                <a:solidFill>
                  <a:schemeClr val="dk1"/>
                </a:solidFill>
                <a:sym typeface="Arial"/>
              </a:rPr>
              <a:t>species</a:t>
            </a:r>
            <a:r>
              <a:rPr lang="en-US" sz="2000" dirty="0">
                <a:solidFill>
                  <a:schemeClr val="dk1"/>
                </a:solidFill>
                <a:sym typeface="Arial"/>
              </a:rPr>
              <a:t>-wide </a:t>
            </a:r>
            <a:r>
              <a:rPr lang="en-US" sz="2000" dirty="0" smtClean="0">
                <a:solidFill>
                  <a:schemeClr val="dk1"/>
                </a:solidFill>
                <a:sym typeface="Arial"/>
              </a:rPr>
              <a:t>are </a:t>
            </a:r>
            <a:r>
              <a:rPr lang="en-US" sz="2000" dirty="0">
                <a:solidFill>
                  <a:schemeClr val="dk1"/>
                </a:solidFill>
                <a:sym typeface="Arial"/>
              </a:rPr>
              <a:t>core within a subpopulation. </a:t>
            </a:r>
            <a:endParaRPr sz="2000" dirty="0">
              <a:solidFill>
                <a:schemeClr val="dk1"/>
              </a:solidFill>
              <a:sym typeface="Arial"/>
            </a:endParaRPr>
          </a:p>
        </p:txBody>
      </p:sp>
      <p:pic>
        <p:nvPicPr>
          <p:cNvPr id="15" name="Shape 320"/>
          <p:cNvPicPr preferRelativeResize="0"/>
          <p:nvPr/>
        </p:nvPicPr>
        <p:blipFill rotWithShape="1">
          <a:blip r:embed="rId4">
            <a:alphaModFix/>
          </a:blip>
          <a:srcRect l="45302" r="4958"/>
          <a:stretch/>
        </p:blipFill>
        <p:spPr>
          <a:xfrm>
            <a:off x="4835555" y="3223464"/>
            <a:ext cx="3126014" cy="2881581"/>
          </a:xfrm>
          <a:prstGeom prst="rect">
            <a:avLst/>
          </a:prstGeom>
          <a:noFill/>
          <a:ln>
            <a:noFill/>
          </a:ln>
        </p:spPr>
      </p:pic>
      <p:sp>
        <p:nvSpPr>
          <p:cNvPr id="6" name="Rectangle 5"/>
          <p:cNvSpPr/>
          <p:nvPr/>
        </p:nvSpPr>
        <p:spPr>
          <a:xfrm>
            <a:off x="4572000" y="6211670"/>
            <a:ext cx="3764039" cy="307777"/>
          </a:xfrm>
          <a:prstGeom prst="rect">
            <a:avLst/>
          </a:prstGeom>
        </p:spPr>
        <p:txBody>
          <a:bodyPr wrap="square">
            <a:spAutoFit/>
          </a:bodyPr>
          <a:lstStyle/>
          <a:p>
            <a:pPr lvl="0">
              <a:buClr>
                <a:schemeClr val="dk1"/>
              </a:buClr>
              <a:buSzPts val="1800"/>
            </a:pPr>
            <a:r>
              <a:rPr lang="en-US" dirty="0">
                <a:solidFill>
                  <a:schemeClr val="dk1"/>
                </a:solidFill>
                <a:latin typeface="+mn-lt"/>
                <a:ea typeface="Calibri"/>
                <a:cs typeface="Calibri"/>
                <a:sym typeface="Calibri"/>
              </a:rPr>
              <a:t>Gordon </a:t>
            </a:r>
            <a:r>
              <a:rPr lang="en-US" i="1" dirty="0">
                <a:solidFill>
                  <a:schemeClr val="dk1"/>
                </a:solidFill>
                <a:latin typeface="+mn-lt"/>
                <a:ea typeface="Calibri"/>
                <a:cs typeface="Calibri"/>
                <a:sym typeface="Calibri"/>
              </a:rPr>
              <a:t>et al</a:t>
            </a:r>
            <a:r>
              <a:rPr lang="en-US" i="1" dirty="0" smtClean="0">
                <a:solidFill>
                  <a:schemeClr val="dk1"/>
                </a:solidFill>
                <a:latin typeface="+mn-lt"/>
                <a:ea typeface="Calibri"/>
                <a:cs typeface="Calibri"/>
                <a:sym typeface="Calibri"/>
              </a:rPr>
              <a:t>. </a:t>
            </a:r>
            <a:r>
              <a:rPr lang="en-US" dirty="0">
                <a:solidFill>
                  <a:schemeClr val="dk1"/>
                </a:solidFill>
                <a:latin typeface="+mn-lt"/>
                <a:ea typeface="Calibri"/>
                <a:cs typeface="Calibri"/>
                <a:sym typeface="Calibri"/>
              </a:rPr>
              <a:t>Nature </a:t>
            </a:r>
            <a:r>
              <a:rPr lang="en-US" dirty="0" smtClean="0">
                <a:solidFill>
                  <a:schemeClr val="dk1"/>
                </a:solidFill>
                <a:latin typeface="+mn-lt"/>
                <a:ea typeface="Calibri"/>
                <a:cs typeface="Calibri"/>
                <a:sym typeface="Calibri"/>
              </a:rPr>
              <a:t>Communications, </a:t>
            </a:r>
            <a:r>
              <a:rPr lang="en-US" dirty="0">
                <a:solidFill>
                  <a:schemeClr val="dk1"/>
                </a:solidFill>
                <a:latin typeface="+mn-lt"/>
                <a:ea typeface="Calibri"/>
                <a:cs typeface="Calibri"/>
                <a:sym typeface="Calibri"/>
              </a:rPr>
              <a:t>2017</a:t>
            </a:r>
          </a:p>
        </p:txBody>
      </p:sp>
    </p:spTree>
    <p:extLst>
      <p:ext uri="{BB962C8B-B14F-4D97-AF65-F5344CB8AC3E}">
        <p14:creationId xmlns:p14="http://schemas.microsoft.com/office/powerpoint/2010/main" val="130441291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 name="Rectangle 1"/>
          <p:cNvSpPr/>
          <p:nvPr/>
        </p:nvSpPr>
        <p:spPr>
          <a:xfrm>
            <a:off x="6371052" y="4428559"/>
            <a:ext cx="2731498" cy="2088884"/>
          </a:xfrm>
          <a:prstGeom prst="rect">
            <a:avLst/>
          </a:prstGeom>
          <a:solidFill>
            <a:srgbClr val="DCE6F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6" name="Shape 25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i="0" u="none" strike="noStrike" cap="none" dirty="0" smtClean="0">
                <a:ea typeface="Arial"/>
                <a:cs typeface="Arial Narrow"/>
                <a:sym typeface="Arial"/>
              </a:rPr>
              <a:t>HipMer enables </a:t>
            </a:r>
            <a:r>
              <a:rPr lang="en-US" sz="3000" dirty="0" smtClean="0">
                <a:cs typeface="Arial Narrow"/>
              </a:rPr>
              <a:t>parameter exploration in </a:t>
            </a:r>
            <a:r>
              <a:rPr lang="en-US" sz="3000" dirty="0">
                <a:cs typeface="Arial Narrow"/>
              </a:rPr>
              <a:t>large genomes</a:t>
            </a:r>
            <a:endParaRPr sz="3000" i="0" u="none" strike="noStrike" cap="none" dirty="0">
              <a:ea typeface="Arial"/>
              <a:cs typeface="Arial Narrow"/>
              <a:sym typeface="Arial"/>
            </a:endParaRPr>
          </a:p>
        </p:txBody>
      </p:sp>
      <p:pic>
        <p:nvPicPr>
          <p:cNvPr id="257" name="Shape 257"/>
          <p:cNvPicPr preferRelativeResize="0"/>
          <p:nvPr/>
        </p:nvPicPr>
        <p:blipFill rotWithShape="1">
          <a:blip r:embed="rId3">
            <a:alphaModFix/>
          </a:blip>
          <a:srcRect/>
          <a:stretch/>
        </p:blipFill>
        <p:spPr>
          <a:xfrm>
            <a:off x="9158236" y="18741628"/>
            <a:ext cx="8867775" cy="6350000"/>
          </a:xfrm>
          <a:prstGeom prst="rect">
            <a:avLst/>
          </a:prstGeom>
          <a:noFill/>
          <a:ln>
            <a:noFill/>
          </a:ln>
        </p:spPr>
      </p:pic>
      <p:cxnSp>
        <p:nvCxnSpPr>
          <p:cNvPr id="258" name="Shape 258"/>
          <p:cNvCxnSpPr/>
          <p:nvPr/>
        </p:nvCxnSpPr>
        <p:spPr>
          <a:xfrm rot="10800000">
            <a:off x="9898545" y="20320000"/>
            <a:ext cx="5106621" cy="0"/>
          </a:xfrm>
          <a:prstGeom prst="straightConnector1">
            <a:avLst/>
          </a:prstGeom>
          <a:noFill/>
          <a:ln w="38100" cap="flat" cmpd="sng">
            <a:solidFill>
              <a:schemeClr val="accent2"/>
            </a:solidFill>
            <a:prstDash val="solid"/>
            <a:round/>
            <a:headEnd type="none" w="sm" len="sm"/>
            <a:tailEnd type="none" w="sm" len="sm"/>
          </a:ln>
          <a:effectLst>
            <a:outerShdw blurRad="40000" dist="23000" dir="5400000" rotWithShape="0">
              <a:srgbClr val="000000">
                <a:alpha val="34509"/>
              </a:srgbClr>
            </a:outerShdw>
          </a:effectLst>
        </p:spPr>
      </p:cxnSp>
      <p:sp>
        <p:nvSpPr>
          <p:cNvPr id="259" name="Shape 259"/>
          <p:cNvSpPr txBox="1"/>
          <p:nvPr/>
        </p:nvSpPr>
        <p:spPr>
          <a:xfrm>
            <a:off x="17303634" y="19935291"/>
            <a:ext cx="1625600" cy="769419"/>
          </a:xfrm>
          <a:prstGeom prst="rect">
            <a:avLst/>
          </a:prstGeom>
          <a:noFill/>
          <a:ln>
            <a:noFill/>
          </a:ln>
        </p:spPr>
        <p:txBody>
          <a:bodyPr spcFirstLastPara="1" wrap="square" lIns="228575" tIns="228575" rIns="228575" bIns="228575" anchor="t" anchorCtr="0">
            <a:noAutofit/>
          </a:bodyPr>
          <a:lstStyle/>
          <a:p>
            <a:pPr marL="342883" marR="0" lvl="0" indent="-342883" algn="l" rtl="0">
              <a:lnSpc>
                <a:spcPct val="100000"/>
              </a:lnSpc>
              <a:spcBef>
                <a:spcPts val="0"/>
              </a:spcBef>
              <a:spcAft>
                <a:spcPts val="0"/>
              </a:spcAft>
              <a:buClr>
                <a:schemeClr val="dk1"/>
              </a:buClr>
              <a:buSzPts val="500"/>
              <a:buFont typeface="Arial"/>
              <a:buNone/>
            </a:pPr>
            <a:r>
              <a:rPr lang="en-US" sz="2000" b="0" i="0" u="none" strike="noStrike" cap="none">
                <a:solidFill>
                  <a:schemeClr val="dk1"/>
                </a:solidFill>
                <a:latin typeface="Arial"/>
                <a:ea typeface="Arial"/>
                <a:cs typeface="Arial"/>
                <a:sym typeface="Arial"/>
              </a:rPr>
              <a:t>271 Mb</a:t>
            </a:r>
            <a:endParaRPr/>
          </a:p>
        </p:txBody>
      </p:sp>
      <p:grpSp>
        <p:nvGrpSpPr>
          <p:cNvPr id="260" name="Shape 260"/>
          <p:cNvGrpSpPr/>
          <p:nvPr/>
        </p:nvGrpSpPr>
        <p:grpSpPr>
          <a:xfrm>
            <a:off x="4521726" y="1006317"/>
            <a:ext cx="4752623" cy="2929429"/>
            <a:chOff x="0" y="1553298"/>
            <a:chExt cx="4752623" cy="2929429"/>
          </a:xfrm>
        </p:grpSpPr>
        <p:pic>
          <p:nvPicPr>
            <p:cNvPr id="261" name="Shape 261"/>
            <p:cNvPicPr preferRelativeResize="0"/>
            <p:nvPr/>
          </p:nvPicPr>
          <p:blipFill rotWithShape="1">
            <a:blip r:embed="rId3">
              <a:alphaModFix/>
            </a:blip>
            <a:srcRect t="21199"/>
            <a:stretch/>
          </p:blipFill>
          <p:spPr>
            <a:xfrm>
              <a:off x="0" y="1907822"/>
              <a:ext cx="4563261" cy="2574905"/>
            </a:xfrm>
            <a:prstGeom prst="rect">
              <a:avLst/>
            </a:prstGeom>
            <a:noFill/>
            <a:ln>
              <a:noFill/>
            </a:ln>
          </p:spPr>
        </p:pic>
        <p:cxnSp>
          <p:nvCxnSpPr>
            <p:cNvPr id="262" name="Shape 262"/>
            <p:cNvCxnSpPr/>
            <p:nvPr/>
          </p:nvCxnSpPr>
          <p:spPr>
            <a:xfrm rot="10800000">
              <a:off x="406405" y="1990063"/>
              <a:ext cx="3736617" cy="0"/>
            </a:xfrm>
            <a:prstGeom prst="straightConnector1">
              <a:avLst/>
            </a:prstGeom>
            <a:noFill/>
            <a:ln w="38100" cap="flat" cmpd="sng">
              <a:solidFill>
                <a:schemeClr val="accent2"/>
              </a:solidFill>
              <a:prstDash val="solid"/>
              <a:round/>
              <a:headEnd type="none" w="sm" len="sm"/>
              <a:tailEnd type="none" w="sm" len="sm"/>
            </a:ln>
            <a:effectLst>
              <a:outerShdw blurRad="40000" dist="23000" dir="5400000" rotWithShape="0">
                <a:srgbClr val="000000">
                  <a:alpha val="34509"/>
                </a:srgbClr>
              </a:outerShdw>
            </a:effectLst>
          </p:spPr>
        </p:cxnSp>
        <p:sp>
          <p:nvSpPr>
            <p:cNvPr id="263" name="Shape 263"/>
            <p:cNvSpPr txBox="1"/>
            <p:nvPr/>
          </p:nvSpPr>
          <p:spPr>
            <a:xfrm>
              <a:off x="3533420" y="1553298"/>
              <a:ext cx="1219203" cy="270934"/>
            </a:xfrm>
            <a:prstGeom prst="rect">
              <a:avLst/>
            </a:prstGeom>
            <a:noFill/>
            <a:ln>
              <a:noFill/>
            </a:ln>
          </p:spPr>
          <p:txBody>
            <a:bodyPr spcFirstLastPara="1" wrap="square" lIns="228575" tIns="228575" rIns="228575" bIns="228575" anchor="t" anchorCtr="0">
              <a:noAutofit/>
            </a:bodyPr>
            <a:lstStyle/>
            <a:p>
              <a:pPr marL="342883" marR="0" lvl="0" indent="-342883" algn="l" rtl="0">
                <a:lnSpc>
                  <a:spcPct val="100000"/>
                </a:lnSpc>
                <a:spcBef>
                  <a:spcPts val="0"/>
                </a:spcBef>
                <a:spcAft>
                  <a:spcPts val="0"/>
                </a:spcAft>
                <a:buClr>
                  <a:schemeClr val="dk1"/>
                </a:buClr>
                <a:buSzPts val="400"/>
                <a:buFont typeface="Arial"/>
                <a:buNone/>
              </a:pPr>
              <a:r>
                <a:rPr lang="en-US" sz="1600" b="0" i="0" u="none" strike="noStrike" cap="none">
                  <a:solidFill>
                    <a:schemeClr val="dk1"/>
                  </a:solidFill>
                  <a:latin typeface="Arial"/>
                  <a:ea typeface="Arial"/>
                  <a:cs typeface="Arial"/>
                  <a:sym typeface="Arial"/>
                </a:rPr>
                <a:t>271 Mb</a:t>
              </a:r>
              <a:endParaRPr/>
            </a:p>
          </p:txBody>
        </p:sp>
      </p:grpSp>
      <p:sp>
        <p:nvSpPr>
          <p:cNvPr id="264" name="Shape 264"/>
          <p:cNvSpPr txBox="1"/>
          <p:nvPr/>
        </p:nvSpPr>
        <p:spPr>
          <a:xfrm>
            <a:off x="5298187" y="1068686"/>
            <a:ext cx="247991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Assembled Genome Size</a:t>
            </a:r>
            <a:endParaRPr sz="1800">
              <a:solidFill>
                <a:schemeClr val="dk1"/>
              </a:solidFill>
              <a:latin typeface="Calibri"/>
              <a:ea typeface="Calibri"/>
              <a:cs typeface="Calibri"/>
              <a:sym typeface="Calibri"/>
            </a:endParaRPr>
          </a:p>
        </p:txBody>
      </p:sp>
      <p:sp>
        <p:nvSpPr>
          <p:cNvPr id="265" name="Shape 265"/>
          <p:cNvSpPr txBox="1"/>
          <p:nvPr/>
        </p:nvSpPr>
        <p:spPr>
          <a:xfrm>
            <a:off x="4948790" y="3935746"/>
            <a:ext cx="372057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Different parameters over 10 samples</a:t>
            </a:r>
            <a:endParaRPr sz="1800">
              <a:solidFill>
                <a:schemeClr val="dk1"/>
              </a:solidFill>
              <a:latin typeface="Calibri"/>
              <a:ea typeface="Calibri"/>
              <a:cs typeface="Calibri"/>
              <a:sym typeface="Calibri"/>
            </a:endParaRPr>
          </a:p>
        </p:txBody>
      </p:sp>
      <p:sp>
        <p:nvSpPr>
          <p:cNvPr id="266" name="Shape 266"/>
          <p:cNvSpPr txBox="1"/>
          <p:nvPr/>
        </p:nvSpPr>
        <p:spPr>
          <a:xfrm>
            <a:off x="182443" y="4555747"/>
            <a:ext cx="6452333" cy="1069550"/>
          </a:xfrm>
          <a:prstGeom prst="rect">
            <a:avLst/>
          </a:prstGeom>
          <a:noFill/>
          <a:ln>
            <a:noFill/>
          </a:ln>
        </p:spPr>
        <p:txBody>
          <a:bodyPr spcFirstLastPara="1" wrap="square" lIns="91425" tIns="45700" rIns="91425" bIns="45700" anchor="t" anchorCtr="0">
            <a:noAutofit/>
          </a:bodyPr>
          <a:lstStyle/>
          <a:p>
            <a:pPr marR="0" lvl="0" algn="l" rtl="0">
              <a:spcBef>
                <a:spcPts val="0"/>
              </a:spcBef>
              <a:spcAft>
                <a:spcPts val="0"/>
              </a:spcAft>
              <a:buClr>
                <a:schemeClr val="dk1"/>
              </a:buClr>
              <a:buSzPts val="2000"/>
            </a:pPr>
            <a:r>
              <a:rPr lang="en-US" sz="2000" dirty="0" smtClean="0">
                <a:solidFill>
                  <a:schemeClr val="dk1"/>
                </a:solidFill>
                <a:latin typeface="Calibri"/>
                <a:ea typeface="Calibri"/>
                <a:cs typeface="Calibri"/>
                <a:sym typeface="Calibri"/>
              </a:rPr>
              <a:t>Summary from Sean Gordon (JGI, now </a:t>
            </a:r>
            <a:r>
              <a:rPr lang="en-US" sz="2000" dirty="0" err="1" smtClean="0">
                <a:solidFill>
                  <a:schemeClr val="dk1"/>
                </a:solidFill>
                <a:latin typeface="Calibri"/>
                <a:ea typeface="Calibri"/>
                <a:cs typeface="Calibri"/>
                <a:sym typeface="Calibri"/>
              </a:rPr>
              <a:t>Zymergen</a:t>
            </a:r>
            <a:r>
              <a:rPr lang="en-US" sz="2000" dirty="0" smtClean="0">
                <a:solidFill>
                  <a:schemeClr val="dk1"/>
                </a:solidFill>
                <a:latin typeface="Calibri"/>
                <a:ea typeface="Calibri"/>
                <a:cs typeface="Calibri"/>
                <a:sym typeface="Calibri"/>
              </a:rPr>
              <a:t>)</a:t>
            </a:r>
          </a:p>
          <a:p>
            <a:pPr marL="342900" marR="0" lvl="0" indent="-342900" algn="l" rtl="0">
              <a:spcBef>
                <a:spcPts val="0"/>
              </a:spcBef>
              <a:spcAft>
                <a:spcPts val="0"/>
              </a:spcAft>
              <a:buClr>
                <a:schemeClr val="dk1"/>
              </a:buClr>
              <a:buSzPts val="2000"/>
              <a:buFont typeface="Calibri"/>
              <a:buAutoNum type="arabicPeriod"/>
            </a:pPr>
            <a:r>
              <a:rPr lang="en-US" sz="2000" dirty="0" smtClean="0">
                <a:solidFill>
                  <a:schemeClr val="dk1"/>
                </a:solidFill>
                <a:latin typeface="Calibri"/>
                <a:ea typeface="Calibri"/>
                <a:cs typeface="Calibri"/>
                <a:sym typeface="Calibri"/>
              </a:rPr>
              <a:t> HipMer </a:t>
            </a:r>
            <a:r>
              <a:rPr lang="en-US" sz="2000" dirty="0">
                <a:solidFill>
                  <a:schemeClr val="dk1"/>
                </a:solidFill>
                <a:latin typeface="Calibri"/>
                <a:ea typeface="Calibri"/>
                <a:cs typeface="Calibri"/>
                <a:sym typeface="Calibri"/>
              </a:rPr>
              <a:t>is faster using </a:t>
            </a:r>
            <a:r>
              <a:rPr lang="en-US" sz="2000" b="1" dirty="0">
                <a:solidFill>
                  <a:schemeClr val="dk1"/>
                </a:solidFill>
                <a:latin typeface="Calibri"/>
                <a:ea typeface="Calibri"/>
                <a:cs typeface="Calibri"/>
                <a:sym typeface="Calibri"/>
              </a:rPr>
              <a:t>fewer resources</a:t>
            </a:r>
            <a:endParaRPr dirty="0"/>
          </a:p>
          <a:p>
            <a:pPr marL="342900" marR="0" lvl="0" indent="-342900" algn="l" rtl="0">
              <a:spcBef>
                <a:spcPts val="0"/>
              </a:spcBef>
              <a:spcAft>
                <a:spcPts val="0"/>
              </a:spcAft>
              <a:buClr>
                <a:schemeClr val="dk1"/>
              </a:buClr>
              <a:buSzPts val="2000"/>
              <a:buFont typeface="Calibri"/>
              <a:buAutoNum type="arabicPeriod"/>
            </a:pPr>
            <a:r>
              <a:rPr lang="en-US" sz="2000" dirty="0">
                <a:solidFill>
                  <a:schemeClr val="dk1"/>
                </a:solidFill>
                <a:latin typeface="Calibri"/>
                <a:ea typeface="Calibri"/>
                <a:cs typeface="Calibri"/>
                <a:sym typeface="Calibri"/>
              </a:rPr>
              <a:t> </a:t>
            </a:r>
            <a:r>
              <a:rPr lang="en-US" sz="2000" b="1" dirty="0" smtClean="0">
                <a:solidFill>
                  <a:schemeClr val="dk1"/>
                </a:solidFill>
                <a:latin typeface="Calibri"/>
                <a:ea typeface="Calibri"/>
                <a:cs typeface="Calibri"/>
                <a:sym typeface="Calibri"/>
              </a:rPr>
              <a:t>Iterative </a:t>
            </a:r>
            <a:r>
              <a:rPr lang="en-US" sz="2000" b="1" dirty="0" err="1">
                <a:solidFill>
                  <a:schemeClr val="dk1"/>
                </a:solidFill>
                <a:latin typeface="Calibri"/>
                <a:ea typeface="Calibri"/>
                <a:cs typeface="Calibri"/>
                <a:sym typeface="Calibri"/>
              </a:rPr>
              <a:t>kmer</a:t>
            </a:r>
            <a:r>
              <a:rPr lang="en-US" sz="2000" b="1" dirty="0">
                <a:solidFill>
                  <a:schemeClr val="dk1"/>
                </a:solidFill>
                <a:latin typeface="Calibri"/>
                <a:ea typeface="Calibri"/>
                <a:cs typeface="Calibri"/>
                <a:sym typeface="Calibri"/>
              </a:rPr>
              <a:t> size</a:t>
            </a:r>
            <a:r>
              <a:rPr lang="en-US" sz="2000" dirty="0">
                <a:solidFill>
                  <a:schemeClr val="dk1"/>
                </a:solidFill>
                <a:latin typeface="Calibri"/>
                <a:ea typeface="Calibri"/>
                <a:cs typeface="Calibri"/>
                <a:sym typeface="Calibri"/>
              </a:rPr>
              <a:t> and </a:t>
            </a:r>
            <a:r>
              <a:rPr lang="en-US" sz="2000" b="1" dirty="0">
                <a:solidFill>
                  <a:schemeClr val="dk1"/>
                </a:solidFill>
                <a:latin typeface="Calibri"/>
                <a:ea typeface="Calibri"/>
                <a:cs typeface="Calibri"/>
                <a:sym typeface="Calibri"/>
              </a:rPr>
              <a:t>iterative scaffolding</a:t>
            </a:r>
            <a:r>
              <a:rPr lang="en-US" sz="2000" dirty="0">
                <a:solidFill>
                  <a:schemeClr val="dk1"/>
                </a:solidFill>
                <a:latin typeface="Calibri"/>
                <a:ea typeface="Calibri"/>
                <a:cs typeface="Calibri"/>
                <a:sym typeface="Calibri"/>
              </a:rPr>
              <a:t> improves assembly metrics</a:t>
            </a:r>
            <a:endParaRPr dirty="0"/>
          </a:p>
          <a:p>
            <a:pPr marL="342900" marR="0" lvl="0" indent="-342900" algn="l" rtl="0">
              <a:spcBef>
                <a:spcPts val="0"/>
              </a:spcBef>
              <a:spcAft>
                <a:spcPts val="0"/>
              </a:spcAft>
              <a:buClr>
                <a:schemeClr val="dk1"/>
              </a:buClr>
              <a:buSzPts val="2000"/>
              <a:buFont typeface="Calibri"/>
              <a:buAutoNum type="arabicPeriod"/>
            </a:pPr>
            <a:r>
              <a:rPr lang="en-US" sz="2000" dirty="0" smtClean="0">
                <a:solidFill>
                  <a:schemeClr val="dk1"/>
                </a:solidFill>
                <a:latin typeface="Calibri"/>
                <a:ea typeface="Calibri"/>
                <a:cs typeface="Calibri"/>
                <a:sym typeface="Calibri"/>
              </a:rPr>
              <a:t> Combining </a:t>
            </a:r>
            <a:r>
              <a:rPr lang="en-US" sz="2000" dirty="0">
                <a:solidFill>
                  <a:schemeClr val="dk1"/>
                </a:solidFill>
                <a:latin typeface="Calibri"/>
                <a:ea typeface="Calibri"/>
                <a:cs typeface="Calibri"/>
                <a:sym typeface="Calibri"/>
              </a:rPr>
              <a:t>several low depth, related samples, yields good </a:t>
            </a:r>
            <a:r>
              <a:rPr lang="en-US" sz="2000" dirty="0" smtClean="0">
                <a:solidFill>
                  <a:schemeClr val="dk1"/>
                </a:solidFill>
                <a:latin typeface="Calibri"/>
                <a:ea typeface="Calibri"/>
                <a:cs typeface="Calibri"/>
                <a:sym typeface="Calibri"/>
              </a:rPr>
              <a:t>assemblies</a:t>
            </a:r>
            <a:endParaRPr dirty="0"/>
          </a:p>
        </p:txBody>
      </p:sp>
      <p:sp>
        <p:nvSpPr>
          <p:cNvPr id="267" name="Shape 267"/>
          <p:cNvSpPr/>
          <p:nvPr/>
        </p:nvSpPr>
        <p:spPr>
          <a:xfrm>
            <a:off x="6779502" y="4925079"/>
            <a:ext cx="1275644" cy="1099693"/>
          </a:xfrm>
          <a:prstGeom prst="triangle">
            <a:avLst>
              <a:gd name="adj" fmla="val 50000"/>
            </a:avLst>
          </a:prstGeom>
          <a:no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8" name="Shape 268"/>
          <p:cNvSpPr txBox="1"/>
          <p:nvPr/>
        </p:nvSpPr>
        <p:spPr>
          <a:xfrm>
            <a:off x="6371052" y="4555747"/>
            <a:ext cx="247991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Assembled Genome Size</a:t>
            </a:r>
            <a:endParaRPr sz="1800" dirty="0">
              <a:solidFill>
                <a:schemeClr val="dk1"/>
              </a:solidFill>
              <a:latin typeface="Calibri"/>
              <a:ea typeface="Calibri"/>
              <a:cs typeface="Calibri"/>
              <a:sym typeface="Calibri"/>
            </a:endParaRPr>
          </a:p>
        </p:txBody>
      </p:sp>
      <p:sp>
        <p:nvSpPr>
          <p:cNvPr id="269" name="Shape 269"/>
          <p:cNvSpPr txBox="1"/>
          <p:nvPr/>
        </p:nvSpPr>
        <p:spPr>
          <a:xfrm>
            <a:off x="6350884" y="6050830"/>
            <a:ext cx="56778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N50</a:t>
            </a:r>
            <a:endParaRPr sz="1800" dirty="0">
              <a:solidFill>
                <a:schemeClr val="dk1"/>
              </a:solidFill>
              <a:latin typeface="Calibri"/>
              <a:ea typeface="Calibri"/>
              <a:cs typeface="Calibri"/>
              <a:sym typeface="Calibri"/>
            </a:endParaRPr>
          </a:p>
        </p:txBody>
      </p:sp>
      <p:sp>
        <p:nvSpPr>
          <p:cNvPr id="270" name="Shape 270"/>
          <p:cNvSpPr txBox="1"/>
          <p:nvPr/>
        </p:nvSpPr>
        <p:spPr>
          <a:xfrm>
            <a:off x="7172718" y="5871112"/>
            <a:ext cx="1929832" cy="646331"/>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800" dirty="0">
                <a:solidFill>
                  <a:schemeClr val="dk1"/>
                </a:solidFill>
                <a:latin typeface="Calibri"/>
                <a:ea typeface="Calibri"/>
                <a:cs typeface="Calibri"/>
                <a:sym typeface="Calibri"/>
              </a:rPr>
              <a:t>Contig</a:t>
            </a:r>
            <a:endParaRPr sz="1800" dirty="0">
              <a:solidFill>
                <a:schemeClr val="dk1"/>
              </a:solidFill>
              <a:latin typeface="Calibri"/>
              <a:ea typeface="Calibri"/>
              <a:cs typeface="Calibri"/>
              <a:sym typeface="Calibri"/>
            </a:endParaRPr>
          </a:p>
          <a:p>
            <a:pPr marL="0" marR="0" lvl="0" indent="0" algn="r" rtl="0">
              <a:spcBef>
                <a:spcPts val="0"/>
              </a:spcBef>
              <a:spcAft>
                <a:spcPts val="0"/>
              </a:spcAft>
              <a:buNone/>
            </a:pPr>
            <a:r>
              <a:rPr lang="en-US" sz="1800" dirty="0">
                <a:solidFill>
                  <a:schemeClr val="dk1"/>
                </a:solidFill>
                <a:latin typeface="Calibri"/>
                <a:ea typeface="Calibri"/>
                <a:cs typeface="Calibri"/>
                <a:sym typeface="Calibri"/>
              </a:rPr>
              <a:t>size distribution</a:t>
            </a:r>
            <a:endParaRPr sz="1800" dirty="0">
              <a:solidFill>
                <a:schemeClr val="dk1"/>
              </a:solidFill>
              <a:latin typeface="Calibri"/>
              <a:ea typeface="Calibri"/>
              <a:cs typeface="Calibri"/>
              <a:sym typeface="Calibri"/>
            </a:endParaRPr>
          </a:p>
        </p:txBody>
      </p:sp>
      <p:pic>
        <p:nvPicPr>
          <p:cNvPr id="18" name="Shape 325"/>
          <p:cNvPicPr preferRelativeResize="0"/>
          <p:nvPr/>
        </p:nvPicPr>
        <p:blipFill rotWithShape="1">
          <a:blip r:embed="rId4">
            <a:alphaModFix/>
          </a:blip>
          <a:srcRect/>
          <a:stretch/>
        </p:blipFill>
        <p:spPr>
          <a:xfrm>
            <a:off x="591008" y="1905115"/>
            <a:ext cx="3318898" cy="2235873"/>
          </a:xfrm>
          <a:prstGeom prst="rect">
            <a:avLst/>
          </a:prstGeom>
          <a:noFill/>
          <a:ln>
            <a:noFill/>
          </a:ln>
        </p:spPr>
      </p:pic>
      <p:sp>
        <p:nvSpPr>
          <p:cNvPr id="19" name="Shape 331"/>
          <p:cNvSpPr txBox="1"/>
          <p:nvPr/>
        </p:nvSpPr>
        <p:spPr>
          <a:xfrm>
            <a:off x="295625" y="1144091"/>
            <a:ext cx="4433021" cy="550500"/>
          </a:xfrm>
          <a:prstGeom prst="rect">
            <a:avLst/>
          </a:prstGeom>
          <a:noFill/>
          <a:ln>
            <a:noFill/>
          </a:ln>
        </p:spPr>
        <p:txBody>
          <a:bodyPr spcFirstLastPara="1" wrap="square" lIns="91425" tIns="91425" rIns="91425" bIns="91425" anchor="ctr" anchorCtr="0">
            <a:noAutofit/>
          </a:bodyPr>
          <a:lstStyle/>
          <a:p>
            <a:pPr lvl="0"/>
            <a:r>
              <a:rPr lang="en-US" sz="1800" b="1" i="1" dirty="0" err="1">
                <a:solidFill>
                  <a:schemeClr val="tx1"/>
                </a:solidFill>
              </a:rPr>
              <a:t>Brachypodium</a:t>
            </a:r>
            <a:r>
              <a:rPr lang="en-US" sz="1800" b="1" i="1" dirty="0">
                <a:solidFill>
                  <a:schemeClr val="tx1"/>
                </a:solidFill>
              </a:rPr>
              <a:t> </a:t>
            </a:r>
            <a:r>
              <a:rPr lang="en-US" sz="1800" b="1" i="1" dirty="0" err="1" smtClean="0">
                <a:solidFill>
                  <a:schemeClr val="tx1"/>
                </a:solidFill>
              </a:rPr>
              <a:t>distachyon</a:t>
            </a:r>
            <a:r>
              <a:rPr lang="en-US" sz="1800" b="1" i="1" dirty="0" smtClean="0">
                <a:solidFill>
                  <a:schemeClr val="tx1"/>
                </a:solidFill>
              </a:rPr>
              <a:t>: </a:t>
            </a:r>
            <a:r>
              <a:rPr lang="en-US" sz="1800" dirty="0" smtClean="0">
                <a:solidFill>
                  <a:schemeClr val="tx1"/>
                </a:solidFill>
              </a:rPr>
              <a:t>Different </a:t>
            </a:r>
            <a:r>
              <a:rPr lang="en-US" sz="1800" dirty="0">
                <a:solidFill>
                  <a:schemeClr val="tx1"/>
                </a:solidFill>
              </a:rPr>
              <a:t>populations grown under the same conditions differ in phenotype</a:t>
            </a:r>
            <a:endParaRPr dirty="0">
              <a:solidFill>
                <a:schemeClr val="tx1"/>
              </a:solidFill>
            </a:endParaRPr>
          </a:p>
        </p:txBody>
      </p:sp>
    </p:spTree>
    <p:extLst>
      <p:ext uri="{BB962C8B-B14F-4D97-AF65-F5344CB8AC3E}">
        <p14:creationId xmlns:p14="http://schemas.microsoft.com/office/powerpoint/2010/main" val="404637689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Shape 275"/>
          <p:cNvSpPr txBox="1">
            <a:spLocks noGrp="1"/>
          </p:cNvSpPr>
          <p:nvPr>
            <p:ph type="title"/>
          </p:nvPr>
        </p:nvSpPr>
        <p:spPr>
          <a:xfrm>
            <a:off x="0" y="174755"/>
            <a:ext cx="9144000" cy="70991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dirty="0" smtClean="0"/>
              <a:t>Pan-genomics needs high performance assembly</a:t>
            </a:r>
            <a:endParaRPr sz="3600" i="0" u="none" strike="noStrike" cap="none" dirty="0">
              <a:solidFill>
                <a:schemeClr val="dk1"/>
              </a:solidFill>
              <a:latin typeface="Arial"/>
              <a:ea typeface="Arial"/>
              <a:cs typeface="Arial"/>
              <a:sym typeface="Arial"/>
            </a:endParaRPr>
          </a:p>
        </p:txBody>
      </p:sp>
      <p:sp>
        <p:nvSpPr>
          <p:cNvPr id="2" name="Content Placeholder 1"/>
          <p:cNvSpPr>
            <a:spLocks noGrp="1"/>
          </p:cNvSpPr>
          <p:nvPr>
            <p:ph idx="1"/>
          </p:nvPr>
        </p:nvSpPr>
        <p:spPr>
          <a:xfrm>
            <a:off x="173727" y="1069532"/>
            <a:ext cx="8931793" cy="973294"/>
          </a:xfrm>
        </p:spPr>
        <p:txBody>
          <a:bodyPr>
            <a:noAutofit/>
          </a:bodyPr>
          <a:lstStyle/>
          <a:p>
            <a:pPr marL="0" lvl="0" indent="0">
              <a:spcBef>
                <a:spcPts val="560"/>
              </a:spcBef>
              <a:buClr>
                <a:schemeClr val="dk1"/>
              </a:buClr>
              <a:buSzPts val="3000"/>
              <a:buNone/>
            </a:pPr>
            <a:r>
              <a:rPr lang="en-US" sz="2800" dirty="0" smtClean="0"/>
              <a:t>Assembling many genomes from different populations allows us to capture the majority of genes in the species</a:t>
            </a:r>
          </a:p>
        </p:txBody>
      </p:sp>
      <p:grpSp>
        <p:nvGrpSpPr>
          <p:cNvPr id="4" name="Group 3"/>
          <p:cNvGrpSpPr/>
          <p:nvPr/>
        </p:nvGrpSpPr>
        <p:grpSpPr>
          <a:xfrm>
            <a:off x="2751361" y="2200012"/>
            <a:ext cx="6445541" cy="3919514"/>
            <a:chOff x="184425" y="1482675"/>
            <a:chExt cx="7965964" cy="4559875"/>
          </a:xfrm>
        </p:grpSpPr>
        <p:pic>
          <p:nvPicPr>
            <p:cNvPr id="276" name="Shape 276"/>
            <p:cNvPicPr preferRelativeResize="0"/>
            <p:nvPr/>
          </p:nvPicPr>
          <p:blipFill rotWithShape="1">
            <a:blip r:embed="rId3">
              <a:alphaModFix/>
            </a:blip>
            <a:srcRect/>
            <a:stretch/>
          </p:blipFill>
          <p:spPr>
            <a:xfrm>
              <a:off x="1701175" y="1482675"/>
              <a:ext cx="6039450" cy="4559775"/>
            </a:xfrm>
            <a:prstGeom prst="rect">
              <a:avLst/>
            </a:prstGeom>
            <a:noFill/>
            <a:ln>
              <a:noFill/>
            </a:ln>
          </p:spPr>
        </p:pic>
        <p:sp>
          <p:nvSpPr>
            <p:cNvPr id="277" name="Shape 277"/>
            <p:cNvSpPr txBox="1"/>
            <p:nvPr/>
          </p:nvSpPr>
          <p:spPr>
            <a:xfrm>
              <a:off x="5954553" y="1742825"/>
              <a:ext cx="9711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Rice</a:t>
              </a:r>
              <a:endParaRPr sz="2000"/>
            </a:p>
          </p:txBody>
        </p:sp>
        <p:sp>
          <p:nvSpPr>
            <p:cNvPr id="278" name="Shape 278"/>
            <p:cNvSpPr txBox="1"/>
            <p:nvPr/>
          </p:nvSpPr>
          <p:spPr>
            <a:xfrm>
              <a:off x="5954552" y="2985200"/>
              <a:ext cx="1377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B. stacei</a:t>
              </a:r>
              <a:endParaRPr sz="2000">
                <a:solidFill>
                  <a:schemeClr val="dk1"/>
                </a:solidFill>
                <a:latin typeface="Calibri"/>
                <a:ea typeface="Calibri"/>
                <a:cs typeface="Calibri"/>
                <a:sym typeface="Calibri"/>
              </a:endParaRPr>
            </a:p>
          </p:txBody>
        </p:sp>
        <p:sp>
          <p:nvSpPr>
            <p:cNvPr id="279" name="Shape 279"/>
            <p:cNvSpPr txBox="1"/>
            <p:nvPr/>
          </p:nvSpPr>
          <p:spPr>
            <a:xfrm>
              <a:off x="185323" y="3332513"/>
              <a:ext cx="2067871" cy="860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smtClean="0">
                  <a:solidFill>
                    <a:schemeClr val="dk1"/>
                  </a:solidFill>
                  <a:latin typeface="Calibri"/>
                  <a:ea typeface="Calibri"/>
                  <a:cs typeface="Calibri"/>
                  <a:sym typeface="Calibri"/>
                </a:rPr>
                <a:t>110</a:t>
              </a:r>
              <a:r>
                <a:rPr lang="en-US" sz="2000" dirty="0">
                  <a:solidFill>
                    <a:schemeClr val="dk1"/>
                  </a:solidFill>
                  <a:latin typeface="Calibri"/>
                  <a:ea typeface="Calibri"/>
                  <a:cs typeface="Calibri"/>
                  <a:sym typeface="Calibri"/>
                </a:rPr>
                <a:t> </a:t>
              </a:r>
              <a:r>
                <a:rPr lang="en-US" sz="2000" dirty="0" smtClean="0">
                  <a:solidFill>
                    <a:schemeClr val="dk1"/>
                  </a:solidFill>
                  <a:latin typeface="Calibri"/>
                  <a:ea typeface="Calibri"/>
                  <a:cs typeface="Calibri"/>
                  <a:sym typeface="Calibri"/>
                </a:rPr>
                <a:t>B</a:t>
              </a:r>
              <a:r>
                <a:rPr lang="en-US" sz="2000" dirty="0">
                  <a:solidFill>
                    <a:schemeClr val="dk1"/>
                  </a:solidFill>
                  <a:latin typeface="Calibri"/>
                  <a:ea typeface="Calibri"/>
                  <a:cs typeface="Calibri"/>
                  <a:sym typeface="Calibri"/>
                </a:rPr>
                <a:t>. </a:t>
              </a:r>
              <a:r>
                <a:rPr lang="en-US" sz="2000" dirty="0" err="1">
                  <a:solidFill>
                    <a:schemeClr val="dk1"/>
                  </a:solidFill>
                  <a:latin typeface="Calibri"/>
                  <a:ea typeface="Calibri"/>
                  <a:cs typeface="Calibri"/>
                  <a:sym typeface="Calibri"/>
                </a:rPr>
                <a:t>distachyon</a:t>
              </a: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dirty="0">
                  <a:solidFill>
                    <a:schemeClr val="dk1"/>
                  </a:solidFill>
                  <a:latin typeface="Calibri"/>
                  <a:ea typeface="Calibri"/>
                  <a:cs typeface="Calibri"/>
                  <a:sym typeface="Calibri"/>
                </a:rPr>
                <a:t>genomes</a:t>
              </a:r>
              <a:endParaRPr sz="2000" dirty="0">
                <a:solidFill>
                  <a:schemeClr val="dk1"/>
                </a:solidFill>
                <a:latin typeface="Calibri"/>
                <a:ea typeface="Calibri"/>
                <a:cs typeface="Calibri"/>
                <a:sym typeface="Calibri"/>
              </a:endParaRPr>
            </a:p>
          </p:txBody>
        </p:sp>
        <p:sp>
          <p:nvSpPr>
            <p:cNvPr id="280" name="Shape 280"/>
            <p:cNvSpPr txBox="1"/>
            <p:nvPr/>
          </p:nvSpPr>
          <p:spPr>
            <a:xfrm>
              <a:off x="184425" y="4844650"/>
              <a:ext cx="2262300" cy="1197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i="1">
                  <a:solidFill>
                    <a:schemeClr val="dk1"/>
                  </a:solidFill>
                  <a:latin typeface="Calibri"/>
                  <a:ea typeface="Calibri"/>
                  <a:cs typeface="Calibri"/>
                  <a:sym typeface="Calibri"/>
                </a:rPr>
                <a:t>B. hybridum</a:t>
              </a:r>
              <a:endParaRPr sz="2000" i="1">
                <a:solidFill>
                  <a:schemeClr val="dk1"/>
                </a:solidFill>
                <a:latin typeface="Calibri"/>
                <a:ea typeface="Calibri"/>
                <a:cs typeface="Calibri"/>
                <a:sym typeface="Calibri"/>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D genome </a:t>
              </a:r>
              <a:endParaRPr sz="200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(8 genomes)</a:t>
              </a:r>
              <a:endParaRPr sz="2000"/>
            </a:p>
          </p:txBody>
        </p:sp>
        <p:sp>
          <p:nvSpPr>
            <p:cNvPr id="281" name="Shape 281"/>
            <p:cNvSpPr txBox="1"/>
            <p:nvPr/>
          </p:nvSpPr>
          <p:spPr>
            <a:xfrm>
              <a:off x="6152956" y="4948225"/>
              <a:ext cx="1997433" cy="860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i="1" dirty="0">
                  <a:solidFill>
                    <a:schemeClr val="dk1"/>
                  </a:solidFill>
                  <a:latin typeface="Calibri"/>
                  <a:ea typeface="Calibri"/>
                  <a:cs typeface="Calibri"/>
                  <a:sym typeface="Calibri"/>
                </a:rPr>
                <a:t>B. </a:t>
              </a:r>
              <a:r>
                <a:rPr lang="en-US" sz="2000" i="1" dirty="0" err="1">
                  <a:solidFill>
                    <a:schemeClr val="dk1"/>
                  </a:solidFill>
                  <a:latin typeface="Calibri"/>
                  <a:ea typeface="Calibri"/>
                  <a:cs typeface="Calibri"/>
                  <a:sym typeface="Calibri"/>
                </a:rPr>
                <a:t>hybridum</a:t>
              </a:r>
              <a:endParaRPr sz="2000" i="1"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dirty="0">
                  <a:solidFill>
                    <a:schemeClr val="dk1"/>
                  </a:solidFill>
                  <a:latin typeface="Calibri"/>
                  <a:ea typeface="Calibri"/>
                  <a:cs typeface="Calibri"/>
                  <a:sym typeface="Calibri"/>
                </a:rPr>
                <a:t>S genome </a:t>
              </a: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dirty="0">
                  <a:solidFill>
                    <a:schemeClr val="dk1"/>
                  </a:solidFill>
                  <a:latin typeface="Calibri"/>
                  <a:ea typeface="Calibri"/>
                  <a:cs typeface="Calibri"/>
                  <a:sym typeface="Calibri"/>
                </a:rPr>
                <a:t>(8 genomes)</a:t>
              </a:r>
              <a:endParaRPr sz="2000" dirty="0"/>
            </a:p>
          </p:txBody>
        </p:sp>
      </p:grpSp>
      <p:sp>
        <p:nvSpPr>
          <p:cNvPr id="3" name="Rectangle 2"/>
          <p:cNvSpPr/>
          <p:nvPr/>
        </p:nvSpPr>
        <p:spPr>
          <a:xfrm>
            <a:off x="308391" y="2123422"/>
            <a:ext cx="3670226" cy="1703030"/>
          </a:xfrm>
          <a:prstGeom prst="rect">
            <a:avLst/>
          </a:prstGeom>
        </p:spPr>
        <p:txBody>
          <a:bodyPr wrap="square">
            <a:spAutoFit/>
          </a:bodyPr>
          <a:lstStyle/>
          <a:p>
            <a:pPr lvl="0" indent="-355600">
              <a:spcBef>
                <a:spcPts val="560"/>
              </a:spcBef>
              <a:buClr>
                <a:schemeClr val="dk1"/>
              </a:buClr>
              <a:buSzPts val="3000"/>
            </a:pPr>
            <a:r>
              <a:rPr lang="en-US" sz="2000" b="1" dirty="0"/>
              <a:t>Problem</a:t>
            </a:r>
            <a:r>
              <a:rPr lang="en-US" sz="2000" dirty="0"/>
              <a:t>:  </a:t>
            </a:r>
            <a:r>
              <a:rPr lang="en-US" sz="2000" i="1" dirty="0"/>
              <a:t>De novo</a:t>
            </a:r>
            <a:r>
              <a:rPr lang="en-US" sz="2000" dirty="0"/>
              <a:t> assembly of hundreds of large genomes </a:t>
            </a:r>
            <a:r>
              <a:rPr lang="en-US" sz="2000" dirty="0">
                <a:solidFill>
                  <a:schemeClr val="dk1"/>
                </a:solidFill>
              </a:rPr>
              <a:t>would take years to compute!</a:t>
            </a:r>
            <a:endParaRPr lang="en-US" sz="2000" dirty="0"/>
          </a:p>
          <a:p>
            <a:pPr lvl="0" indent="-355600">
              <a:spcBef>
                <a:spcPts val="560"/>
              </a:spcBef>
              <a:buClr>
                <a:schemeClr val="dk1"/>
              </a:buClr>
              <a:buSzPts val="3000"/>
            </a:pPr>
            <a:r>
              <a:rPr lang="en-US" sz="2000" dirty="0" smtClean="0">
                <a:solidFill>
                  <a:srgbClr val="17365D"/>
                </a:solidFill>
              </a:rPr>
              <a:t>HipMer</a:t>
            </a:r>
            <a:r>
              <a:rPr lang="en-US" sz="2000" dirty="0">
                <a:solidFill>
                  <a:srgbClr val="17365D"/>
                </a:solidFill>
              </a:rPr>
              <a:t> </a:t>
            </a:r>
            <a:r>
              <a:rPr lang="en-US" sz="2000" dirty="0" smtClean="0">
                <a:solidFill>
                  <a:srgbClr val="17365D"/>
                </a:solidFill>
              </a:rPr>
              <a:t>allows us to make 100s of assemblies</a:t>
            </a:r>
            <a:endParaRPr lang="en-US" sz="2000" dirty="0">
              <a:solidFill>
                <a:schemeClr val="dk1"/>
              </a:solidFill>
            </a:endParaRPr>
          </a:p>
        </p:txBody>
      </p:sp>
      <p:sp>
        <p:nvSpPr>
          <p:cNvPr id="5" name="Rectangle 4"/>
          <p:cNvSpPr/>
          <p:nvPr/>
        </p:nvSpPr>
        <p:spPr>
          <a:xfrm>
            <a:off x="265676" y="6246089"/>
            <a:ext cx="8758066" cy="307777"/>
          </a:xfrm>
          <a:prstGeom prst="rect">
            <a:avLst/>
          </a:prstGeom>
        </p:spPr>
        <p:txBody>
          <a:bodyPr wrap="square">
            <a:spAutoFit/>
          </a:bodyPr>
          <a:lstStyle/>
          <a:p>
            <a:r>
              <a:rPr lang="en-US" dirty="0" smtClean="0"/>
              <a:t>S. Gordon et al:  Bits of </a:t>
            </a:r>
            <a:r>
              <a:rPr lang="en-US" dirty="0"/>
              <a:t>the two </a:t>
            </a:r>
            <a:r>
              <a:rPr lang="en-US" dirty="0" err="1"/>
              <a:t>subgenomes</a:t>
            </a:r>
            <a:r>
              <a:rPr lang="en-US" dirty="0"/>
              <a:t> are lost over time in the </a:t>
            </a:r>
            <a:r>
              <a:rPr lang="en-US" dirty="0" smtClean="0"/>
              <a:t>hybrid -- can study this evolution   </a:t>
            </a:r>
            <a:endParaRPr lang="en-US" dirty="0"/>
          </a:p>
        </p:txBody>
      </p:sp>
    </p:spTree>
    <p:extLst>
      <p:ext uri="{BB962C8B-B14F-4D97-AF65-F5344CB8AC3E}">
        <p14:creationId xmlns:p14="http://schemas.microsoft.com/office/powerpoint/2010/main" val="103952726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grpSp>
        <p:nvGrpSpPr>
          <p:cNvPr id="305" name="Shape 305"/>
          <p:cNvGrpSpPr/>
          <p:nvPr/>
        </p:nvGrpSpPr>
        <p:grpSpPr>
          <a:xfrm>
            <a:off x="1135795" y="2378497"/>
            <a:ext cx="2782823" cy="4268272"/>
            <a:chOff x="12555" y="2541517"/>
            <a:chExt cx="2477585" cy="3800100"/>
          </a:xfrm>
        </p:grpSpPr>
        <p:pic>
          <p:nvPicPr>
            <p:cNvPr id="306" name="Shape 306"/>
            <p:cNvPicPr preferRelativeResize="0"/>
            <p:nvPr/>
          </p:nvPicPr>
          <p:blipFill rotWithShape="1">
            <a:blip r:embed="rId3">
              <a:alphaModFix/>
            </a:blip>
            <a:srcRect/>
            <a:stretch/>
          </p:blipFill>
          <p:spPr>
            <a:xfrm>
              <a:off x="319640" y="2541517"/>
              <a:ext cx="2170500" cy="3800100"/>
            </a:xfrm>
            <a:prstGeom prst="rect">
              <a:avLst/>
            </a:prstGeom>
            <a:noFill/>
            <a:ln>
              <a:noFill/>
            </a:ln>
          </p:spPr>
        </p:pic>
        <p:sp>
          <p:nvSpPr>
            <p:cNvPr id="307" name="Shape 307"/>
            <p:cNvSpPr txBox="1"/>
            <p:nvPr/>
          </p:nvSpPr>
          <p:spPr>
            <a:xfrm rot="-5400000">
              <a:off x="-539145" y="3719158"/>
              <a:ext cx="1432200" cy="328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Gene clusters</a:t>
              </a:r>
              <a:endParaRPr sz="1800">
                <a:solidFill>
                  <a:schemeClr val="dk1"/>
                </a:solidFill>
                <a:latin typeface="Arial"/>
                <a:ea typeface="Arial"/>
                <a:cs typeface="Arial"/>
                <a:sym typeface="Arial"/>
              </a:endParaRPr>
            </a:p>
          </p:txBody>
        </p:sp>
      </p:grpSp>
      <p:sp>
        <p:nvSpPr>
          <p:cNvPr id="308" name="Shape 308"/>
          <p:cNvSpPr txBox="1">
            <a:spLocks noGrp="1"/>
          </p:cNvSpPr>
          <p:nvPr>
            <p:ph type="title"/>
          </p:nvPr>
        </p:nvSpPr>
        <p:spPr>
          <a:xfrm>
            <a:off x="273329" y="134706"/>
            <a:ext cx="8229600" cy="88796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2800"/>
              <a:buFont typeface="Arial"/>
              <a:buNone/>
            </a:pPr>
            <a:r>
              <a:rPr lang="en-US" sz="3200" b="1" i="0" u="none" strike="noStrike" cap="none" dirty="0">
                <a:solidFill>
                  <a:schemeClr val="lt1"/>
                </a:solidFill>
                <a:ea typeface="Arial"/>
                <a:cs typeface="Arial Narrow"/>
                <a:sym typeface="Arial"/>
              </a:rPr>
              <a:t>Gene-based </a:t>
            </a:r>
            <a:r>
              <a:rPr lang="en-US" sz="3200" b="1" i="0" u="none" strike="noStrike" cap="none" dirty="0">
                <a:solidFill>
                  <a:schemeClr val="lt1"/>
                </a:solidFill>
                <a:ea typeface="Calibri"/>
                <a:cs typeface="Arial Narrow"/>
                <a:sym typeface="Calibri"/>
              </a:rPr>
              <a:t>pan-</a:t>
            </a:r>
            <a:r>
              <a:rPr lang="en-US" sz="3200" b="1" i="0" u="none" strike="noStrike" cap="none" dirty="0" smtClean="0">
                <a:solidFill>
                  <a:schemeClr val="lt1"/>
                </a:solidFill>
                <a:ea typeface="Calibri"/>
                <a:cs typeface="Arial Narrow"/>
                <a:sym typeface="Calibri"/>
              </a:rPr>
              <a:t>genome with clustering</a:t>
            </a:r>
            <a:endParaRPr sz="4000" dirty="0">
              <a:cs typeface="Arial Narrow"/>
            </a:endParaRPr>
          </a:p>
        </p:txBody>
      </p:sp>
      <p:sp>
        <p:nvSpPr>
          <p:cNvPr id="309" name="Shape 309"/>
          <p:cNvSpPr txBox="1"/>
          <p:nvPr/>
        </p:nvSpPr>
        <p:spPr>
          <a:xfrm>
            <a:off x="4162530" y="3213680"/>
            <a:ext cx="4448100" cy="708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a:solidFill>
                  <a:schemeClr val="dk1"/>
                </a:solidFill>
                <a:latin typeface="Calibri"/>
                <a:ea typeface="Calibri"/>
                <a:cs typeface="Calibri"/>
                <a:sym typeface="Calibri"/>
              </a:rPr>
              <a:t>26,125 pan-genes that are not in the reference genome</a:t>
            </a:r>
            <a:endParaRPr sz="2000" dirty="0">
              <a:solidFill>
                <a:schemeClr val="dk1"/>
              </a:solidFill>
              <a:latin typeface="Calibri"/>
              <a:ea typeface="Calibri"/>
              <a:cs typeface="Calibri"/>
              <a:sym typeface="Calibri"/>
            </a:endParaRPr>
          </a:p>
        </p:txBody>
      </p:sp>
      <p:sp>
        <p:nvSpPr>
          <p:cNvPr id="310" name="Shape 310"/>
          <p:cNvSpPr/>
          <p:nvPr/>
        </p:nvSpPr>
        <p:spPr>
          <a:xfrm>
            <a:off x="3855036" y="2734235"/>
            <a:ext cx="231300" cy="1449300"/>
          </a:xfrm>
          <a:prstGeom prst="rightBrace">
            <a:avLst>
              <a:gd name="adj1" fmla="val 0"/>
              <a:gd name="adj2" fmla="val 50000"/>
            </a:avLst>
          </a:prstGeom>
          <a:noFill/>
          <a:ln w="25400" cap="flat" cmpd="sng">
            <a:solidFill>
              <a:srgbClr val="000000"/>
            </a:solidFill>
            <a:prstDash val="solid"/>
            <a:round/>
            <a:headEnd type="none" w="sm" len="sm"/>
            <a:tailEnd type="none" w="sm" len="sm"/>
          </a:ln>
          <a:effectLst>
            <a:outerShdw blurRad="40000" dist="20000" dir="5400000" rotWithShape="0">
              <a:srgbClr val="808080">
                <a:alpha val="376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311" name="Shape 311"/>
          <p:cNvSpPr txBox="1"/>
          <p:nvPr/>
        </p:nvSpPr>
        <p:spPr>
          <a:xfrm>
            <a:off x="730251" y="1055135"/>
            <a:ext cx="8016900" cy="708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a:solidFill>
                  <a:schemeClr val="dk1"/>
                </a:solidFill>
                <a:latin typeface="Calibri"/>
                <a:ea typeface="Calibri"/>
                <a:cs typeface="Calibri"/>
                <a:sym typeface="Calibri"/>
              </a:rPr>
              <a:t>CDS sequences from genes are clustered by an </a:t>
            </a:r>
            <a:r>
              <a:rPr lang="en-US" sz="2000" dirty="0" err="1">
                <a:solidFill>
                  <a:schemeClr val="dk1"/>
                </a:solidFill>
                <a:latin typeface="Calibri"/>
                <a:ea typeface="Calibri"/>
                <a:cs typeface="Calibri"/>
                <a:sym typeface="Calibri"/>
              </a:rPr>
              <a:t>orthoMCL</a:t>
            </a:r>
            <a:r>
              <a:rPr lang="en-US" sz="2000" dirty="0">
                <a:solidFill>
                  <a:schemeClr val="dk1"/>
                </a:solidFill>
                <a:latin typeface="Calibri"/>
                <a:ea typeface="Calibri"/>
                <a:cs typeface="Calibri"/>
                <a:sym typeface="Calibri"/>
              </a:rPr>
              <a:t>-like algorithm</a:t>
            </a: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dirty="0">
                <a:solidFill>
                  <a:schemeClr val="dk1"/>
                </a:solidFill>
                <a:latin typeface="Calibri"/>
                <a:ea typeface="Calibri"/>
                <a:cs typeface="Calibri"/>
                <a:sym typeface="Calibri"/>
              </a:rPr>
              <a:t>61,155 pan-genome clusters</a:t>
            </a:r>
            <a:endParaRPr sz="2000" dirty="0">
              <a:solidFill>
                <a:schemeClr val="dk1"/>
              </a:solidFill>
              <a:latin typeface="Calibri"/>
              <a:ea typeface="Calibri"/>
              <a:cs typeface="Calibri"/>
              <a:sym typeface="Calibri"/>
            </a:endParaRPr>
          </a:p>
        </p:txBody>
      </p:sp>
      <p:sp>
        <p:nvSpPr>
          <p:cNvPr id="312" name="Shape 312"/>
          <p:cNvSpPr/>
          <p:nvPr/>
        </p:nvSpPr>
        <p:spPr>
          <a:xfrm>
            <a:off x="4890205" y="1839060"/>
            <a:ext cx="35325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Arial"/>
                <a:ea typeface="Arial"/>
                <a:cs typeface="Arial"/>
                <a:sym typeface="Arial"/>
              </a:rPr>
              <a:t>Pan-genes </a:t>
            </a:r>
            <a:r>
              <a:rPr lang="en-US" sz="1800">
                <a:solidFill>
                  <a:schemeClr val="dk1"/>
                </a:solidFill>
                <a:latin typeface="Arial"/>
                <a:ea typeface="Arial"/>
                <a:cs typeface="Arial"/>
                <a:sym typeface="Arial"/>
              </a:rPr>
              <a:t>= representative sequence per cluster</a:t>
            </a:r>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387168661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1760" y="174755"/>
            <a:ext cx="8686800" cy="709918"/>
          </a:xfrm>
        </p:spPr>
        <p:txBody>
          <a:bodyPr>
            <a:normAutofit/>
          </a:bodyPr>
          <a:lstStyle/>
          <a:p>
            <a:r>
              <a:rPr lang="en-US" dirty="0"/>
              <a:t>P</a:t>
            </a:r>
            <a:r>
              <a:rPr lang="en-US" dirty="0" smtClean="0"/>
              <a:t>roblem: Identify gene/protein families at scale </a:t>
            </a:r>
            <a:endParaRPr lang="en-US" dirty="0"/>
          </a:p>
        </p:txBody>
      </p:sp>
      <p:sp>
        <p:nvSpPr>
          <p:cNvPr id="3" name="Content Placeholder 2"/>
          <p:cNvSpPr>
            <a:spLocks noGrp="1"/>
          </p:cNvSpPr>
          <p:nvPr>
            <p:ph type="body" idx="1"/>
          </p:nvPr>
        </p:nvSpPr>
        <p:spPr>
          <a:xfrm>
            <a:off x="457200" y="1031474"/>
            <a:ext cx="8537864" cy="5094900"/>
          </a:xfrm>
        </p:spPr>
        <p:txBody>
          <a:bodyPr>
            <a:noAutofit/>
          </a:bodyPr>
          <a:lstStyle/>
          <a:p>
            <a:r>
              <a:rPr lang="en-US" sz="2400" dirty="0"/>
              <a:t>A </a:t>
            </a:r>
            <a:r>
              <a:rPr lang="en-US" sz="2400" b="1" dirty="0"/>
              <a:t>protein </a:t>
            </a:r>
            <a:r>
              <a:rPr lang="en-US" sz="2400" b="1" dirty="0" smtClean="0"/>
              <a:t>family</a:t>
            </a:r>
            <a:r>
              <a:rPr lang="en-US" sz="2400" dirty="0" smtClean="0"/>
              <a:t>: </a:t>
            </a:r>
            <a:r>
              <a:rPr lang="en-US" sz="2400" dirty="0"/>
              <a:t>group of proteins </a:t>
            </a:r>
            <a:r>
              <a:rPr lang="en-US" sz="2400" dirty="0" smtClean="0"/>
              <a:t>with common </a:t>
            </a:r>
            <a:r>
              <a:rPr lang="en-US" sz="2400" dirty="0"/>
              <a:t>evolutionary origin, reflected </a:t>
            </a:r>
            <a:r>
              <a:rPr lang="en-US" sz="2400" dirty="0" smtClean="0"/>
              <a:t>by similar functions, sequence </a:t>
            </a:r>
            <a:r>
              <a:rPr lang="en-US" sz="2400" dirty="0"/>
              <a:t>or </a:t>
            </a:r>
            <a:r>
              <a:rPr lang="en-US" sz="2400" dirty="0" smtClean="0"/>
              <a:t>structure</a:t>
            </a:r>
          </a:p>
          <a:p>
            <a:endParaRPr lang="en-US" sz="2400" dirty="0" smtClean="0">
              <a:solidFill>
                <a:prstClr val="black"/>
              </a:solidFill>
            </a:endParaRPr>
          </a:p>
          <a:p>
            <a:endParaRPr lang="en-US" sz="2400" dirty="0">
              <a:solidFill>
                <a:prstClr val="black"/>
              </a:solidFill>
            </a:endParaRPr>
          </a:p>
          <a:p>
            <a:endParaRPr lang="en-US" sz="2400" dirty="0" smtClean="0">
              <a:solidFill>
                <a:prstClr val="black"/>
              </a:solidFill>
            </a:endParaRPr>
          </a:p>
          <a:p>
            <a:endParaRPr lang="en-US" sz="2400" dirty="0">
              <a:solidFill>
                <a:prstClr val="black"/>
              </a:solidFill>
            </a:endParaRPr>
          </a:p>
          <a:p>
            <a:endParaRPr lang="en-US" sz="2400" dirty="0">
              <a:solidFill>
                <a:prstClr val="black"/>
              </a:solidFill>
            </a:endParaRPr>
          </a:p>
          <a:p>
            <a:pPr marL="177800" indent="0">
              <a:buNone/>
            </a:pPr>
            <a:endParaRPr lang="en-US" sz="2400" b="1" dirty="0" smtClean="0">
              <a:solidFill>
                <a:prstClr val="black"/>
              </a:solidFill>
            </a:endParaRPr>
          </a:p>
          <a:p>
            <a:r>
              <a:rPr lang="en-US" sz="2400" b="1" dirty="0" smtClean="0">
                <a:solidFill>
                  <a:prstClr val="black"/>
                </a:solidFill>
              </a:rPr>
              <a:t>Desired </a:t>
            </a:r>
            <a:r>
              <a:rPr lang="en-US" sz="2400" b="1" dirty="0">
                <a:solidFill>
                  <a:prstClr val="black"/>
                </a:solidFill>
              </a:rPr>
              <a:t>scale: </a:t>
            </a:r>
            <a:r>
              <a:rPr lang="en-US" sz="2400" dirty="0">
                <a:solidFill>
                  <a:prstClr val="black"/>
                </a:solidFill>
              </a:rPr>
              <a:t>10s of billions of genes/proteins, trillions of </a:t>
            </a:r>
            <a:r>
              <a:rPr lang="en-US" sz="2400" dirty="0" smtClean="0">
                <a:solidFill>
                  <a:prstClr val="black"/>
                </a:solidFill>
              </a:rPr>
              <a:t>nonzero pairwise similarities (“all metagenomes”)</a:t>
            </a:r>
          </a:p>
          <a:p>
            <a:r>
              <a:rPr lang="en-US" sz="2400" dirty="0" smtClean="0">
                <a:solidFill>
                  <a:prstClr val="black"/>
                </a:solidFill>
              </a:rPr>
              <a:t>Today: 47M genes took 10 days before aborting (est. 45 days)</a:t>
            </a:r>
          </a:p>
        </p:txBody>
      </p:sp>
      <p:sp>
        <p:nvSpPr>
          <p:cNvPr id="2" name="Slide Number Placeholder 1"/>
          <p:cNvSpPr>
            <a:spLocks noGrp="1"/>
          </p:cNvSpPr>
          <p:nvPr>
            <p:ph type="sldNum" idx="12"/>
          </p:nvPr>
        </p:nvSpPr>
        <p:spPr/>
        <p:txBody>
          <a:bodyPr/>
          <a:lstStyle/>
          <a:p>
            <a:fld id="{240D5ECE-8B49-45CD-BE81-EF81920D1969}" type="slidenum">
              <a:rPr lang="en-US" smtClean="0"/>
              <a:pPr/>
              <a:t>22</a:t>
            </a:fld>
            <a:endParaRPr lang="en-US" dirty="0"/>
          </a:p>
        </p:txBody>
      </p:sp>
      <p:pic>
        <p:nvPicPr>
          <p:cNvPr id="11" name="Content Placeholder 4"/>
          <p:cNvPicPr>
            <a:picLocks noChangeAspect="1"/>
          </p:cNvPicPr>
          <p:nvPr/>
        </p:nvPicPr>
        <p:blipFill rotWithShape="1">
          <a:blip r:embed="rId2" cstate="screen">
            <a:extLst>
              <a:ext uri="{28A0092B-C50C-407E-A947-70E740481C1C}">
                <a14:useLocalDpi xmlns:a14="http://schemas.microsoft.com/office/drawing/2010/main"/>
              </a:ext>
            </a:extLst>
          </a:blip>
          <a:srcRect t="-1925" b="-481"/>
          <a:stretch/>
        </p:blipFill>
        <p:spPr>
          <a:xfrm>
            <a:off x="1483895" y="2699974"/>
            <a:ext cx="1782948" cy="1717480"/>
          </a:xfrm>
          <a:prstGeom prst="rect">
            <a:avLst/>
          </a:prstGeom>
        </p:spPr>
      </p:pic>
      <p:pic>
        <p:nvPicPr>
          <p:cNvPr id="12" name="Content Placeholder 4"/>
          <p:cNvPicPr>
            <a:picLocks noChangeAspect="1"/>
          </p:cNvPicPr>
          <p:nvPr/>
        </p:nvPicPr>
        <p:blipFill rotWithShape="1">
          <a:blip r:embed="rId3" cstate="screen">
            <a:extLst>
              <a:ext uri="{28A0092B-C50C-407E-A947-70E740481C1C}">
                <a14:useLocalDpi xmlns:a14="http://schemas.microsoft.com/office/drawing/2010/main"/>
              </a:ext>
            </a:extLst>
          </a:blip>
          <a:srcRect t="-1925" b="-481"/>
          <a:stretch/>
        </p:blipFill>
        <p:spPr>
          <a:xfrm>
            <a:off x="6323262" y="2784918"/>
            <a:ext cx="1753937" cy="1699278"/>
          </a:xfrm>
          <a:prstGeom prst="rect">
            <a:avLst/>
          </a:prstGeom>
        </p:spPr>
      </p:pic>
      <p:sp>
        <p:nvSpPr>
          <p:cNvPr id="13" name="TextBox 12"/>
          <p:cNvSpPr txBox="1"/>
          <p:nvPr/>
        </p:nvSpPr>
        <p:spPr>
          <a:xfrm>
            <a:off x="863025" y="1881617"/>
            <a:ext cx="3192801" cy="707886"/>
          </a:xfrm>
          <a:prstGeom prst="rect">
            <a:avLst/>
          </a:prstGeom>
          <a:noFill/>
          <a:ln>
            <a:solidFill>
              <a:srgbClr val="660066"/>
            </a:solidFill>
          </a:ln>
        </p:spPr>
        <p:txBody>
          <a:bodyPr wrap="none" rtlCol="0">
            <a:spAutoFit/>
          </a:bodyPr>
          <a:lstStyle/>
          <a:p>
            <a:pPr algn="ctr"/>
            <a:r>
              <a:rPr lang="en-US" sz="2000" b="1" dirty="0">
                <a:solidFill>
                  <a:srgbClr val="0000FF"/>
                </a:solidFill>
              </a:rPr>
              <a:t>Input: </a:t>
            </a:r>
            <a:r>
              <a:rPr lang="en-US" sz="2000" dirty="0">
                <a:solidFill>
                  <a:srgbClr val="0000FF"/>
                </a:solidFill>
              </a:rPr>
              <a:t>pairwise similarities </a:t>
            </a:r>
          </a:p>
          <a:p>
            <a:pPr algn="ctr"/>
            <a:r>
              <a:rPr lang="en-US" sz="2000" dirty="0">
                <a:solidFill>
                  <a:srgbClr val="0000FF"/>
                </a:solidFill>
              </a:rPr>
              <a:t>between </a:t>
            </a:r>
            <a:r>
              <a:rPr lang="en-US" sz="2000" dirty="0" smtClean="0">
                <a:solidFill>
                  <a:srgbClr val="0000FF"/>
                </a:solidFill>
              </a:rPr>
              <a:t>proteins (sparse)</a:t>
            </a:r>
            <a:endParaRPr lang="en-US" sz="2000" dirty="0">
              <a:solidFill>
                <a:srgbClr val="0000FF"/>
              </a:solidFill>
            </a:endParaRPr>
          </a:p>
        </p:txBody>
      </p:sp>
      <p:sp>
        <p:nvSpPr>
          <p:cNvPr id="14" name="TextBox 13"/>
          <p:cNvSpPr txBox="1"/>
          <p:nvPr/>
        </p:nvSpPr>
        <p:spPr>
          <a:xfrm>
            <a:off x="5925252" y="1966561"/>
            <a:ext cx="2364750" cy="707886"/>
          </a:xfrm>
          <a:prstGeom prst="rect">
            <a:avLst/>
          </a:prstGeom>
          <a:noFill/>
          <a:ln>
            <a:solidFill>
              <a:srgbClr val="660066"/>
            </a:solidFill>
          </a:ln>
        </p:spPr>
        <p:txBody>
          <a:bodyPr wrap="none" rtlCol="0">
            <a:spAutoFit/>
          </a:bodyPr>
          <a:lstStyle/>
          <a:p>
            <a:pPr algn="ctr"/>
            <a:r>
              <a:rPr lang="en-US" sz="2000" b="1" dirty="0" smtClean="0">
                <a:solidFill>
                  <a:srgbClr val="0000FF"/>
                </a:solidFill>
              </a:rPr>
              <a:t>Output: </a:t>
            </a:r>
            <a:r>
              <a:rPr lang="en-US" sz="2000" dirty="0" smtClean="0">
                <a:solidFill>
                  <a:srgbClr val="0000FF"/>
                </a:solidFill>
              </a:rPr>
              <a:t>clusters of </a:t>
            </a:r>
          </a:p>
          <a:p>
            <a:pPr algn="ctr"/>
            <a:r>
              <a:rPr lang="en-US" sz="2000" dirty="0" smtClean="0">
                <a:solidFill>
                  <a:srgbClr val="0000FF"/>
                </a:solidFill>
              </a:rPr>
              <a:t>similar proteins</a:t>
            </a:r>
            <a:endParaRPr lang="en-US" sz="2000" dirty="0">
              <a:solidFill>
                <a:srgbClr val="0000FF"/>
              </a:solidFill>
            </a:endParaRPr>
          </a:p>
        </p:txBody>
      </p:sp>
      <p:sp>
        <p:nvSpPr>
          <p:cNvPr id="15" name="Right Arrow 14"/>
          <p:cNvSpPr/>
          <p:nvPr/>
        </p:nvSpPr>
        <p:spPr>
          <a:xfrm>
            <a:off x="3962400" y="3538174"/>
            <a:ext cx="1371600" cy="457200"/>
          </a:xfrm>
          <a:prstGeom prst="rightArrow">
            <a:avLst/>
          </a:prstGeom>
          <a:solidFill>
            <a:schemeClr val="bg1"/>
          </a:solidFill>
          <a:ln w="38100"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5" name="Rectangle 4"/>
          <p:cNvSpPr/>
          <p:nvPr/>
        </p:nvSpPr>
        <p:spPr>
          <a:xfrm>
            <a:off x="510896" y="6048573"/>
            <a:ext cx="7779106" cy="338554"/>
          </a:xfrm>
          <a:prstGeom prst="rect">
            <a:avLst/>
          </a:prstGeom>
        </p:spPr>
        <p:txBody>
          <a:bodyPr wrap="square">
            <a:spAutoFit/>
          </a:bodyPr>
          <a:lstStyle/>
          <a:p>
            <a:r>
              <a:rPr lang="en-US" sz="1600" dirty="0" err="1" smtClean="0">
                <a:solidFill>
                  <a:prstClr val="black"/>
                </a:solidFill>
              </a:rPr>
              <a:t>HipMCL</a:t>
            </a:r>
            <a:r>
              <a:rPr lang="en-US" sz="1600" dirty="0" smtClean="0">
                <a:solidFill>
                  <a:prstClr val="black"/>
                </a:solidFill>
              </a:rPr>
              <a:t> work </a:t>
            </a:r>
            <a:r>
              <a:rPr lang="en-US" sz="1600" dirty="0">
                <a:solidFill>
                  <a:prstClr val="black"/>
                </a:solidFill>
              </a:rPr>
              <a:t>by </a:t>
            </a:r>
            <a:r>
              <a:rPr lang="en-US" sz="1600" dirty="0" err="1">
                <a:solidFill>
                  <a:prstClr val="black"/>
                </a:solidFill>
              </a:rPr>
              <a:t>Aydın</a:t>
            </a:r>
            <a:r>
              <a:rPr lang="en-US" sz="1600" dirty="0">
                <a:solidFill>
                  <a:prstClr val="black"/>
                </a:solidFill>
              </a:rPr>
              <a:t> Buluç (ECRP) and </a:t>
            </a:r>
            <a:r>
              <a:rPr lang="en-US" sz="1600" dirty="0" err="1">
                <a:solidFill>
                  <a:prstClr val="black"/>
                </a:solidFill>
              </a:rPr>
              <a:t>Ariful</a:t>
            </a:r>
            <a:r>
              <a:rPr lang="en-US" sz="1600" dirty="0">
                <a:solidFill>
                  <a:prstClr val="black"/>
                </a:solidFill>
              </a:rPr>
              <a:t> </a:t>
            </a:r>
            <a:r>
              <a:rPr lang="en-US" sz="1600" dirty="0" smtClean="0">
                <a:solidFill>
                  <a:prstClr val="black"/>
                </a:solidFill>
              </a:rPr>
              <a:t>Azad</a:t>
            </a:r>
            <a:endParaRPr lang="en-US" sz="1600" dirty="0">
              <a:solidFill>
                <a:prstClr val="black"/>
              </a:solidFill>
            </a:endParaRPr>
          </a:p>
        </p:txBody>
      </p:sp>
    </p:spTree>
    <p:extLst>
      <p:ext uri="{BB962C8B-B14F-4D97-AF65-F5344CB8AC3E}">
        <p14:creationId xmlns:p14="http://schemas.microsoft.com/office/powerpoint/2010/main" val="409961076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60341" y="153715"/>
            <a:ext cx="8726008" cy="658200"/>
          </a:xfrm>
        </p:spPr>
        <p:txBody>
          <a:bodyPr>
            <a:normAutofit fontScale="90000"/>
          </a:bodyPr>
          <a:lstStyle/>
          <a:p>
            <a:r>
              <a:rPr lang="en-US" dirty="0" smtClean="0">
                <a:solidFill>
                  <a:schemeClr val="bg1"/>
                </a:solidFill>
              </a:rPr>
              <a:t>Scalable Distributed Memory, </a:t>
            </a:r>
            <a:r>
              <a:rPr lang="en-US" dirty="0" err="1" smtClean="0">
                <a:solidFill>
                  <a:schemeClr val="bg1"/>
                </a:solidFill>
              </a:rPr>
              <a:t>SpGEMM</a:t>
            </a:r>
            <a:r>
              <a:rPr lang="en-US" dirty="0" smtClean="0">
                <a:solidFill>
                  <a:schemeClr val="bg1"/>
                </a:solidFill>
              </a:rPr>
              <a:t> with </a:t>
            </a:r>
            <a:r>
              <a:rPr lang="en-US" dirty="0" err="1" smtClean="0">
                <a:solidFill>
                  <a:schemeClr val="bg1"/>
                </a:solidFill>
              </a:rPr>
              <a:t>Thresholding</a:t>
            </a:r>
            <a:r>
              <a:rPr lang="en-US" dirty="0" smtClean="0">
                <a:solidFill>
                  <a:schemeClr val="bg1"/>
                </a:solidFill>
              </a:rPr>
              <a:t> </a:t>
            </a:r>
            <a:endParaRPr lang="en-US" dirty="0">
              <a:solidFill>
                <a:schemeClr val="bg1"/>
              </a:solidFill>
              <a:latin typeface="+mn-lt"/>
            </a:endParaRPr>
          </a:p>
        </p:txBody>
      </p:sp>
      <p:sp>
        <p:nvSpPr>
          <p:cNvPr id="3" name="Slide Number Placeholder 2"/>
          <p:cNvSpPr>
            <a:spLocks noGrp="1"/>
          </p:cNvSpPr>
          <p:nvPr>
            <p:ph type="sldNum" idx="12"/>
          </p:nvPr>
        </p:nvSpPr>
        <p:spPr/>
        <p:txBody>
          <a:bodyPr/>
          <a:lstStyle/>
          <a:p>
            <a:fld id="{240D5ECE-8B49-45CD-BE81-EF81920D1969}" type="slidenum">
              <a:rPr lang="en-US" smtClean="0">
                <a:solidFill>
                  <a:prstClr val="white"/>
                </a:solidFill>
                <a:latin typeface="Calibri"/>
              </a:rPr>
              <a:pPr/>
              <a:t>23</a:t>
            </a:fld>
            <a:endParaRPr lang="en-US" dirty="0">
              <a:solidFill>
                <a:prstClr val="white"/>
              </a:solidFill>
              <a:latin typeface="Calibri"/>
            </a:endParaRPr>
          </a:p>
        </p:txBody>
      </p:sp>
      <p:sp>
        <p:nvSpPr>
          <p:cNvPr id="2" name="Footer Placeholder 1"/>
          <p:cNvSpPr>
            <a:spLocks noGrp="1"/>
          </p:cNvSpPr>
          <p:nvPr>
            <p:ph type="ftr" sz="quarter" idx="4294967295"/>
          </p:nvPr>
        </p:nvSpPr>
        <p:spPr>
          <a:xfrm>
            <a:off x="0" y="6492875"/>
            <a:ext cx="2895600" cy="365125"/>
          </a:xfrm>
          <a:prstGeom prst="rect">
            <a:avLst/>
          </a:prstGeom>
        </p:spPr>
        <p:txBody>
          <a:bodyPr/>
          <a:lstStyle/>
          <a:p>
            <a:r>
              <a:rPr lang="cs-CZ" dirty="0" smtClean="0">
                <a:solidFill>
                  <a:prstClr val="white"/>
                </a:solidFill>
                <a:latin typeface="Calibri"/>
              </a:rPr>
              <a:t>SIAM ALA 2015</a:t>
            </a:r>
            <a:endParaRPr lang="en-US" dirty="0">
              <a:solidFill>
                <a:prstClr val="white"/>
              </a:solidFill>
              <a:latin typeface="Calibri"/>
            </a:endParaRPr>
          </a:p>
        </p:txBody>
      </p:sp>
      <p:sp>
        <p:nvSpPr>
          <p:cNvPr id="6" name="Rectangle 35"/>
          <p:cNvSpPr>
            <a:spLocks noChangeArrowheads="1"/>
          </p:cNvSpPr>
          <p:nvPr/>
        </p:nvSpPr>
        <p:spPr bwMode="auto">
          <a:xfrm flipH="1">
            <a:off x="745032" y="2269762"/>
            <a:ext cx="2164080" cy="1828800"/>
          </a:xfrm>
          <a:prstGeom prst="rect">
            <a:avLst/>
          </a:prstGeom>
          <a:solidFill>
            <a:srgbClr val="F5B23C">
              <a:alpha val="40000"/>
            </a:srgbClr>
          </a:solidFill>
          <a:ln w="12700">
            <a:solidFill>
              <a:schemeClr val="tx1"/>
            </a:solidFill>
            <a:miter lim="800000"/>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7" name="Text Box 25"/>
          <p:cNvSpPr txBox="1">
            <a:spLocks noChangeArrowheads="1"/>
          </p:cNvSpPr>
          <p:nvPr/>
        </p:nvSpPr>
        <p:spPr bwMode="auto">
          <a:xfrm>
            <a:off x="3022952" y="2771108"/>
            <a:ext cx="362775" cy="557583"/>
          </a:xfrm>
          <a:prstGeom prst="rect">
            <a:avLst/>
          </a:prstGeom>
          <a:noFill/>
          <a:ln w="12700">
            <a:noFill/>
            <a:miter lim="800000"/>
            <a:headEnd type="none" w="sm" len="sm"/>
            <a:tailEnd type="none" w="sm" len="sm"/>
          </a:ln>
        </p:spPr>
        <p:txBody>
          <a:bodyPr wrap="none" lIns="91407" tIns="45704" rIns="91407" bIns="45704">
            <a:spAutoFit/>
          </a:bodyPr>
          <a:lstStyle/>
          <a:p>
            <a:pPr defTabSz="914400" eaLnBrk="0" hangingPunct="0">
              <a:spcBef>
                <a:spcPct val="0"/>
              </a:spcBef>
            </a:pPr>
            <a:r>
              <a:rPr lang="en-US" sz="3000" b="1" dirty="0">
                <a:solidFill>
                  <a:srgbClr val="262626"/>
                </a:solidFill>
                <a:latin typeface="Calibri"/>
              </a:rPr>
              <a:t>x</a:t>
            </a:r>
          </a:p>
        </p:txBody>
      </p:sp>
      <p:sp>
        <p:nvSpPr>
          <p:cNvPr id="8" name="Text Box 26"/>
          <p:cNvSpPr txBox="1">
            <a:spLocks noChangeArrowheads="1"/>
          </p:cNvSpPr>
          <p:nvPr/>
        </p:nvSpPr>
        <p:spPr bwMode="auto">
          <a:xfrm>
            <a:off x="5854885" y="2788262"/>
            <a:ext cx="445797" cy="525123"/>
          </a:xfrm>
          <a:prstGeom prst="rect">
            <a:avLst/>
          </a:prstGeom>
          <a:noFill/>
          <a:ln w="12700">
            <a:noFill/>
            <a:miter lim="800000"/>
            <a:headEnd type="none" w="sm" len="sm"/>
            <a:tailEnd type="none" w="sm" len="sm"/>
          </a:ln>
        </p:spPr>
        <p:txBody>
          <a:bodyPr wrap="none" lIns="91407" tIns="45704" rIns="91407" bIns="45704">
            <a:spAutoFit/>
          </a:bodyPr>
          <a:lstStyle/>
          <a:p>
            <a:pPr defTabSz="914400" eaLnBrk="0" hangingPunct="0">
              <a:spcBef>
                <a:spcPct val="0"/>
              </a:spcBef>
            </a:pPr>
            <a:r>
              <a:rPr lang="en-US" sz="2800" b="1" dirty="0">
                <a:solidFill>
                  <a:srgbClr val="262626"/>
                </a:solidFill>
                <a:latin typeface="Calibri"/>
              </a:rPr>
              <a:t> =</a:t>
            </a:r>
          </a:p>
        </p:txBody>
      </p:sp>
      <p:sp>
        <p:nvSpPr>
          <p:cNvPr id="9" name="Rectangle 18"/>
          <p:cNvSpPr>
            <a:spLocks noChangeArrowheads="1"/>
          </p:cNvSpPr>
          <p:nvPr/>
        </p:nvSpPr>
        <p:spPr bwMode="auto">
          <a:xfrm>
            <a:off x="6366366" y="2219557"/>
            <a:ext cx="1828800" cy="1828800"/>
          </a:xfrm>
          <a:prstGeom prst="rect">
            <a:avLst/>
          </a:prstGeom>
          <a:noFill/>
          <a:ln w="12700">
            <a:solidFill>
              <a:schemeClr val="tx1"/>
            </a:solidFill>
            <a:miter lim="800000"/>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10" name="Line 19"/>
          <p:cNvSpPr>
            <a:spLocks noChangeShapeType="1"/>
          </p:cNvSpPr>
          <p:nvPr/>
        </p:nvSpPr>
        <p:spPr bwMode="auto">
          <a:xfrm>
            <a:off x="6366366" y="2951077"/>
            <a:ext cx="1828800" cy="0"/>
          </a:xfrm>
          <a:prstGeom prst="line">
            <a:avLst/>
          </a:prstGeom>
          <a:noFill/>
          <a:ln w="12700">
            <a:solidFill>
              <a:schemeClr val="tx1"/>
            </a:solidFill>
            <a:round/>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11" name="Line 20"/>
          <p:cNvSpPr>
            <a:spLocks noChangeShapeType="1"/>
          </p:cNvSpPr>
          <p:nvPr/>
        </p:nvSpPr>
        <p:spPr bwMode="auto">
          <a:xfrm>
            <a:off x="6366366" y="2585317"/>
            <a:ext cx="1828800" cy="0"/>
          </a:xfrm>
          <a:prstGeom prst="line">
            <a:avLst/>
          </a:prstGeom>
          <a:noFill/>
          <a:ln w="12700">
            <a:solidFill>
              <a:schemeClr val="tx1"/>
            </a:solidFill>
            <a:round/>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12" name="Line 22"/>
          <p:cNvSpPr>
            <a:spLocks noChangeShapeType="1"/>
          </p:cNvSpPr>
          <p:nvPr/>
        </p:nvSpPr>
        <p:spPr bwMode="auto">
          <a:xfrm>
            <a:off x="7280766" y="2219557"/>
            <a:ext cx="0" cy="1828800"/>
          </a:xfrm>
          <a:prstGeom prst="line">
            <a:avLst/>
          </a:prstGeom>
          <a:noFill/>
          <a:ln w="12700">
            <a:solidFill>
              <a:schemeClr val="tx1"/>
            </a:solidFill>
            <a:round/>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13" name="Line 23"/>
          <p:cNvSpPr>
            <a:spLocks noChangeShapeType="1"/>
          </p:cNvSpPr>
          <p:nvPr/>
        </p:nvSpPr>
        <p:spPr bwMode="auto">
          <a:xfrm>
            <a:off x="6823566" y="2219557"/>
            <a:ext cx="0" cy="1828800"/>
          </a:xfrm>
          <a:prstGeom prst="line">
            <a:avLst/>
          </a:prstGeom>
          <a:noFill/>
          <a:ln w="12700">
            <a:solidFill>
              <a:schemeClr val="tx1"/>
            </a:solidFill>
            <a:round/>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14" name="Line 24"/>
          <p:cNvSpPr>
            <a:spLocks noChangeShapeType="1"/>
          </p:cNvSpPr>
          <p:nvPr/>
        </p:nvSpPr>
        <p:spPr bwMode="auto">
          <a:xfrm>
            <a:off x="7737966" y="2219557"/>
            <a:ext cx="0" cy="1828800"/>
          </a:xfrm>
          <a:prstGeom prst="line">
            <a:avLst/>
          </a:prstGeom>
          <a:noFill/>
          <a:ln w="12700">
            <a:solidFill>
              <a:schemeClr val="tx1"/>
            </a:solidFill>
            <a:round/>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18" name="Rectangle 3"/>
          <p:cNvSpPr>
            <a:spLocks noChangeArrowheads="1"/>
          </p:cNvSpPr>
          <p:nvPr/>
        </p:nvSpPr>
        <p:spPr bwMode="auto">
          <a:xfrm rot="5400000">
            <a:off x="914400" y="2086882"/>
            <a:ext cx="1828800" cy="2194560"/>
          </a:xfrm>
          <a:prstGeom prst="rect">
            <a:avLst/>
          </a:prstGeom>
          <a:noFill/>
          <a:ln w="12700">
            <a:solidFill>
              <a:schemeClr val="tx1"/>
            </a:solidFill>
            <a:miter lim="800000"/>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19" name="Line 8"/>
          <p:cNvSpPr>
            <a:spLocks noChangeShapeType="1"/>
          </p:cNvSpPr>
          <p:nvPr/>
        </p:nvSpPr>
        <p:spPr bwMode="auto">
          <a:xfrm rot="5400000">
            <a:off x="1828800" y="1533757"/>
            <a:ext cx="0" cy="219456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20" name="Rectangle 35"/>
          <p:cNvSpPr>
            <a:spLocks noChangeArrowheads="1"/>
          </p:cNvSpPr>
          <p:nvPr/>
        </p:nvSpPr>
        <p:spPr bwMode="auto">
          <a:xfrm rot="5400000" flipH="1">
            <a:off x="2413148" y="3085438"/>
            <a:ext cx="2229824" cy="106680"/>
          </a:xfrm>
          <a:prstGeom prst="rect">
            <a:avLst/>
          </a:prstGeom>
          <a:solidFill>
            <a:srgbClr val="FF0000">
              <a:alpha val="35000"/>
            </a:srgbClr>
          </a:solidFill>
          <a:ln w="12700">
            <a:noFill/>
            <a:prstDash val="dot"/>
            <a:miter lim="800000"/>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21" name="Line 8"/>
          <p:cNvSpPr>
            <a:spLocks noChangeShapeType="1"/>
          </p:cNvSpPr>
          <p:nvPr/>
        </p:nvSpPr>
        <p:spPr bwMode="auto">
          <a:xfrm rot="5400000">
            <a:off x="1828800" y="1899517"/>
            <a:ext cx="0" cy="219456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22" name="Line 8"/>
          <p:cNvSpPr>
            <a:spLocks noChangeShapeType="1"/>
          </p:cNvSpPr>
          <p:nvPr/>
        </p:nvSpPr>
        <p:spPr bwMode="auto">
          <a:xfrm rot="5400000">
            <a:off x="1828800" y="2265277"/>
            <a:ext cx="0" cy="219456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23" name="Line 6"/>
          <p:cNvSpPr>
            <a:spLocks noChangeShapeType="1"/>
          </p:cNvSpPr>
          <p:nvPr/>
        </p:nvSpPr>
        <p:spPr bwMode="auto">
          <a:xfrm rot="5400000">
            <a:off x="1463040" y="3184162"/>
            <a:ext cx="1828800" cy="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24" name="Line 4"/>
          <p:cNvSpPr>
            <a:spLocks noChangeShapeType="1"/>
          </p:cNvSpPr>
          <p:nvPr/>
        </p:nvSpPr>
        <p:spPr bwMode="auto">
          <a:xfrm rot="5400000">
            <a:off x="365760" y="3184162"/>
            <a:ext cx="1828800" cy="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25" name="Line 4"/>
          <p:cNvSpPr>
            <a:spLocks noChangeShapeType="1"/>
          </p:cNvSpPr>
          <p:nvPr/>
        </p:nvSpPr>
        <p:spPr bwMode="auto">
          <a:xfrm rot="5400000">
            <a:off x="914400" y="3184162"/>
            <a:ext cx="1828800" cy="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26" name="Rectangle 3"/>
          <p:cNvSpPr>
            <a:spLocks noChangeArrowheads="1"/>
          </p:cNvSpPr>
          <p:nvPr/>
        </p:nvSpPr>
        <p:spPr bwMode="auto">
          <a:xfrm>
            <a:off x="3474720" y="2036677"/>
            <a:ext cx="1828800" cy="2194560"/>
          </a:xfrm>
          <a:prstGeom prst="rect">
            <a:avLst/>
          </a:prstGeom>
          <a:noFill/>
          <a:ln w="12700">
            <a:solidFill>
              <a:schemeClr val="tx1"/>
            </a:solidFill>
            <a:miter lim="800000"/>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27" name="Line 8"/>
          <p:cNvSpPr>
            <a:spLocks noChangeShapeType="1"/>
          </p:cNvSpPr>
          <p:nvPr/>
        </p:nvSpPr>
        <p:spPr bwMode="auto">
          <a:xfrm>
            <a:off x="3931920" y="2036677"/>
            <a:ext cx="0" cy="219456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28" name="Line 8"/>
          <p:cNvSpPr>
            <a:spLocks noChangeShapeType="1"/>
          </p:cNvSpPr>
          <p:nvPr/>
        </p:nvSpPr>
        <p:spPr bwMode="auto">
          <a:xfrm>
            <a:off x="4389120" y="2036677"/>
            <a:ext cx="0" cy="219456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29" name="Line 8"/>
          <p:cNvSpPr>
            <a:spLocks noChangeShapeType="1"/>
          </p:cNvSpPr>
          <p:nvPr/>
        </p:nvSpPr>
        <p:spPr bwMode="auto">
          <a:xfrm>
            <a:off x="4846320" y="2036677"/>
            <a:ext cx="0" cy="219456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30" name="Line 5"/>
          <p:cNvSpPr>
            <a:spLocks noChangeShapeType="1"/>
          </p:cNvSpPr>
          <p:nvPr/>
        </p:nvSpPr>
        <p:spPr bwMode="auto">
          <a:xfrm>
            <a:off x="3474720" y="2464064"/>
            <a:ext cx="1828800" cy="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31" name="Line 6"/>
          <p:cNvSpPr>
            <a:spLocks noChangeShapeType="1"/>
          </p:cNvSpPr>
          <p:nvPr/>
        </p:nvSpPr>
        <p:spPr bwMode="auto">
          <a:xfrm>
            <a:off x="3474720" y="2902976"/>
            <a:ext cx="1828800" cy="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32" name="Line 4"/>
          <p:cNvSpPr>
            <a:spLocks noChangeShapeType="1"/>
          </p:cNvSpPr>
          <p:nvPr/>
        </p:nvSpPr>
        <p:spPr bwMode="auto">
          <a:xfrm>
            <a:off x="3474720" y="3780800"/>
            <a:ext cx="1828800" cy="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33" name="Line 4"/>
          <p:cNvSpPr>
            <a:spLocks noChangeShapeType="1"/>
          </p:cNvSpPr>
          <p:nvPr/>
        </p:nvSpPr>
        <p:spPr bwMode="auto">
          <a:xfrm>
            <a:off x="3474720" y="3341888"/>
            <a:ext cx="1828800" cy="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41" name="Line 8"/>
          <p:cNvSpPr>
            <a:spLocks noChangeShapeType="1"/>
          </p:cNvSpPr>
          <p:nvPr/>
        </p:nvSpPr>
        <p:spPr bwMode="auto">
          <a:xfrm rot="5400000">
            <a:off x="1828800" y="2631037"/>
            <a:ext cx="0" cy="2194560"/>
          </a:xfrm>
          <a:prstGeom prst="line">
            <a:avLst/>
          </a:prstGeom>
          <a:noFill/>
          <a:ln w="12700">
            <a:solidFill>
              <a:schemeClr val="tx1"/>
            </a:solidFill>
            <a:round/>
            <a:headEnd type="none" w="sm" len="sm"/>
            <a:tailEnd type="none" w="sm" len="sm"/>
          </a:ln>
        </p:spPr>
        <p:txBody>
          <a:bodyPr wrap="none" lIns="91421" tIns="45711" rIns="91421" bIns="45711" anchor="ctr"/>
          <a:lstStyle/>
          <a:p>
            <a:pPr defTabSz="914400"/>
            <a:endParaRPr lang="en-US">
              <a:solidFill>
                <a:srgbClr val="262626"/>
              </a:solidFill>
              <a:latin typeface="Calibri"/>
            </a:endParaRPr>
          </a:p>
        </p:txBody>
      </p:sp>
      <p:sp>
        <p:nvSpPr>
          <p:cNvPr id="42" name="Line 19"/>
          <p:cNvSpPr>
            <a:spLocks noChangeShapeType="1"/>
          </p:cNvSpPr>
          <p:nvPr/>
        </p:nvSpPr>
        <p:spPr bwMode="auto">
          <a:xfrm>
            <a:off x="6366366" y="3316837"/>
            <a:ext cx="1828800" cy="0"/>
          </a:xfrm>
          <a:prstGeom prst="line">
            <a:avLst/>
          </a:prstGeom>
          <a:noFill/>
          <a:ln w="12700">
            <a:solidFill>
              <a:schemeClr val="tx1"/>
            </a:solidFill>
            <a:round/>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43" name="Line 19"/>
          <p:cNvSpPr>
            <a:spLocks noChangeShapeType="1"/>
          </p:cNvSpPr>
          <p:nvPr/>
        </p:nvSpPr>
        <p:spPr bwMode="auto">
          <a:xfrm>
            <a:off x="6366366" y="3682597"/>
            <a:ext cx="1828800" cy="0"/>
          </a:xfrm>
          <a:prstGeom prst="line">
            <a:avLst/>
          </a:prstGeom>
          <a:noFill/>
          <a:ln w="12700">
            <a:solidFill>
              <a:schemeClr val="tx1"/>
            </a:solidFill>
            <a:round/>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48" name="Line 45"/>
          <p:cNvSpPr>
            <a:spLocks noChangeShapeType="1"/>
          </p:cNvSpPr>
          <p:nvPr/>
        </p:nvSpPr>
        <p:spPr bwMode="auto">
          <a:xfrm rot="5400000" flipH="1" flipV="1">
            <a:off x="1825457" y="1077912"/>
            <a:ext cx="6687" cy="2194558"/>
          </a:xfrm>
          <a:prstGeom prst="line">
            <a:avLst/>
          </a:prstGeom>
          <a:noFill/>
          <a:ln w="12700">
            <a:solidFill>
              <a:schemeClr val="tx1"/>
            </a:solidFill>
            <a:prstDash val="sysDash"/>
            <a:round/>
            <a:headEnd type="triangle" w="sm" len="sm"/>
            <a:tailEnd type="triangle" w="sm" len="sm"/>
          </a:ln>
        </p:spPr>
        <p:txBody>
          <a:bodyPr lIns="91421" tIns="45711" rIns="91421" bIns="45711"/>
          <a:lstStyle/>
          <a:p>
            <a:pPr defTabSz="914400"/>
            <a:endParaRPr lang="en-US">
              <a:solidFill>
                <a:srgbClr val="262626"/>
              </a:solidFill>
              <a:latin typeface="Calibri"/>
            </a:endParaRPr>
          </a:p>
        </p:txBody>
      </p:sp>
      <p:sp>
        <p:nvSpPr>
          <p:cNvPr id="49" name="Line 45"/>
          <p:cNvSpPr>
            <a:spLocks noChangeShapeType="1"/>
          </p:cNvSpPr>
          <p:nvPr/>
        </p:nvSpPr>
        <p:spPr bwMode="auto">
          <a:xfrm rot="5400000" flipH="1" flipV="1">
            <a:off x="1005841" y="1750830"/>
            <a:ext cx="0" cy="548642"/>
          </a:xfrm>
          <a:prstGeom prst="line">
            <a:avLst/>
          </a:prstGeom>
          <a:noFill/>
          <a:ln w="12700">
            <a:solidFill>
              <a:schemeClr val="tx1"/>
            </a:solidFill>
            <a:prstDash val="sysDash"/>
            <a:round/>
            <a:headEnd type="triangle" w="sm" len="sm"/>
            <a:tailEnd type="triangle" w="sm" len="sm"/>
          </a:ln>
        </p:spPr>
        <p:txBody>
          <a:bodyPr lIns="91421" tIns="45711" rIns="91421" bIns="45711"/>
          <a:lstStyle/>
          <a:p>
            <a:pPr defTabSz="914400"/>
            <a:endParaRPr lang="en-US">
              <a:solidFill>
                <a:srgbClr val="262626"/>
              </a:solidFill>
              <a:latin typeface="Calibri"/>
            </a:endParaRPr>
          </a:p>
        </p:txBody>
      </p:sp>
      <p:sp>
        <p:nvSpPr>
          <p:cNvPr id="50" name="TextBox 49"/>
          <p:cNvSpPr txBox="1"/>
          <p:nvPr/>
        </p:nvSpPr>
        <p:spPr>
          <a:xfrm>
            <a:off x="1557009" y="1901446"/>
            <a:ext cx="611986" cy="276999"/>
          </a:xfrm>
          <a:prstGeom prst="rect">
            <a:avLst/>
          </a:prstGeom>
          <a:noFill/>
        </p:spPr>
        <p:txBody>
          <a:bodyPr wrap="square" lIns="91421" tIns="45711" rIns="91421" bIns="45711" rtlCol="0">
            <a:spAutoFit/>
          </a:bodyPr>
          <a:lstStyle/>
          <a:p>
            <a:pPr defTabSz="914400"/>
            <a:r>
              <a:rPr lang="en-US" sz="1200" dirty="0">
                <a:solidFill>
                  <a:srgbClr val="262626"/>
                </a:solidFill>
                <a:latin typeface="Calibri"/>
                <a:cs typeface="Apple Casual"/>
              </a:rPr>
              <a:t>100K</a:t>
            </a:r>
          </a:p>
        </p:txBody>
      </p:sp>
      <p:sp>
        <p:nvSpPr>
          <p:cNvPr id="51" name="TextBox 50"/>
          <p:cNvSpPr txBox="1"/>
          <p:nvPr/>
        </p:nvSpPr>
        <p:spPr>
          <a:xfrm>
            <a:off x="739583" y="1756859"/>
            <a:ext cx="611986" cy="276999"/>
          </a:xfrm>
          <a:prstGeom prst="rect">
            <a:avLst/>
          </a:prstGeom>
          <a:noFill/>
        </p:spPr>
        <p:txBody>
          <a:bodyPr wrap="square" lIns="91421" tIns="45711" rIns="91421" bIns="45711" rtlCol="0">
            <a:spAutoFit/>
          </a:bodyPr>
          <a:lstStyle/>
          <a:p>
            <a:pPr defTabSz="914400"/>
            <a:r>
              <a:rPr lang="en-US" sz="1200" dirty="0">
                <a:solidFill>
                  <a:srgbClr val="262626"/>
                </a:solidFill>
                <a:latin typeface="Calibri"/>
                <a:cs typeface="Apple Casual"/>
              </a:rPr>
              <a:t>25K</a:t>
            </a:r>
          </a:p>
        </p:txBody>
      </p:sp>
      <p:sp>
        <p:nvSpPr>
          <p:cNvPr id="54" name="Line 45"/>
          <p:cNvSpPr>
            <a:spLocks noChangeShapeType="1"/>
          </p:cNvSpPr>
          <p:nvPr/>
        </p:nvSpPr>
        <p:spPr bwMode="auto">
          <a:xfrm rot="5400000" flipV="1">
            <a:off x="4323573" y="3128196"/>
            <a:ext cx="2206085" cy="1"/>
          </a:xfrm>
          <a:prstGeom prst="line">
            <a:avLst/>
          </a:prstGeom>
          <a:noFill/>
          <a:ln w="12700">
            <a:solidFill>
              <a:schemeClr val="tx1"/>
            </a:solidFill>
            <a:prstDash val="sysDash"/>
            <a:round/>
            <a:headEnd type="triangle" w="sm" len="sm"/>
            <a:tailEnd type="triangle" w="sm" len="sm"/>
          </a:ln>
        </p:spPr>
        <p:txBody>
          <a:bodyPr lIns="91421" tIns="45711" rIns="91421" bIns="45711"/>
          <a:lstStyle/>
          <a:p>
            <a:pPr defTabSz="914400"/>
            <a:endParaRPr lang="en-US">
              <a:solidFill>
                <a:srgbClr val="262626"/>
              </a:solidFill>
              <a:latin typeface="Calibri"/>
            </a:endParaRPr>
          </a:p>
        </p:txBody>
      </p:sp>
      <p:sp>
        <p:nvSpPr>
          <p:cNvPr id="55" name="Line 45"/>
          <p:cNvSpPr>
            <a:spLocks noChangeShapeType="1"/>
          </p:cNvSpPr>
          <p:nvPr/>
        </p:nvSpPr>
        <p:spPr bwMode="auto">
          <a:xfrm rot="5400000" flipV="1">
            <a:off x="5332683" y="2247855"/>
            <a:ext cx="432418" cy="0"/>
          </a:xfrm>
          <a:prstGeom prst="line">
            <a:avLst/>
          </a:prstGeom>
          <a:noFill/>
          <a:ln w="12700">
            <a:solidFill>
              <a:schemeClr val="tx1"/>
            </a:solidFill>
            <a:prstDash val="sysDash"/>
            <a:round/>
            <a:headEnd type="triangle" w="sm" len="sm"/>
            <a:tailEnd type="triangle" w="sm" len="sm"/>
          </a:ln>
        </p:spPr>
        <p:txBody>
          <a:bodyPr lIns="91421" tIns="45711" rIns="91421" bIns="45711"/>
          <a:lstStyle/>
          <a:p>
            <a:pPr defTabSz="914400"/>
            <a:endParaRPr lang="en-US">
              <a:solidFill>
                <a:srgbClr val="262626"/>
              </a:solidFill>
              <a:latin typeface="Calibri"/>
            </a:endParaRPr>
          </a:p>
        </p:txBody>
      </p:sp>
      <p:sp>
        <p:nvSpPr>
          <p:cNvPr id="56" name="TextBox 55"/>
          <p:cNvSpPr txBox="1"/>
          <p:nvPr/>
        </p:nvSpPr>
        <p:spPr>
          <a:xfrm>
            <a:off x="5507657" y="2082886"/>
            <a:ext cx="611986" cy="276999"/>
          </a:xfrm>
          <a:prstGeom prst="rect">
            <a:avLst/>
          </a:prstGeom>
          <a:noFill/>
        </p:spPr>
        <p:txBody>
          <a:bodyPr wrap="square" lIns="91421" tIns="45711" rIns="91421" bIns="45711" rtlCol="0">
            <a:spAutoFit/>
          </a:bodyPr>
          <a:lstStyle/>
          <a:p>
            <a:pPr defTabSz="914400"/>
            <a:r>
              <a:rPr lang="en-US" sz="1200" dirty="0">
                <a:solidFill>
                  <a:srgbClr val="262626"/>
                </a:solidFill>
                <a:latin typeface="Calibri"/>
                <a:cs typeface="Apple Casual"/>
              </a:rPr>
              <a:t>20K</a:t>
            </a:r>
          </a:p>
        </p:txBody>
      </p:sp>
      <p:sp>
        <p:nvSpPr>
          <p:cNvPr id="57" name="TextBox 56"/>
          <p:cNvSpPr txBox="1"/>
          <p:nvPr/>
        </p:nvSpPr>
        <p:spPr>
          <a:xfrm>
            <a:off x="5360635" y="2934584"/>
            <a:ext cx="611986" cy="276999"/>
          </a:xfrm>
          <a:prstGeom prst="rect">
            <a:avLst/>
          </a:prstGeom>
          <a:noFill/>
        </p:spPr>
        <p:txBody>
          <a:bodyPr wrap="square" lIns="91421" tIns="45711" rIns="91421" bIns="45711" rtlCol="0">
            <a:spAutoFit/>
          </a:bodyPr>
          <a:lstStyle/>
          <a:p>
            <a:pPr defTabSz="914400"/>
            <a:r>
              <a:rPr lang="en-US" sz="1200" dirty="0">
                <a:solidFill>
                  <a:srgbClr val="262626"/>
                </a:solidFill>
                <a:latin typeface="Calibri"/>
                <a:cs typeface="Apple Casual"/>
              </a:rPr>
              <a:t>100K</a:t>
            </a:r>
          </a:p>
        </p:txBody>
      </p:sp>
      <p:sp>
        <p:nvSpPr>
          <p:cNvPr id="60" name="Text Box 25"/>
          <p:cNvSpPr txBox="1">
            <a:spLocks noChangeArrowheads="1"/>
          </p:cNvSpPr>
          <p:nvPr/>
        </p:nvSpPr>
        <p:spPr bwMode="auto">
          <a:xfrm>
            <a:off x="1614739" y="4024342"/>
            <a:ext cx="419570" cy="557583"/>
          </a:xfrm>
          <a:prstGeom prst="rect">
            <a:avLst/>
          </a:prstGeom>
          <a:noFill/>
          <a:ln w="12700">
            <a:noFill/>
            <a:miter lim="800000"/>
            <a:headEnd type="none" w="sm" len="sm"/>
            <a:tailEnd type="none" w="sm" len="sm"/>
          </a:ln>
        </p:spPr>
        <p:txBody>
          <a:bodyPr wrap="none" lIns="91407" tIns="45704" rIns="91407" bIns="45704">
            <a:spAutoFit/>
          </a:bodyPr>
          <a:lstStyle/>
          <a:p>
            <a:pPr defTabSz="914400" eaLnBrk="0" hangingPunct="0">
              <a:spcBef>
                <a:spcPct val="0"/>
              </a:spcBef>
            </a:pPr>
            <a:r>
              <a:rPr lang="en-US" sz="3000" b="1" dirty="0">
                <a:solidFill>
                  <a:srgbClr val="262626"/>
                </a:solidFill>
                <a:latin typeface="Calibri"/>
              </a:rPr>
              <a:t>A</a:t>
            </a:r>
          </a:p>
        </p:txBody>
      </p:sp>
      <p:sp>
        <p:nvSpPr>
          <p:cNvPr id="61" name="Text Box 25"/>
          <p:cNvSpPr txBox="1">
            <a:spLocks noChangeArrowheads="1"/>
          </p:cNvSpPr>
          <p:nvPr/>
        </p:nvSpPr>
        <p:spPr bwMode="auto">
          <a:xfrm>
            <a:off x="4180131" y="4139797"/>
            <a:ext cx="401963" cy="557583"/>
          </a:xfrm>
          <a:prstGeom prst="rect">
            <a:avLst/>
          </a:prstGeom>
          <a:noFill/>
          <a:ln w="12700">
            <a:noFill/>
            <a:miter lim="800000"/>
            <a:headEnd type="none" w="sm" len="sm"/>
            <a:tailEnd type="none" w="sm" len="sm"/>
          </a:ln>
        </p:spPr>
        <p:txBody>
          <a:bodyPr wrap="none" lIns="91407" tIns="45704" rIns="91407" bIns="45704">
            <a:spAutoFit/>
          </a:bodyPr>
          <a:lstStyle/>
          <a:p>
            <a:pPr defTabSz="914400" eaLnBrk="0" hangingPunct="0">
              <a:spcBef>
                <a:spcPct val="0"/>
              </a:spcBef>
            </a:pPr>
            <a:r>
              <a:rPr lang="en-US" sz="3000" b="1" dirty="0">
                <a:solidFill>
                  <a:srgbClr val="262626"/>
                </a:solidFill>
                <a:latin typeface="Calibri"/>
              </a:rPr>
              <a:t>B</a:t>
            </a:r>
          </a:p>
        </p:txBody>
      </p:sp>
      <p:sp>
        <p:nvSpPr>
          <p:cNvPr id="62" name="Text Box 25"/>
          <p:cNvSpPr txBox="1">
            <a:spLocks noChangeArrowheads="1"/>
          </p:cNvSpPr>
          <p:nvPr/>
        </p:nvSpPr>
        <p:spPr bwMode="auto">
          <a:xfrm>
            <a:off x="7071890" y="3976423"/>
            <a:ext cx="389847" cy="557583"/>
          </a:xfrm>
          <a:prstGeom prst="rect">
            <a:avLst/>
          </a:prstGeom>
          <a:noFill/>
          <a:ln w="12700">
            <a:noFill/>
            <a:miter lim="800000"/>
            <a:headEnd type="none" w="sm" len="sm"/>
            <a:tailEnd type="none" w="sm" len="sm"/>
          </a:ln>
        </p:spPr>
        <p:txBody>
          <a:bodyPr wrap="none" lIns="91407" tIns="45704" rIns="91407" bIns="45704">
            <a:spAutoFit/>
          </a:bodyPr>
          <a:lstStyle/>
          <a:p>
            <a:pPr defTabSz="914400" eaLnBrk="0" hangingPunct="0">
              <a:spcBef>
                <a:spcPct val="0"/>
              </a:spcBef>
            </a:pPr>
            <a:r>
              <a:rPr lang="en-US" sz="3000" b="1" dirty="0">
                <a:solidFill>
                  <a:srgbClr val="262626"/>
                </a:solidFill>
                <a:latin typeface="Calibri"/>
              </a:rPr>
              <a:t>C</a:t>
            </a:r>
          </a:p>
        </p:txBody>
      </p:sp>
      <p:grpSp>
        <p:nvGrpSpPr>
          <p:cNvPr id="67" name="Group 66"/>
          <p:cNvGrpSpPr/>
          <p:nvPr/>
        </p:nvGrpSpPr>
        <p:grpSpPr>
          <a:xfrm>
            <a:off x="685800" y="1193799"/>
            <a:ext cx="2634968" cy="431800"/>
            <a:chOff x="7480301" y="1066800"/>
            <a:chExt cx="2634968" cy="431800"/>
          </a:xfrm>
        </p:grpSpPr>
        <p:sp>
          <p:nvSpPr>
            <p:cNvPr id="68" name="TextBox 67"/>
            <p:cNvSpPr txBox="1"/>
            <p:nvPr/>
          </p:nvSpPr>
          <p:spPr>
            <a:xfrm>
              <a:off x="8561388" y="1107330"/>
              <a:ext cx="1553881" cy="369332"/>
            </a:xfrm>
            <a:prstGeom prst="rect">
              <a:avLst/>
            </a:prstGeom>
            <a:noFill/>
          </p:spPr>
          <p:txBody>
            <a:bodyPr wrap="none" rtlCol="0">
              <a:spAutoFit/>
            </a:bodyPr>
            <a:lstStyle/>
            <a:p>
              <a:pPr defTabSz="914400"/>
              <a:r>
                <a:rPr lang="en-US" dirty="0">
                  <a:solidFill>
                    <a:srgbClr val="FF0000"/>
                  </a:solidFill>
                  <a:latin typeface="Calibri"/>
                </a:rPr>
                <a:t>Processor Grid</a:t>
              </a:r>
            </a:p>
          </p:txBody>
        </p:sp>
        <p:graphicFrame>
          <p:nvGraphicFramePr>
            <p:cNvPr id="69" name="Object 68"/>
            <p:cNvGraphicFramePr>
              <a:graphicFrameLocks noChangeAspect="1"/>
            </p:cNvGraphicFramePr>
            <p:nvPr>
              <p:extLst>
                <p:ext uri="{D42A27DB-BD31-4B8C-83A1-F6EECF244321}">
                  <p14:modId xmlns:p14="http://schemas.microsoft.com/office/powerpoint/2010/main" val="4025763137"/>
                </p:ext>
              </p:extLst>
            </p:nvPr>
          </p:nvGraphicFramePr>
          <p:xfrm>
            <a:off x="7480301" y="1066800"/>
            <a:ext cx="993775" cy="431800"/>
          </p:xfrm>
          <a:graphic>
            <a:graphicData uri="http://schemas.openxmlformats.org/presentationml/2006/ole">
              <mc:AlternateContent xmlns:mc="http://schemas.openxmlformats.org/markup-compatibility/2006">
                <mc:Choice xmlns:v="urn:schemas-microsoft-com:vml" Requires="v">
                  <p:oleObj spid="_x0000_s2069" name="Equation" r:id="rId4" imgW="584200" imgH="254000" progId="Equation.3">
                    <p:embed/>
                  </p:oleObj>
                </mc:Choice>
                <mc:Fallback>
                  <p:oleObj name="Equation" r:id="rId4" imgW="584200" imgH="254000" progId="Equation.3">
                    <p:embed/>
                    <p:pic>
                      <p:nvPicPr>
                        <p:cNvPr id="0" name=""/>
                        <p:cNvPicPr/>
                        <p:nvPr/>
                      </p:nvPicPr>
                      <p:blipFill>
                        <a:blip r:embed="rId5"/>
                        <a:stretch>
                          <a:fillRect/>
                        </a:stretch>
                      </p:blipFill>
                      <p:spPr>
                        <a:xfrm>
                          <a:off x="7480301" y="1066800"/>
                          <a:ext cx="993775" cy="431800"/>
                        </a:xfrm>
                        <a:prstGeom prst="rect">
                          <a:avLst/>
                        </a:prstGeom>
                      </p:spPr>
                    </p:pic>
                  </p:oleObj>
                </mc:Fallback>
              </mc:AlternateContent>
            </a:graphicData>
          </a:graphic>
        </p:graphicFrame>
      </p:grpSp>
      <p:sp>
        <p:nvSpPr>
          <p:cNvPr id="70" name="Rectangle 69"/>
          <p:cNvSpPr/>
          <p:nvPr/>
        </p:nvSpPr>
        <p:spPr>
          <a:xfrm>
            <a:off x="247149" y="4565420"/>
            <a:ext cx="8839200" cy="1569660"/>
          </a:xfrm>
          <a:prstGeom prst="rect">
            <a:avLst/>
          </a:prstGeom>
        </p:spPr>
        <p:txBody>
          <a:bodyPr wrap="square">
            <a:spAutoFit/>
          </a:bodyPr>
          <a:lstStyle/>
          <a:p>
            <a:pPr marL="342900" indent="-342900" defTabSz="914400">
              <a:buFont typeface="Arial"/>
              <a:buChar char="•"/>
            </a:pPr>
            <a:r>
              <a:rPr lang="en-US" sz="2400" dirty="0">
                <a:solidFill>
                  <a:srgbClr val="262626"/>
                </a:solidFill>
                <a:latin typeface="Calibri"/>
                <a:cs typeface="Century Schoolbook"/>
              </a:rPr>
              <a:t>Parts of the result is produced and pruned </a:t>
            </a:r>
          </a:p>
          <a:p>
            <a:pPr marL="342900" indent="-342900" defTabSz="914400">
              <a:buFont typeface="Arial"/>
              <a:buChar char="•"/>
            </a:pPr>
            <a:r>
              <a:rPr lang="en-US" sz="2400" dirty="0">
                <a:solidFill>
                  <a:srgbClr val="262626"/>
                </a:solidFill>
                <a:latin typeface="Calibri"/>
                <a:cs typeface="Century Schoolbook"/>
              </a:rPr>
              <a:t>Memory requirement can be significantly reduced by increasing k</a:t>
            </a:r>
          </a:p>
          <a:p>
            <a:pPr marL="342900" indent="-342900" defTabSz="914400">
              <a:buFont typeface="Arial"/>
              <a:buChar char="•"/>
            </a:pPr>
            <a:r>
              <a:rPr lang="en-US" sz="2400" dirty="0">
                <a:solidFill>
                  <a:srgbClr val="262626"/>
                </a:solidFill>
                <a:latin typeface="Calibri"/>
                <a:cs typeface="Century Schoolbook"/>
              </a:rPr>
              <a:t>However, </a:t>
            </a:r>
            <a:r>
              <a:rPr lang="en-US" sz="2400" dirty="0">
                <a:solidFill>
                  <a:srgbClr val="FF0000"/>
                </a:solidFill>
                <a:latin typeface="Calibri"/>
                <a:cs typeface="Century Schoolbook"/>
              </a:rPr>
              <a:t>A is needed to be broadcasted k times</a:t>
            </a:r>
          </a:p>
          <a:p>
            <a:pPr marL="342900" indent="-342900" defTabSz="914400">
              <a:buFont typeface="Arial"/>
              <a:buChar char="•"/>
            </a:pPr>
            <a:r>
              <a:rPr lang="en-US" sz="2400" dirty="0">
                <a:solidFill>
                  <a:srgbClr val="262626"/>
                </a:solidFill>
                <a:latin typeface="Calibri"/>
                <a:cs typeface="Century Schoolbook"/>
              </a:rPr>
              <a:t>With k=20:</a:t>
            </a:r>
            <a:r>
              <a:rPr lang="en-US" sz="2400" dirty="0">
                <a:solidFill>
                  <a:srgbClr val="FF0000"/>
                </a:solidFill>
                <a:latin typeface="Calibri"/>
                <a:cs typeface="Century Schoolbook"/>
              </a:rPr>
              <a:t> MCL ran on 64 nodes of Cori in about 20 minutes</a:t>
            </a:r>
          </a:p>
        </p:txBody>
      </p:sp>
      <p:sp>
        <p:nvSpPr>
          <p:cNvPr id="72" name="Rectangle 35"/>
          <p:cNvSpPr>
            <a:spLocks noChangeArrowheads="1"/>
          </p:cNvSpPr>
          <p:nvPr/>
        </p:nvSpPr>
        <p:spPr bwMode="auto">
          <a:xfrm rot="5400000" flipH="1">
            <a:off x="2870347" y="3069792"/>
            <a:ext cx="2229824" cy="106680"/>
          </a:xfrm>
          <a:prstGeom prst="rect">
            <a:avLst/>
          </a:prstGeom>
          <a:solidFill>
            <a:srgbClr val="FF0000">
              <a:alpha val="35000"/>
            </a:srgbClr>
          </a:solidFill>
          <a:ln w="12700">
            <a:noFill/>
            <a:prstDash val="dot"/>
            <a:miter lim="800000"/>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73" name="Rectangle 35"/>
          <p:cNvSpPr>
            <a:spLocks noChangeArrowheads="1"/>
          </p:cNvSpPr>
          <p:nvPr/>
        </p:nvSpPr>
        <p:spPr bwMode="auto">
          <a:xfrm rot="5400000" flipH="1">
            <a:off x="3327548" y="3085438"/>
            <a:ext cx="2229824" cy="106680"/>
          </a:xfrm>
          <a:prstGeom prst="rect">
            <a:avLst/>
          </a:prstGeom>
          <a:solidFill>
            <a:srgbClr val="FF0000">
              <a:alpha val="35000"/>
            </a:srgbClr>
          </a:solidFill>
          <a:ln w="12700">
            <a:noFill/>
            <a:prstDash val="dot"/>
            <a:miter lim="800000"/>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74" name="Rectangle 35"/>
          <p:cNvSpPr>
            <a:spLocks noChangeArrowheads="1"/>
          </p:cNvSpPr>
          <p:nvPr/>
        </p:nvSpPr>
        <p:spPr bwMode="auto">
          <a:xfrm rot="5400000" flipH="1">
            <a:off x="3784748" y="3091952"/>
            <a:ext cx="2229824" cy="106680"/>
          </a:xfrm>
          <a:prstGeom prst="rect">
            <a:avLst/>
          </a:prstGeom>
          <a:solidFill>
            <a:srgbClr val="FF0000">
              <a:alpha val="35000"/>
            </a:srgbClr>
          </a:solidFill>
          <a:ln w="12700">
            <a:noFill/>
            <a:prstDash val="dot"/>
            <a:miter lim="800000"/>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75" name="Rectangle 35"/>
          <p:cNvSpPr>
            <a:spLocks noChangeArrowheads="1"/>
          </p:cNvSpPr>
          <p:nvPr/>
        </p:nvSpPr>
        <p:spPr bwMode="auto">
          <a:xfrm rot="5400000" flipH="1">
            <a:off x="5510988" y="3072588"/>
            <a:ext cx="1828800" cy="103224"/>
          </a:xfrm>
          <a:prstGeom prst="rect">
            <a:avLst/>
          </a:prstGeom>
          <a:solidFill>
            <a:srgbClr val="800000">
              <a:alpha val="35000"/>
            </a:srgbClr>
          </a:solidFill>
          <a:ln w="12700">
            <a:noFill/>
            <a:prstDash val="dot"/>
            <a:miter lim="800000"/>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77" name="Rectangle 35"/>
          <p:cNvSpPr>
            <a:spLocks noChangeArrowheads="1"/>
          </p:cNvSpPr>
          <p:nvPr/>
        </p:nvSpPr>
        <p:spPr bwMode="auto">
          <a:xfrm rot="5400000" flipH="1">
            <a:off x="5968188" y="3081238"/>
            <a:ext cx="1828800" cy="103224"/>
          </a:xfrm>
          <a:prstGeom prst="rect">
            <a:avLst/>
          </a:prstGeom>
          <a:solidFill>
            <a:srgbClr val="800000">
              <a:alpha val="35000"/>
            </a:srgbClr>
          </a:solidFill>
          <a:ln w="12700">
            <a:noFill/>
            <a:prstDash val="dot"/>
            <a:miter lim="800000"/>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78" name="Rectangle 35"/>
          <p:cNvSpPr>
            <a:spLocks noChangeArrowheads="1"/>
          </p:cNvSpPr>
          <p:nvPr/>
        </p:nvSpPr>
        <p:spPr bwMode="auto">
          <a:xfrm rot="5400000" flipH="1">
            <a:off x="6425388" y="3072588"/>
            <a:ext cx="1828800" cy="103224"/>
          </a:xfrm>
          <a:prstGeom prst="rect">
            <a:avLst/>
          </a:prstGeom>
          <a:solidFill>
            <a:srgbClr val="800000">
              <a:alpha val="35000"/>
            </a:srgbClr>
          </a:solidFill>
          <a:ln w="12700">
            <a:noFill/>
            <a:prstDash val="dot"/>
            <a:miter lim="800000"/>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79" name="Rectangle 35"/>
          <p:cNvSpPr>
            <a:spLocks noChangeArrowheads="1"/>
          </p:cNvSpPr>
          <p:nvPr/>
        </p:nvSpPr>
        <p:spPr bwMode="auto">
          <a:xfrm rot="5400000" flipH="1">
            <a:off x="6882588" y="3072588"/>
            <a:ext cx="1828800" cy="103224"/>
          </a:xfrm>
          <a:prstGeom prst="rect">
            <a:avLst/>
          </a:prstGeom>
          <a:solidFill>
            <a:srgbClr val="800000">
              <a:alpha val="35000"/>
            </a:srgbClr>
          </a:solidFill>
          <a:ln w="12700">
            <a:noFill/>
            <a:prstDash val="dot"/>
            <a:miter lim="800000"/>
            <a:headEnd type="none" w="sm" len="sm"/>
            <a:tailEnd type="none" w="sm" len="sm"/>
          </a:ln>
        </p:spPr>
        <p:txBody>
          <a:bodyPr wrap="none" lIns="91407" tIns="45704" rIns="91407" bIns="45704" anchor="ctr"/>
          <a:lstStyle/>
          <a:p>
            <a:pPr defTabSz="914400"/>
            <a:endParaRPr lang="en-US">
              <a:solidFill>
                <a:srgbClr val="262626"/>
              </a:solidFill>
              <a:latin typeface="Calibri"/>
            </a:endParaRPr>
          </a:p>
        </p:txBody>
      </p:sp>
      <p:sp>
        <p:nvSpPr>
          <p:cNvPr id="52" name="TextBox 51"/>
          <p:cNvSpPr txBox="1"/>
          <p:nvPr/>
        </p:nvSpPr>
        <p:spPr>
          <a:xfrm>
            <a:off x="3352800" y="1535668"/>
            <a:ext cx="2046316" cy="369332"/>
          </a:xfrm>
          <a:prstGeom prst="rect">
            <a:avLst/>
          </a:prstGeom>
          <a:noFill/>
        </p:spPr>
        <p:txBody>
          <a:bodyPr wrap="none" rtlCol="0">
            <a:spAutoFit/>
          </a:bodyPr>
          <a:lstStyle/>
          <a:p>
            <a:pPr defTabSz="914400"/>
            <a:r>
              <a:rPr lang="en-US" b="1" dirty="0">
                <a:solidFill>
                  <a:srgbClr val="FF0000"/>
                </a:solidFill>
                <a:latin typeface="Calibri"/>
              </a:rPr>
              <a:t>Split B into k pieces</a:t>
            </a:r>
          </a:p>
        </p:txBody>
      </p:sp>
    </p:spTree>
    <p:extLst>
      <p:ext uri="{BB962C8B-B14F-4D97-AF65-F5344CB8AC3E}">
        <p14:creationId xmlns:p14="http://schemas.microsoft.com/office/powerpoint/2010/main" val="217580659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4392" y="411480"/>
            <a:ext cx="8531577" cy="523220"/>
          </a:xfrm>
        </p:spPr>
        <p:txBody>
          <a:bodyPr>
            <a:normAutofit fontScale="90000"/>
          </a:bodyPr>
          <a:lstStyle/>
          <a:p>
            <a:r>
              <a:rPr lang="en-US" dirty="0" err="1" smtClean="0"/>
              <a:t>HipMCL</a:t>
            </a:r>
            <a:r>
              <a:rPr lang="en-US" dirty="0" smtClean="0"/>
              <a:t> is highly scalable</a:t>
            </a:r>
            <a:endParaRPr lang="en-US" dirty="0"/>
          </a:p>
        </p:txBody>
      </p:sp>
      <p:sp>
        <p:nvSpPr>
          <p:cNvPr id="3" name="Content Placeholder 2"/>
          <p:cNvSpPr>
            <a:spLocks noGrp="1"/>
          </p:cNvSpPr>
          <p:nvPr>
            <p:ph type="body" idx="1"/>
          </p:nvPr>
        </p:nvSpPr>
        <p:spPr>
          <a:xfrm>
            <a:off x="457200" y="4538132"/>
            <a:ext cx="8537864" cy="1588241"/>
          </a:xfrm>
        </p:spPr>
        <p:txBody>
          <a:bodyPr>
            <a:noAutofit/>
          </a:bodyPr>
          <a:lstStyle/>
          <a:p>
            <a:pPr>
              <a:spcBef>
                <a:spcPts val="800"/>
              </a:spcBef>
            </a:pPr>
            <a:r>
              <a:rPr lang="en-US" sz="2400" b="0" dirty="0" smtClean="0">
                <a:solidFill>
                  <a:prstClr val="black"/>
                </a:solidFill>
              </a:rPr>
              <a:t>Full graph 47M genes (nodes), 10B </a:t>
            </a:r>
            <a:r>
              <a:rPr lang="en-US" sz="2400" b="0" dirty="0" err="1" smtClean="0">
                <a:solidFill>
                  <a:prstClr val="black"/>
                </a:solidFill>
              </a:rPr>
              <a:t>nonzeros</a:t>
            </a:r>
            <a:r>
              <a:rPr lang="en-US" sz="2400" b="0" dirty="0" smtClean="0">
                <a:solidFill>
                  <a:prstClr val="black"/>
                </a:solidFill>
              </a:rPr>
              <a:t> (edges), 1.8 PB </a:t>
            </a:r>
          </a:p>
          <a:p>
            <a:pPr>
              <a:spcBef>
                <a:spcPts val="800"/>
              </a:spcBef>
            </a:pPr>
            <a:r>
              <a:rPr lang="en-US" sz="2400" b="0" dirty="0" smtClean="0">
                <a:solidFill>
                  <a:prstClr val="black"/>
                </a:solidFill>
              </a:rPr>
              <a:t>Projected to take 47 days on previous shared memory code</a:t>
            </a:r>
          </a:p>
          <a:p>
            <a:pPr>
              <a:spcBef>
                <a:spcPts val="800"/>
              </a:spcBef>
            </a:pPr>
            <a:r>
              <a:rPr lang="en-US" sz="2400" b="0" dirty="0" smtClean="0">
                <a:solidFill>
                  <a:prstClr val="black"/>
                </a:solidFill>
              </a:rPr>
              <a:t>1 hour with </a:t>
            </a:r>
            <a:r>
              <a:rPr lang="en-US" sz="2400" b="0" dirty="0" err="1" smtClean="0">
                <a:solidFill>
                  <a:prstClr val="black"/>
                </a:solidFill>
              </a:rPr>
              <a:t>HipMCL</a:t>
            </a:r>
            <a:r>
              <a:rPr lang="en-US" sz="2400" b="0" dirty="0">
                <a:solidFill>
                  <a:prstClr val="black"/>
                </a:solidFill>
              </a:rPr>
              <a:t> </a:t>
            </a:r>
            <a:r>
              <a:rPr lang="en-US" sz="2400" b="0" dirty="0" smtClean="0">
                <a:solidFill>
                  <a:prstClr val="black"/>
                </a:solidFill>
              </a:rPr>
              <a:t>– 1000x speedup!</a:t>
            </a:r>
            <a:endParaRPr lang="en-US" sz="2400" b="0" dirty="0">
              <a:solidFill>
                <a:prstClr val="black"/>
              </a:solidFill>
            </a:endParaRPr>
          </a:p>
          <a:p>
            <a:pPr>
              <a:spcBef>
                <a:spcPts val="800"/>
              </a:spcBef>
            </a:pPr>
            <a:endParaRPr lang="en-US" sz="2400" b="0" dirty="0" smtClean="0">
              <a:solidFill>
                <a:prstClr val="black"/>
              </a:solidFill>
            </a:endParaRPr>
          </a:p>
        </p:txBody>
      </p:sp>
      <p:sp>
        <p:nvSpPr>
          <p:cNvPr id="2" name="Slide Number Placeholder 1"/>
          <p:cNvSpPr>
            <a:spLocks noGrp="1"/>
          </p:cNvSpPr>
          <p:nvPr>
            <p:ph type="sldNum" idx="4294967295"/>
          </p:nvPr>
        </p:nvSpPr>
        <p:spPr>
          <a:xfrm>
            <a:off x="4116656" y="6368807"/>
            <a:ext cx="925800" cy="365100"/>
          </a:xfrm>
          <a:prstGeom prst="rect">
            <a:avLst/>
          </a:prstGeom>
        </p:spPr>
        <p:txBody>
          <a:bodyPr/>
          <a:lstStyle/>
          <a:p>
            <a:fld id="{240D5ECE-8B49-45CD-BE81-EF81920D1969}" type="slidenum">
              <a:rPr lang="en-US" smtClean="0"/>
              <a:pPr/>
              <a:t>24</a:t>
            </a:fld>
            <a:endParaRPr lang="en-US" dirty="0"/>
          </a:p>
        </p:txBody>
      </p:sp>
      <p:graphicFrame>
        <p:nvGraphicFramePr>
          <p:cNvPr id="10" name="Chart 9"/>
          <p:cNvGraphicFramePr>
            <a:graphicFrameLocks/>
          </p:cNvGraphicFramePr>
          <p:nvPr>
            <p:extLst>
              <p:ext uri="{D42A27DB-BD31-4B8C-83A1-F6EECF244321}">
                <p14:modId xmlns:p14="http://schemas.microsoft.com/office/powerpoint/2010/main" val="3007306568"/>
              </p:ext>
            </p:extLst>
          </p:nvPr>
        </p:nvGraphicFramePr>
        <p:xfrm>
          <a:off x="778934" y="934700"/>
          <a:ext cx="7662294" cy="3811814"/>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Straight Connector 7"/>
          <p:cNvCxnSpPr/>
          <p:nvPr/>
        </p:nvCxnSpPr>
        <p:spPr>
          <a:xfrm>
            <a:off x="1795459" y="1755505"/>
            <a:ext cx="6298674" cy="0"/>
          </a:xfrm>
          <a:prstGeom prst="line">
            <a:avLst/>
          </a:prstGeom>
          <a:ln>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116656" y="1738572"/>
            <a:ext cx="2469985" cy="289823"/>
          </a:xfrm>
          <a:prstGeom prst="rect">
            <a:avLst/>
          </a:prstGeom>
          <a:noFill/>
        </p:spPr>
        <p:txBody>
          <a:bodyPr wrap="none" rtlCol="0">
            <a:spAutoFit/>
          </a:bodyPr>
          <a:lstStyle/>
          <a:p>
            <a:pPr algn="ctr">
              <a:lnSpc>
                <a:spcPct val="90000"/>
              </a:lnSpc>
            </a:pPr>
            <a:r>
              <a:rPr lang="en-US" dirty="0" smtClean="0">
                <a:solidFill>
                  <a:srgbClr val="FF0000"/>
                </a:solidFill>
              </a:rPr>
              <a:t>Graph/16 on prior SMP code</a:t>
            </a:r>
          </a:p>
        </p:txBody>
      </p:sp>
      <p:sp>
        <p:nvSpPr>
          <p:cNvPr id="11" name="Shape 162"/>
          <p:cNvSpPr/>
          <p:nvPr/>
        </p:nvSpPr>
        <p:spPr>
          <a:xfrm>
            <a:off x="933300" y="6339642"/>
            <a:ext cx="8210700" cy="400200"/>
          </a:xfrm>
          <a:prstGeom prst="rect">
            <a:avLst/>
          </a:prstGeom>
          <a:solidFill>
            <a:srgbClr val="FFFFFF"/>
          </a:solidFill>
          <a:ln>
            <a:noFill/>
          </a:ln>
        </p:spPr>
        <p:txBody>
          <a:bodyPr spcFirstLastPara="1" wrap="square" lIns="91425" tIns="45700" rIns="91425" bIns="45700" anchor="t" anchorCtr="0">
            <a:noAutofit/>
          </a:bodyPr>
          <a:lstStyle/>
          <a:p>
            <a:pPr marL="0" marR="0" lvl="0" indent="0" rtl="0">
              <a:spcBef>
                <a:spcPts val="0"/>
              </a:spcBef>
              <a:spcAft>
                <a:spcPts val="0"/>
              </a:spcAft>
              <a:buNone/>
            </a:pPr>
            <a:r>
              <a:rPr lang="en-US" sz="1200" dirty="0">
                <a:solidFill>
                  <a:srgbClr val="172B4D"/>
                </a:solidFill>
                <a:highlight>
                  <a:srgbClr val="FFFFFF"/>
                </a:highlight>
                <a:latin typeface="Roboto"/>
                <a:ea typeface="Roboto"/>
                <a:cs typeface="Roboto"/>
                <a:sym typeface="Roboto"/>
              </a:rPr>
              <a:t>Reference: A. Azad, G. </a:t>
            </a:r>
            <a:r>
              <a:rPr lang="en-US" sz="1200" dirty="0" err="1">
                <a:solidFill>
                  <a:srgbClr val="172B4D"/>
                </a:solidFill>
                <a:highlight>
                  <a:srgbClr val="FFFFFF"/>
                </a:highlight>
                <a:latin typeface="Roboto"/>
                <a:ea typeface="Roboto"/>
                <a:cs typeface="Roboto"/>
                <a:sym typeface="Roboto"/>
              </a:rPr>
              <a:t>Pavlopoulos</a:t>
            </a:r>
            <a:r>
              <a:rPr lang="en-US" sz="1200" dirty="0">
                <a:solidFill>
                  <a:srgbClr val="172B4D"/>
                </a:solidFill>
                <a:highlight>
                  <a:srgbClr val="FFFFFF"/>
                </a:highlight>
                <a:latin typeface="Roboto"/>
                <a:ea typeface="Roboto"/>
                <a:cs typeface="Roboto"/>
                <a:sym typeface="Roboto"/>
              </a:rPr>
              <a:t>, C. </a:t>
            </a:r>
            <a:r>
              <a:rPr lang="en-US" sz="1200" dirty="0" err="1">
                <a:solidFill>
                  <a:srgbClr val="172B4D"/>
                </a:solidFill>
                <a:highlight>
                  <a:srgbClr val="FFFFFF"/>
                </a:highlight>
                <a:latin typeface="Roboto"/>
                <a:ea typeface="Roboto"/>
                <a:cs typeface="Roboto"/>
                <a:sym typeface="Roboto"/>
              </a:rPr>
              <a:t>Ouzounis</a:t>
            </a:r>
            <a:r>
              <a:rPr lang="en-US" sz="1200" dirty="0">
                <a:solidFill>
                  <a:srgbClr val="172B4D"/>
                </a:solidFill>
                <a:highlight>
                  <a:srgbClr val="FFFFFF"/>
                </a:highlight>
                <a:latin typeface="Roboto"/>
                <a:ea typeface="Roboto"/>
                <a:cs typeface="Roboto"/>
                <a:sym typeface="Roboto"/>
              </a:rPr>
              <a:t>, N. </a:t>
            </a:r>
            <a:r>
              <a:rPr lang="en-US" sz="1200" dirty="0" err="1">
                <a:solidFill>
                  <a:srgbClr val="172B4D"/>
                </a:solidFill>
                <a:highlight>
                  <a:srgbClr val="FFFFFF"/>
                </a:highlight>
                <a:latin typeface="Roboto"/>
                <a:ea typeface="Roboto"/>
                <a:cs typeface="Roboto"/>
                <a:sym typeface="Roboto"/>
              </a:rPr>
              <a:t>Kyrpides</a:t>
            </a:r>
            <a:r>
              <a:rPr lang="en-US" sz="1200" dirty="0">
                <a:solidFill>
                  <a:srgbClr val="172B4D"/>
                </a:solidFill>
                <a:highlight>
                  <a:srgbClr val="FFFFFF"/>
                </a:highlight>
                <a:latin typeface="Roboto"/>
                <a:ea typeface="Roboto"/>
                <a:cs typeface="Roboto"/>
                <a:sym typeface="Roboto"/>
              </a:rPr>
              <a:t>, and A Buluç. </a:t>
            </a:r>
            <a:r>
              <a:rPr lang="en-US" sz="1200" dirty="0" err="1">
                <a:solidFill>
                  <a:srgbClr val="172B4D"/>
                </a:solidFill>
                <a:highlight>
                  <a:srgbClr val="FFFFFF"/>
                </a:highlight>
                <a:latin typeface="Roboto"/>
                <a:ea typeface="Roboto"/>
                <a:cs typeface="Roboto"/>
                <a:sym typeface="Roboto"/>
              </a:rPr>
              <a:t>HipMCL</a:t>
            </a:r>
            <a:r>
              <a:rPr lang="en-US" sz="1200" dirty="0">
                <a:solidFill>
                  <a:srgbClr val="172B4D"/>
                </a:solidFill>
                <a:highlight>
                  <a:srgbClr val="FFFFFF"/>
                </a:highlight>
                <a:latin typeface="Roboto"/>
                <a:ea typeface="Roboto"/>
                <a:cs typeface="Roboto"/>
                <a:sym typeface="Roboto"/>
              </a:rPr>
              <a:t>: A high-performance parallel implementation of the Markov clustering algorithm for large-scale networks. Nucleic Acids Research, 2018</a:t>
            </a:r>
            <a:endParaRPr sz="2400" dirty="0">
              <a:solidFill>
                <a:srgbClr val="262626"/>
              </a:solidFill>
              <a:latin typeface="Calibri"/>
              <a:ea typeface="Calibri"/>
              <a:cs typeface="Calibri"/>
              <a:sym typeface="Calibri"/>
            </a:endParaRPr>
          </a:p>
        </p:txBody>
      </p:sp>
    </p:spTree>
    <p:extLst>
      <p:ext uri="{BB962C8B-B14F-4D97-AF65-F5344CB8AC3E}">
        <p14:creationId xmlns:p14="http://schemas.microsoft.com/office/powerpoint/2010/main" val="259472556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a:t>
            </a:r>
            <a:r>
              <a:rPr lang="en-US" dirty="0" err="1"/>
              <a:t>HipMCL</a:t>
            </a:r>
            <a:r>
              <a:rPr lang="en-US" dirty="0"/>
              <a:t> for first-ever science</a:t>
            </a:r>
          </a:p>
        </p:txBody>
      </p:sp>
      <p:sp>
        <p:nvSpPr>
          <p:cNvPr id="3" name="Text Placeholder 2"/>
          <p:cNvSpPr>
            <a:spLocks noGrp="1"/>
          </p:cNvSpPr>
          <p:nvPr>
            <p:ph type="body" idx="1"/>
          </p:nvPr>
        </p:nvSpPr>
        <p:spPr>
          <a:xfrm>
            <a:off x="457200" y="3768090"/>
            <a:ext cx="8229600" cy="2513664"/>
          </a:xfrm>
        </p:spPr>
        <p:txBody>
          <a:bodyPr>
            <a:noAutofit/>
          </a:bodyPr>
          <a:lstStyle/>
          <a:p>
            <a:pPr marL="571500" lvl="0" indent="-301625">
              <a:lnSpc>
                <a:spcPct val="90000"/>
              </a:lnSpc>
              <a:spcAft>
                <a:spcPts val="600"/>
              </a:spcAft>
              <a:buSzPts val="3200"/>
            </a:pPr>
            <a:r>
              <a:rPr lang="en-US" sz="2400" b="1" dirty="0">
                <a:solidFill>
                  <a:srgbClr val="800000"/>
                </a:solidFill>
              </a:rPr>
              <a:t>Science impact: </a:t>
            </a:r>
            <a:r>
              <a:rPr lang="en-US" sz="2400" b="0" dirty="0" err="1"/>
              <a:t>HipMCL</a:t>
            </a:r>
            <a:r>
              <a:rPr lang="en-US" sz="2400" b="0" dirty="0"/>
              <a:t> can easily cluster protein similarity networks with 100 billion edges that were impossible to cluster with prior approaches, enabling unprecedented discovery in Biology. </a:t>
            </a:r>
          </a:p>
          <a:p>
            <a:pPr marL="571500" lvl="0" indent="-301625">
              <a:lnSpc>
                <a:spcPct val="90000"/>
              </a:lnSpc>
              <a:spcAft>
                <a:spcPts val="600"/>
              </a:spcAft>
              <a:buSzPts val="3200"/>
            </a:pPr>
            <a:r>
              <a:rPr lang="en-US" sz="2400" b="1" dirty="0" smtClean="0">
                <a:solidFill>
                  <a:srgbClr val="800000"/>
                </a:solidFill>
              </a:rPr>
              <a:t>HPC impact: </a:t>
            </a:r>
            <a:r>
              <a:rPr lang="en-US" sz="2400" b="0" dirty="0" smtClean="0"/>
              <a:t>The </a:t>
            </a:r>
            <a:r>
              <a:rPr lang="en-US" sz="2400" b="0" dirty="0"/>
              <a:t>computational need in biological clustering is reaching exascale. </a:t>
            </a:r>
          </a:p>
        </p:txBody>
      </p:sp>
      <p:graphicFrame>
        <p:nvGraphicFramePr>
          <p:cNvPr id="4" name="Shape 158"/>
          <p:cNvGraphicFramePr/>
          <p:nvPr>
            <p:extLst>
              <p:ext uri="{D42A27DB-BD31-4B8C-83A1-F6EECF244321}">
                <p14:modId xmlns:p14="http://schemas.microsoft.com/office/powerpoint/2010/main" val="548735683"/>
              </p:ext>
            </p:extLst>
          </p:nvPr>
        </p:nvGraphicFramePr>
        <p:xfrm>
          <a:off x="354525" y="1191875"/>
          <a:ext cx="8210550" cy="2441358"/>
        </p:xfrm>
        <a:graphic>
          <a:graphicData uri="http://schemas.openxmlformats.org/drawingml/2006/table">
            <a:tbl>
              <a:tblPr>
                <a:noFill/>
              </a:tblPr>
              <a:tblGrid>
                <a:gridCol w="2282650"/>
                <a:gridCol w="1314000"/>
                <a:gridCol w="1084075"/>
                <a:gridCol w="1325200"/>
                <a:gridCol w="847675"/>
                <a:gridCol w="1356950"/>
              </a:tblGrid>
              <a:tr h="920400">
                <a:tc>
                  <a:txBody>
                    <a:bodyPr/>
                    <a:lstStyle/>
                    <a:p>
                      <a:pPr marL="0" lvl="0" indent="0" rtl="0">
                        <a:lnSpc>
                          <a:spcPct val="115000"/>
                        </a:lnSpc>
                        <a:spcBef>
                          <a:spcPts val="0"/>
                        </a:spcBef>
                        <a:spcAft>
                          <a:spcPts val="0"/>
                        </a:spcAft>
                        <a:buNone/>
                      </a:pPr>
                      <a:r>
                        <a:rPr lang="en-US" sz="2400" b="1" dirty="0">
                          <a:latin typeface="Calibri"/>
                          <a:ea typeface="Calibri"/>
                          <a:cs typeface="Calibri"/>
                          <a:sym typeface="Calibri"/>
                        </a:rPr>
                        <a:t>Data</a:t>
                      </a:r>
                      <a:endParaRPr sz="2400" b="1" dirty="0">
                        <a:latin typeface="Calibri"/>
                        <a:ea typeface="Calibri"/>
                        <a:cs typeface="Calibri"/>
                        <a:sym typeface="Calibri"/>
                      </a:endParaRPr>
                    </a:p>
                  </a:txBody>
                  <a:tcPr marL="91425" marR="91425" marT="91425" marB="91425">
                    <a:lnL w="19050" cap="flat" cmpd="sng">
                      <a:solidFill>
                        <a:srgbClr val="0070C0"/>
                      </a:solidFill>
                      <a:prstDash val="solid"/>
                      <a:round/>
                      <a:headEnd type="none" w="med" len="med"/>
                      <a:tailEnd type="none" w="med" len="med"/>
                    </a:lnL>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2400" b="1">
                          <a:latin typeface="Calibri"/>
                          <a:ea typeface="Calibri"/>
                          <a:cs typeface="Calibri"/>
                          <a:sym typeface="Calibri"/>
                        </a:rPr>
                        <a:t>Proteins</a:t>
                      </a:r>
                      <a:endParaRPr sz="2400" b="1">
                        <a:latin typeface="Calibri"/>
                        <a:ea typeface="Calibri"/>
                        <a:cs typeface="Calibri"/>
                        <a:sym typeface="Calibri"/>
                      </a:endParaRPr>
                    </a:p>
                    <a:p>
                      <a:pPr marL="0" lvl="0" indent="0" algn="ctr" rtl="0">
                        <a:lnSpc>
                          <a:spcPct val="115000"/>
                        </a:lnSpc>
                        <a:spcBef>
                          <a:spcPts val="0"/>
                        </a:spcBef>
                        <a:spcAft>
                          <a:spcPts val="0"/>
                        </a:spcAft>
                        <a:buNone/>
                      </a:pPr>
                      <a:r>
                        <a:rPr lang="en-US" sz="2400" b="1">
                          <a:latin typeface="Calibri"/>
                          <a:ea typeface="Calibri"/>
                          <a:cs typeface="Calibri"/>
                          <a:sym typeface="Calibri"/>
                        </a:rPr>
                        <a:t>(x10</a:t>
                      </a:r>
                      <a:r>
                        <a:rPr lang="en-US" sz="2300" b="1" baseline="30000">
                          <a:latin typeface="Calibri"/>
                          <a:ea typeface="Calibri"/>
                          <a:cs typeface="Calibri"/>
                          <a:sym typeface="Calibri"/>
                        </a:rPr>
                        <a:t>6</a:t>
                      </a:r>
                      <a:r>
                        <a:rPr lang="en-US" sz="2400" b="1">
                          <a:latin typeface="Calibri"/>
                          <a:ea typeface="Calibri"/>
                          <a:cs typeface="Calibri"/>
                          <a:sym typeface="Calibri"/>
                        </a:rPr>
                        <a:t>)</a:t>
                      </a:r>
                      <a:endParaRPr sz="2400" b="1">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2400" b="1">
                          <a:latin typeface="Calibri"/>
                          <a:ea typeface="Calibri"/>
                          <a:cs typeface="Calibri"/>
                          <a:sym typeface="Calibri"/>
                        </a:rPr>
                        <a:t>Edges</a:t>
                      </a:r>
                      <a:endParaRPr sz="2400" b="1">
                        <a:latin typeface="Calibri"/>
                        <a:ea typeface="Calibri"/>
                        <a:cs typeface="Calibri"/>
                        <a:sym typeface="Calibri"/>
                      </a:endParaRPr>
                    </a:p>
                    <a:p>
                      <a:pPr marL="0" lvl="0" indent="0" algn="ctr" rtl="0">
                        <a:lnSpc>
                          <a:spcPct val="115000"/>
                        </a:lnSpc>
                        <a:spcBef>
                          <a:spcPts val="0"/>
                        </a:spcBef>
                        <a:spcAft>
                          <a:spcPts val="0"/>
                        </a:spcAft>
                        <a:buNone/>
                      </a:pPr>
                      <a:r>
                        <a:rPr lang="en-US" sz="2400" b="1">
                          <a:latin typeface="Calibri"/>
                          <a:ea typeface="Calibri"/>
                          <a:cs typeface="Calibri"/>
                          <a:sym typeface="Calibri"/>
                        </a:rPr>
                        <a:t>(x10</a:t>
                      </a:r>
                      <a:r>
                        <a:rPr lang="en-US" sz="2300" b="1" baseline="30000">
                          <a:latin typeface="Calibri"/>
                          <a:ea typeface="Calibri"/>
                          <a:cs typeface="Calibri"/>
                          <a:sym typeface="Calibri"/>
                        </a:rPr>
                        <a:t>9</a:t>
                      </a:r>
                      <a:r>
                        <a:rPr lang="en-US" sz="2400" b="1">
                          <a:latin typeface="Calibri"/>
                          <a:ea typeface="Calibri"/>
                          <a:cs typeface="Calibri"/>
                          <a:sym typeface="Calibri"/>
                        </a:rPr>
                        <a:t>)</a:t>
                      </a:r>
                      <a:endParaRPr sz="2400" b="1">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2400" b="1">
                          <a:latin typeface="Calibri"/>
                          <a:ea typeface="Calibri"/>
                          <a:cs typeface="Calibri"/>
                          <a:sym typeface="Calibri"/>
                        </a:rPr>
                        <a:t>Clusters</a:t>
                      </a:r>
                      <a:endParaRPr sz="2400" b="1">
                        <a:latin typeface="Calibri"/>
                        <a:ea typeface="Calibri"/>
                        <a:cs typeface="Calibri"/>
                        <a:sym typeface="Calibri"/>
                      </a:endParaRPr>
                    </a:p>
                    <a:p>
                      <a:pPr marL="0" lvl="0" indent="0" algn="ctr" rtl="0">
                        <a:lnSpc>
                          <a:spcPct val="115000"/>
                        </a:lnSpc>
                        <a:spcBef>
                          <a:spcPts val="0"/>
                        </a:spcBef>
                        <a:spcAft>
                          <a:spcPts val="0"/>
                        </a:spcAft>
                        <a:buNone/>
                      </a:pPr>
                      <a:r>
                        <a:rPr lang="en-US" sz="2400" b="1">
                          <a:latin typeface="Calibri"/>
                          <a:ea typeface="Calibri"/>
                          <a:cs typeface="Calibri"/>
                          <a:sym typeface="Calibri"/>
                        </a:rPr>
                        <a:t>(x10</a:t>
                      </a:r>
                      <a:r>
                        <a:rPr lang="en-US" sz="2300" b="1" baseline="30000">
                          <a:latin typeface="Calibri"/>
                          <a:ea typeface="Calibri"/>
                          <a:cs typeface="Calibri"/>
                          <a:sym typeface="Calibri"/>
                        </a:rPr>
                        <a:t>6</a:t>
                      </a:r>
                      <a:r>
                        <a:rPr lang="en-US" sz="2400" b="1">
                          <a:latin typeface="Calibri"/>
                          <a:ea typeface="Calibri"/>
                          <a:cs typeface="Calibri"/>
                          <a:sym typeface="Calibri"/>
                        </a:rPr>
                        <a:t>)</a:t>
                      </a:r>
                      <a:endParaRPr sz="2400" b="1">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2400" b="1">
                          <a:latin typeface="Calibri"/>
                          <a:ea typeface="Calibri"/>
                          <a:cs typeface="Calibri"/>
                          <a:sym typeface="Calibri"/>
                        </a:rPr>
                        <a:t>time</a:t>
                      </a:r>
                      <a:endParaRPr sz="2400" b="1">
                        <a:latin typeface="Calibri"/>
                        <a:ea typeface="Calibri"/>
                        <a:cs typeface="Calibri"/>
                        <a:sym typeface="Calibri"/>
                      </a:endParaRPr>
                    </a:p>
                    <a:p>
                      <a:pPr marL="0" lvl="0" indent="0" algn="ctr" rtl="0">
                        <a:lnSpc>
                          <a:spcPct val="115000"/>
                        </a:lnSpc>
                        <a:spcBef>
                          <a:spcPts val="0"/>
                        </a:spcBef>
                        <a:spcAft>
                          <a:spcPts val="0"/>
                        </a:spcAft>
                        <a:buNone/>
                      </a:pPr>
                      <a:r>
                        <a:rPr lang="en-US" sz="2400" b="1">
                          <a:latin typeface="Calibri"/>
                          <a:ea typeface="Calibri"/>
                          <a:cs typeface="Calibri"/>
                          <a:sym typeface="Calibri"/>
                        </a:rPr>
                        <a:t>(hr)</a:t>
                      </a:r>
                      <a:endParaRPr sz="2400" b="1">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2400" b="1">
                          <a:latin typeface="Calibri"/>
                          <a:ea typeface="Calibri"/>
                          <a:cs typeface="Calibri"/>
                          <a:sym typeface="Calibri"/>
                        </a:rPr>
                        <a:t>Cori KNL</a:t>
                      </a:r>
                      <a:endParaRPr sz="2400" b="1">
                        <a:latin typeface="Calibri"/>
                        <a:ea typeface="Calibri"/>
                        <a:cs typeface="Calibri"/>
                        <a:sym typeface="Calibri"/>
                      </a:endParaRPr>
                    </a:p>
                    <a:p>
                      <a:pPr marL="0" lvl="0" indent="0" algn="ctr" rtl="0">
                        <a:lnSpc>
                          <a:spcPct val="115000"/>
                        </a:lnSpc>
                        <a:spcBef>
                          <a:spcPts val="0"/>
                        </a:spcBef>
                        <a:spcAft>
                          <a:spcPts val="0"/>
                        </a:spcAft>
                        <a:buNone/>
                      </a:pPr>
                      <a:r>
                        <a:rPr lang="en-US" sz="2400" b="1">
                          <a:latin typeface="Calibri"/>
                          <a:ea typeface="Calibri"/>
                          <a:cs typeface="Calibri"/>
                          <a:sym typeface="Calibri"/>
                        </a:rPr>
                        <a:t>nodes</a:t>
                      </a:r>
                      <a:endParaRPr sz="2400" b="1">
                        <a:latin typeface="Calibri"/>
                        <a:ea typeface="Calibri"/>
                        <a:cs typeface="Calibri"/>
                        <a:sym typeface="Calibri"/>
                      </a:endParaRPr>
                    </a:p>
                  </a:txBody>
                  <a:tcPr marL="91425" marR="91425" marT="91425" marB="91425">
                    <a:lnR w="19050" cap="flat" cmpd="sng">
                      <a:solidFill>
                        <a:srgbClr val="0070C0"/>
                      </a:solidFill>
                      <a:prstDash val="solid"/>
                      <a:round/>
                      <a:headEnd type="none" w="med" len="med"/>
                      <a:tailEnd type="none" w="med" len="med"/>
                    </a:lnR>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r>
              <a:tr h="449625">
                <a:tc>
                  <a:txBody>
                    <a:bodyPr/>
                    <a:lstStyle/>
                    <a:p>
                      <a:pPr marL="0" lvl="0" indent="0" rtl="0">
                        <a:lnSpc>
                          <a:spcPct val="115000"/>
                        </a:lnSpc>
                        <a:spcBef>
                          <a:spcPts val="0"/>
                        </a:spcBef>
                        <a:spcAft>
                          <a:spcPts val="0"/>
                        </a:spcAft>
                        <a:buNone/>
                      </a:pPr>
                      <a:r>
                        <a:rPr lang="en-US" sz="3000">
                          <a:solidFill>
                            <a:srgbClr val="262626"/>
                          </a:solidFill>
                          <a:latin typeface="Calibri"/>
                          <a:ea typeface="Calibri"/>
                          <a:cs typeface="Calibri"/>
                          <a:sym typeface="Calibri"/>
                        </a:rPr>
                        <a:t>Isolates</a:t>
                      </a:r>
                      <a:endParaRPr sz="3000">
                        <a:solidFill>
                          <a:srgbClr val="262626"/>
                        </a:solidFill>
                        <a:latin typeface="Calibri"/>
                        <a:ea typeface="Calibri"/>
                        <a:cs typeface="Calibri"/>
                        <a:sym typeface="Calibri"/>
                      </a:endParaRPr>
                    </a:p>
                  </a:txBody>
                  <a:tcPr marL="91425" marR="91425" marT="91425" marB="91425">
                    <a:lnL w="19050" cap="flat" cmpd="sng">
                      <a:solidFill>
                        <a:srgbClr val="0070C0"/>
                      </a:solidFill>
                      <a:prstDash val="solid"/>
                      <a:round/>
                      <a:headEnd type="none" w="med" len="med"/>
                      <a:tailEnd type="none" w="med" len="med"/>
                    </a:lnL>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3000">
                          <a:solidFill>
                            <a:srgbClr val="262626"/>
                          </a:solidFill>
                          <a:latin typeface="Calibri"/>
                          <a:ea typeface="Calibri"/>
                          <a:cs typeface="Calibri"/>
                          <a:sym typeface="Calibri"/>
                        </a:rPr>
                        <a:t>70</a:t>
                      </a:r>
                      <a:endParaRPr sz="3000">
                        <a:solidFill>
                          <a:srgbClr val="262626"/>
                        </a:solidFill>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3000">
                          <a:solidFill>
                            <a:srgbClr val="262626"/>
                          </a:solidFill>
                          <a:latin typeface="Calibri"/>
                          <a:ea typeface="Calibri"/>
                          <a:cs typeface="Calibri"/>
                          <a:sym typeface="Calibri"/>
                        </a:rPr>
                        <a:t>68</a:t>
                      </a:r>
                      <a:endParaRPr sz="3000">
                        <a:solidFill>
                          <a:srgbClr val="262626"/>
                        </a:solidFill>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3000">
                          <a:solidFill>
                            <a:srgbClr val="262626"/>
                          </a:solidFill>
                          <a:latin typeface="Calibri"/>
                          <a:ea typeface="Calibri"/>
                          <a:cs typeface="Calibri"/>
                          <a:sym typeface="Calibri"/>
                        </a:rPr>
                        <a:t>2.9</a:t>
                      </a:r>
                      <a:endParaRPr sz="3000">
                        <a:solidFill>
                          <a:srgbClr val="262626"/>
                        </a:solidFill>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3000">
                          <a:solidFill>
                            <a:srgbClr val="262626"/>
                          </a:solidFill>
                          <a:latin typeface="Calibri"/>
                          <a:ea typeface="Calibri"/>
                          <a:cs typeface="Calibri"/>
                          <a:sym typeface="Calibri"/>
                        </a:rPr>
                        <a:t>2.4</a:t>
                      </a:r>
                      <a:endParaRPr sz="3000">
                        <a:solidFill>
                          <a:srgbClr val="262626"/>
                        </a:solidFill>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3000">
                          <a:solidFill>
                            <a:srgbClr val="262626"/>
                          </a:solidFill>
                          <a:latin typeface="Calibri"/>
                          <a:ea typeface="Calibri"/>
                          <a:cs typeface="Calibri"/>
                          <a:sym typeface="Calibri"/>
                        </a:rPr>
                        <a:t>2K</a:t>
                      </a:r>
                      <a:endParaRPr sz="3000">
                        <a:solidFill>
                          <a:srgbClr val="262626"/>
                        </a:solidFill>
                        <a:latin typeface="Calibri"/>
                        <a:ea typeface="Calibri"/>
                        <a:cs typeface="Calibri"/>
                        <a:sym typeface="Calibri"/>
                      </a:endParaRPr>
                    </a:p>
                  </a:txBody>
                  <a:tcPr marL="91425" marR="91425" marT="91425" marB="91425">
                    <a:lnR w="19050" cap="flat" cmpd="sng">
                      <a:solidFill>
                        <a:srgbClr val="0070C0"/>
                      </a:solidFill>
                      <a:prstDash val="solid"/>
                      <a:round/>
                      <a:headEnd type="none" w="med" len="med"/>
                      <a:tailEnd type="none" w="med" len="med"/>
                    </a:lnR>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r>
              <a:tr h="637050">
                <a:tc>
                  <a:txBody>
                    <a:bodyPr/>
                    <a:lstStyle/>
                    <a:p>
                      <a:pPr marL="0" lvl="0" indent="0" rtl="0">
                        <a:lnSpc>
                          <a:spcPct val="115000"/>
                        </a:lnSpc>
                        <a:spcBef>
                          <a:spcPts val="0"/>
                        </a:spcBef>
                        <a:spcAft>
                          <a:spcPts val="0"/>
                        </a:spcAft>
                        <a:buNone/>
                      </a:pPr>
                      <a:r>
                        <a:rPr lang="en-US" sz="3000">
                          <a:solidFill>
                            <a:srgbClr val="262626"/>
                          </a:solidFill>
                          <a:latin typeface="Calibri"/>
                          <a:ea typeface="Calibri"/>
                          <a:cs typeface="Calibri"/>
                          <a:sym typeface="Calibri"/>
                        </a:rPr>
                        <a:t>Meta-Clust50</a:t>
                      </a:r>
                      <a:endParaRPr sz="3000">
                        <a:solidFill>
                          <a:srgbClr val="262626"/>
                        </a:solidFill>
                        <a:latin typeface="Calibri"/>
                        <a:ea typeface="Calibri"/>
                        <a:cs typeface="Calibri"/>
                        <a:sym typeface="Calibri"/>
                      </a:endParaRPr>
                    </a:p>
                  </a:txBody>
                  <a:tcPr marL="91425" marR="91425" marT="91425" marB="91425">
                    <a:lnL w="19050" cap="flat" cmpd="sng">
                      <a:solidFill>
                        <a:srgbClr val="0070C0"/>
                      </a:solidFill>
                      <a:prstDash val="solid"/>
                      <a:round/>
                      <a:headEnd type="none" w="med" len="med"/>
                      <a:tailEnd type="none" w="med" len="med"/>
                    </a:lnL>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3000" dirty="0">
                          <a:solidFill>
                            <a:srgbClr val="262626"/>
                          </a:solidFill>
                          <a:latin typeface="Calibri"/>
                          <a:ea typeface="Calibri"/>
                          <a:cs typeface="Calibri"/>
                          <a:sym typeface="Calibri"/>
                        </a:rPr>
                        <a:t>282</a:t>
                      </a:r>
                      <a:endParaRPr sz="3000" dirty="0">
                        <a:solidFill>
                          <a:srgbClr val="262626"/>
                        </a:solidFill>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3000">
                          <a:solidFill>
                            <a:srgbClr val="262626"/>
                          </a:solidFill>
                          <a:latin typeface="Calibri"/>
                          <a:ea typeface="Calibri"/>
                          <a:cs typeface="Calibri"/>
                          <a:sym typeface="Calibri"/>
                        </a:rPr>
                        <a:t>37</a:t>
                      </a:r>
                      <a:endParaRPr sz="3000">
                        <a:solidFill>
                          <a:srgbClr val="262626"/>
                        </a:solidFill>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3000">
                          <a:solidFill>
                            <a:srgbClr val="262626"/>
                          </a:solidFill>
                          <a:latin typeface="Calibri"/>
                          <a:ea typeface="Calibri"/>
                          <a:cs typeface="Calibri"/>
                          <a:sym typeface="Calibri"/>
                        </a:rPr>
                        <a:t>41.5</a:t>
                      </a:r>
                      <a:endParaRPr sz="3000">
                        <a:solidFill>
                          <a:srgbClr val="262626"/>
                        </a:solidFill>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3000">
                          <a:solidFill>
                            <a:srgbClr val="262626"/>
                          </a:solidFill>
                          <a:latin typeface="Calibri"/>
                          <a:ea typeface="Calibri"/>
                          <a:cs typeface="Calibri"/>
                          <a:sym typeface="Calibri"/>
                        </a:rPr>
                        <a:t>3.2</a:t>
                      </a:r>
                      <a:endParaRPr sz="3000">
                        <a:solidFill>
                          <a:srgbClr val="262626"/>
                        </a:solidFill>
                        <a:latin typeface="Calibri"/>
                        <a:ea typeface="Calibri"/>
                        <a:cs typeface="Calibri"/>
                        <a:sym typeface="Calibri"/>
                      </a:endParaRPr>
                    </a:p>
                  </a:txBody>
                  <a:tcPr marL="91425" marR="91425" marT="91425" marB="91425">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c>
                  <a:txBody>
                    <a:bodyPr/>
                    <a:lstStyle/>
                    <a:p>
                      <a:pPr marL="0" lvl="0" indent="0" algn="ctr" rtl="0">
                        <a:lnSpc>
                          <a:spcPct val="115000"/>
                        </a:lnSpc>
                        <a:spcBef>
                          <a:spcPts val="0"/>
                        </a:spcBef>
                        <a:spcAft>
                          <a:spcPts val="0"/>
                        </a:spcAft>
                        <a:buNone/>
                      </a:pPr>
                      <a:r>
                        <a:rPr lang="en-US" sz="3000" dirty="0">
                          <a:solidFill>
                            <a:srgbClr val="262626"/>
                          </a:solidFill>
                          <a:latin typeface="Calibri"/>
                          <a:ea typeface="Calibri"/>
                          <a:cs typeface="Calibri"/>
                          <a:sym typeface="Calibri"/>
                        </a:rPr>
                        <a:t>2K</a:t>
                      </a:r>
                      <a:endParaRPr sz="3000" dirty="0">
                        <a:solidFill>
                          <a:srgbClr val="262626"/>
                        </a:solidFill>
                        <a:latin typeface="Calibri"/>
                        <a:ea typeface="Calibri"/>
                        <a:cs typeface="Calibri"/>
                        <a:sym typeface="Calibri"/>
                      </a:endParaRPr>
                    </a:p>
                  </a:txBody>
                  <a:tcPr marL="91425" marR="91425" marT="91425" marB="91425">
                    <a:lnR w="19050" cap="flat" cmpd="sng">
                      <a:solidFill>
                        <a:srgbClr val="0070C0"/>
                      </a:solidFill>
                      <a:prstDash val="solid"/>
                      <a:round/>
                      <a:headEnd type="none" w="med" len="med"/>
                      <a:tailEnd type="none" w="med" len="med"/>
                    </a:lnR>
                    <a:lnT w="19050" cap="flat" cmpd="sng">
                      <a:solidFill>
                        <a:srgbClr val="0070C0"/>
                      </a:solidFill>
                      <a:prstDash val="solid"/>
                      <a:round/>
                      <a:headEnd type="none" w="med" len="med"/>
                      <a:tailEnd type="none" w="med" len="med"/>
                    </a:lnT>
                    <a:lnB w="19050" cap="flat" cmpd="sng">
                      <a:solidFill>
                        <a:srgbClr val="0070C0"/>
                      </a:solidFill>
                      <a:prstDash val="solid"/>
                      <a:round/>
                      <a:headEnd type="none" w="med" len="med"/>
                      <a:tailEnd type="none" w="med" len="med"/>
                    </a:lnB>
                  </a:tcPr>
                </a:tc>
              </a:tr>
            </a:tbl>
          </a:graphicData>
        </a:graphic>
      </p:graphicFrame>
      <p:sp>
        <p:nvSpPr>
          <p:cNvPr id="5" name="Shape 162"/>
          <p:cNvSpPr/>
          <p:nvPr/>
        </p:nvSpPr>
        <p:spPr>
          <a:xfrm>
            <a:off x="933300" y="6339642"/>
            <a:ext cx="8210700" cy="400200"/>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None/>
            </a:pPr>
            <a:r>
              <a:rPr lang="en-US" sz="1200" dirty="0">
                <a:solidFill>
                  <a:srgbClr val="172B4D"/>
                </a:solidFill>
                <a:highlight>
                  <a:srgbClr val="FFFFFF"/>
                </a:highlight>
                <a:latin typeface="Roboto"/>
                <a:ea typeface="Roboto"/>
                <a:cs typeface="Roboto"/>
                <a:sym typeface="Roboto"/>
              </a:rPr>
              <a:t>Reference: A. Azad, G. </a:t>
            </a:r>
            <a:r>
              <a:rPr lang="en-US" sz="1200" dirty="0" err="1">
                <a:solidFill>
                  <a:srgbClr val="172B4D"/>
                </a:solidFill>
                <a:highlight>
                  <a:srgbClr val="FFFFFF"/>
                </a:highlight>
                <a:latin typeface="Roboto"/>
                <a:ea typeface="Roboto"/>
                <a:cs typeface="Roboto"/>
                <a:sym typeface="Roboto"/>
              </a:rPr>
              <a:t>Pavlopoulos</a:t>
            </a:r>
            <a:r>
              <a:rPr lang="en-US" sz="1200" dirty="0">
                <a:solidFill>
                  <a:srgbClr val="172B4D"/>
                </a:solidFill>
                <a:highlight>
                  <a:srgbClr val="FFFFFF"/>
                </a:highlight>
                <a:latin typeface="Roboto"/>
                <a:ea typeface="Roboto"/>
                <a:cs typeface="Roboto"/>
                <a:sym typeface="Roboto"/>
              </a:rPr>
              <a:t>, C. </a:t>
            </a:r>
            <a:r>
              <a:rPr lang="en-US" sz="1200" dirty="0" err="1">
                <a:solidFill>
                  <a:srgbClr val="172B4D"/>
                </a:solidFill>
                <a:highlight>
                  <a:srgbClr val="FFFFFF"/>
                </a:highlight>
                <a:latin typeface="Roboto"/>
                <a:ea typeface="Roboto"/>
                <a:cs typeface="Roboto"/>
                <a:sym typeface="Roboto"/>
              </a:rPr>
              <a:t>Ouzounis</a:t>
            </a:r>
            <a:r>
              <a:rPr lang="en-US" sz="1200" dirty="0">
                <a:solidFill>
                  <a:srgbClr val="172B4D"/>
                </a:solidFill>
                <a:highlight>
                  <a:srgbClr val="FFFFFF"/>
                </a:highlight>
                <a:latin typeface="Roboto"/>
                <a:ea typeface="Roboto"/>
                <a:cs typeface="Roboto"/>
                <a:sym typeface="Roboto"/>
              </a:rPr>
              <a:t>, N. </a:t>
            </a:r>
            <a:r>
              <a:rPr lang="en-US" sz="1200" dirty="0" err="1">
                <a:solidFill>
                  <a:srgbClr val="172B4D"/>
                </a:solidFill>
                <a:highlight>
                  <a:srgbClr val="FFFFFF"/>
                </a:highlight>
                <a:latin typeface="Roboto"/>
                <a:ea typeface="Roboto"/>
                <a:cs typeface="Roboto"/>
                <a:sym typeface="Roboto"/>
              </a:rPr>
              <a:t>Kyrpides</a:t>
            </a:r>
            <a:r>
              <a:rPr lang="en-US" sz="1200" dirty="0">
                <a:solidFill>
                  <a:srgbClr val="172B4D"/>
                </a:solidFill>
                <a:highlight>
                  <a:srgbClr val="FFFFFF"/>
                </a:highlight>
                <a:latin typeface="Roboto"/>
                <a:ea typeface="Roboto"/>
                <a:cs typeface="Roboto"/>
                <a:sym typeface="Roboto"/>
              </a:rPr>
              <a:t>, and A Buluç. </a:t>
            </a:r>
            <a:r>
              <a:rPr lang="en-US" sz="1200" dirty="0" err="1">
                <a:solidFill>
                  <a:srgbClr val="172B4D"/>
                </a:solidFill>
                <a:highlight>
                  <a:srgbClr val="FFFFFF"/>
                </a:highlight>
                <a:latin typeface="Roboto"/>
                <a:ea typeface="Roboto"/>
                <a:cs typeface="Roboto"/>
                <a:sym typeface="Roboto"/>
              </a:rPr>
              <a:t>HipMCL</a:t>
            </a:r>
            <a:r>
              <a:rPr lang="en-US" sz="1200" dirty="0">
                <a:solidFill>
                  <a:srgbClr val="172B4D"/>
                </a:solidFill>
                <a:highlight>
                  <a:srgbClr val="FFFFFF"/>
                </a:highlight>
                <a:latin typeface="Roboto"/>
                <a:ea typeface="Roboto"/>
                <a:cs typeface="Roboto"/>
                <a:sym typeface="Roboto"/>
              </a:rPr>
              <a:t>: A high-performance parallel implementation of the Markov clustering algorithm for large-scale networks. Nucleic Acids Research, 2018</a:t>
            </a:r>
            <a:endParaRPr sz="2400" dirty="0">
              <a:solidFill>
                <a:srgbClr val="262626"/>
              </a:solidFill>
              <a:latin typeface="Calibri"/>
              <a:ea typeface="Calibri"/>
              <a:cs typeface="Calibri"/>
              <a:sym typeface="Calibri"/>
            </a:endParaRPr>
          </a:p>
        </p:txBody>
      </p:sp>
    </p:spTree>
    <p:extLst>
      <p:ext uri="{BB962C8B-B14F-4D97-AF65-F5344CB8AC3E}">
        <p14:creationId xmlns:p14="http://schemas.microsoft.com/office/powerpoint/2010/main" val="140079356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Myth #4: Genome alignment should be done in a cloud or a cheap cluster</a:t>
            </a:r>
            <a:endParaRPr lang="en-US" dirty="0"/>
          </a:p>
        </p:txBody>
      </p:sp>
      <p:sp>
        <p:nvSpPr>
          <p:cNvPr id="2" name="Subtitle 1"/>
          <p:cNvSpPr>
            <a:spLocks noGrp="1"/>
          </p:cNvSpPr>
          <p:nvPr>
            <p:ph type="subTitle" idx="1"/>
          </p:nvPr>
        </p:nvSpPr>
        <p:spPr/>
        <p:txBody>
          <a:bodyPr/>
          <a:lstStyle/>
          <a:p>
            <a:r>
              <a:rPr lang="en-US" i="1" dirty="0" smtClean="0"/>
              <a:t>Depends on the size of the data, especially the reference</a:t>
            </a:r>
            <a:endParaRPr lang="en-US" i="1" dirty="0"/>
          </a:p>
        </p:txBody>
      </p:sp>
      <p:sp>
        <p:nvSpPr>
          <p:cNvPr id="3" name="Slide Number Placeholder 2"/>
          <p:cNvSpPr>
            <a:spLocks noGrp="1"/>
          </p:cNvSpPr>
          <p:nvPr>
            <p:ph type="sldNum" sz="quarter" idx="12"/>
          </p:nvPr>
        </p:nvSpPr>
        <p:spPr/>
        <p:txBody>
          <a:bodyPr/>
          <a:lstStyle/>
          <a:p>
            <a:fld id="{79F2B9EA-6D24-484B-A734-BB1BAC74A4FF}" type="slidenum">
              <a:rPr lang="en-US" smtClean="0"/>
              <a:t>26</a:t>
            </a:fld>
            <a:endParaRPr lang="en-US"/>
          </a:p>
        </p:txBody>
      </p:sp>
    </p:spTree>
    <p:extLst>
      <p:ext uri="{BB962C8B-B14F-4D97-AF65-F5344CB8AC3E}">
        <p14:creationId xmlns:p14="http://schemas.microsoft.com/office/powerpoint/2010/main" val="11905927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Speeding up sequence comparison across nodes</a:t>
            </a:r>
            <a:endParaRPr lang="en-US" dirty="0"/>
          </a:p>
        </p:txBody>
      </p:sp>
      <p:sp>
        <p:nvSpPr>
          <p:cNvPr id="3" name="Content Placeholder 2"/>
          <p:cNvSpPr>
            <a:spLocks noGrp="1"/>
          </p:cNvSpPr>
          <p:nvPr>
            <p:ph idx="1"/>
          </p:nvPr>
        </p:nvSpPr>
        <p:spPr>
          <a:xfrm>
            <a:off x="341760" y="1002733"/>
            <a:ext cx="8229600" cy="1729884"/>
          </a:xfrm>
        </p:spPr>
        <p:txBody>
          <a:bodyPr>
            <a:normAutofit/>
          </a:bodyPr>
          <a:lstStyle/>
          <a:p>
            <a:r>
              <a:rPr lang="en-US" dirty="0" smtClean="0">
                <a:solidFill>
                  <a:schemeClr val="tx1">
                    <a:lumMod val="50000"/>
                  </a:schemeClr>
                </a:solidFill>
              </a:rPr>
              <a:t>BLAST is ~41% of the JGI computing workload</a:t>
            </a:r>
            <a:endParaRPr lang="en-US" dirty="0">
              <a:solidFill>
                <a:schemeClr val="tx1">
                  <a:lumMod val="50000"/>
                </a:schemeClr>
              </a:solidFill>
            </a:endParaRPr>
          </a:p>
          <a:p>
            <a:r>
              <a:rPr lang="en-US" dirty="0" smtClean="0">
                <a:solidFill>
                  <a:schemeClr val="tx1">
                    <a:lumMod val="50000"/>
                  </a:schemeClr>
                </a:solidFill>
              </a:rPr>
              <a:t>BLAST is </a:t>
            </a:r>
            <a:r>
              <a:rPr lang="en-US" i="1" dirty="0" smtClean="0">
                <a:solidFill>
                  <a:schemeClr val="tx1">
                    <a:lumMod val="50000"/>
                  </a:schemeClr>
                </a:solidFill>
              </a:rPr>
              <a:t>pleasingly parallel </a:t>
            </a:r>
            <a:r>
              <a:rPr lang="mr-IN" dirty="0" smtClean="0">
                <a:solidFill>
                  <a:schemeClr val="tx1">
                    <a:lumMod val="50000"/>
                  </a:schemeClr>
                </a:solidFill>
              </a:rPr>
              <a:t>–</a:t>
            </a:r>
            <a:r>
              <a:rPr lang="en-US" dirty="0" smtClean="0">
                <a:solidFill>
                  <a:schemeClr val="tx1">
                    <a:lumMod val="50000"/>
                  </a:schemeClr>
                </a:solidFill>
              </a:rPr>
              <a:t> can be broken into independent chunks</a:t>
            </a:r>
          </a:p>
        </p:txBody>
      </p:sp>
      <p:sp>
        <p:nvSpPr>
          <p:cNvPr id="6" name="Slide Number Placeholder 5"/>
          <p:cNvSpPr>
            <a:spLocks noGrp="1"/>
          </p:cNvSpPr>
          <p:nvPr>
            <p:ph type="sldNum" sz="quarter" idx="12"/>
          </p:nvPr>
        </p:nvSpPr>
        <p:spPr/>
        <p:txBody>
          <a:bodyPr/>
          <a:lstStyle/>
          <a:p>
            <a:fld id="{57BDDD3E-B192-BC47-90B1-888D524BFDAD}" type="slidenum">
              <a:rPr lang="en-US" smtClean="0">
                <a:solidFill>
                  <a:srgbClr val="343434"/>
                </a:solidFill>
                <a:latin typeface="Arial"/>
              </a:rPr>
              <a:pPr/>
              <a:t>27</a:t>
            </a:fld>
            <a:endParaRPr lang="en-US">
              <a:solidFill>
                <a:srgbClr val="343434"/>
              </a:solidFill>
              <a:latin typeface="Arial"/>
            </a:endParaRPr>
          </a:p>
        </p:txBody>
      </p:sp>
      <p:sp>
        <p:nvSpPr>
          <p:cNvPr id="4" name="Date Placeholder 3"/>
          <p:cNvSpPr>
            <a:spLocks noGrp="1"/>
          </p:cNvSpPr>
          <p:nvPr>
            <p:ph type="dt" sz="half" idx="4294967295"/>
          </p:nvPr>
        </p:nvSpPr>
        <p:spPr>
          <a:xfrm>
            <a:off x="0" y="6356350"/>
            <a:ext cx="971550" cy="365125"/>
          </a:xfrm>
          <a:prstGeom prst="rect">
            <a:avLst/>
          </a:prstGeom>
        </p:spPr>
        <p:txBody>
          <a:bodyPr/>
          <a:lstStyle/>
          <a:p>
            <a:fld id="{3E244F7D-9AAC-394B-8846-E4B87C82A680}" type="datetime1">
              <a:rPr lang="en-US" smtClean="0">
                <a:solidFill>
                  <a:srgbClr val="343434"/>
                </a:solidFill>
                <a:latin typeface="Arial"/>
              </a:rPr>
              <a:pPr/>
              <a:t>2/26/18</a:t>
            </a:fld>
            <a:endParaRPr lang="en-US">
              <a:solidFill>
                <a:srgbClr val="343434"/>
              </a:solidFill>
              <a:latin typeface="Arial"/>
            </a:endParaRPr>
          </a:p>
        </p:txBody>
      </p:sp>
      <p:pic>
        <p:nvPicPr>
          <p:cNvPr id="7" name="Picture 6"/>
          <p:cNvPicPr>
            <a:picLocks noChangeAspect="1"/>
          </p:cNvPicPr>
          <p:nvPr/>
        </p:nvPicPr>
        <p:blipFill>
          <a:blip r:embed="rId3"/>
          <a:stretch>
            <a:fillRect/>
          </a:stretch>
        </p:blipFill>
        <p:spPr>
          <a:xfrm>
            <a:off x="5097131" y="2308734"/>
            <a:ext cx="3758771" cy="2975694"/>
          </a:xfrm>
          <a:prstGeom prst="rect">
            <a:avLst/>
          </a:prstGeom>
          <a:ln>
            <a:solidFill>
              <a:schemeClr val="accent1"/>
            </a:solidFill>
          </a:ln>
        </p:spPr>
      </p:pic>
      <p:pic>
        <p:nvPicPr>
          <p:cNvPr id="8" name="Picture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43009" y="2591938"/>
            <a:ext cx="1530716" cy="814210"/>
          </a:xfrm>
          <a:prstGeom prst="rect">
            <a:avLst/>
          </a:prstGeom>
        </p:spPr>
      </p:pic>
      <p:sp>
        <p:nvSpPr>
          <p:cNvPr id="9" name="TextBox 8"/>
          <p:cNvSpPr txBox="1"/>
          <p:nvPr/>
        </p:nvSpPr>
        <p:spPr>
          <a:xfrm>
            <a:off x="1112157" y="3438908"/>
            <a:ext cx="2888343" cy="646331"/>
          </a:xfrm>
          <a:prstGeom prst="rect">
            <a:avLst/>
          </a:prstGeom>
          <a:noFill/>
        </p:spPr>
        <p:txBody>
          <a:bodyPr wrap="square" rtlCol="0">
            <a:spAutoFit/>
          </a:bodyPr>
          <a:lstStyle/>
          <a:p>
            <a:r>
              <a:rPr lang="en-US" dirty="0" smtClean="0">
                <a:solidFill>
                  <a:schemeClr val="tx1">
                    <a:lumMod val="50000"/>
                  </a:schemeClr>
                </a:solidFill>
              </a:rPr>
              <a:t>Widely-used tool for distributing compute tasks </a:t>
            </a:r>
          </a:p>
        </p:txBody>
      </p:sp>
      <p:sp>
        <p:nvSpPr>
          <p:cNvPr id="10" name="TextBox 9"/>
          <p:cNvSpPr txBox="1"/>
          <p:nvPr/>
        </p:nvSpPr>
        <p:spPr>
          <a:xfrm>
            <a:off x="322518" y="4913756"/>
            <a:ext cx="4664954" cy="923330"/>
          </a:xfrm>
          <a:prstGeom prst="rect">
            <a:avLst/>
          </a:prstGeom>
          <a:noFill/>
        </p:spPr>
        <p:txBody>
          <a:bodyPr wrap="square" rtlCol="0">
            <a:spAutoFit/>
          </a:bodyPr>
          <a:lstStyle/>
          <a:p>
            <a:r>
              <a:rPr lang="en-US" altLang="ja-JP" sz="1800" dirty="0" err="1">
                <a:solidFill>
                  <a:schemeClr val="tx1">
                    <a:lumMod val="50000"/>
                  </a:schemeClr>
                </a:solidFill>
                <a:cs typeface="Arial" charset="0"/>
              </a:rPr>
              <a:t>SparkBLAST</a:t>
            </a:r>
            <a:r>
              <a:rPr lang="en-US" altLang="ja-JP" sz="1800" dirty="0">
                <a:solidFill>
                  <a:schemeClr val="tx1">
                    <a:lumMod val="50000"/>
                  </a:schemeClr>
                </a:solidFill>
                <a:cs typeface="Arial" charset="0"/>
              </a:rPr>
              <a:t> implementation by </a:t>
            </a:r>
            <a:r>
              <a:rPr lang="en-US" altLang="ja-JP" sz="1800" b="1" i="1" dirty="0">
                <a:solidFill>
                  <a:schemeClr val="tx1">
                    <a:lumMod val="50000"/>
                  </a:schemeClr>
                </a:solidFill>
                <a:cs typeface="Arial" charset="0"/>
              </a:rPr>
              <a:t>Chris Beecroft</a:t>
            </a:r>
            <a:r>
              <a:rPr lang="en-US" altLang="ja-JP" sz="1800" dirty="0">
                <a:solidFill>
                  <a:schemeClr val="tx1">
                    <a:lumMod val="50000"/>
                  </a:schemeClr>
                </a:solidFill>
                <a:cs typeface="Arial" charset="0"/>
              </a:rPr>
              <a:t>, </a:t>
            </a:r>
            <a:r>
              <a:rPr lang="en-US" altLang="ja-JP" sz="1800" dirty="0" smtClean="0">
                <a:solidFill>
                  <a:schemeClr val="tx1">
                    <a:lumMod val="50000"/>
                  </a:schemeClr>
                </a:solidFill>
                <a:cs typeface="Arial" charset="0"/>
              </a:rPr>
              <a:t>Data </a:t>
            </a:r>
            <a:r>
              <a:rPr lang="en-US" altLang="ja-JP" sz="1800" dirty="0">
                <a:solidFill>
                  <a:schemeClr val="tx1">
                    <a:lumMod val="50000"/>
                  </a:schemeClr>
                </a:solidFill>
                <a:cs typeface="Arial" charset="0"/>
              </a:rPr>
              <a:t>Management Group, Genomic Technologies</a:t>
            </a:r>
          </a:p>
        </p:txBody>
      </p:sp>
      <p:sp>
        <p:nvSpPr>
          <p:cNvPr id="11" name="TextBox 10"/>
          <p:cNvSpPr txBox="1"/>
          <p:nvPr/>
        </p:nvSpPr>
        <p:spPr>
          <a:xfrm>
            <a:off x="4987471" y="5409412"/>
            <a:ext cx="4287157" cy="830997"/>
          </a:xfrm>
          <a:prstGeom prst="rect">
            <a:avLst/>
          </a:prstGeom>
          <a:noFill/>
        </p:spPr>
        <p:txBody>
          <a:bodyPr wrap="square" rtlCol="0">
            <a:spAutoFit/>
          </a:bodyPr>
          <a:lstStyle/>
          <a:p>
            <a:r>
              <a:rPr lang="en-US" altLang="ja-JP" sz="1600" u="sng" dirty="0" smtClean="0">
                <a:solidFill>
                  <a:schemeClr val="tx1">
                    <a:lumMod val="50000"/>
                  </a:schemeClr>
                </a:solidFill>
                <a:cs typeface="Arial" charset="0"/>
              </a:rPr>
              <a:t>Figure: </a:t>
            </a:r>
            <a:r>
              <a:rPr lang="en-US" altLang="ja-JP" sz="1600" dirty="0" err="1" smtClean="0">
                <a:solidFill>
                  <a:schemeClr val="tx1">
                    <a:lumMod val="50000"/>
                  </a:schemeClr>
                </a:solidFill>
                <a:cs typeface="Arial" charset="0"/>
              </a:rPr>
              <a:t>SparkBLAST</a:t>
            </a:r>
            <a:r>
              <a:rPr lang="en-US" altLang="ja-JP" sz="1600" dirty="0" smtClean="0">
                <a:solidFill>
                  <a:schemeClr val="tx1">
                    <a:lumMod val="50000"/>
                  </a:schemeClr>
                </a:solidFill>
                <a:cs typeface="Arial" charset="0"/>
              </a:rPr>
              <a:t> is ~</a:t>
            </a:r>
            <a:r>
              <a:rPr lang="en-US" altLang="ja-JP" sz="1600" b="1" dirty="0" smtClean="0">
                <a:solidFill>
                  <a:schemeClr val="tx1">
                    <a:lumMod val="50000"/>
                  </a:schemeClr>
                </a:solidFill>
                <a:cs typeface="Arial" charset="0"/>
              </a:rPr>
              <a:t>15X faster </a:t>
            </a:r>
            <a:r>
              <a:rPr lang="en-US" altLang="ja-JP" sz="1600" dirty="0" smtClean="0">
                <a:solidFill>
                  <a:schemeClr val="tx1">
                    <a:lumMod val="50000"/>
                  </a:schemeClr>
                </a:solidFill>
                <a:cs typeface="Arial" charset="0"/>
              </a:rPr>
              <a:t>on 16 nodes than on a single core enabling </a:t>
            </a:r>
            <a:r>
              <a:rPr lang="en-US" altLang="ja-JP" sz="1600" b="1" i="1" dirty="0" smtClean="0">
                <a:solidFill>
                  <a:schemeClr val="tx1">
                    <a:lumMod val="50000"/>
                  </a:schemeClr>
                </a:solidFill>
                <a:cs typeface="Arial" charset="0"/>
              </a:rPr>
              <a:t>significantly higher throughput</a:t>
            </a:r>
            <a:endParaRPr lang="en-US" altLang="ja-JP" sz="1600" b="1" i="1" dirty="0">
              <a:solidFill>
                <a:schemeClr val="tx1">
                  <a:lumMod val="50000"/>
                </a:schemeClr>
              </a:solidFill>
              <a:cs typeface="Arial" charset="0"/>
            </a:endParaRPr>
          </a:p>
        </p:txBody>
      </p:sp>
    </p:spTree>
    <p:extLst>
      <p:ext uri="{BB962C8B-B14F-4D97-AF65-F5344CB8AC3E}">
        <p14:creationId xmlns:p14="http://schemas.microsoft.com/office/powerpoint/2010/main" val="184269494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29775" y="4270003"/>
            <a:ext cx="9114225" cy="1938992"/>
          </a:xfrm>
          <a:prstGeom prst="rect">
            <a:avLst/>
          </a:prstGeom>
          <a:noFill/>
        </p:spPr>
        <p:txBody>
          <a:bodyPr wrap="square" rtlCol="0">
            <a:spAutoFit/>
          </a:bodyPr>
          <a:lstStyle/>
          <a:p>
            <a:pPr marL="457200" indent="-457200">
              <a:buFont typeface="+mj-lt"/>
              <a:buAutoNum type="arabicPeriod"/>
            </a:pPr>
            <a:r>
              <a:rPr lang="en-US" sz="2000" dirty="0" smtClean="0"/>
              <a:t>Finds both desired targets and (unintentional) off-targets</a:t>
            </a:r>
          </a:p>
          <a:p>
            <a:pPr marL="457200" indent="-457200">
              <a:buFont typeface="+mj-lt"/>
              <a:buAutoNum type="arabicPeriod"/>
            </a:pPr>
            <a:r>
              <a:rPr lang="en-US" sz="2000" dirty="0" smtClean="0"/>
              <a:t>Used seed-and-extend algorithm (also in HipMer)</a:t>
            </a:r>
          </a:p>
          <a:p>
            <a:pPr marL="914400" lvl="1" indent="-457200">
              <a:buFont typeface="Arial"/>
              <a:buChar char="•"/>
            </a:pPr>
            <a:r>
              <a:rPr lang="en-US" sz="2000" i="1" dirty="0" smtClean="0"/>
              <a:t>Build an index of them using fixed-length seeds</a:t>
            </a:r>
            <a:endParaRPr lang="en-US" sz="2000" i="1" dirty="0"/>
          </a:p>
          <a:p>
            <a:pPr marL="914400" lvl="1" indent="-457200">
              <a:buFont typeface="Arial"/>
              <a:buChar char="•"/>
            </a:pPr>
            <a:r>
              <a:rPr lang="en-US" sz="2000" i="1" dirty="0" smtClean="0">
                <a:sym typeface="Wingdings"/>
              </a:rPr>
              <a:t>Locate matches (tandem in CRISPR work)</a:t>
            </a:r>
            <a:endParaRPr lang="en-US" sz="2000" i="1" dirty="0">
              <a:sym typeface="Wingdings"/>
            </a:endParaRPr>
          </a:p>
          <a:p>
            <a:pPr marL="914400" lvl="1" indent="-457200">
              <a:buFont typeface="Arial"/>
              <a:buChar char="•"/>
            </a:pPr>
            <a:r>
              <a:rPr lang="en-US" sz="2000" i="1" dirty="0" smtClean="0">
                <a:sym typeface="Wingdings"/>
              </a:rPr>
              <a:t>Extend (e.g. Smith-Waterman), which could run on GPUs</a:t>
            </a:r>
          </a:p>
          <a:p>
            <a:pPr marL="457200" indent="-457200">
              <a:buFont typeface="+mj-lt"/>
              <a:buAutoNum type="arabicPeriod"/>
            </a:pPr>
            <a:r>
              <a:rPr lang="en-US" sz="2000" dirty="0" smtClean="0">
                <a:sym typeface="Wingdings"/>
              </a:rPr>
              <a:t>They use 3 week on 15K cores for 1 human genome and single guide!</a:t>
            </a:r>
            <a:endParaRPr lang="en-US" sz="2000" dirty="0" smtClean="0"/>
          </a:p>
        </p:txBody>
      </p:sp>
      <p:sp>
        <p:nvSpPr>
          <p:cNvPr id="6" name="Title 5"/>
          <p:cNvSpPr>
            <a:spLocks noGrp="1"/>
          </p:cNvSpPr>
          <p:nvPr>
            <p:ph type="title"/>
          </p:nvPr>
        </p:nvSpPr>
        <p:spPr/>
        <p:txBody>
          <a:bodyPr>
            <a:normAutofit fontScale="90000"/>
          </a:bodyPr>
          <a:lstStyle/>
          <a:p>
            <a:r>
              <a:rPr lang="en-US" dirty="0" smtClean="0"/>
              <a:t>Target and Off-Target CRISPR guide analyses</a:t>
            </a:r>
            <a:endParaRPr lang="en-US" dirty="0"/>
          </a:p>
        </p:txBody>
      </p:sp>
      <p:sp>
        <p:nvSpPr>
          <p:cNvPr id="2" name="Slide Number Placeholder 1"/>
          <p:cNvSpPr>
            <a:spLocks noGrp="1"/>
          </p:cNvSpPr>
          <p:nvPr>
            <p:ph type="sldNum" idx="4294967295"/>
          </p:nvPr>
        </p:nvSpPr>
        <p:spPr>
          <a:xfrm>
            <a:off x="4116655" y="6368807"/>
            <a:ext cx="925800" cy="365100"/>
          </a:xfrm>
          <a:prstGeom prst="rect">
            <a:avLst/>
          </a:prstGeom>
        </p:spPr>
        <p:txBody>
          <a:bodyPr/>
          <a:lstStyle/>
          <a:p>
            <a:fld id="{0CFEC368-1D7A-4F81-ABF6-AE0E36BAF64C}" type="slidenum">
              <a:rPr lang="en-US" smtClean="0"/>
              <a:pPr/>
              <a:t>28</a:t>
            </a:fld>
            <a:endParaRPr lang="en-US"/>
          </a:p>
        </p:txBody>
      </p:sp>
      <p:sp>
        <p:nvSpPr>
          <p:cNvPr id="3" name="TextBox 2"/>
          <p:cNvSpPr txBox="1"/>
          <p:nvPr/>
        </p:nvSpPr>
        <p:spPr>
          <a:xfrm>
            <a:off x="1509496" y="6197715"/>
            <a:ext cx="4695516" cy="307777"/>
          </a:xfrm>
          <a:prstGeom prst="rect">
            <a:avLst/>
          </a:prstGeom>
          <a:noFill/>
        </p:spPr>
        <p:txBody>
          <a:bodyPr wrap="none" rtlCol="0">
            <a:spAutoFit/>
          </a:bodyPr>
          <a:lstStyle/>
          <a:p>
            <a:r>
              <a:rPr lang="en-US" dirty="0" smtClean="0"/>
              <a:t>J. </a:t>
            </a:r>
            <a:r>
              <a:rPr lang="en-US" dirty="0" err="1" smtClean="0"/>
              <a:t>Listgarten</a:t>
            </a:r>
            <a:r>
              <a:rPr lang="en-US" dirty="0" smtClean="0"/>
              <a:t> </a:t>
            </a:r>
            <a:r>
              <a:rPr lang="en-US" i="1" dirty="0" smtClean="0"/>
              <a:t>et al</a:t>
            </a:r>
            <a:r>
              <a:rPr lang="en-US" dirty="0" smtClean="0"/>
              <a:t>, Nature Biomedical Engineering (2018)</a:t>
            </a:r>
            <a:endParaRPr lang="en-US" dirty="0"/>
          </a:p>
        </p:txBody>
      </p:sp>
      <p:pic>
        <p:nvPicPr>
          <p:cNvPr id="4" name="Picture 3" descr="LIstgarten-OfftargetCRISPR.pdf"/>
          <p:cNvPicPr>
            <a:picLocks noChangeAspect="1"/>
          </p:cNvPicPr>
          <p:nvPr/>
        </p:nvPicPr>
        <p:blipFill rotWithShape="1">
          <a:blip r:embed="rId2">
            <a:extLst>
              <a:ext uri="{28A0092B-C50C-407E-A947-70E740481C1C}">
                <a14:useLocalDpi xmlns:a14="http://schemas.microsoft.com/office/drawing/2010/main" val="0"/>
              </a:ext>
            </a:extLst>
          </a:blip>
          <a:srcRect l="14530" t="38066" r="17917" b="44856"/>
          <a:stretch/>
        </p:blipFill>
        <p:spPr>
          <a:xfrm>
            <a:off x="360342" y="1398222"/>
            <a:ext cx="8027149" cy="2871781"/>
          </a:xfrm>
          <a:prstGeom prst="rect">
            <a:avLst/>
          </a:prstGeom>
        </p:spPr>
      </p:pic>
    </p:spTree>
    <p:extLst>
      <p:ext uri="{BB962C8B-B14F-4D97-AF65-F5344CB8AC3E}">
        <p14:creationId xmlns:p14="http://schemas.microsoft.com/office/powerpoint/2010/main" val="409646587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merAligner</a:t>
            </a:r>
            <a:r>
              <a:rPr lang="en-US" dirty="0" smtClean="0"/>
              <a:t> for large / dynamic references</a:t>
            </a:r>
            <a:endParaRPr lang="en-US" dirty="0"/>
          </a:p>
        </p:txBody>
      </p:sp>
      <p:sp>
        <p:nvSpPr>
          <p:cNvPr id="7" name="Content Placeholder 6"/>
          <p:cNvSpPr>
            <a:spLocks noGrp="1"/>
          </p:cNvSpPr>
          <p:nvPr>
            <p:ph idx="1"/>
          </p:nvPr>
        </p:nvSpPr>
        <p:spPr>
          <a:xfrm>
            <a:off x="457200" y="3751856"/>
            <a:ext cx="8229600" cy="2527577"/>
          </a:xfrm>
        </p:spPr>
        <p:txBody>
          <a:bodyPr>
            <a:noAutofit/>
          </a:bodyPr>
          <a:lstStyle/>
          <a:p>
            <a:pPr marL="0" indent="0">
              <a:buNone/>
            </a:pPr>
            <a:r>
              <a:rPr lang="en-US" sz="2000" b="1" dirty="0" smtClean="0"/>
              <a:t>Design philosophy: </a:t>
            </a:r>
            <a:r>
              <a:rPr lang="en-US" sz="2000" i="1" dirty="0" err="1" smtClean="0"/>
              <a:t>merAligner</a:t>
            </a:r>
            <a:r>
              <a:rPr lang="en-US" sz="2000" i="1" dirty="0" smtClean="0"/>
              <a:t> used in HipMer </a:t>
            </a:r>
            <a:r>
              <a:rPr lang="en-US" sz="2000" dirty="0" smtClean="0"/>
              <a:t>parallelizes the end-to-end </a:t>
            </a:r>
          </a:p>
          <a:p>
            <a:pPr marL="457200" indent="-457200">
              <a:buAutoNum type="arabicPeriod"/>
            </a:pPr>
            <a:r>
              <a:rPr lang="en-US" sz="2000" dirty="0" smtClean="0"/>
              <a:t>Each processor is assigned a portion of the contigs (reference)</a:t>
            </a:r>
          </a:p>
          <a:p>
            <a:pPr marL="457200" indent="-457200">
              <a:buAutoNum type="arabicPeriod"/>
            </a:pPr>
            <a:r>
              <a:rPr lang="en-US" sz="2000" dirty="0" smtClean="0"/>
              <a:t>Processors build a </a:t>
            </a:r>
            <a:r>
              <a:rPr lang="en-US" sz="2000" i="1" dirty="0" smtClean="0"/>
              <a:t>global distributed</a:t>
            </a:r>
            <a:r>
              <a:rPr lang="en-US" sz="2000" dirty="0" smtClean="0"/>
              <a:t> seed index of the contigs in parallel</a:t>
            </a:r>
          </a:p>
          <a:p>
            <a:pPr marL="914400" lvl="1" indent="-457200">
              <a:buFont typeface="Arial"/>
              <a:buChar char="•"/>
            </a:pPr>
            <a:r>
              <a:rPr lang="en-US" sz="2000" b="1" dirty="0" smtClean="0"/>
              <a:t>Optimization: </a:t>
            </a:r>
            <a:r>
              <a:rPr lang="en-US" sz="2000" dirty="0" smtClean="0"/>
              <a:t>Aggregating stores optimization.</a:t>
            </a:r>
            <a:endParaRPr lang="en-US" sz="2000" b="1" dirty="0" smtClean="0"/>
          </a:p>
          <a:p>
            <a:pPr marL="457200" indent="-457200">
              <a:buFont typeface="+mj-lt"/>
              <a:buAutoNum type="arabicPeriod"/>
            </a:pPr>
            <a:r>
              <a:rPr lang="en-US" sz="2000" dirty="0" smtClean="0"/>
              <a:t>Each processor is assigned one portion of the reads:</a:t>
            </a:r>
          </a:p>
          <a:p>
            <a:pPr marL="914400" lvl="1" indent="-457200">
              <a:buFont typeface="Arial"/>
              <a:buChar char="•"/>
            </a:pPr>
            <a:r>
              <a:rPr lang="en-US" sz="2000" dirty="0" smtClean="0"/>
              <a:t>Extracts seeds and performs lookups in the </a:t>
            </a:r>
            <a:r>
              <a:rPr lang="en-US" sz="2000" i="1" dirty="0" smtClean="0"/>
              <a:t>distributed</a:t>
            </a:r>
            <a:r>
              <a:rPr lang="en-US" sz="2000" dirty="0" smtClean="0"/>
              <a:t> seed index.</a:t>
            </a:r>
          </a:p>
          <a:p>
            <a:pPr marL="914400" lvl="1" indent="-457200">
              <a:buFont typeface="Arial"/>
              <a:buChar char="•"/>
            </a:pPr>
            <a:r>
              <a:rPr lang="en-US" sz="2000" dirty="0" smtClean="0"/>
              <a:t>Fetches candidate contigs and locally performs alignments</a:t>
            </a:r>
            <a:endParaRPr lang="en-US" dirty="0"/>
          </a:p>
        </p:txBody>
      </p:sp>
      <p:sp>
        <p:nvSpPr>
          <p:cNvPr id="2" name="Slide Number Placeholder 1"/>
          <p:cNvSpPr>
            <a:spLocks noGrp="1"/>
          </p:cNvSpPr>
          <p:nvPr>
            <p:ph type="sldNum" sz="quarter" idx="12"/>
          </p:nvPr>
        </p:nvSpPr>
        <p:spPr/>
        <p:txBody>
          <a:bodyPr/>
          <a:lstStyle/>
          <a:p>
            <a:fld id="{0CFEC368-1D7A-4F81-ABF6-AE0E36BAF64C}" type="slidenum">
              <a:rPr lang="en-US" smtClean="0"/>
              <a:pPr/>
              <a:t>29</a:t>
            </a:fld>
            <a:endParaRPr lang="en-US"/>
          </a:p>
        </p:txBody>
      </p:sp>
      <p:grpSp>
        <p:nvGrpSpPr>
          <p:cNvPr id="9" name="Group 8"/>
          <p:cNvGrpSpPr/>
          <p:nvPr/>
        </p:nvGrpSpPr>
        <p:grpSpPr>
          <a:xfrm>
            <a:off x="735716" y="1290563"/>
            <a:ext cx="7951084" cy="2287015"/>
            <a:chOff x="175846" y="3360615"/>
            <a:chExt cx="7723453" cy="2695484"/>
          </a:xfrm>
        </p:grpSpPr>
        <p:sp>
          <p:nvSpPr>
            <p:cNvPr id="10" name="TextBox 9"/>
            <p:cNvSpPr txBox="1"/>
            <p:nvPr/>
          </p:nvSpPr>
          <p:spPr>
            <a:xfrm flipV="1">
              <a:off x="1520313" y="3598254"/>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11" name="TextBox 10"/>
            <p:cNvSpPr txBox="1"/>
            <p:nvPr/>
          </p:nvSpPr>
          <p:spPr>
            <a:xfrm flipV="1">
              <a:off x="1787518" y="4158698"/>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12" name="TextBox 11"/>
            <p:cNvSpPr txBox="1"/>
            <p:nvPr/>
          </p:nvSpPr>
          <p:spPr>
            <a:xfrm flipV="1">
              <a:off x="2067805" y="4735754"/>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13" name="TextBox 12"/>
            <p:cNvSpPr txBox="1"/>
            <p:nvPr/>
          </p:nvSpPr>
          <p:spPr>
            <a:xfrm flipV="1">
              <a:off x="2757494" y="3604318"/>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14" name="TextBox 13"/>
            <p:cNvSpPr txBox="1"/>
            <p:nvPr/>
          </p:nvSpPr>
          <p:spPr>
            <a:xfrm flipV="1">
              <a:off x="3041592" y="4146735"/>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15" name="TextBox 14"/>
            <p:cNvSpPr txBox="1"/>
            <p:nvPr/>
          </p:nvSpPr>
          <p:spPr>
            <a:xfrm flipV="1">
              <a:off x="3318070" y="4734949"/>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16" name="TextBox 15"/>
            <p:cNvSpPr txBox="1"/>
            <p:nvPr/>
          </p:nvSpPr>
          <p:spPr>
            <a:xfrm flipV="1">
              <a:off x="3935166" y="3604318"/>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17" name="TextBox 16"/>
            <p:cNvSpPr txBox="1"/>
            <p:nvPr/>
          </p:nvSpPr>
          <p:spPr>
            <a:xfrm flipV="1">
              <a:off x="4248321" y="4165516"/>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19" name="TextBox 18"/>
            <p:cNvSpPr txBox="1"/>
            <p:nvPr/>
          </p:nvSpPr>
          <p:spPr>
            <a:xfrm flipV="1">
              <a:off x="4509995" y="4713997"/>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20" name="TextBox 19"/>
            <p:cNvSpPr txBox="1"/>
            <p:nvPr/>
          </p:nvSpPr>
          <p:spPr>
            <a:xfrm flipV="1">
              <a:off x="5189075" y="3601846"/>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21" name="TextBox 20"/>
            <p:cNvSpPr txBox="1"/>
            <p:nvPr/>
          </p:nvSpPr>
          <p:spPr>
            <a:xfrm flipV="1">
              <a:off x="5416000" y="4132604"/>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22" name="TextBox 21"/>
            <p:cNvSpPr txBox="1"/>
            <p:nvPr/>
          </p:nvSpPr>
          <p:spPr>
            <a:xfrm flipV="1">
              <a:off x="5696288" y="4708855"/>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23" name="TextBox 22"/>
            <p:cNvSpPr txBox="1"/>
            <p:nvPr/>
          </p:nvSpPr>
          <p:spPr>
            <a:xfrm flipV="1">
              <a:off x="6359332" y="3601846"/>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24" name="TextBox 23"/>
            <p:cNvSpPr txBox="1"/>
            <p:nvPr/>
          </p:nvSpPr>
          <p:spPr>
            <a:xfrm flipV="1">
              <a:off x="6604588" y="4103535"/>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25" name="TextBox 24"/>
            <p:cNvSpPr txBox="1"/>
            <p:nvPr/>
          </p:nvSpPr>
          <p:spPr>
            <a:xfrm flipV="1">
              <a:off x="6884876" y="4711829"/>
              <a:ext cx="1014423" cy="123966"/>
            </a:xfrm>
            <a:prstGeom prst="rect">
              <a:avLst/>
            </a:prstGeom>
            <a:solidFill>
              <a:schemeClr val="accent2">
                <a:lumMod val="75000"/>
              </a:schemeClr>
            </a:solidFill>
            <a:ln>
              <a:solidFill>
                <a:schemeClr val="accent2">
                  <a:lumMod val="75000"/>
                </a:schemeClr>
              </a:solidFill>
            </a:ln>
          </p:spPr>
          <p:txBody>
            <a:bodyPr wrap="square" rtlCol="0">
              <a:spAutoFit/>
            </a:bodyPr>
            <a:lstStyle/>
            <a:p>
              <a:pPr algn="r"/>
              <a:endParaRPr lang="en-US" sz="800" dirty="0">
                <a:solidFill>
                  <a:srgbClr val="008000"/>
                </a:solidFill>
              </a:endParaRPr>
            </a:p>
          </p:txBody>
        </p:sp>
        <p:sp>
          <p:nvSpPr>
            <p:cNvPr id="26" name="TextBox 25"/>
            <p:cNvSpPr txBox="1"/>
            <p:nvPr/>
          </p:nvSpPr>
          <p:spPr>
            <a:xfrm flipV="1">
              <a:off x="2264729" y="3886841"/>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27" name="TextBox 26"/>
            <p:cNvSpPr txBox="1"/>
            <p:nvPr/>
          </p:nvSpPr>
          <p:spPr>
            <a:xfrm flipV="1">
              <a:off x="1780760" y="4468236"/>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28" name="TextBox 27"/>
            <p:cNvSpPr txBox="1"/>
            <p:nvPr/>
          </p:nvSpPr>
          <p:spPr>
            <a:xfrm flipV="1">
              <a:off x="1296402" y="4983924"/>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29" name="TextBox 28"/>
            <p:cNvSpPr txBox="1"/>
            <p:nvPr/>
          </p:nvSpPr>
          <p:spPr>
            <a:xfrm flipV="1">
              <a:off x="3583020" y="3888149"/>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30" name="TextBox 29"/>
            <p:cNvSpPr txBox="1"/>
            <p:nvPr/>
          </p:nvSpPr>
          <p:spPr>
            <a:xfrm flipV="1">
              <a:off x="3099052" y="4469544"/>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31" name="TextBox 30"/>
            <p:cNvSpPr txBox="1"/>
            <p:nvPr/>
          </p:nvSpPr>
          <p:spPr>
            <a:xfrm flipV="1">
              <a:off x="2745920" y="4977993"/>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32" name="TextBox 31"/>
            <p:cNvSpPr txBox="1"/>
            <p:nvPr/>
          </p:nvSpPr>
          <p:spPr>
            <a:xfrm flipV="1">
              <a:off x="4842965" y="3890319"/>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33" name="TextBox 32"/>
            <p:cNvSpPr txBox="1"/>
            <p:nvPr/>
          </p:nvSpPr>
          <p:spPr>
            <a:xfrm flipV="1">
              <a:off x="4358995" y="4471713"/>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34" name="TextBox 33"/>
            <p:cNvSpPr txBox="1"/>
            <p:nvPr/>
          </p:nvSpPr>
          <p:spPr>
            <a:xfrm flipV="1">
              <a:off x="4005863" y="4980162"/>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35" name="TextBox 34"/>
            <p:cNvSpPr txBox="1"/>
            <p:nvPr/>
          </p:nvSpPr>
          <p:spPr>
            <a:xfrm flipV="1">
              <a:off x="6097375" y="3891627"/>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36" name="TextBox 35"/>
            <p:cNvSpPr txBox="1"/>
            <p:nvPr/>
          </p:nvSpPr>
          <p:spPr>
            <a:xfrm flipV="1">
              <a:off x="5613407" y="4473021"/>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37" name="TextBox 36"/>
            <p:cNvSpPr txBox="1"/>
            <p:nvPr/>
          </p:nvSpPr>
          <p:spPr>
            <a:xfrm flipV="1">
              <a:off x="5260275" y="4981469"/>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38" name="TextBox 37"/>
            <p:cNvSpPr txBox="1"/>
            <p:nvPr/>
          </p:nvSpPr>
          <p:spPr>
            <a:xfrm flipV="1">
              <a:off x="6511758" y="5002144"/>
              <a:ext cx="1014423" cy="123966"/>
            </a:xfrm>
            <a:prstGeom prst="rect">
              <a:avLst/>
            </a:prstGeom>
            <a:solidFill>
              <a:schemeClr val="tx2">
                <a:lumMod val="75000"/>
              </a:schemeClr>
            </a:solidFill>
          </p:spPr>
          <p:txBody>
            <a:bodyPr wrap="square" rtlCol="0">
              <a:spAutoFit/>
            </a:bodyPr>
            <a:lstStyle/>
            <a:p>
              <a:pPr algn="r"/>
              <a:endParaRPr lang="en-US" sz="800" dirty="0">
                <a:solidFill>
                  <a:srgbClr val="008000"/>
                </a:solidFill>
              </a:endParaRPr>
            </a:p>
          </p:txBody>
        </p:sp>
        <p:sp>
          <p:nvSpPr>
            <p:cNvPr id="39" name="TextBox 38"/>
            <p:cNvSpPr txBox="1"/>
            <p:nvPr/>
          </p:nvSpPr>
          <p:spPr>
            <a:xfrm flipV="1">
              <a:off x="2667545" y="5910728"/>
              <a:ext cx="3161552" cy="123966"/>
            </a:xfrm>
            <a:prstGeom prst="rect">
              <a:avLst/>
            </a:prstGeom>
            <a:solidFill>
              <a:srgbClr val="008000"/>
            </a:solidFill>
          </p:spPr>
          <p:txBody>
            <a:bodyPr wrap="square" rtlCol="0">
              <a:spAutoFit/>
            </a:bodyPr>
            <a:lstStyle/>
            <a:p>
              <a:pPr algn="r"/>
              <a:endParaRPr lang="en-US" sz="800" dirty="0">
                <a:solidFill>
                  <a:srgbClr val="008000"/>
                </a:solidFill>
              </a:endParaRPr>
            </a:p>
          </p:txBody>
        </p:sp>
        <p:sp>
          <p:nvSpPr>
            <p:cNvPr id="40" name="TextBox 39"/>
            <p:cNvSpPr txBox="1"/>
            <p:nvPr/>
          </p:nvSpPr>
          <p:spPr>
            <a:xfrm>
              <a:off x="175846" y="4041880"/>
              <a:ext cx="1194191" cy="761768"/>
            </a:xfrm>
            <a:prstGeom prst="rect">
              <a:avLst/>
            </a:prstGeom>
            <a:noFill/>
          </p:spPr>
          <p:txBody>
            <a:bodyPr wrap="square" rtlCol="0">
              <a:spAutoFit/>
            </a:bodyPr>
            <a:lstStyle/>
            <a:p>
              <a:pPr algn="ctr"/>
              <a:r>
                <a:rPr lang="en-US" sz="1800" dirty="0" smtClean="0"/>
                <a:t>Reads</a:t>
              </a:r>
            </a:p>
            <a:p>
              <a:pPr algn="ctr"/>
              <a:r>
                <a:rPr lang="en-US" sz="1800" dirty="0" smtClean="0"/>
                <a:t>(queries)</a:t>
              </a:r>
              <a:endParaRPr lang="en-US" sz="1800" dirty="0"/>
            </a:p>
          </p:txBody>
        </p:sp>
        <p:sp>
          <p:nvSpPr>
            <p:cNvPr id="41" name="TextBox 40"/>
            <p:cNvSpPr txBox="1"/>
            <p:nvPr/>
          </p:nvSpPr>
          <p:spPr>
            <a:xfrm>
              <a:off x="175846" y="5620803"/>
              <a:ext cx="1194191" cy="435296"/>
            </a:xfrm>
            <a:prstGeom prst="rect">
              <a:avLst/>
            </a:prstGeom>
            <a:noFill/>
          </p:spPr>
          <p:txBody>
            <a:bodyPr wrap="square" rtlCol="0">
              <a:spAutoFit/>
            </a:bodyPr>
            <a:lstStyle/>
            <a:p>
              <a:pPr algn="ctr"/>
              <a:r>
                <a:rPr lang="en-US" sz="1800" dirty="0" err="1" smtClean="0"/>
                <a:t>Contig</a:t>
              </a:r>
              <a:endParaRPr lang="en-US" sz="1800" dirty="0"/>
            </a:p>
          </p:txBody>
        </p:sp>
        <p:sp>
          <p:nvSpPr>
            <p:cNvPr id="42" name="Rectangle 41"/>
            <p:cNvSpPr/>
            <p:nvPr/>
          </p:nvSpPr>
          <p:spPr>
            <a:xfrm>
              <a:off x="2667545" y="3360615"/>
              <a:ext cx="3161552" cy="2012462"/>
            </a:xfrm>
            <a:prstGeom prst="rect">
              <a:avLst/>
            </a:prstGeom>
            <a:noFill/>
            <a:ln w="5715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9049054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GOTTCHA Metagenome Comparison Tool </a:t>
            </a:r>
            <a:endParaRPr lang="en-US" dirty="0"/>
          </a:p>
        </p:txBody>
      </p:sp>
      <p:sp>
        <p:nvSpPr>
          <p:cNvPr id="3" name="Text Placeholder 2"/>
          <p:cNvSpPr>
            <a:spLocks noGrp="1"/>
          </p:cNvSpPr>
          <p:nvPr>
            <p:ph type="body" idx="1"/>
          </p:nvPr>
        </p:nvSpPr>
        <p:spPr>
          <a:xfrm>
            <a:off x="457200" y="4547909"/>
            <a:ext cx="8497410" cy="1315430"/>
          </a:xfrm>
        </p:spPr>
        <p:txBody>
          <a:bodyPr>
            <a:normAutofit fontScale="92500" lnSpcReduction="20000"/>
          </a:bodyPr>
          <a:lstStyle/>
          <a:p>
            <a:r>
              <a:rPr lang="en-US" dirty="0" smtClean="0"/>
              <a:t>Represents metagenome by taxonomy</a:t>
            </a:r>
          </a:p>
          <a:p>
            <a:pPr lvl="1"/>
            <a:r>
              <a:rPr lang="en-US" dirty="0" smtClean="0"/>
              <a:t>Expensive all-to-all against database</a:t>
            </a:r>
          </a:p>
          <a:p>
            <a:pPr lvl="1"/>
            <a:r>
              <a:rPr lang="en-US" dirty="0" smtClean="0"/>
              <a:t>Uses </a:t>
            </a:r>
            <a:r>
              <a:rPr lang="en-US" dirty="0" err="1" smtClean="0"/>
              <a:t>MerAligner</a:t>
            </a:r>
            <a:r>
              <a:rPr lang="en-US" dirty="0" smtClean="0"/>
              <a:t> (HPC aligner in HipMer)</a:t>
            </a:r>
            <a:endParaRPr lang="en-US" dirty="0"/>
          </a:p>
        </p:txBody>
      </p:sp>
      <p:pic>
        <p:nvPicPr>
          <p:cNvPr id="4" name="Picture 7" descr="Cover"/>
          <p:cNvPicPr>
            <a:picLocks noChangeAspect="1" noChangeArrowheads="1"/>
          </p:cNvPicPr>
          <p:nvPr/>
        </p:nvPicPr>
        <p:blipFill rotWithShape="1">
          <a:blip r:embed="rId2">
            <a:extLst>
              <a:ext uri="{28A0092B-C50C-407E-A947-70E740481C1C}">
                <a14:useLocalDpi xmlns:a14="http://schemas.microsoft.com/office/drawing/2010/main" val="0"/>
              </a:ext>
            </a:extLst>
          </a:blip>
          <a:srcRect l="49145" b="54453"/>
          <a:stretch/>
        </p:blipFill>
        <p:spPr bwMode="auto">
          <a:xfrm>
            <a:off x="457200" y="1028701"/>
            <a:ext cx="5104822" cy="3243417"/>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79F2B9EA-6D24-484B-A734-BB1BAC74A4FF}" type="slidenum">
              <a:rPr lang="en-US" smtClean="0"/>
              <a:t>30</a:t>
            </a:fld>
            <a:endParaRPr lang="en-US"/>
          </a:p>
        </p:txBody>
      </p:sp>
      <p:pic>
        <p:nvPicPr>
          <p:cNvPr id="6" name="Shape 155"/>
          <p:cNvPicPr preferRelativeResize="0"/>
          <p:nvPr/>
        </p:nvPicPr>
        <p:blipFill>
          <a:blip r:embed="rId3">
            <a:alphaModFix/>
          </a:blip>
          <a:stretch>
            <a:fillRect/>
          </a:stretch>
        </p:blipFill>
        <p:spPr>
          <a:xfrm>
            <a:off x="5966651" y="1140026"/>
            <a:ext cx="2786379" cy="3253931"/>
          </a:xfrm>
          <a:prstGeom prst="rect">
            <a:avLst/>
          </a:prstGeom>
          <a:noFill/>
          <a:ln w="9525" cap="flat" cmpd="sng">
            <a:solidFill>
              <a:schemeClr val="tx1"/>
            </a:solidFill>
            <a:prstDash val="solid"/>
            <a:round/>
            <a:headEnd type="none" w="med" len="med"/>
            <a:tailEnd type="none" w="med" len="med"/>
          </a:ln>
        </p:spPr>
      </p:pic>
      <p:sp>
        <p:nvSpPr>
          <p:cNvPr id="7" name="TextBox 6"/>
          <p:cNvSpPr txBox="1"/>
          <p:nvPr/>
        </p:nvSpPr>
        <p:spPr>
          <a:xfrm>
            <a:off x="293265" y="6106241"/>
            <a:ext cx="8661345" cy="307777"/>
          </a:xfrm>
          <a:prstGeom prst="rect">
            <a:avLst/>
          </a:prstGeom>
          <a:noFill/>
        </p:spPr>
        <p:txBody>
          <a:bodyPr wrap="none" rtlCol="0">
            <a:spAutoFit/>
          </a:bodyPr>
          <a:lstStyle/>
          <a:p>
            <a:r>
              <a:rPr lang="en-US" dirty="0" smtClean="0"/>
              <a:t>Patrick Chain’s group at LANL; </a:t>
            </a:r>
            <a:r>
              <a:rPr lang="en-US" dirty="0" err="1" smtClean="0"/>
              <a:t>MerAlinger</a:t>
            </a:r>
            <a:r>
              <a:rPr lang="en-US" dirty="0" smtClean="0"/>
              <a:t> integration by </a:t>
            </a:r>
            <a:r>
              <a:rPr lang="en-US" dirty="0" err="1" smtClean="0"/>
              <a:t>Migun</a:t>
            </a:r>
            <a:r>
              <a:rPr lang="en-US" dirty="0" smtClean="0"/>
              <a:t> </a:t>
            </a:r>
            <a:r>
              <a:rPr lang="en-US" dirty="0" err="1" smtClean="0"/>
              <a:t>Shakya</a:t>
            </a:r>
            <a:r>
              <a:rPr lang="en-US" dirty="0" smtClean="0"/>
              <a:t> (LANL) with Steve Hofmeyr (LBNL) </a:t>
            </a:r>
            <a:endParaRPr lang="en-US" dirty="0"/>
          </a:p>
        </p:txBody>
      </p:sp>
    </p:spTree>
    <p:extLst>
      <p:ext uri="{BB962C8B-B14F-4D97-AF65-F5344CB8AC3E}">
        <p14:creationId xmlns:p14="http://schemas.microsoft.com/office/powerpoint/2010/main" val="315055508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Myth #5: Machine Learning doesn’t need HPC</a:t>
            </a:r>
            <a:endParaRPr lang="en-US" dirty="0"/>
          </a:p>
        </p:txBody>
      </p:sp>
      <p:sp>
        <p:nvSpPr>
          <p:cNvPr id="2" name="Subtitle 1"/>
          <p:cNvSpPr>
            <a:spLocks noGrp="1"/>
          </p:cNvSpPr>
          <p:nvPr>
            <p:ph type="subTitle" idx="1"/>
          </p:nvPr>
        </p:nvSpPr>
        <p:spPr/>
        <p:txBody>
          <a:bodyPr/>
          <a:lstStyle/>
          <a:p>
            <a:r>
              <a:rPr lang="en-US" i="1" dirty="0" smtClean="0"/>
              <a:t>Large-scale statistical models, including both deep and traditional learning can benefit</a:t>
            </a:r>
            <a:endParaRPr lang="en-US" i="1" dirty="0"/>
          </a:p>
        </p:txBody>
      </p:sp>
      <p:sp>
        <p:nvSpPr>
          <p:cNvPr id="3" name="Slide Number Placeholder 2"/>
          <p:cNvSpPr>
            <a:spLocks noGrp="1"/>
          </p:cNvSpPr>
          <p:nvPr>
            <p:ph type="sldNum" sz="quarter" idx="12"/>
          </p:nvPr>
        </p:nvSpPr>
        <p:spPr/>
        <p:txBody>
          <a:bodyPr/>
          <a:lstStyle/>
          <a:p>
            <a:fld id="{79F2B9EA-6D24-484B-A734-BB1BAC74A4FF}" type="slidenum">
              <a:rPr lang="en-US" smtClean="0"/>
              <a:t>31</a:t>
            </a:fld>
            <a:endParaRPr lang="en-US"/>
          </a:p>
        </p:txBody>
      </p:sp>
    </p:spTree>
    <p:extLst>
      <p:ext uri="{BB962C8B-B14F-4D97-AF65-F5344CB8AC3E}">
        <p14:creationId xmlns:p14="http://schemas.microsoft.com/office/powerpoint/2010/main" val="105733132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2905271"/>
          </a:xfrm>
          <a:prstGeom prst="rect">
            <a:avLst/>
          </a:prstGeom>
          <a:solidFill>
            <a:schemeClr val="accent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a:alphaModFix amt="80000"/>
            <a:extLst>
              <a:ext uri="{28A0092B-C50C-407E-A947-70E740481C1C}">
                <a14:useLocalDpi xmlns:a14="http://schemas.microsoft.com/office/drawing/2010/main" val="0"/>
              </a:ext>
            </a:extLst>
          </a:blip>
          <a:stretch>
            <a:fillRect/>
          </a:stretch>
        </p:blipFill>
        <p:spPr>
          <a:xfrm>
            <a:off x="-1" y="2905700"/>
            <a:ext cx="4615016" cy="3461262"/>
          </a:xfrm>
          <a:prstGeom prst="rect">
            <a:avLst/>
          </a:prstGeom>
        </p:spPr>
      </p:pic>
      <p:sp>
        <p:nvSpPr>
          <p:cNvPr id="4" name="Title 3"/>
          <p:cNvSpPr>
            <a:spLocks noGrp="1"/>
          </p:cNvSpPr>
          <p:nvPr>
            <p:ph type="title"/>
          </p:nvPr>
        </p:nvSpPr>
        <p:spPr>
          <a:xfrm>
            <a:off x="483962" y="221199"/>
            <a:ext cx="8166579" cy="2459304"/>
          </a:xfrm>
        </p:spPr>
        <p:txBody>
          <a:bodyPr/>
          <a:lstStyle/>
          <a:p>
            <a:r>
              <a:rPr lang="en-US" sz="4800" dirty="0" smtClean="0">
                <a:solidFill>
                  <a:schemeClr val="bg1"/>
                </a:solidFill>
                <a:effectLst>
                  <a:glow rad="101600">
                    <a:schemeClr val="accent1">
                      <a:satMod val="175000"/>
                      <a:alpha val="40000"/>
                    </a:schemeClr>
                  </a:glow>
                </a:effectLst>
              </a:rPr>
              <a:t>Learn the relationship between features with Graphical Model Estimator</a:t>
            </a:r>
            <a:endParaRPr lang="en-US" sz="4800" dirty="0">
              <a:solidFill>
                <a:schemeClr val="bg1"/>
              </a:solidFill>
              <a:effectLst>
                <a:glow rad="101600">
                  <a:schemeClr val="accent1">
                    <a:satMod val="175000"/>
                    <a:alpha val="40000"/>
                  </a:schemeClr>
                </a:glow>
              </a:effectLst>
            </a:endParaRPr>
          </a:p>
        </p:txBody>
      </p:sp>
      <p:sp>
        <p:nvSpPr>
          <p:cNvPr id="2" name="Slide Number Placeholder 1"/>
          <p:cNvSpPr>
            <a:spLocks noGrp="1"/>
          </p:cNvSpPr>
          <p:nvPr>
            <p:ph type="sldNum" sz="quarter" idx="12"/>
          </p:nvPr>
        </p:nvSpPr>
        <p:spPr/>
        <p:txBody>
          <a:bodyPr/>
          <a:lstStyle/>
          <a:p>
            <a:fld id="{58D4B532-8D92-4A76-9CB9-4097789726D0}" type="slidenum">
              <a:rPr lang="en-US" smtClean="0">
                <a:solidFill>
                  <a:prstClr val="black">
                    <a:tint val="75000"/>
                  </a:prstClr>
                </a:solidFill>
              </a:rPr>
              <a:pPr/>
              <a:t>32</a:t>
            </a:fld>
            <a:endParaRPr lang="en-US">
              <a:solidFill>
                <a:prstClr val="black">
                  <a:tint val="75000"/>
                </a:prstClr>
              </a:solidFill>
            </a:endParaRPr>
          </a:p>
        </p:txBody>
      </p:sp>
      <p:sp>
        <p:nvSpPr>
          <p:cNvPr id="8" name="Rectangle 7"/>
          <p:cNvSpPr/>
          <p:nvPr/>
        </p:nvSpPr>
        <p:spPr>
          <a:xfrm>
            <a:off x="775711" y="6366962"/>
            <a:ext cx="7752272" cy="461665"/>
          </a:xfrm>
          <a:prstGeom prst="rect">
            <a:avLst/>
          </a:prstGeom>
        </p:spPr>
        <p:txBody>
          <a:bodyPr wrap="square">
            <a:spAutoFit/>
          </a:bodyPr>
          <a:lstStyle/>
          <a:p>
            <a:r>
              <a:rPr lang="en-US" sz="1200" dirty="0" smtClean="0">
                <a:solidFill>
                  <a:schemeClr val="tx1">
                    <a:lumMod val="50000"/>
                    <a:lumOff val="50000"/>
                  </a:schemeClr>
                </a:solidFill>
              </a:rPr>
              <a:t>Source: https</a:t>
            </a:r>
            <a:r>
              <a:rPr lang="en-US" sz="1200" dirty="0">
                <a:solidFill>
                  <a:schemeClr val="tx1">
                    <a:lumMod val="50000"/>
                    <a:lumOff val="50000"/>
                  </a:schemeClr>
                </a:solidFill>
              </a:rPr>
              <a:t>://</a:t>
            </a:r>
            <a:r>
              <a:rPr lang="en-US" sz="1200" dirty="0" smtClean="0">
                <a:solidFill>
                  <a:schemeClr val="tx1">
                    <a:lumMod val="50000"/>
                    <a:lumOff val="50000"/>
                  </a:schemeClr>
                </a:solidFill>
                <a:latin typeface="+mj-lt"/>
              </a:rPr>
              <a:t>media4.s-nbcnews.com/</a:t>
            </a:r>
            <a:r>
              <a:rPr lang="en-US" sz="1200" dirty="0" err="1" smtClean="0">
                <a:solidFill>
                  <a:schemeClr val="tx1">
                    <a:lumMod val="50000"/>
                    <a:lumOff val="50000"/>
                  </a:schemeClr>
                </a:solidFill>
                <a:latin typeface="+mj-lt"/>
              </a:rPr>
              <a:t>i</a:t>
            </a:r>
            <a:r>
              <a:rPr lang="en-US" sz="1200" dirty="0" smtClean="0">
                <a:solidFill>
                  <a:schemeClr val="tx1">
                    <a:lumMod val="50000"/>
                    <a:lumOff val="50000"/>
                  </a:schemeClr>
                </a:solidFill>
                <a:latin typeface="+mj-lt"/>
              </a:rPr>
              <a:t>/</a:t>
            </a:r>
            <a:r>
              <a:rPr lang="en-US" sz="1200" dirty="0" err="1" smtClean="0">
                <a:solidFill>
                  <a:schemeClr val="tx1">
                    <a:lumMod val="50000"/>
                    <a:lumOff val="50000"/>
                  </a:schemeClr>
                </a:solidFill>
                <a:latin typeface="+mj-lt"/>
              </a:rPr>
              <a:t>newscms</a:t>
            </a:r>
            <a:r>
              <a:rPr lang="en-US" sz="1200" dirty="0" smtClean="0">
                <a:solidFill>
                  <a:schemeClr val="tx1">
                    <a:lumMod val="50000"/>
                    <a:lumOff val="50000"/>
                  </a:schemeClr>
                </a:solidFill>
                <a:latin typeface="+mj-lt"/>
              </a:rPr>
              <a:t>/2017_25/958456/150401-dna-strand-mn-1645_9d74198e59853eb79be3124a876ad4fd.jpg</a:t>
            </a:r>
          </a:p>
        </p:txBody>
      </p:sp>
      <p:sp>
        <p:nvSpPr>
          <p:cNvPr id="10" name="Oval 9"/>
          <p:cNvSpPr/>
          <p:nvPr/>
        </p:nvSpPr>
        <p:spPr>
          <a:xfrm>
            <a:off x="3065974" y="4460701"/>
            <a:ext cx="365760" cy="365760"/>
          </a:xfrm>
          <a:prstGeom prst="ellipse">
            <a:avLst/>
          </a:prstGeom>
          <a:noFill/>
          <a:ln w="76200">
            <a:solidFill>
              <a:srgbClr val="FFC000"/>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Oval 10"/>
          <p:cNvSpPr/>
          <p:nvPr/>
        </p:nvSpPr>
        <p:spPr>
          <a:xfrm>
            <a:off x="775711" y="4072226"/>
            <a:ext cx="365760" cy="365760"/>
          </a:xfrm>
          <a:prstGeom prst="ellipse">
            <a:avLst/>
          </a:prstGeom>
          <a:noFill/>
          <a:ln w="76200">
            <a:solidFill>
              <a:srgbClr val="FF0000"/>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12819" b="12136"/>
          <a:stretch/>
        </p:blipFill>
        <p:spPr>
          <a:xfrm>
            <a:off x="4513350" y="2905271"/>
            <a:ext cx="4630649" cy="3461691"/>
          </a:xfrm>
          <a:prstGeom prst="rect">
            <a:avLst/>
          </a:prstGeom>
        </p:spPr>
      </p:pic>
      <p:sp>
        <p:nvSpPr>
          <p:cNvPr id="12" name="Oval 11"/>
          <p:cNvSpPr/>
          <p:nvPr/>
        </p:nvSpPr>
        <p:spPr>
          <a:xfrm>
            <a:off x="7526481" y="4643581"/>
            <a:ext cx="365760" cy="365760"/>
          </a:xfrm>
          <a:prstGeom prst="ellipse">
            <a:avLst/>
          </a:prstGeom>
          <a:noFill/>
          <a:ln w="76200">
            <a:solidFill>
              <a:srgbClr val="FFC000"/>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Oval 12"/>
          <p:cNvSpPr/>
          <p:nvPr/>
        </p:nvSpPr>
        <p:spPr>
          <a:xfrm>
            <a:off x="6437682" y="3889346"/>
            <a:ext cx="365760" cy="365760"/>
          </a:xfrm>
          <a:prstGeom prst="ellipse">
            <a:avLst/>
          </a:prstGeom>
          <a:noFill/>
          <a:ln w="76200">
            <a:solidFill>
              <a:srgbClr val="FF0000"/>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85817891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0342" y="960644"/>
            <a:ext cx="6995347" cy="4842933"/>
          </a:xfrm>
        </p:spPr>
      </p:pic>
      <p:sp>
        <p:nvSpPr>
          <p:cNvPr id="2" name="Title 1"/>
          <p:cNvSpPr>
            <a:spLocks noGrp="1"/>
          </p:cNvSpPr>
          <p:nvPr>
            <p:ph type="title"/>
          </p:nvPr>
        </p:nvSpPr>
        <p:spPr>
          <a:xfrm>
            <a:off x="360342" y="153685"/>
            <a:ext cx="8783658" cy="658151"/>
          </a:xfrm>
        </p:spPr>
        <p:txBody>
          <a:bodyPr>
            <a:normAutofit/>
          </a:bodyPr>
          <a:lstStyle/>
          <a:p>
            <a:r>
              <a:rPr lang="en-US" dirty="0" smtClean="0"/>
              <a:t>Communication Avoiding “HP-CONCORD”</a:t>
            </a:r>
            <a:endParaRPr lang="en-US" dirty="0"/>
          </a:p>
        </p:txBody>
      </p:sp>
      <p:sp>
        <p:nvSpPr>
          <p:cNvPr id="5" name="Slide Number Placeholder 4"/>
          <p:cNvSpPr>
            <a:spLocks noGrp="1"/>
          </p:cNvSpPr>
          <p:nvPr>
            <p:ph type="sldNum" sz="quarter" idx="4294967295"/>
          </p:nvPr>
        </p:nvSpPr>
        <p:spPr>
          <a:xfrm>
            <a:off x="7190912" y="6356350"/>
            <a:ext cx="1648288" cy="365125"/>
          </a:xfrm>
          <a:prstGeom prst="rect">
            <a:avLst/>
          </a:prstGeom>
        </p:spPr>
        <p:txBody>
          <a:bodyPr/>
          <a:lstStyle/>
          <a:p>
            <a:fld id="{58D4B532-8D92-4A76-9CB9-4097789726D0}" type="slidenum">
              <a:rPr lang="en-US" smtClean="0">
                <a:solidFill>
                  <a:srgbClr val="FFFFFF"/>
                </a:solidFill>
              </a:rPr>
              <a:pPr/>
              <a:t>33</a:t>
            </a:fld>
            <a:endParaRPr lang="en-US" dirty="0">
              <a:solidFill>
                <a:srgbClr val="FFFFFF"/>
              </a:solidFill>
            </a:endParaRPr>
          </a:p>
        </p:txBody>
      </p:sp>
      <p:sp>
        <p:nvSpPr>
          <p:cNvPr id="3" name="TextBox 2"/>
          <p:cNvSpPr txBox="1"/>
          <p:nvPr/>
        </p:nvSpPr>
        <p:spPr>
          <a:xfrm>
            <a:off x="7002819" y="1904881"/>
            <a:ext cx="184666" cy="369332"/>
          </a:xfrm>
          <a:prstGeom prst="rect">
            <a:avLst/>
          </a:prstGeom>
          <a:noFill/>
        </p:spPr>
        <p:txBody>
          <a:bodyPr wrap="none" rtlCol="0">
            <a:spAutoFit/>
          </a:bodyPr>
          <a:lstStyle/>
          <a:p>
            <a:endParaRPr lang="en-US" dirty="0"/>
          </a:p>
        </p:txBody>
      </p:sp>
      <p:sp>
        <p:nvSpPr>
          <p:cNvPr id="8" name="TextBox 7"/>
          <p:cNvSpPr txBox="1"/>
          <p:nvPr/>
        </p:nvSpPr>
        <p:spPr>
          <a:xfrm>
            <a:off x="6877394" y="1627882"/>
            <a:ext cx="1961806" cy="646331"/>
          </a:xfrm>
          <a:prstGeom prst="rect">
            <a:avLst/>
          </a:prstGeom>
          <a:solidFill>
            <a:srgbClr val="FFFFFF"/>
          </a:solidFill>
          <a:ln>
            <a:solidFill>
              <a:schemeClr val="tx1"/>
            </a:solidFill>
          </a:ln>
        </p:spPr>
        <p:txBody>
          <a:bodyPr wrap="square" rtlCol="0">
            <a:spAutoFit/>
          </a:bodyPr>
          <a:lstStyle/>
          <a:p>
            <a:r>
              <a:rPr lang="en-US" dirty="0" smtClean="0"/>
              <a:t>Best previous algorithm (1 node)</a:t>
            </a:r>
            <a:endParaRPr lang="en-US" dirty="0"/>
          </a:p>
        </p:txBody>
      </p:sp>
      <p:cxnSp>
        <p:nvCxnSpPr>
          <p:cNvPr id="10" name="Straight Arrow Connector 9"/>
          <p:cNvCxnSpPr>
            <a:stCxn id="8" idx="1"/>
          </p:cNvCxnSpPr>
          <p:nvPr/>
        </p:nvCxnSpPr>
        <p:spPr>
          <a:xfrm flipH="1">
            <a:off x="5991667" y="1951048"/>
            <a:ext cx="885727"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57702" y="5839352"/>
            <a:ext cx="8481498" cy="400110"/>
          </a:xfrm>
          <a:prstGeom prst="rect">
            <a:avLst/>
          </a:prstGeom>
          <a:noFill/>
        </p:spPr>
        <p:txBody>
          <a:bodyPr wrap="square" rtlCol="0">
            <a:spAutoFit/>
          </a:bodyPr>
          <a:lstStyle/>
          <a:p>
            <a:r>
              <a:rPr lang="en-US" sz="2000" dirty="0" smtClean="0"/>
              <a:t>Solve previously </a:t>
            </a:r>
            <a:r>
              <a:rPr lang="en-US" sz="2000" dirty="0" smtClean="0"/>
              <a:t>intractable problems using clever algorithms and </a:t>
            </a:r>
            <a:r>
              <a:rPr lang="en-US" sz="2000" dirty="0" smtClean="0"/>
              <a:t>HPC</a:t>
            </a:r>
            <a:endParaRPr lang="en-US" sz="2000" dirty="0"/>
          </a:p>
        </p:txBody>
      </p:sp>
      <p:sp>
        <p:nvSpPr>
          <p:cNvPr id="13" name="TextBox 12"/>
          <p:cNvSpPr txBox="1"/>
          <p:nvPr/>
        </p:nvSpPr>
        <p:spPr>
          <a:xfrm>
            <a:off x="2486011" y="1668260"/>
            <a:ext cx="860926" cy="1258037"/>
          </a:xfrm>
          <a:prstGeom prst="rect">
            <a:avLst/>
          </a:prstGeom>
          <a:solidFill>
            <a:srgbClr val="FFFFFF"/>
          </a:solidFill>
        </p:spPr>
        <p:txBody>
          <a:bodyPr wrap="square" lIns="0" tIns="0" rIns="0" bIns="0" rtlCol="0">
            <a:spAutoFit/>
          </a:bodyPr>
          <a:lstStyle/>
          <a:p>
            <a:pPr>
              <a:lnSpc>
                <a:spcPct val="75000"/>
              </a:lnSpc>
            </a:pPr>
            <a:r>
              <a:rPr lang="en-US" dirty="0" err="1" smtClean="0"/>
              <a:t>BigQUIC</a:t>
            </a:r>
            <a:endParaRPr lang="en-US" dirty="0" smtClean="0"/>
          </a:p>
          <a:p>
            <a:pPr>
              <a:lnSpc>
                <a:spcPct val="75000"/>
              </a:lnSpc>
            </a:pPr>
            <a:r>
              <a:rPr lang="en-US" dirty="0" smtClean="0"/>
              <a:t>1 node</a:t>
            </a:r>
          </a:p>
          <a:p>
            <a:pPr>
              <a:lnSpc>
                <a:spcPct val="75000"/>
              </a:lnSpc>
            </a:pPr>
            <a:r>
              <a:rPr lang="en-US" dirty="0" smtClean="0"/>
              <a:t>2 nodes</a:t>
            </a:r>
          </a:p>
          <a:p>
            <a:pPr>
              <a:lnSpc>
                <a:spcPct val="75000"/>
              </a:lnSpc>
            </a:pPr>
            <a:r>
              <a:rPr lang="en-US" dirty="0" smtClean="0"/>
              <a:t>4 nodes</a:t>
            </a:r>
          </a:p>
          <a:p>
            <a:pPr>
              <a:lnSpc>
                <a:spcPct val="75000"/>
              </a:lnSpc>
            </a:pPr>
            <a:r>
              <a:rPr lang="en-US" dirty="0" smtClean="0"/>
              <a:t>16 nodes</a:t>
            </a:r>
          </a:p>
          <a:p>
            <a:pPr>
              <a:lnSpc>
                <a:spcPct val="75000"/>
              </a:lnSpc>
            </a:pPr>
            <a:r>
              <a:rPr lang="en-US" dirty="0" smtClean="0"/>
              <a:t>64 nodes</a:t>
            </a:r>
            <a:endParaRPr lang="en-US" dirty="0"/>
          </a:p>
        </p:txBody>
      </p:sp>
      <p:sp>
        <p:nvSpPr>
          <p:cNvPr id="14" name="TextBox 13"/>
          <p:cNvSpPr txBox="1"/>
          <p:nvPr/>
        </p:nvSpPr>
        <p:spPr>
          <a:xfrm>
            <a:off x="7292778" y="3326486"/>
            <a:ext cx="1703294" cy="646331"/>
          </a:xfrm>
          <a:prstGeom prst="rect">
            <a:avLst/>
          </a:prstGeom>
          <a:solidFill>
            <a:srgbClr val="FFFFFF"/>
          </a:solidFill>
          <a:ln>
            <a:solidFill>
              <a:schemeClr val="tx1"/>
            </a:solidFill>
          </a:ln>
        </p:spPr>
        <p:txBody>
          <a:bodyPr wrap="square" rtlCol="0">
            <a:spAutoFit/>
          </a:bodyPr>
          <a:lstStyle/>
          <a:p>
            <a:r>
              <a:rPr lang="en-US" dirty="0" smtClean="0"/>
              <a:t>Our algorithm (HP-CONCORD)</a:t>
            </a:r>
            <a:endParaRPr lang="en-US" dirty="0"/>
          </a:p>
        </p:txBody>
      </p:sp>
      <p:sp>
        <p:nvSpPr>
          <p:cNvPr id="16" name="Right Brace 15"/>
          <p:cNvSpPr/>
          <p:nvPr/>
        </p:nvSpPr>
        <p:spPr>
          <a:xfrm>
            <a:off x="7019983" y="2445824"/>
            <a:ext cx="170929" cy="2496570"/>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07542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Discovering regions and co-region</a:t>
            </a:r>
            <a:endParaRPr lang="en-US" dirty="0"/>
          </a:p>
        </p:txBody>
      </p:sp>
      <p:sp>
        <p:nvSpPr>
          <p:cNvPr id="5" name="Slide Number Placeholder 4"/>
          <p:cNvSpPr>
            <a:spLocks noGrp="1"/>
          </p:cNvSpPr>
          <p:nvPr>
            <p:ph type="sldNum" sz="quarter" idx="4294967295"/>
          </p:nvPr>
        </p:nvSpPr>
        <p:spPr>
          <a:xfrm>
            <a:off x="7190912" y="6356350"/>
            <a:ext cx="1648288" cy="365125"/>
          </a:xfrm>
          <a:prstGeom prst="rect">
            <a:avLst/>
          </a:prstGeom>
        </p:spPr>
        <p:txBody>
          <a:bodyPr/>
          <a:lstStyle/>
          <a:p>
            <a:fld id="{58D4B532-8D92-4A76-9CB9-4097789726D0}" type="slidenum">
              <a:rPr lang="en-US" smtClean="0">
                <a:solidFill>
                  <a:schemeClr val="bg1"/>
                </a:solidFill>
              </a:rPr>
              <a:pPr/>
              <a:t>34</a:t>
            </a:fld>
            <a:endParaRPr lang="en-US" dirty="0">
              <a:solidFill>
                <a:schemeClr val="bg1"/>
              </a:solidFill>
            </a:endParaRP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6138" r="93047" b="33728"/>
          <a:stretch/>
        </p:blipFill>
        <p:spPr>
          <a:xfrm>
            <a:off x="3637838" y="1084333"/>
            <a:ext cx="675161" cy="4803082"/>
          </a:xfrm>
          <a:prstGeom prst="rect">
            <a:avLst/>
          </a:prstGeom>
        </p:spPr>
      </p:pic>
      <p:grpSp>
        <p:nvGrpSpPr>
          <p:cNvPr id="7" name="Group 6"/>
          <p:cNvGrpSpPr/>
          <p:nvPr/>
        </p:nvGrpSpPr>
        <p:grpSpPr>
          <a:xfrm>
            <a:off x="4312999" y="1175127"/>
            <a:ext cx="4632012" cy="4608159"/>
            <a:chOff x="1653496" y="1037839"/>
            <a:chExt cx="3733800" cy="3592409"/>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1204" r="31438" b="32915"/>
            <a:stretch/>
          </p:blipFill>
          <p:spPr>
            <a:xfrm>
              <a:off x="1653496" y="1037839"/>
              <a:ext cx="3733800" cy="3592409"/>
            </a:xfrm>
            <a:prstGeom prst="rect">
              <a:avLst/>
            </a:prstGeom>
          </p:spPr>
        </p:pic>
        <p:sp>
          <p:nvSpPr>
            <p:cNvPr id="10" name="Oval 9"/>
            <p:cNvSpPr/>
            <p:nvPr/>
          </p:nvSpPr>
          <p:spPr>
            <a:xfrm>
              <a:off x="4285355" y="2155948"/>
              <a:ext cx="239397" cy="22101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70462" y="1436337"/>
              <a:ext cx="239397" cy="22101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007652" y="3097607"/>
              <a:ext cx="239397" cy="22101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624647" y="1325832"/>
              <a:ext cx="239397" cy="22101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706831" y="3077402"/>
              <a:ext cx="239397" cy="22101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p:cNvSpPr txBox="1"/>
          <p:nvPr/>
        </p:nvSpPr>
        <p:spPr>
          <a:xfrm>
            <a:off x="2409172" y="5887415"/>
            <a:ext cx="3807653" cy="307777"/>
          </a:xfrm>
          <a:prstGeom prst="rect">
            <a:avLst/>
          </a:prstGeom>
          <a:noFill/>
        </p:spPr>
        <p:txBody>
          <a:bodyPr wrap="none" rtlCol="0">
            <a:spAutoFit/>
          </a:bodyPr>
          <a:lstStyle/>
          <a:p>
            <a:r>
              <a:rPr lang="en-US" dirty="0" smtClean="0"/>
              <a:t>Koanantakool, et al, AISTAT 2018, to appear.</a:t>
            </a:r>
            <a:endParaRPr lang="en-US" dirty="0"/>
          </a:p>
        </p:txBody>
      </p:sp>
      <p:sp>
        <p:nvSpPr>
          <p:cNvPr id="4" name="Rectangle 3"/>
          <p:cNvSpPr/>
          <p:nvPr/>
        </p:nvSpPr>
        <p:spPr>
          <a:xfrm>
            <a:off x="243102" y="1366535"/>
            <a:ext cx="3394736" cy="3231654"/>
          </a:xfrm>
          <a:prstGeom prst="rect">
            <a:avLst/>
          </a:prstGeom>
        </p:spPr>
        <p:txBody>
          <a:bodyPr wrap="square">
            <a:spAutoFit/>
          </a:bodyPr>
          <a:lstStyle/>
          <a:p>
            <a:r>
              <a:rPr lang="en-US" sz="2400" b="1" dirty="0">
                <a:solidFill>
                  <a:schemeClr val="tx1"/>
                </a:solidFill>
              </a:rPr>
              <a:t>Resting-state fMRI</a:t>
            </a:r>
          </a:p>
          <a:p>
            <a:r>
              <a:rPr lang="en-US" sz="2000" dirty="0" smtClean="0">
                <a:solidFill>
                  <a:schemeClr val="tx1"/>
                </a:solidFill>
              </a:rPr>
              <a:t>91K x 91K Sample Covariance matrix</a:t>
            </a:r>
          </a:p>
          <a:p>
            <a:endParaRPr lang="en-US" sz="2000" dirty="0" smtClean="0">
              <a:solidFill>
                <a:schemeClr val="tx1"/>
              </a:solidFill>
            </a:endParaRPr>
          </a:p>
          <a:p>
            <a:pPr marL="571500" indent="-301752">
              <a:buFontTx/>
              <a:buChar char="•"/>
            </a:pPr>
            <a:r>
              <a:rPr lang="en-US" sz="2000" dirty="0" smtClean="0">
                <a:solidFill>
                  <a:schemeClr val="tx1"/>
                </a:solidFill>
              </a:rPr>
              <a:t>91K </a:t>
            </a:r>
            <a:r>
              <a:rPr lang="en-US" sz="2000" dirty="0">
                <a:solidFill>
                  <a:schemeClr val="tx1"/>
                </a:solidFill>
              </a:rPr>
              <a:t>data points (2mm x 2mm x 2mm cubes)</a:t>
            </a:r>
          </a:p>
          <a:p>
            <a:pPr marL="571500" indent="-301752">
              <a:buFontTx/>
              <a:buChar char="•"/>
            </a:pPr>
            <a:r>
              <a:rPr lang="en-US" sz="2000" dirty="0">
                <a:solidFill>
                  <a:schemeClr val="tx1"/>
                </a:solidFill>
              </a:rPr>
              <a:t>5K time points (every 0.7 sections for 2 hour)</a:t>
            </a:r>
          </a:p>
          <a:p>
            <a:pPr marL="571500" indent="-301752">
              <a:buFontTx/>
              <a:buChar char="•"/>
            </a:pPr>
            <a:r>
              <a:rPr lang="en-US" sz="2000" dirty="0">
                <a:solidFill>
                  <a:schemeClr val="tx1"/>
                </a:solidFill>
              </a:rPr>
              <a:t>Averaged over 1,200 subjects</a:t>
            </a:r>
          </a:p>
        </p:txBody>
      </p:sp>
    </p:spTree>
    <p:extLst>
      <p:ext uri="{BB962C8B-B14F-4D97-AF65-F5344CB8AC3E}">
        <p14:creationId xmlns:p14="http://schemas.microsoft.com/office/powerpoint/2010/main" val="322567818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Placeholder 2"/>
          <p:cNvSpPr txBox="1">
            <a:spLocks/>
          </p:cNvSpPr>
          <p:nvPr/>
        </p:nvSpPr>
        <p:spPr bwMode="auto">
          <a:xfrm>
            <a:off x="211644" y="5907840"/>
            <a:ext cx="7638439" cy="134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8600" tIns="0" rIns="228600" bIns="0"/>
          <a:lstStyle>
            <a:lvl1pPr/>
            <a:lvl2pPr/>
            <a:lvl3pPr/>
            <a:lvl4pPr/>
            <a:lvl5pPr/>
            <a:lvl6pPr/>
            <a:lvl7pPr/>
            <a:lvl8pPr/>
            <a:lvl9pPr/>
          </a:lstStyle>
          <a:p>
            <a:pPr eaLnBrk="1" hangingPunct="1"/>
            <a:r>
              <a:rPr lang="en-US" sz="1800" dirty="0" smtClean="0"/>
              <a:t>Derived from  S. Min et al, Briefings in Bioinformatics</a:t>
            </a:r>
            <a:endParaRPr lang="en-US" sz="1600" dirty="0"/>
          </a:p>
        </p:txBody>
      </p:sp>
      <p:sp>
        <p:nvSpPr>
          <p:cNvPr id="16387" name="Rectangle 2"/>
          <p:cNvSpPr>
            <a:spLocks noChangeArrowheads="1"/>
          </p:cNvSpPr>
          <p:nvPr/>
        </p:nvSpPr>
        <p:spPr bwMode="auto">
          <a:xfrm>
            <a:off x="0" y="0"/>
            <a:ext cx="9144000" cy="6858000"/>
          </a:xfrm>
          <a:prstGeom prst="rect">
            <a:avLst/>
          </a:prstGeom>
          <a:noFill/>
          <a:ln w="25400">
            <a:solidFill>
              <a:srgbClr val="F2F2F2"/>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en-US">
              <a:solidFill>
                <a:srgbClr val="FFFFFF"/>
              </a:solidFill>
            </a:endParaRPr>
          </a:p>
        </p:txBody>
      </p:sp>
      <p:sp>
        <p:nvSpPr>
          <p:cNvPr id="16389" name="TextBox 3"/>
          <p:cNvSpPr txBox="1">
            <a:spLocks noChangeArrowheads="1"/>
          </p:cNvSpPr>
          <p:nvPr/>
        </p:nvSpPr>
        <p:spPr bwMode="auto">
          <a:xfrm>
            <a:off x="0" y="231775"/>
            <a:ext cx="914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a:lvl3pPr/>
            <a:lvl4pPr/>
            <a:lvl5pPr/>
            <a:lvl6pPr/>
            <a:lvl7pPr/>
            <a:lvl8pPr/>
            <a:lvl9pPr/>
          </a:lstStyle>
          <a:p>
            <a:pPr algn="ctr"/>
            <a:r>
              <a:rPr lang="en-US" sz="1400" dirty="0" smtClean="0"/>
              <a:t>Deep Learning in </a:t>
            </a:r>
            <a:r>
              <a:rPr lang="en-US" sz="1400" dirty="0" err="1" smtClean="0"/>
              <a:t>Bioinformati</a:t>
            </a:r>
            <a:endParaRPr lang="en-US" sz="1400" dirty="0"/>
          </a:p>
        </p:txBody>
      </p:sp>
      <p:sp>
        <p:nvSpPr>
          <p:cNvPr id="2" name="Title 1"/>
          <p:cNvSpPr>
            <a:spLocks noGrp="1"/>
          </p:cNvSpPr>
          <p:nvPr>
            <p:ph type="title"/>
          </p:nvPr>
        </p:nvSpPr>
        <p:spPr/>
        <p:txBody>
          <a:bodyPr/>
          <a:lstStyle/>
          <a:p>
            <a:r>
              <a:rPr lang="en-US" dirty="0" smtClean="0"/>
              <a:t>Deep Learning in </a:t>
            </a:r>
            <a:r>
              <a:rPr lang="en-US" dirty="0" err="1" smtClean="0"/>
              <a:t>Bioinformatic</a:t>
            </a:r>
            <a:endParaRPr lang="en-US" dirty="0"/>
          </a:p>
        </p:txBody>
      </p:sp>
      <p:sp>
        <p:nvSpPr>
          <p:cNvPr id="3" name="Rounded Rectangle 2"/>
          <p:cNvSpPr/>
          <p:nvPr/>
        </p:nvSpPr>
        <p:spPr>
          <a:xfrm>
            <a:off x="5719209" y="1243048"/>
            <a:ext cx="3424791" cy="1828159"/>
          </a:xfrm>
          <a:prstGeom prst="roundRect">
            <a:avLst/>
          </a:prstGeom>
          <a:solidFill>
            <a:srgbClr val="95373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Protein structure prediction</a:t>
            </a:r>
          </a:p>
          <a:p>
            <a:pPr algn="ctr"/>
            <a:r>
              <a:rPr lang="en-US" sz="2000" dirty="0" smtClean="0"/>
              <a:t>Gene expression regulation</a:t>
            </a:r>
          </a:p>
          <a:p>
            <a:pPr algn="ctr"/>
            <a:r>
              <a:rPr lang="en-US" sz="2000" dirty="0" smtClean="0"/>
              <a:t>Segmentation</a:t>
            </a:r>
          </a:p>
          <a:p>
            <a:pPr algn="ctr"/>
            <a:r>
              <a:rPr lang="en-US" sz="2000" dirty="0" smtClean="0"/>
              <a:t>Brain decoding</a:t>
            </a:r>
          </a:p>
          <a:p>
            <a:pPr algn="ctr"/>
            <a:r>
              <a:rPr lang="en-US" sz="2000" dirty="0" smtClean="0"/>
              <a:t>Anomaly classification</a:t>
            </a:r>
            <a:endParaRPr lang="en-US" sz="2000" dirty="0"/>
          </a:p>
        </p:txBody>
      </p:sp>
      <p:graphicFrame>
        <p:nvGraphicFramePr>
          <p:cNvPr id="4" name="Diagram 3"/>
          <p:cNvGraphicFramePr/>
          <p:nvPr>
            <p:extLst>
              <p:ext uri="{D42A27DB-BD31-4B8C-83A1-F6EECF244321}">
                <p14:modId xmlns:p14="http://schemas.microsoft.com/office/powerpoint/2010/main" val="1133216739"/>
              </p:ext>
            </p:extLst>
          </p:nvPr>
        </p:nvGraphicFramePr>
        <p:xfrm>
          <a:off x="981260" y="1204562"/>
          <a:ext cx="3559474" cy="1866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rotWithShape="1">
          <a:blip r:embed="rId8"/>
          <a:srcRect l="38732"/>
          <a:stretch/>
        </p:blipFill>
        <p:spPr>
          <a:xfrm>
            <a:off x="2828339" y="3167427"/>
            <a:ext cx="3721434" cy="2267435"/>
          </a:xfrm>
          <a:prstGeom prst="rect">
            <a:avLst/>
          </a:prstGeom>
        </p:spPr>
      </p:pic>
      <p:pic>
        <p:nvPicPr>
          <p:cNvPr id="6" name="Picture 5"/>
          <p:cNvPicPr>
            <a:picLocks noChangeAspect="1"/>
          </p:cNvPicPr>
          <p:nvPr/>
        </p:nvPicPr>
        <p:blipFill rotWithShape="1">
          <a:blip r:embed="rId9"/>
          <a:srcRect t="24883"/>
          <a:stretch/>
        </p:blipFill>
        <p:spPr>
          <a:xfrm>
            <a:off x="438280" y="1166075"/>
            <a:ext cx="1423075" cy="598622"/>
          </a:xfrm>
          <a:prstGeom prst="rect">
            <a:avLst/>
          </a:prstGeom>
        </p:spPr>
      </p:pic>
      <p:pic>
        <p:nvPicPr>
          <p:cNvPr id="7" name="Picture 6"/>
          <p:cNvPicPr>
            <a:picLocks noChangeAspect="1"/>
          </p:cNvPicPr>
          <p:nvPr/>
        </p:nvPicPr>
        <p:blipFill rotWithShape="1">
          <a:blip r:embed="rId10"/>
          <a:srcRect t="27599" b="29027"/>
          <a:stretch/>
        </p:blipFill>
        <p:spPr>
          <a:xfrm>
            <a:off x="438280" y="1803185"/>
            <a:ext cx="1423075" cy="617237"/>
          </a:xfrm>
          <a:prstGeom prst="rect">
            <a:avLst/>
          </a:prstGeom>
        </p:spPr>
      </p:pic>
      <p:pic>
        <p:nvPicPr>
          <p:cNvPr id="8" name="Picture 7"/>
          <p:cNvPicPr>
            <a:picLocks noChangeAspect="1"/>
          </p:cNvPicPr>
          <p:nvPr/>
        </p:nvPicPr>
        <p:blipFill rotWithShape="1">
          <a:blip r:embed="rId11"/>
          <a:srcRect l="27756" t="21025" r="45072" b="50508"/>
          <a:stretch/>
        </p:blipFill>
        <p:spPr>
          <a:xfrm>
            <a:off x="438280" y="2492458"/>
            <a:ext cx="1423075" cy="617237"/>
          </a:xfrm>
          <a:prstGeom prst="rect">
            <a:avLst/>
          </a:prstGeom>
        </p:spPr>
      </p:pic>
    </p:spTree>
    <p:extLst>
      <p:ext uri="{BB962C8B-B14F-4D97-AF65-F5344CB8AC3E}">
        <p14:creationId xmlns:p14="http://schemas.microsoft.com/office/powerpoint/2010/main" val="238135679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60" y="174755"/>
            <a:ext cx="9144916" cy="709918"/>
          </a:xfrm>
        </p:spPr>
        <p:txBody>
          <a:bodyPr>
            <a:normAutofit/>
          </a:bodyPr>
          <a:lstStyle/>
          <a:p>
            <a:r>
              <a:rPr lang="en-US" sz="3200" dirty="0" smtClean="0"/>
              <a:t>Deep Learning </a:t>
            </a:r>
            <a:r>
              <a:rPr lang="en-US" sz="3200" dirty="0"/>
              <a:t>u</a:t>
            </a:r>
            <a:r>
              <a:rPr lang="en-US" sz="3200" dirty="0" smtClean="0"/>
              <a:t>sing HPC for Extreme Weather Events</a:t>
            </a:r>
            <a:endParaRPr lang="en-US" sz="3200" dirty="0"/>
          </a:p>
        </p:txBody>
      </p:sp>
      <p:pic>
        <p:nvPicPr>
          <p:cNvPr id="5" name="Picture 4"/>
          <p:cNvPicPr>
            <a:picLocks noChangeAspect="1"/>
          </p:cNvPicPr>
          <p:nvPr/>
        </p:nvPicPr>
        <p:blipFill>
          <a:blip r:embed="rId2"/>
          <a:stretch>
            <a:fillRect/>
          </a:stretch>
        </p:blipFill>
        <p:spPr>
          <a:xfrm>
            <a:off x="5014953" y="4583973"/>
            <a:ext cx="4129963" cy="1752700"/>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138" y="1058602"/>
            <a:ext cx="3474686" cy="3295520"/>
          </a:xfrm>
          <a:prstGeom prst="rect">
            <a:avLst/>
          </a:prstGeom>
        </p:spPr>
      </p:pic>
      <p:sp>
        <p:nvSpPr>
          <p:cNvPr id="15" name="TextBox 14"/>
          <p:cNvSpPr txBox="1"/>
          <p:nvPr/>
        </p:nvSpPr>
        <p:spPr>
          <a:xfrm>
            <a:off x="5560476" y="4322363"/>
            <a:ext cx="3126324" cy="307777"/>
          </a:xfrm>
          <a:prstGeom prst="rect">
            <a:avLst/>
          </a:prstGeom>
          <a:noFill/>
        </p:spPr>
        <p:txBody>
          <a:bodyPr wrap="square" rtlCol="0">
            <a:spAutoFit/>
          </a:bodyPr>
          <a:lstStyle/>
          <a:p>
            <a:r>
              <a:rPr lang="en-US" sz="1400" dirty="0" smtClean="0">
                <a:solidFill>
                  <a:schemeClr val="accent3">
                    <a:lumMod val="75000"/>
                  </a:schemeClr>
                </a:solidFill>
              </a:rPr>
              <a:t>Ground Truth </a:t>
            </a:r>
            <a:r>
              <a:rPr lang="en-US" sz="1400" dirty="0" err="1" smtClean="0"/>
              <a:t>vs</a:t>
            </a:r>
            <a:r>
              <a:rPr lang="en-US" sz="1400" dirty="0" smtClean="0">
                <a:solidFill>
                  <a:schemeClr val="accent3">
                    <a:lumMod val="75000"/>
                  </a:schemeClr>
                </a:solidFill>
              </a:rPr>
              <a:t> </a:t>
            </a:r>
            <a:r>
              <a:rPr lang="en-US" sz="1400" dirty="0" smtClean="0">
                <a:solidFill>
                  <a:schemeClr val="accent6">
                    <a:lumMod val="75000"/>
                  </a:schemeClr>
                </a:solidFill>
              </a:rPr>
              <a:t>Prediction</a:t>
            </a:r>
            <a:endParaRPr lang="en-US" sz="1400" dirty="0">
              <a:solidFill>
                <a:schemeClr val="accent6">
                  <a:lumMod val="75000"/>
                </a:schemeClr>
              </a:solidFill>
            </a:endParaRPr>
          </a:p>
        </p:txBody>
      </p:sp>
      <p:sp>
        <p:nvSpPr>
          <p:cNvPr id="18" name="Text Placeholder 2"/>
          <p:cNvSpPr>
            <a:spLocks noGrp="1"/>
          </p:cNvSpPr>
          <p:nvPr>
            <p:ph type="body" idx="1"/>
          </p:nvPr>
        </p:nvSpPr>
        <p:spPr>
          <a:xfrm>
            <a:off x="342900" y="1295401"/>
            <a:ext cx="4815509" cy="4830763"/>
          </a:xfrm>
        </p:spPr>
        <p:txBody>
          <a:bodyPr>
            <a:normAutofit fontScale="85000" lnSpcReduction="20000"/>
          </a:bodyPr>
          <a:lstStyle/>
          <a:p>
            <a:r>
              <a:rPr lang="en-US" dirty="0" smtClean="0"/>
              <a:t>First application of supervised and semi-supervised architectures for finding patterns in CAM5 data </a:t>
            </a:r>
          </a:p>
          <a:p>
            <a:endParaRPr lang="en-US" dirty="0" smtClean="0"/>
          </a:p>
          <a:p>
            <a:r>
              <a:rPr lang="en-US" dirty="0" smtClean="0"/>
              <a:t>DL methods are capable of extracting weather patterns with 85-99% accuracy</a:t>
            </a:r>
            <a:r>
              <a:rPr lang="en-US" dirty="0"/>
              <a:t> </a:t>
            </a:r>
            <a:r>
              <a:rPr lang="en-US" dirty="0" smtClean="0"/>
              <a:t>(NIPS’17 paper)</a:t>
            </a:r>
          </a:p>
          <a:p>
            <a:endParaRPr lang="en-US" dirty="0" smtClean="0"/>
          </a:p>
          <a:p>
            <a:r>
              <a:rPr lang="en-US" dirty="0" smtClean="0"/>
              <a:t>Implementation scaled to 15PF on Cori Phase II (SC’17 paper)</a:t>
            </a:r>
            <a:endParaRPr lang="en-US" dirty="0"/>
          </a:p>
        </p:txBody>
      </p:sp>
      <p:sp>
        <p:nvSpPr>
          <p:cNvPr id="3" name="TextBox 2"/>
          <p:cNvSpPr txBox="1"/>
          <p:nvPr/>
        </p:nvSpPr>
        <p:spPr>
          <a:xfrm>
            <a:off x="923539" y="6254224"/>
            <a:ext cx="1202711" cy="307777"/>
          </a:xfrm>
          <a:prstGeom prst="rect">
            <a:avLst/>
          </a:prstGeom>
          <a:noFill/>
        </p:spPr>
        <p:txBody>
          <a:bodyPr wrap="none" rtlCol="0">
            <a:spAutoFit/>
          </a:bodyPr>
          <a:lstStyle/>
          <a:p>
            <a:r>
              <a:rPr lang="en-US" dirty="0" err="1" smtClean="0"/>
              <a:t>Prabhat</a:t>
            </a:r>
            <a:r>
              <a:rPr lang="en-US" dirty="0" smtClean="0"/>
              <a:t> et al </a:t>
            </a:r>
            <a:endParaRPr lang="en-US" dirty="0"/>
          </a:p>
        </p:txBody>
      </p:sp>
    </p:spTree>
    <p:extLst>
      <p:ext uri="{BB962C8B-B14F-4D97-AF65-F5344CB8AC3E}">
        <p14:creationId xmlns:p14="http://schemas.microsoft.com/office/powerpoint/2010/main" val="343810312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l="2269"/>
          <a:stretch/>
        </p:blipFill>
        <p:spPr>
          <a:xfrm>
            <a:off x="0" y="1905000"/>
            <a:ext cx="3281324" cy="4419600"/>
          </a:xfrm>
          <a:prstGeom prst="rect">
            <a:avLst/>
          </a:prstGeom>
        </p:spPr>
      </p:pic>
      <p:sp>
        <p:nvSpPr>
          <p:cNvPr id="2" name="Title 1"/>
          <p:cNvSpPr>
            <a:spLocks noGrp="1"/>
          </p:cNvSpPr>
          <p:nvPr>
            <p:ph type="title"/>
          </p:nvPr>
        </p:nvSpPr>
        <p:spPr/>
        <p:txBody>
          <a:bodyPr>
            <a:normAutofit/>
          </a:bodyPr>
          <a:lstStyle/>
          <a:p>
            <a:pPr algn="ctr"/>
            <a:r>
              <a:rPr lang="en-US" dirty="0"/>
              <a:t>Breaking the curse of dimensionality</a:t>
            </a:r>
          </a:p>
        </p:txBody>
      </p:sp>
      <p:sp>
        <p:nvSpPr>
          <p:cNvPr id="16" name="TextBox 15"/>
          <p:cNvSpPr txBox="1"/>
          <p:nvPr/>
        </p:nvSpPr>
        <p:spPr>
          <a:xfrm>
            <a:off x="1667364" y="1087821"/>
            <a:ext cx="82588" cy="369332"/>
          </a:xfrm>
          <a:prstGeom prst="rect">
            <a:avLst/>
          </a:prstGeom>
          <a:noFill/>
        </p:spPr>
        <p:txBody>
          <a:bodyPr wrap="square" rtlCol="0">
            <a:spAutoFit/>
          </a:bodyPr>
          <a:lstStyle/>
          <a:p>
            <a:endParaRPr lang="en-US" dirty="0"/>
          </a:p>
        </p:txBody>
      </p:sp>
      <p:sp>
        <p:nvSpPr>
          <p:cNvPr id="13" name="Rectangular Callout 12"/>
          <p:cNvSpPr/>
          <p:nvPr/>
        </p:nvSpPr>
        <p:spPr>
          <a:xfrm>
            <a:off x="3015922" y="1423204"/>
            <a:ext cx="1646894" cy="1066910"/>
          </a:xfrm>
          <a:prstGeom prst="wedgeRectCallout">
            <a:avLst>
              <a:gd name="adj1" fmla="val -121947"/>
              <a:gd name="adj2" fmla="val 71037"/>
            </a:avLst>
          </a:prstGeom>
          <a:noFill/>
          <a:ln w="28575">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10M Genetic Variants in &gt;40k genes</a:t>
            </a:r>
            <a:endParaRPr lang="en-US" sz="1400" dirty="0">
              <a:solidFill>
                <a:schemeClr val="tx1"/>
              </a:solidFill>
            </a:endParaRPr>
          </a:p>
        </p:txBody>
      </p:sp>
      <p:sp>
        <p:nvSpPr>
          <p:cNvPr id="22" name="Rectangular Callout 21"/>
          <p:cNvSpPr/>
          <p:nvPr/>
        </p:nvSpPr>
        <p:spPr>
          <a:xfrm>
            <a:off x="3108831" y="3002197"/>
            <a:ext cx="2165678" cy="1460179"/>
          </a:xfrm>
          <a:prstGeom prst="wedgeRectCallout">
            <a:avLst>
              <a:gd name="adj1" fmla="val -101520"/>
              <a:gd name="adj2" fmla="val -25500"/>
            </a:avLst>
          </a:prstGeom>
          <a:noFill/>
          <a:ln w="28575">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Genes do not work in isolation: 10</a:t>
            </a:r>
            <a:r>
              <a:rPr lang="en-US" baseline="30000" dirty="0">
                <a:solidFill>
                  <a:schemeClr val="tx1"/>
                </a:solidFill>
              </a:rPr>
              <a:t>170</a:t>
            </a:r>
            <a:r>
              <a:rPr lang="en-US" dirty="0">
                <a:solidFill>
                  <a:schemeClr val="tx1"/>
                </a:solidFill>
              </a:rPr>
              <a:t> potential interactions among variants</a:t>
            </a:r>
            <a:endParaRPr lang="en-US" sz="1400" dirty="0">
              <a:solidFill>
                <a:schemeClr val="tx1"/>
              </a:solidFill>
            </a:endParaRPr>
          </a:p>
        </p:txBody>
      </p:sp>
      <p:sp>
        <p:nvSpPr>
          <p:cNvPr id="23" name="Rectangular Callout 22"/>
          <p:cNvSpPr/>
          <p:nvPr/>
        </p:nvSpPr>
        <p:spPr>
          <a:xfrm>
            <a:off x="3015922" y="4970422"/>
            <a:ext cx="2259999" cy="1318847"/>
          </a:xfrm>
          <a:prstGeom prst="wedgeRectCallout">
            <a:avLst>
              <a:gd name="adj1" fmla="val -89217"/>
              <a:gd name="adj2" fmla="val -105500"/>
            </a:avLst>
          </a:prstGeom>
          <a:noFill/>
          <a:ln w="28575">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Linking genetic variants to phenotypes requires the exploration of an enormous space</a:t>
            </a:r>
          </a:p>
        </p:txBody>
      </p:sp>
      <p:sp>
        <p:nvSpPr>
          <p:cNvPr id="25" name="TextBox 24"/>
          <p:cNvSpPr txBox="1"/>
          <p:nvPr/>
        </p:nvSpPr>
        <p:spPr>
          <a:xfrm>
            <a:off x="5445868" y="1763792"/>
            <a:ext cx="3621932" cy="3570208"/>
          </a:xfrm>
          <a:prstGeom prst="rect">
            <a:avLst/>
          </a:prstGeom>
          <a:noFill/>
        </p:spPr>
        <p:txBody>
          <a:bodyPr wrap="square" rtlCol="0">
            <a:spAutoFit/>
          </a:bodyPr>
          <a:lstStyle/>
          <a:p>
            <a:pPr marL="57150">
              <a:spcAft>
                <a:spcPts val="600"/>
              </a:spcAft>
            </a:pPr>
            <a:r>
              <a:rPr lang="en-US" sz="2400" dirty="0"/>
              <a:t>To obtain accuracy and insight, we are developing procedures to detect interactions of any form or order at the same computational cost as main effects</a:t>
            </a:r>
          </a:p>
          <a:p>
            <a:pPr marL="57150">
              <a:spcAft>
                <a:spcPts val="600"/>
              </a:spcAft>
            </a:pPr>
            <a:endParaRPr lang="en-US" sz="2400" dirty="0"/>
          </a:p>
          <a:p>
            <a:pPr marL="57150">
              <a:spcAft>
                <a:spcPts val="600"/>
              </a:spcAft>
            </a:pPr>
            <a:r>
              <a:rPr lang="en-US" sz="2400" b="1" i="1" dirty="0">
                <a:solidFill>
                  <a:srgbClr val="268F5D"/>
                </a:solidFill>
              </a:rPr>
              <a:t>Explainable-AI</a:t>
            </a:r>
          </a:p>
        </p:txBody>
      </p:sp>
      <p:sp>
        <p:nvSpPr>
          <p:cNvPr id="11" name="Title 1">
            <a:extLst>
              <a:ext uri="{FF2B5EF4-FFF2-40B4-BE49-F238E27FC236}">
                <a16:creationId xmlns="" xmlns:a16="http://schemas.microsoft.com/office/drawing/2014/main" id="{DFAEA7E6-0E2E-0240-90A3-D2A32776477B}"/>
              </a:ext>
            </a:extLst>
          </p:cNvPr>
          <p:cNvSpPr txBox="1">
            <a:spLocks/>
          </p:cNvSpPr>
          <p:nvPr/>
        </p:nvSpPr>
        <p:spPr bwMode="auto">
          <a:xfrm>
            <a:off x="5867400" y="6016823"/>
            <a:ext cx="3276600" cy="6155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algn="l" rtl="0" eaLnBrk="1" fontAlgn="base" hangingPunct="1">
              <a:lnSpc>
                <a:spcPct val="85000"/>
              </a:lnSpc>
              <a:spcBef>
                <a:spcPct val="0"/>
              </a:spcBef>
              <a:spcAft>
                <a:spcPct val="0"/>
              </a:spcAft>
              <a:defRPr sz="3000" b="1" kern="1200">
                <a:solidFill>
                  <a:schemeClr val="tx2"/>
                </a:solidFill>
                <a:latin typeface="Calibri"/>
                <a:ea typeface="+mj-ea"/>
                <a:cs typeface="Calibri"/>
              </a:defRPr>
            </a:lvl1pPr>
            <a:lvl2pPr algn="l" rtl="0" eaLnBrk="1" fontAlgn="base" hangingPunct="1">
              <a:lnSpc>
                <a:spcPct val="85000"/>
              </a:lnSpc>
              <a:spcBef>
                <a:spcPct val="0"/>
              </a:spcBef>
              <a:spcAft>
                <a:spcPct val="0"/>
              </a:spcAft>
              <a:defRPr sz="3000">
                <a:solidFill>
                  <a:srgbClr val="006C3A"/>
                </a:solidFill>
                <a:latin typeface="Arial Black" pitchFamily="34" charset="0"/>
              </a:defRPr>
            </a:lvl2pPr>
            <a:lvl3pPr algn="l" rtl="0" eaLnBrk="1" fontAlgn="base" hangingPunct="1">
              <a:lnSpc>
                <a:spcPct val="85000"/>
              </a:lnSpc>
              <a:spcBef>
                <a:spcPct val="0"/>
              </a:spcBef>
              <a:spcAft>
                <a:spcPct val="0"/>
              </a:spcAft>
              <a:defRPr sz="3000">
                <a:solidFill>
                  <a:srgbClr val="006C3A"/>
                </a:solidFill>
                <a:latin typeface="Arial Black" pitchFamily="34" charset="0"/>
              </a:defRPr>
            </a:lvl3pPr>
            <a:lvl4pPr algn="l" rtl="0" eaLnBrk="1" fontAlgn="base" hangingPunct="1">
              <a:lnSpc>
                <a:spcPct val="85000"/>
              </a:lnSpc>
              <a:spcBef>
                <a:spcPct val="0"/>
              </a:spcBef>
              <a:spcAft>
                <a:spcPct val="0"/>
              </a:spcAft>
              <a:defRPr sz="3000">
                <a:solidFill>
                  <a:srgbClr val="006C3A"/>
                </a:solidFill>
                <a:latin typeface="Arial Black" pitchFamily="34" charset="0"/>
              </a:defRPr>
            </a:lvl4pPr>
            <a:lvl5pPr algn="l" rtl="0" eaLnBrk="1" fontAlgn="base" hangingPunct="1">
              <a:lnSpc>
                <a:spcPct val="85000"/>
              </a:lnSpc>
              <a:spcBef>
                <a:spcPct val="0"/>
              </a:spcBef>
              <a:spcAft>
                <a:spcPct val="0"/>
              </a:spcAft>
              <a:defRPr sz="3000">
                <a:solidFill>
                  <a:srgbClr val="006C3A"/>
                </a:solidFill>
                <a:latin typeface="Arial Black" pitchFamily="34" charset="0"/>
              </a:defRPr>
            </a:lvl5pPr>
            <a:lvl6pPr marL="457200" algn="l" rtl="0" eaLnBrk="1" fontAlgn="base" hangingPunct="1">
              <a:lnSpc>
                <a:spcPct val="85000"/>
              </a:lnSpc>
              <a:spcBef>
                <a:spcPct val="0"/>
              </a:spcBef>
              <a:spcAft>
                <a:spcPct val="0"/>
              </a:spcAft>
              <a:defRPr sz="3000">
                <a:solidFill>
                  <a:srgbClr val="006C3A"/>
                </a:solidFill>
                <a:latin typeface="Arial Black" pitchFamily="34" charset="0"/>
              </a:defRPr>
            </a:lvl6pPr>
            <a:lvl7pPr marL="914400" algn="l" rtl="0" eaLnBrk="1" fontAlgn="base" hangingPunct="1">
              <a:lnSpc>
                <a:spcPct val="85000"/>
              </a:lnSpc>
              <a:spcBef>
                <a:spcPct val="0"/>
              </a:spcBef>
              <a:spcAft>
                <a:spcPct val="0"/>
              </a:spcAft>
              <a:defRPr sz="3000">
                <a:solidFill>
                  <a:srgbClr val="006C3A"/>
                </a:solidFill>
                <a:latin typeface="Arial Black" pitchFamily="34" charset="0"/>
              </a:defRPr>
            </a:lvl7pPr>
            <a:lvl8pPr marL="1371600" algn="l" rtl="0" eaLnBrk="1" fontAlgn="base" hangingPunct="1">
              <a:lnSpc>
                <a:spcPct val="85000"/>
              </a:lnSpc>
              <a:spcBef>
                <a:spcPct val="0"/>
              </a:spcBef>
              <a:spcAft>
                <a:spcPct val="0"/>
              </a:spcAft>
              <a:defRPr sz="3000">
                <a:solidFill>
                  <a:srgbClr val="006C3A"/>
                </a:solidFill>
                <a:latin typeface="Arial Black" pitchFamily="34" charset="0"/>
              </a:defRPr>
            </a:lvl8pPr>
            <a:lvl9pPr marL="1828800" algn="l" rtl="0" eaLnBrk="1" fontAlgn="base" hangingPunct="1">
              <a:lnSpc>
                <a:spcPct val="85000"/>
              </a:lnSpc>
              <a:spcBef>
                <a:spcPct val="0"/>
              </a:spcBef>
              <a:spcAft>
                <a:spcPct val="0"/>
              </a:spcAft>
              <a:defRPr sz="3000">
                <a:solidFill>
                  <a:srgbClr val="006C3A"/>
                </a:solidFill>
                <a:latin typeface="Arial Black" pitchFamily="34" charset="0"/>
              </a:defRPr>
            </a:lvl9pPr>
          </a:lstStyle>
          <a:p>
            <a:r>
              <a:rPr lang="en-US" sz="2000" i="1" dirty="0"/>
              <a:t>Dan Jacobson/Ben Brown</a:t>
            </a:r>
          </a:p>
          <a:p>
            <a:r>
              <a:rPr lang="en-US" sz="2000" i="1" dirty="0"/>
              <a:t>ORNL/LBNL</a:t>
            </a:r>
          </a:p>
        </p:txBody>
      </p:sp>
    </p:spTree>
    <p:extLst>
      <p:ext uri="{BB962C8B-B14F-4D97-AF65-F5344CB8AC3E}">
        <p14:creationId xmlns:p14="http://schemas.microsoft.com/office/powerpoint/2010/main" val="237781615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Myth #6: Exascale computing is only about building big machines</a:t>
            </a:r>
            <a:endParaRPr lang="en-US" dirty="0"/>
          </a:p>
        </p:txBody>
      </p:sp>
      <p:sp>
        <p:nvSpPr>
          <p:cNvPr id="2" name="Subtitle 1"/>
          <p:cNvSpPr>
            <a:spLocks noGrp="1"/>
          </p:cNvSpPr>
          <p:nvPr>
            <p:ph type="subTitle" idx="1"/>
          </p:nvPr>
        </p:nvSpPr>
        <p:spPr/>
        <p:txBody>
          <a:bodyPr>
            <a:normAutofit fontScale="92500"/>
          </a:bodyPr>
          <a:lstStyle/>
          <a:p>
            <a:r>
              <a:rPr lang="en-US" i="1" dirty="0" smtClean="0"/>
              <a:t>The Exascale Computing Project is developing novel applications and features, software, and hardware R&amp;D</a:t>
            </a:r>
            <a:endParaRPr lang="en-US" i="1" dirty="0"/>
          </a:p>
        </p:txBody>
      </p:sp>
      <p:sp>
        <p:nvSpPr>
          <p:cNvPr id="3" name="Slide Number Placeholder 2"/>
          <p:cNvSpPr>
            <a:spLocks noGrp="1"/>
          </p:cNvSpPr>
          <p:nvPr>
            <p:ph type="sldNum" sz="quarter" idx="12"/>
          </p:nvPr>
        </p:nvSpPr>
        <p:spPr/>
        <p:txBody>
          <a:bodyPr/>
          <a:lstStyle/>
          <a:p>
            <a:fld id="{79F2B9EA-6D24-484B-A734-BB1BAC74A4FF}" type="slidenum">
              <a:rPr lang="en-US" smtClean="0"/>
              <a:t>38</a:t>
            </a:fld>
            <a:endParaRPr lang="en-US"/>
          </a:p>
        </p:txBody>
      </p:sp>
    </p:spTree>
    <p:extLst>
      <p:ext uri="{BB962C8B-B14F-4D97-AF65-F5344CB8AC3E}">
        <p14:creationId xmlns:p14="http://schemas.microsoft.com/office/powerpoint/2010/main" val="46189779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  “Moore’s Law” is Running Out</a:t>
            </a:r>
            <a:endParaRPr lang="en-US" dirty="0"/>
          </a:p>
        </p:txBody>
      </p:sp>
      <p:pic>
        <p:nvPicPr>
          <p:cNvPr id="25" name="Picture 2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72008" y="1163755"/>
            <a:ext cx="4508577" cy="3371960"/>
          </a:xfrm>
          <a:prstGeom prst="rect">
            <a:avLst/>
          </a:prstGeom>
          <a:ln>
            <a:solidFill>
              <a:schemeClr val="tx1">
                <a:lumMod val="50000"/>
                <a:lumOff val="50000"/>
              </a:schemeClr>
            </a:solidFill>
          </a:ln>
          <a:effectLst>
            <a:outerShdw blurRad="50800" dist="38100" dir="2700000" algn="tl" rotWithShape="0">
              <a:srgbClr val="000000">
                <a:alpha val="43000"/>
              </a:srgbClr>
            </a:outerShdw>
          </a:effectLst>
        </p:spPr>
      </p:pic>
      <p:sp>
        <p:nvSpPr>
          <p:cNvPr id="3" name="TextBox 2"/>
          <p:cNvSpPr txBox="1"/>
          <p:nvPr/>
        </p:nvSpPr>
        <p:spPr>
          <a:xfrm>
            <a:off x="4544710" y="4820557"/>
            <a:ext cx="4435875" cy="400110"/>
          </a:xfrm>
          <a:prstGeom prst="rect">
            <a:avLst/>
          </a:prstGeom>
          <a:noFill/>
        </p:spPr>
        <p:txBody>
          <a:bodyPr wrap="square" rtlCol="0">
            <a:spAutoFit/>
          </a:bodyPr>
          <a:lstStyle/>
          <a:p>
            <a:r>
              <a:rPr lang="en-US" sz="2000" i="1" dirty="0" smtClean="0"/>
              <a:t>Transistor density is reaching its limit</a:t>
            </a:r>
            <a:endParaRPr lang="en-US" sz="2000" i="1" dirty="0"/>
          </a:p>
        </p:txBody>
      </p:sp>
      <p:pic>
        <p:nvPicPr>
          <p:cNvPr id="5"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3080" y="1136753"/>
            <a:ext cx="4389056" cy="359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4209859" y="1844654"/>
            <a:ext cx="0" cy="1017167"/>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727290" y="2245130"/>
            <a:ext cx="591429" cy="312847"/>
          </a:xfrm>
          <a:prstGeom prst="roundRect">
            <a:avLst>
              <a:gd name="adj" fmla="val 50000"/>
            </a:avLst>
          </a:prstGeom>
          <a:solidFill>
            <a:schemeClr val="bg1"/>
          </a:solidFill>
          <a:effectLst>
            <a:softEdge rad="31750"/>
          </a:effectLst>
        </p:spPr>
        <p:txBody>
          <a:bodyPr lIns="0" tIns="0" rIns="0" bIns="0" anchor="ctr">
            <a:normAutofit fontScale="47500" lnSpcReduction="20000"/>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85000"/>
              </a:lnSpc>
              <a:defRPr/>
            </a:pPr>
            <a:r>
              <a:rPr lang="en-US" sz="1600" b="1" dirty="0" smtClean="0">
                <a:solidFill>
                  <a:srgbClr val="FF0000"/>
                </a:solidFill>
                <a:latin typeface="Arial Narrow" charset="0"/>
              </a:rPr>
              <a:t> Expectation Gap</a:t>
            </a:r>
          </a:p>
        </p:txBody>
      </p:sp>
      <p:sp>
        <p:nvSpPr>
          <p:cNvPr id="12" name="TextBox 11"/>
          <p:cNvSpPr txBox="1"/>
          <p:nvPr/>
        </p:nvSpPr>
        <p:spPr>
          <a:xfrm>
            <a:off x="453571" y="4809513"/>
            <a:ext cx="3865146" cy="400110"/>
          </a:xfrm>
          <a:prstGeom prst="rect">
            <a:avLst/>
          </a:prstGeom>
          <a:noFill/>
        </p:spPr>
        <p:txBody>
          <a:bodyPr wrap="square" rtlCol="0">
            <a:spAutoFit/>
          </a:bodyPr>
          <a:lstStyle/>
          <a:p>
            <a:r>
              <a:rPr lang="en-US" sz="2000" i="1" dirty="0" smtClean="0"/>
              <a:t>Clock speed increases have ended</a:t>
            </a:r>
            <a:endParaRPr lang="en-US" sz="2000" i="1" dirty="0"/>
          </a:p>
        </p:txBody>
      </p:sp>
      <p:sp>
        <p:nvSpPr>
          <p:cNvPr id="11" name="Rectangle 10"/>
          <p:cNvSpPr/>
          <p:nvPr/>
        </p:nvSpPr>
        <p:spPr>
          <a:xfrm>
            <a:off x="417210" y="5742216"/>
            <a:ext cx="8255000" cy="743857"/>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800" b="1" dirty="0" smtClean="0">
                <a:solidFill>
                  <a:srgbClr val="000000"/>
                </a:solidFill>
              </a:rPr>
              <a:t>Power and cost of computing are no longer dropping at historic rates</a:t>
            </a:r>
            <a:endParaRPr lang="en-US" sz="2800" b="1" dirty="0">
              <a:solidFill>
                <a:srgbClr val="000000"/>
              </a:solidFill>
            </a:endParaRPr>
          </a:p>
        </p:txBody>
      </p:sp>
    </p:spTree>
    <p:extLst>
      <p:ext uri="{BB962C8B-B14F-4D97-AF65-F5344CB8AC3E}">
        <p14:creationId xmlns:p14="http://schemas.microsoft.com/office/powerpoint/2010/main" val="388531143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31776" y="312738"/>
            <a:ext cx="8912224" cy="435504"/>
          </a:xfrm>
        </p:spPr>
        <p:txBody>
          <a:bodyPr>
            <a:noAutofit/>
          </a:bodyPr>
          <a:lstStyle/>
          <a:p>
            <a:r>
              <a:rPr lang="en-US" sz="4000" dirty="0" smtClean="0"/>
              <a:t>Computing is energy-constrained</a:t>
            </a:r>
            <a:endParaRPr lang="en-US" sz="4000" dirty="0" smtClean="0">
              <a:ea typeface="ＭＳ Ｐゴシック" charset="-128"/>
              <a:cs typeface="ＭＳ Ｐゴシック" charset="-128"/>
            </a:endParaRPr>
          </a:p>
        </p:txBody>
      </p:sp>
      <p:sp>
        <p:nvSpPr>
          <p:cNvPr id="44035" name="Content Placeholder 2"/>
          <p:cNvSpPr>
            <a:spLocks noGrp="1"/>
          </p:cNvSpPr>
          <p:nvPr>
            <p:ph idx="1"/>
          </p:nvPr>
        </p:nvSpPr>
        <p:spPr>
          <a:xfrm>
            <a:off x="231775" y="1044298"/>
            <a:ext cx="8912225" cy="1756378"/>
          </a:xfrm>
        </p:spPr>
        <p:txBody>
          <a:bodyPr/>
          <a:lstStyle/>
          <a:p>
            <a:pPr>
              <a:buFontTx/>
              <a:buNone/>
            </a:pPr>
            <a:r>
              <a:rPr lang="en-US" sz="2400" b="0" dirty="0" smtClean="0">
                <a:solidFill>
                  <a:schemeClr val="tx1"/>
                </a:solidFill>
                <a:ea typeface="ＭＳ Ｐゴシック" charset="-128"/>
                <a:cs typeface="ＭＳ Ｐゴシック" charset="-128"/>
              </a:rPr>
              <a:t>At ~$1M per MW, energy costs are substantial</a:t>
            </a:r>
          </a:p>
          <a:p>
            <a:r>
              <a:rPr lang="en-US" sz="2000" b="0" dirty="0" smtClean="0">
                <a:ea typeface="ＭＳ Ｐゴシック" charset="-128"/>
                <a:cs typeface="ＭＳ Ｐゴシック" charset="-128"/>
              </a:rPr>
              <a:t>1 </a:t>
            </a:r>
            <a:r>
              <a:rPr lang="en-US" sz="2000" b="0" dirty="0" err="1" smtClean="0">
                <a:ea typeface="ＭＳ Ｐゴシック" charset="-128"/>
                <a:cs typeface="ＭＳ Ｐゴシック" charset="-128"/>
              </a:rPr>
              <a:t>petaflop</a:t>
            </a:r>
            <a:r>
              <a:rPr lang="en-US" sz="2000" b="0" dirty="0" smtClean="0">
                <a:ea typeface="ＭＳ Ｐゴシック" charset="-128"/>
                <a:cs typeface="ＭＳ Ｐゴシック" charset="-128"/>
              </a:rPr>
              <a:t> in 2008</a:t>
            </a:r>
            <a:r>
              <a:rPr lang="en-US" sz="2000" b="0" dirty="0" smtClean="0">
                <a:ea typeface="ＭＳ Ｐゴシック" charset="-128"/>
                <a:cs typeface="ＭＳ Ｐゴシック" charset="-128"/>
                <a:sym typeface="Wingdings" charset="2"/>
              </a:rPr>
              <a:t> used 3 MW</a:t>
            </a:r>
          </a:p>
          <a:p>
            <a:r>
              <a:rPr lang="en-US" sz="2000" b="0" dirty="0" smtClean="0">
                <a:ea typeface="ＭＳ Ｐゴシック" charset="-128"/>
                <a:cs typeface="ＭＳ Ｐゴシック" charset="-128"/>
              </a:rPr>
              <a:t>1 </a:t>
            </a:r>
            <a:r>
              <a:rPr lang="en-US" sz="2000" b="0" dirty="0" err="1" smtClean="0">
                <a:ea typeface="ＭＳ Ｐゴシック" charset="-128"/>
                <a:cs typeface="ＭＳ Ｐゴシック" charset="-128"/>
              </a:rPr>
              <a:t>exaflop</a:t>
            </a:r>
            <a:r>
              <a:rPr lang="en-US" sz="2000" b="0" dirty="0" smtClean="0">
                <a:ea typeface="ＭＳ Ｐゴシック" charset="-128"/>
                <a:cs typeface="ＭＳ Ｐゴシック" charset="-128"/>
              </a:rPr>
              <a:t> in 2018 at 200 MW “usual </a:t>
            </a:r>
            <a:r>
              <a:rPr lang="en-US" sz="2000" dirty="0" smtClean="0">
                <a:ea typeface="ＭＳ Ｐゴシック" charset="-128"/>
                <a:cs typeface="ＭＳ Ｐゴシック" charset="-128"/>
              </a:rPr>
              <a:t>chip</a:t>
            </a:r>
            <a:r>
              <a:rPr lang="en-US" sz="2000" b="0" dirty="0" smtClean="0">
                <a:ea typeface="ＭＳ Ｐゴシック" charset="-128"/>
                <a:cs typeface="ＭＳ Ｐゴシック" charset="-128"/>
              </a:rPr>
              <a:t> scaling”</a:t>
            </a:r>
          </a:p>
        </p:txBody>
      </p:sp>
      <p:sp>
        <p:nvSpPr>
          <p:cNvPr id="44037" name="Slide Number Placeholder 3"/>
          <p:cNvSpPr>
            <a:spLocks noGrp="1"/>
          </p:cNvSpPr>
          <p:nvPr>
            <p:ph type="sldNum" sz="quarter" idx="4294967295"/>
          </p:nvPr>
        </p:nvSpPr>
        <p:spPr>
          <a:xfrm>
            <a:off x="3505200" y="6477000"/>
            <a:ext cx="2133600" cy="304800"/>
          </a:xfrm>
          <a:prstGeom prst="rect">
            <a:avLst/>
          </a:prstGeom>
          <a:noFill/>
        </p:spPr>
        <p:txBody>
          <a:bodyPr/>
          <a:lstStyle/>
          <a:p>
            <a:fld id="{DC22F170-7BA3-204D-8A45-5F2AE128CD50}" type="slidenum">
              <a:rPr lang="en-US" smtClean="0"/>
              <a:pPr/>
              <a:t>40</a:t>
            </a:fld>
            <a:endParaRPr lang="en-US" smtClean="0"/>
          </a:p>
        </p:txBody>
      </p:sp>
      <p:grpSp>
        <p:nvGrpSpPr>
          <p:cNvPr id="4" name="Group 3"/>
          <p:cNvGrpSpPr/>
          <p:nvPr/>
        </p:nvGrpSpPr>
        <p:grpSpPr>
          <a:xfrm>
            <a:off x="884514" y="2630167"/>
            <a:ext cx="3659401" cy="3958267"/>
            <a:chOff x="5024714" y="2719067"/>
            <a:chExt cx="3659401" cy="3958267"/>
          </a:xfrm>
        </p:grpSpPr>
        <p:pic>
          <p:nvPicPr>
            <p:cNvPr id="12" name="Picture 11"/>
            <p:cNvPicPr>
              <a:picLocks noChangeAspect="1"/>
            </p:cNvPicPr>
            <p:nvPr/>
          </p:nvPicPr>
          <p:blipFill>
            <a:blip r:embed="rId3"/>
            <a:stretch>
              <a:fillRect/>
            </a:stretch>
          </p:blipFill>
          <p:spPr>
            <a:xfrm>
              <a:off x="5426378" y="2803664"/>
              <a:ext cx="3000446" cy="3657347"/>
            </a:xfrm>
            <a:prstGeom prst="rect">
              <a:avLst/>
            </a:prstGeom>
          </p:spPr>
        </p:pic>
        <p:sp>
          <p:nvSpPr>
            <p:cNvPr id="13" name="TextBox 12"/>
            <p:cNvSpPr txBox="1"/>
            <p:nvPr/>
          </p:nvSpPr>
          <p:spPr>
            <a:xfrm>
              <a:off x="5294473" y="6472150"/>
              <a:ext cx="3389642" cy="205184"/>
            </a:xfrm>
            <a:prstGeom prst="rect">
              <a:avLst/>
            </a:prstGeom>
            <a:solidFill>
              <a:schemeClr val="bg1"/>
            </a:solidFill>
          </p:spPr>
          <p:txBody>
            <a:bodyPr wrap="square" tIns="0" bIns="0" rtlCol="0">
              <a:spAutoFit/>
            </a:bodyPr>
            <a:lstStyle/>
            <a:p>
              <a:pPr defTabSz="457082">
                <a:lnSpc>
                  <a:spcPct val="80000"/>
                </a:lnSpc>
              </a:pPr>
              <a:r>
                <a:rPr lang="fr-FR" sz="1600" dirty="0">
                  <a:solidFill>
                    <a:prstClr val="black"/>
                  </a:solidFill>
                  <a:latin typeface="Arial"/>
                </a:rPr>
                <a:t>’</a:t>
              </a:r>
              <a:r>
                <a:rPr lang="en-US" sz="1600" dirty="0">
                  <a:solidFill>
                    <a:prstClr val="black"/>
                  </a:solidFill>
                  <a:latin typeface="Arial"/>
                </a:rPr>
                <a:t>92 </a:t>
              </a:r>
              <a:r>
                <a:rPr lang="en-US" sz="1600" dirty="0" smtClean="0">
                  <a:solidFill>
                    <a:prstClr val="black"/>
                  </a:solidFill>
                  <a:latin typeface="Arial"/>
                </a:rPr>
                <a:t>  </a:t>
              </a:r>
              <a:r>
                <a:rPr lang="fr-FR" sz="1600" dirty="0" smtClean="0">
                  <a:solidFill>
                    <a:prstClr val="black"/>
                  </a:solidFill>
                  <a:latin typeface="Arial"/>
                </a:rPr>
                <a:t>’</a:t>
              </a:r>
              <a:r>
                <a:rPr lang="en-US" sz="1600" dirty="0" smtClean="0">
                  <a:solidFill>
                    <a:prstClr val="black"/>
                  </a:solidFill>
                  <a:latin typeface="Arial"/>
                </a:rPr>
                <a:t>96   </a:t>
              </a:r>
              <a:r>
                <a:rPr lang="fr-FR" sz="1600" dirty="0">
                  <a:solidFill>
                    <a:prstClr val="black"/>
                  </a:solidFill>
                  <a:latin typeface="Arial"/>
                </a:rPr>
                <a:t>’</a:t>
              </a:r>
              <a:r>
                <a:rPr lang="en-US" sz="1600" dirty="0">
                  <a:solidFill>
                    <a:prstClr val="black"/>
                  </a:solidFill>
                  <a:latin typeface="Arial"/>
                </a:rPr>
                <a:t>00 </a:t>
              </a:r>
              <a:r>
                <a:rPr lang="en-US" sz="1600" dirty="0" smtClean="0">
                  <a:solidFill>
                    <a:prstClr val="black"/>
                  </a:solidFill>
                  <a:latin typeface="Arial"/>
                </a:rPr>
                <a:t>  ‘</a:t>
              </a:r>
              <a:r>
                <a:rPr lang="en-US" sz="1600" dirty="0">
                  <a:solidFill>
                    <a:prstClr val="black"/>
                  </a:solidFill>
                  <a:latin typeface="Arial"/>
                </a:rPr>
                <a:t>04 </a:t>
              </a:r>
              <a:r>
                <a:rPr lang="en-US" sz="1600" dirty="0" smtClean="0">
                  <a:solidFill>
                    <a:prstClr val="black"/>
                  </a:solidFill>
                  <a:latin typeface="Arial"/>
                </a:rPr>
                <a:t>   </a:t>
              </a:r>
              <a:r>
                <a:rPr lang="en-US" sz="1600" dirty="0">
                  <a:solidFill>
                    <a:prstClr val="black"/>
                  </a:solidFill>
                  <a:latin typeface="Arial"/>
                </a:rPr>
                <a:t>‘08 </a:t>
              </a:r>
              <a:r>
                <a:rPr lang="en-US" sz="1600" dirty="0" smtClean="0">
                  <a:solidFill>
                    <a:prstClr val="black"/>
                  </a:solidFill>
                  <a:latin typeface="Arial"/>
                </a:rPr>
                <a:t>   </a:t>
              </a:r>
              <a:r>
                <a:rPr lang="en-US" sz="1600" dirty="0">
                  <a:solidFill>
                    <a:prstClr val="black"/>
                  </a:solidFill>
                  <a:latin typeface="Arial"/>
                </a:rPr>
                <a:t>‘12 </a:t>
              </a:r>
              <a:r>
                <a:rPr lang="en-US" sz="1600" dirty="0" smtClean="0">
                  <a:solidFill>
                    <a:prstClr val="black"/>
                  </a:solidFill>
                  <a:latin typeface="Arial"/>
                </a:rPr>
                <a:t>  </a:t>
              </a:r>
              <a:r>
                <a:rPr lang="en-US" sz="1600" dirty="0">
                  <a:solidFill>
                    <a:prstClr val="black"/>
                  </a:solidFill>
                  <a:latin typeface="Arial"/>
                </a:rPr>
                <a:t>‘16</a:t>
              </a:r>
            </a:p>
          </p:txBody>
        </p:sp>
        <p:sp>
          <p:nvSpPr>
            <p:cNvPr id="14" name="TextBox 13"/>
            <p:cNvSpPr txBox="1"/>
            <p:nvPr/>
          </p:nvSpPr>
          <p:spPr>
            <a:xfrm>
              <a:off x="5024714" y="2719067"/>
              <a:ext cx="404228" cy="3508653"/>
            </a:xfrm>
            <a:prstGeom prst="rect">
              <a:avLst/>
            </a:prstGeom>
            <a:noFill/>
          </p:spPr>
          <p:txBody>
            <a:bodyPr wrap="square" lIns="0" tIns="0" rIns="0" bIns="0" rtlCol="0">
              <a:spAutoFit/>
            </a:bodyPr>
            <a:lstStyle/>
            <a:p>
              <a:pPr algn="r" defTabSz="457082">
                <a:lnSpc>
                  <a:spcPct val="125000"/>
                </a:lnSpc>
              </a:pPr>
              <a:r>
                <a:rPr lang="fr-FR" sz="1600" dirty="0" smtClean="0">
                  <a:solidFill>
                    <a:prstClr val="black"/>
                  </a:solidFill>
                  <a:latin typeface="Arial"/>
                </a:rPr>
                <a:t>12</a:t>
              </a:r>
            </a:p>
            <a:p>
              <a:pPr algn="r" defTabSz="457082">
                <a:lnSpc>
                  <a:spcPct val="125000"/>
                </a:lnSpc>
              </a:pPr>
              <a:endParaRPr lang="fr-FR" sz="1600" dirty="0" smtClean="0">
                <a:solidFill>
                  <a:prstClr val="black"/>
                </a:solidFill>
                <a:latin typeface="Arial"/>
              </a:endParaRPr>
            </a:p>
            <a:p>
              <a:pPr algn="r" defTabSz="457082">
                <a:lnSpc>
                  <a:spcPct val="125000"/>
                </a:lnSpc>
              </a:pPr>
              <a:r>
                <a:rPr lang="fr-FR" sz="1600" dirty="0" smtClean="0">
                  <a:solidFill>
                    <a:prstClr val="black"/>
                  </a:solidFill>
                  <a:latin typeface="Arial"/>
                </a:rPr>
                <a:t>10</a:t>
              </a:r>
            </a:p>
            <a:p>
              <a:pPr algn="r" defTabSz="457082">
                <a:lnSpc>
                  <a:spcPct val="125000"/>
                </a:lnSpc>
              </a:pPr>
              <a:endParaRPr lang="fr-FR" sz="1600" dirty="0">
                <a:solidFill>
                  <a:prstClr val="black"/>
                </a:solidFill>
                <a:latin typeface="Arial"/>
              </a:endParaRPr>
            </a:p>
            <a:p>
              <a:pPr algn="r" defTabSz="457082">
                <a:lnSpc>
                  <a:spcPct val="125000"/>
                </a:lnSpc>
              </a:pPr>
              <a:r>
                <a:rPr lang="fr-FR" sz="1600" dirty="0" smtClean="0">
                  <a:solidFill>
                    <a:prstClr val="black"/>
                  </a:solidFill>
                  <a:latin typeface="Arial"/>
                </a:rPr>
                <a:t>  </a:t>
              </a:r>
              <a:r>
                <a:rPr lang="fr-FR" sz="1600" dirty="0">
                  <a:solidFill>
                    <a:prstClr val="black"/>
                  </a:solidFill>
                  <a:latin typeface="Arial"/>
                </a:rPr>
                <a:t>8</a:t>
              </a:r>
            </a:p>
            <a:p>
              <a:pPr algn="r" defTabSz="457082">
                <a:lnSpc>
                  <a:spcPct val="125000"/>
                </a:lnSpc>
              </a:pPr>
              <a:r>
                <a:rPr lang="fr-FR" sz="1600" dirty="0">
                  <a:solidFill>
                    <a:prstClr val="black"/>
                  </a:solidFill>
                  <a:latin typeface="Arial"/>
                </a:rPr>
                <a:t>  </a:t>
              </a:r>
              <a:endParaRPr lang="fr-FR" sz="1600" dirty="0" smtClean="0">
                <a:solidFill>
                  <a:prstClr val="black"/>
                </a:solidFill>
                <a:latin typeface="Arial"/>
              </a:endParaRPr>
            </a:p>
            <a:p>
              <a:pPr algn="r" defTabSz="457082">
                <a:lnSpc>
                  <a:spcPct val="125000"/>
                </a:lnSpc>
              </a:pPr>
              <a:r>
                <a:rPr lang="fr-FR" sz="1600" dirty="0" smtClean="0">
                  <a:solidFill>
                    <a:prstClr val="black"/>
                  </a:solidFill>
                  <a:latin typeface="Arial"/>
                </a:rPr>
                <a:t>6</a:t>
              </a:r>
              <a:endParaRPr lang="fr-FR" sz="1600" dirty="0">
                <a:solidFill>
                  <a:prstClr val="black"/>
                </a:solidFill>
                <a:latin typeface="Arial"/>
              </a:endParaRPr>
            </a:p>
            <a:p>
              <a:pPr algn="r" defTabSz="457082">
                <a:lnSpc>
                  <a:spcPct val="125000"/>
                </a:lnSpc>
              </a:pPr>
              <a:r>
                <a:rPr lang="fr-FR" sz="1600" dirty="0">
                  <a:solidFill>
                    <a:prstClr val="black"/>
                  </a:solidFill>
                  <a:latin typeface="Arial"/>
                </a:rPr>
                <a:t>  </a:t>
              </a:r>
              <a:endParaRPr lang="fr-FR" sz="1600" dirty="0" smtClean="0">
                <a:solidFill>
                  <a:prstClr val="black"/>
                </a:solidFill>
                <a:latin typeface="Arial"/>
              </a:endParaRPr>
            </a:p>
            <a:p>
              <a:pPr algn="r" defTabSz="457082">
                <a:lnSpc>
                  <a:spcPct val="125000"/>
                </a:lnSpc>
              </a:pPr>
              <a:r>
                <a:rPr lang="fr-FR" sz="1600" dirty="0" smtClean="0">
                  <a:solidFill>
                    <a:prstClr val="black"/>
                  </a:solidFill>
                  <a:latin typeface="Arial"/>
                </a:rPr>
                <a:t>4</a:t>
              </a:r>
              <a:endParaRPr lang="fr-FR" sz="1600" dirty="0">
                <a:solidFill>
                  <a:prstClr val="black"/>
                </a:solidFill>
                <a:latin typeface="Arial"/>
              </a:endParaRPr>
            </a:p>
            <a:p>
              <a:pPr algn="r" defTabSz="457082">
                <a:lnSpc>
                  <a:spcPct val="125000"/>
                </a:lnSpc>
              </a:pPr>
              <a:r>
                <a:rPr lang="fr-FR" sz="1600" dirty="0">
                  <a:solidFill>
                    <a:prstClr val="black"/>
                  </a:solidFill>
                  <a:latin typeface="Arial"/>
                </a:rPr>
                <a:t>  </a:t>
              </a:r>
              <a:endParaRPr lang="fr-FR" sz="1600" dirty="0" smtClean="0">
                <a:solidFill>
                  <a:prstClr val="black"/>
                </a:solidFill>
                <a:latin typeface="Arial"/>
              </a:endParaRPr>
            </a:p>
            <a:p>
              <a:pPr algn="r" defTabSz="457082">
                <a:lnSpc>
                  <a:spcPct val="125000"/>
                </a:lnSpc>
              </a:pPr>
              <a:r>
                <a:rPr lang="fr-FR" sz="1600" dirty="0" smtClean="0">
                  <a:solidFill>
                    <a:prstClr val="black"/>
                  </a:solidFill>
                  <a:latin typeface="Arial"/>
                </a:rPr>
                <a:t>2</a:t>
              </a:r>
              <a:endParaRPr lang="en-US" sz="1600" dirty="0">
                <a:solidFill>
                  <a:prstClr val="black"/>
                </a:solidFill>
                <a:latin typeface="Arial"/>
              </a:endParaRPr>
            </a:p>
          </p:txBody>
        </p:sp>
        <p:sp>
          <p:nvSpPr>
            <p:cNvPr id="15" name="TextBox 14"/>
            <p:cNvSpPr txBox="1"/>
            <p:nvPr/>
          </p:nvSpPr>
          <p:spPr>
            <a:xfrm>
              <a:off x="5664200" y="3027224"/>
              <a:ext cx="1549400" cy="573490"/>
            </a:xfrm>
            <a:prstGeom prst="rect">
              <a:avLst/>
            </a:prstGeom>
            <a:solidFill>
              <a:schemeClr val="bg1"/>
            </a:solidFill>
            <a:effectLst>
              <a:softEdge rad="38100"/>
            </a:effectLst>
          </p:spPr>
          <p:txBody>
            <a:bodyPr wrap="square" tIns="0" bIns="0" rtlCol="0">
              <a:spAutoFit/>
            </a:bodyPr>
            <a:lstStyle/>
            <a:p>
              <a:pPr algn="ctr" defTabSz="457082">
                <a:lnSpc>
                  <a:spcPct val="80000"/>
                </a:lnSpc>
              </a:pPr>
              <a:r>
                <a:rPr lang="fr-FR" sz="1600" b="1" dirty="0" err="1">
                  <a:solidFill>
                    <a:srgbClr val="000000"/>
                  </a:solidFill>
                  <a:latin typeface="Arial"/>
                </a:rPr>
                <a:t>Megawatts</a:t>
              </a:r>
              <a:r>
                <a:rPr lang="fr-FR" sz="1600" b="1" dirty="0">
                  <a:solidFill>
                    <a:srgbClr val="000000"/>
                  </a:solidFill>
                  <a:latin typeface="Arial"/>
                </a:rPr>
                <a:t> per </a:t>
              </a:r>
              <a:r>
                <a:rPr lang="fr-FR" sz="1600" b="1" dirty="0" smtClean="0">
                  <a:solidFill>
                    <a:srgbClr val="000000"/>
                  </a:solidFill>
                  <a:latin typeface="Arial"/>
                </a:rPr>
                <a:t>machine</a:t>
              </a:r>
              <a:endParaRPr lang="fr-FR" sz="1400" b="1" dirty="0" smtClean="0">
                <a:solidFill>
                  <a:srgbClr val="000000"/>
                </a:solidFill>
                <a:latin typeface="Arial"/>
              </a:endParaRPr>
            </a:p>
            <a:p>
              <a:pPr algn="ctr" defTabSz="457082">
                <a:lnSpc>
                  <a:spcPct val="80000"/>
                </a:lnSpc>
              </a:pPr>
              <a:r>
                <a:rPr lang="fr-FR" sz="1400" b="1" dirty="0" smtClean="0">
                  <a:solidFill>
                    <a:srgbClr val="000000"/>
                  </a:solidFill>
                  <a:latin typeface="Arial"/>
                </a:rPr>
                <a:t>(</a:t>
              </a:r>
              <a:r>
                <a:rPr lang="fr-FR" sz="1400" b="1" dirty="0" err="1" smtClean="0">
                  <a:solidFill>
                    <a:srgbClr val="000000"/>
                  </a:solidFill>
                  <a:latin typeface="Arial"/>
                </a:rPr>
                <a:t>Kogge</a:t>
              </a:r>
              <a:r>
                <a:rPr lang="fr-FR" sz="1400" b="1" dirty="0" smtClean="0">
                  <a:solidFill>
                    <a:srgbClr val="000000"/>
                  </a:solidFill>
                  <a:latin typeface="Arial"/>
                </a:rPr>
                <a:t>/</a:t>
              </a:r>
              <a:r>
                <a:rPr lang="fr-FR" sz="1400" b="1" dirty="0" err="1" smtClean="0">
                  <a:solidFill>
                    <a:srgbClr val="000000"/>
                  </a:solidFill>
                  <a:latin typeface="Arial"/>
                </a:rPr>
                <a:t>Shalf</a:t>
              </a:r>
              <a:r>
                <a:rPr lang="fr-FR" sz="1400" b="1" dirty="0" smtClean="0">
                  <a:solidFill>
                    <a:srgbClr val="000000"/>
                  </a:solidFill>
                  <a:latin typeface="Arial"/>
                </a:rPr>
                <a:t>)</a:t>
              </a:r>
              <a:endParaRPr lang="en-US" sz="1400" b="1" dirty="0">
                <a:solidFill>
                  <a:srgbClr val="000000"/>
                </a:solidFill>
                <a:latin typeface="Arial"/>
              </a:endParaRPr>
            </a:p>
          </p:txBody>
        </p:sp>
      </p:grpSp>
      <p:sp>
        <p:nvSpPr>
          <p:cNvPr id="10" name="Rectangle 9"/>
          <p:cNvSpPr/>
          <p:nvPr/>
        </p:nvSpPr>
        <p:spPr>
          <a:xfrm>
            <a:off x="4660900" y="2861102"/>
            <a:ext cx="4152900" cy="3170099"/>
          </a:xfrm>
          <a:prstGeom prst="rect">
            <a:avLst/>
          </a:prstGeom>
          <a:solidFill>
            <a:srgbClr val="BAD2E7"/>
          </a:solidFill>
        </p:spPr>
        <p:txBody>
          <a:bodyPr wrap="square">
            <a:spAutoFit/>
          </a:bodyPr>
          <a:lstStyle/>
          <a:p>
            <a:pPr marL="0" indent="0">
              <a:buNone/>
            </a:pPr>
            <a:r>
              <a:rPr lang="en-US" sz="2000" b="1" dirty="0"/>
              <a:t>Goal: 1 </a:t>
            </a:r>
            <a:r>
              <a:rPr lang="en-US" sz="2000" b="1" dirty="0" err="1" smtClean="0"/>
              <a:t>Exaflop</a:t>
            </a:r>
            <a:r>
              <a:rPr lang="en-US" sz="2000" b="1" dirty="0" smtClean="0"/>
              <a:t> </a:t>
            </a:r>
            <a:r>
              <a:rPr lang="en-US" sz="2000" b="1" dirty="0"/>
              <a:t>in </a:t>
            </a:r>
            <a:r>
              <a:rPr lang="en-US" sz="2000" b="1" dirty="0" smtClean="0"/>
              <a:t>20 </a:t>
            </a:r>
            <a:r>
              <a:rPr lang="en-US" sz="2000" b="1" dirty="0"/>
              <a:t>MW </a:t>
            </a:r>
            <a:endParaRPr lang="en-US" sz="2000" b="1" dirty="0" smtClean="0"/>
          </a:p>
          <a:p>
            <a:pPr marL="0" indent="0">
              <a:buNone/>
            </a:pPr>
            <a:r>
              <a:rPr lang="en-US" sz="2000" b="1" dirty="0"/>
              <a:t> </a:t>
            </a:r>
            <a:r>
              <a:rPr lang="en-US" sz="2000" b="1" dirty="0" smtClean="0"/>
              <a:t>     = </a:t>
            </a:r>
            <a:r>
              <a:rPr lang="en-US" sz="2000" b="1" dirty="0"/>
              <a:t>20 </a:t>
            </a:r>
            <a:r>
              <a:rPr lang="en-US" sz="2000" b="1" dirty="0" err="1"/>
              <a:t>pJ</a:t>
            </a:r>
            <a:r>
              <a:rPr lang="en-US" sz="2000" b="1" dirty="0"/>
              <a:t> / </a:t>
            </a:r>
            <a:r>
              <a:rPr lang="en-US" sz="2000" b="1" dirty="0" smtClean="0"/>
              <a:t>operation</a:t>
            </a:r>
          </a:p>
          <a:p>
            <a:pPr marL="0" indent="0">
              <a:buNone/>
            </a:pPr>
            <a:endParaRPr lang="en-US" sz="2000" b="1" dirty="0"/>
          </a:p>
          <a:p>
            <a:pPr marL="0" indent="0">
              <a:buNone/>
            </a:pPr>
            <a:r>
              <a:rPr lang="en-US" sz="2000" b="1" dirty="0" smtClean="0"/>
              <a:t>Note: The 20 </a:t>
            </a:r>
            <a:r>
              <a:rPr lang="en-US" sz="2000" b="1" dirty="0" err="1" smtClean="0"/>
              <a:t>pJ</a:t>
            </a:r>
            <a:r>
              <a:rPr lang="en-US" sz="2000" b="1" dirty="0" smtClean="0"/>
              <a:t> / operation is </a:t>
            </a:r>
          </a:p>
          <a:p>
            <a:pPr marL="342900" indent="-342900">
              <a:buFontTx/>
              <a:buChar char="•"/>
            </a:pPr>
            <a:r>
              <a:rPr lang="en-US" sz="2000" b="1" dirty="0" smtClean="0"/>
              <a:t>Independent </a:t>
            </a:r>
            <a:r>
              <a:rPr lang="en-US" sz="2000" b="1" dirty="0"/>
              <a:t>of </a:t>
            </a:r>
            <a:r>
              <a:rPr lang="en-US" sz="2000" b="1" dirty="0" smtClean="0"/>
              <a:t>machine size </a:t>
            </a:r>
          </a:p>
          <a:p>
            <a:pPr marL="342900" indent="-342900">
              <a:buFontTx/>
              <a:buChar char="•"/>
            </a:pPr>
            <a:r>
              <a:rPr lang="en-US" sz="2000" b="1" dirty="0" smtClean="0"/>
              <a:t>Independent of # cores used per application</a:t>
            </a:r>
          </a:p>
          <a:p>
            <a:pPr marL="342900" indent="-342900">
              <a:buFontTx/>
              <a:buChar char="•"/>
            </a:pPr>
            <a:r>
              <a:rPr lang="en-US" sz="2000" b="1" dirty="0" smtClean="0"/>
              <a:t>But “operations” need to be useful ones</a:t>
            </a:r>
            <a:endParaRPr lang="en-US" sz="2000" b="1" dirty="0"/>
          </a:p>
          <a:p>
            <a:pPr marL="0" indent="0">
              <a:buNone/>
            </a:pPr>
            <a:endParaRPr lang="en-US" sz="2000" b="1" dirty="0"/>
          </a:p>
        </p:txBody>
      </p:sp>
      <p:grpSp>
        <p:nvGrpSpPr>
          <p:cNvPr id="21" name="Group 20"/>
          <p:cNvGrpSpPr/>
          <p:nvPr/>
        </p:nvGrpSpPr>
        <p:grpSpPr>
          <a:xfrm>
            <a:off x="1359660" y="1471128"/>
            <a:ext cx="3094540" cy="1327363"/>
            <a:chOff x="1359660" y="1099587"/>
            <a:chExt cx="3094540" cy="1699619"/>
          </a:xfrm>
        </p:grpSpPr>
        <p:sp>
          <p:nvSpPr>
            <p:cNvPr id="6" name="TextBox 5"/>
            <p:cNvSpPr txBox="1"/>
            <p:nvPr/>
          </p:nvSpPr>
          <p:spPr>
            <a:xfrm>
              <a:off x="1359660" y="2129250"/>
              <a:ext cx="2593107" cy="669956"/>
            </a:xfrm>
            <a:prstGeom prst="rect">
              <a:avLst/>
            </a:prstGeom>
            <a:noFill/>
            <a:ln>
              <a:noFill/>
            </a:ln>
          </p:spPr>
          <p:txBody>
            <a:bodyPr wrap="none" rtlCol="0">
              <a:spAutoFit/>
            </a:bodyPr>
            <a:lstStyle/>
            <a:p>
              <a:r>
                <a:rPr lang="en-US" sz="1400" i="1" dirty="0" smtClean="0">
                  <a:solidFill>
                    <a:srgbClr val="C10000"/>
                  </a:solidFill>
                </a:rPr>
                <a:t>Missing </a:t>
              </a:r>
              <a:r>
                <a:rPr lang="en-US" sz="1400" i="1" dirty="0" err="1" smtClean="0">
                  <a:solidFill>
                    <a:srgbClr val="C10000"/>
                  </a:solidFill>
                </a:rPr>
                <a:t>TaihueLight</a:t>
              </a:r>
              <a:r>
                <a:rPr lang="en-US" sz="1400" i="1" dirty="0" smtClean="0">
                  <a:solidFill>
                    <a:srgbClr val="C10000"/>
                  </a:solidFill>
                </a:rPr>
                <a:t> at 15MW</a:t>
              </a:r>
            </a:p>
            <a:p>
              <a:r>
                <a:rPr lang="en-US" i="1" dirty="0">
                  <a:solidFill>
                    <a:srgbClr val="C10000"/>
                  </a:solidFill>
                </a:rPr>
                <a:t>a</a:t>
              </a:r>
              <a:r>
                <a:rPr lang="en-US" i="1" dirty="0" smtClean="0">
                  <a:solidFill>
                    <a:srgbClr val="C10000"/>
                  </a:solidFill>
                </a:rPr>
                <a:t>nd </a:t>
              </a:r>
              <a:r>
                <a:rPr lang="en-US" sz="1400" i="1" dirty="0" smtClean="0">
                  <a:solidFill>
                    <a:srgbClr val="C10000"/>
                  </a:solidFill>
                </a:rPr>
                <a:t>Tihanhe</a:t>
              </a:r>
              <a:r>
                <a:rPr lang="en-US" sz="1400" i="1" dirty="0" smtClean="0">
                  <a:solidFill>
                    <a:srgbClr val="C10000"/>
                  </a:solidFill>
                </a:rPr>
                <a:t>-2 at 18MW</a:t>
              </a:r>
              <a:endParaRPr lang="en-US" sz="1400" i="1" dirty="0">
                <a:solidFill>
                  <a:srgbClr val="C10000"/>
                </a:solidFill>
              </a:endParaRPr>
            </a:p>
          </p:txBody>
        </p:sp>
        <p:sp>
          <p:nvSpPr>
            <p:cNvPr id="9" name="Sun 8"/>
            <p:cNvSpPr/>
            <p:nvPr/>
          </p:nvSpPr>
          <p:spPr>
            <a:xfrm>
              <a:off x="4200200" y="1099587"/>
              <a:ext cx="254000" cy="292100"/>
            </a:xfrm>
            <a:prstGeom prst="sun">
              <a:avLst/>
            </a:prstGeom>
            <a:solidFill>
              <a:srgbClr val="C1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Curved Connector 15"/>
            <p:cNvCxnSpPr>
              <a:stCxn id="6" idx="3"/>
            </p:cNvCxnSpPr>
            <p:nvPr/>
          </p:nvCxnSpPr>
          <p:spPr>
            <a:xfrm flipV="1">
              <a:off x="3952767" y="1391687"/>
              <a:ext cx="307513" cy="1072541"/>
            </a:xfrm>
            <a:prstGeom prst="curvedConnector2">
              <a:avLst/>
            </a:prstGeom>
            <a:ln>
              <a:solidFill>
                <a:schemeClr val="accent2">
                  <a:lumMod val="50000"/>
                </a:schemeClr>
              </a:solidFill>
              <a:tailEnd type="arrow"/>
            </a:ln>
          </p:spPr>
          <p:style>
            <a:lnRef idx="2">
              <a:schemeClr val="accent1"/>
            </a:lnRef>
            <a:fillRef idx="0">
              <a:schemeClr val="accent1"/>
            </a:fillRef>
            <a:effectRef idx="1">
              <a:schemeClr val="accent1"/>
            </a:effectRef>
            <a:fontRef idx="minor">
              <a:schemeClr val="tx1"/>
            </a:fontRef>
          </p:style>
        </p:cxnSp>
      </p:grpSp>
      <p:sp>
        <p:nvSpPr>
          <p:cNvPr id="18" name="Sun 17"/>
          <p:cNvSpPr/>
          <p:nvPr/>
        </p:nvSpPr>
        <p:spPr>
          <a:xfrm>
            <a:off x="4006280" y="1026964"/>
            <a:ext cx="254000" cy="228123"/>
          </a:xfrm>
          <a:prstGeom prst="sun">
            <a:avLst/>
          </a:prstGeom>
          <a:solidFill>
            <a:srgbClr val="C1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56378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a:t>
            </a:r>
            <a:r>
              <a:rPr lang="en-US" dirty="0" smtClean="0"/>
              <a:t>Limits Computer Performance?</a:t>
            </a:r>
            <a:endParaRPr lang="en-US" dirty="0"/>
          </a:p>
        </p:txBody>
      </p:sp>
      <p:sp>
        <p:nvSpPr>
          <p:cNvPr id="4" name="Slide Number Placeholder 3"/>
          <p:cNvSpPr>
            <a:spLocks noGrp="1"/>
          </p:cNvSpPr>
          <p:nvPr>
            <p:ph type="sldNum" sz="quarter" idx="4294967295"/>
          </p:nvPr>
        </p:nvSpPr>
        <p:spPr>
          <a:xfrm>
            <a:off x="3505200" y="6477000"/>
            <a:ext cx="2133600" cy="304800"/>
          </a:xfrm>
          <a:prstGeom prst="rect">
            <a:avLst/>
          </a:prstGeom>
        </p:spPr>
        <p:txBody>
          <a:bodyPr/>
          <a:lstStyle/>
          <a:p>
            <a:pPr>
              <a:defRPr/>
            </a:pPr>
            <a:fld id="{87A5EC17-5166-B041-A83C-F216E1F49AF0}" type="slidenum">
              <a:rPr lang="en-US" smtClean="0"/>
              <a:pPr>
                <a:defRPr/>
              </a:pPr>
              <a:t>41</a:t>
            </a:fld>
            <a:endParaRPr lang="en-US"/>
          </a:p>
        </p:txBody>
      </p:sp>
      <p:pic>
        <p:nvPicPr>
          <p:cNvPr id="5" name="Picture 4"/>
          <p:cNvPicPr>
            <a:picLocks noChangeAspect="1"/>
          </p:cNvPicPr>
          <p:nvPr/>
        </p:nvPicPr>
        <p:blipFill rotWithShape="1">
          <a:blip r:embed="rId2"/>
          <a:srcRect t="33226"/>
          <a:stretch/>
        </p:blipFill>
        <p:spPr>
          <a:xfrm>
            <a:off x="774701" y="1270000"/>
            <a:ext cx="7445106" cy="4965700"/>
          </a:xfrm>
          <a:prstGeom prst="rect">
            <a:avLst/>
          </a:prstGeom>
        </p:spPr>
      </p:pic>
    </p:spTree>
    <p:extLst>
      <p:ext uri="{BB962C8B-B14F-4D97-AF65-F5344CB8AC3E}">
        <p14:creationId xmlns:p14="http://schemas.microsoft.com/office/powerpoint/2010/main" val="19303667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4755"/>
            <a:ext cx="8686800" cy="709918"/>
          </a:xfrm>
        </p:spPr>
        <p:txBody>
          <a:bodyPr>
            <a:normAutofit/>
          </a:bodyPr>
          <a:lstStyle/>
          <a:p>
            <a:r>
              <a:rPr lang="en-US" dirty="0" smtClean="0"/>
              <a:t>Use of </a:t>
            </a:r>
            <a:r>
              <a:rPr lang="en-US" dirty="0" err="1"/>
              <a:t>m</a:t>
            </a:r>
            <a:r>
              <a:rPr lang="en-US" dirty="0" err="1" smtClean="0"/>
              <a:t>anycore</a:t>
            </a:r>
            <a:r>
              <a:rPr lang="en-US" dirty="0" smtClean="0"/>
              <a:t> processors and accelerators</a:t>
            </a:r>
            <a:endParaRPr lang="en-US" dirty="0"/>
          </a:p>
        </p:txBody>
      </p:sp>
      <p:sp>
        <p:nvSpPr>
          <p:cNvPr id="8" name="Content Placeholder 7"/>
          <p:cNvSpPr>
            <a:spLocks noGrp="1"/>
          </p:cNvSpPr>
          <p:nvPr>
            <p:ph idx="1"/>
          </p:nvPr>
        </p:nvSpPr>
        <p:spPr>
          <a:xfrm>
            <a:off x="284040" y="5557421"/>
            <a:ext cx="8686800" cy="1004706"/>
          </a:xfrm>
        </p:spPr>
        <p:txBody>
          <a:bodyPr>
            <a:normAutofit fontScale="85000" lnSpcReduction="10000"/>
          </a:bodyPr>
          <a:lstStyle/>
          <a:p>
            <a:r>
              <a:rPr lang="en-US" dirty="0" smtClean="0"/>
              <a:t>Mapping alignment, similarity calculations, etc., to energy efficient </a:t>
            </a:r>
            <a:r>
              <a:rPr lang="en-US" dirty="0" err="1" smtClean="0"/>
              <a:t>manycore</a:t>
            </a:r>
            <a:r>
              <a:rPr lang="en-US" dirty="0" smtClean="0"/>
              <a:t> and accelerator </a:t>
            </a:r>
            <a:r>
              <a:rPr lang="en-US" dirty="0" smtClean="0"/>
              <a:t>architectures</a:t>
            </a:r>
            <a:endParaRPr lang="en-US" dirty="0"/>
          </a:p>
        </p:txBody>
      </p:sp>
      <p:sp>
        <p:nvSpPr>
          <p:cNvPr id="4" name="Slide Number Placeholder 3"/>
          <p:cNvSpPr>
            <a:spLocks noGrp="1"/>
          </p:cNvSpPr>
          <p:nvPr>
            <p:ph type="sldNum" sz="quarter" idx="12"/>
          </p:nvPr>
        </p:nvSpPr>
        <p:spPr>
          <a:prstGeom prst="rect">
            <a:avLst/>
          </a:prstGeom>
        </p:spPr>
        <p:txBody>
          <a:bodyPr/>
          <a:lstStyle/>
          <a:p>
            <a:r>
              <a:rPr lang="en-US" smtClean="0"/>
              <a:t>- </a:t>
            </a:r>
            <a:fld id="{D174BAF6-F8F2-EF4F-936C-8DF63288C82F}" type="slidenum">
              <a:rPr lang="en-US" smtClean="0"/>
              <a:pPr/>
              <a:t>42</a:t>
            </a:fld>
            <a:r>
              <a:rPr lang="en-US" smtClean="0"/>
              <a:t> -</a:t>
            </a:r>
            <a:endParaRPr lang="en-US" dirty="0"/>
          </a:p>
        </p:txBody>
      </p:sp>
      <p:pic>
        <p:nvPicPr>
          <p:cNvPr id="5" name="Picture 4"/>
          <p:cNvPicPr>
            <a:picLocks noChangeAspect="1"/>
          </p:cNvPicPr>
          <p:nvPr/>
        </p:nvPicPr>
        <p:blipFill>
          <a:blip r:embed="rId3"/>
          <a:stretch>
            <a:fillRect/>
          </a:stretch>
        </p:blipFill>
        <p:spPr>
          <a:xfrm>
            <a:off x="190501" y="1282700"/>
            <a:ext cx="4811346" cy="3931161"/>
          </a:xfrm>
          <a:prstGeom prst="rect">
            <a:avLst/>
          </a:prstGeom>
        </p:spPr>
      </p:pic>
      <p:sp>
        <p:nvSpPr>
          <p:cNvPr id="6" name="TextBox 5"/>
          <p:cNvSpPr txBox="1"/>
          <p:nvPr/>
        </p:nvSpPr>
        <p:spPr>
          <a:xfrm>
            <a:off x="960590" y="5138125"/>
            <a:ext cx="2683795" cy="307777"/>
          </a:xfrm>
          <a:prstGeom prst="rect">
            <a:avLst/>
          </a:prstGeom>
          <a:noFill/>
        </p:spPr>
        <p:txBody>
          <a:bodyPr wrap="square" rtlCol="0">
            <a:spAutoFit/>
          </a:bodyPr>
          <a:lstStyle/>
          <a:p>
            <a:r>
              <a:rPr lang="en-US" dirty="0" smtClean="0"/>
              <a:t>Bill </a:t>
            </a:r>
            <a:r>
              <a:rPr lang="en-US" dirty="0" smtClean="0"/>
              <a:t>Arndt, </a:t>
            </a:r>
            <a:r>
              <a:rPr lang="en-US" dirty="0" smtClean="0"/>
              <a:t>NERSC</a:t>
            </a:r>
            <a:endParaRPr lang="en-US" i="1" dirty="0" smtClean="0"/>
          </a:p>
        </p:txBody>
      </p:sp>
      <p:sp>
        <p:nvSpPr>
          <p:cNvPr id="3" name="Rectangle 2"/>
          <p:cNvSpPr/>
          <p:nvPr/>
        </p:nvSpPr>
        <p:spPr>
          <a:xfrm>
            <a:off x="1473200" y="1282700"/>
            <a:ext cx="6070600" cy="68156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57200" y="1282700"/>
            <a:ext cx="3548185" cy="646331"/>
          </a:xfrm>
          <a:prstGeom prst="rect">
            <a:avLst/>
          </a:prstGeom>
          <a:solidFill>
            <a:srgbClr val="FFFFFF"/>
          </a:solidFill>
        </p:spPr>
        <p:txBody>
          <a:bodyPr wrap="square" rtlCol="0">
            <a:spAutoFit/>
          </a:bodyPr>
          <a:lstStyle/>
          <a:p>
            <a:pPr algn="ctr"/>
            <a:r>
              <a:rPr lang="en-US" sz="1800" b="1" dirty="0" smtClean="0"/>
              <a:t>KNL </a:t>
            </a:r>
            <a:r>
              <a:rPr lang="en-US" sz="1800" b="1" dirty="0" err="1" smtClean="0"/>
              <a:t>manycore</a:t>
            </a:r>
            <a:r>
              <a:rPr lang="en-US" sz="1800" b="1" dirty="0" smtClean="0"/>
              <a:t> architecture for </a:t>
            </a:r>
            <a:r>
              <a:rPr lang="en-US" sz="1800" b="1" dirty="0" err="1" smtClean="0"/>
              <a:t>hmmsearch</a:t>
            </a:r>
            <a:r>
              <a:rPr lang="en-US" sz="1800" b="1" dirty="0" smtClean="0"/>
              <a:t> at JGI</a:t>
            </a:r>
            <a:endParaRPr lang="en-US" sz="1800" b="1" i="1" dirty="0"/>
          </a:p>
        </p:txBody>
      </p:sp>
      <p:sp>
        <p:nvSpPr>
          <p:cNvPr id="9" name="TextBox 8"/>
          <p:cNvSpPr txBox="1"/>
          <p:nvPr/>
        </p:nvSpPr>
        <p:spPr>
          <a:xfrm>
            <a:off x="5782682" y="5034201"/>
            <a:ext cx="2683795" cy="523220"/>
          </a:xfrm>
          <a:prstGeom prst="rect">
            <a:avLst/>
          </a:prstGeom>
          <a:noFill/>
        </p:spPr>
        <p:txBody>
          <a:bodyPr wrap="square" rtlCol="0">
            <a:spAutoFit/>
          </a:bodyPr>
          <a:lstStyle/>
          <a:p>
            <a:r>
              <a:rPr lang="en-US" dirty="0" err="1" smtClean="0"/>
              <a:t>Joubert</a:t>
            </a:r>
            <a:r>
              <a:rPr lang="en-US" dirty="0" smtClean="0"/>
              <a:t>, Nance, </a:t>
            </a:r>
            <a:r>
              <a:rPr lang="en-US" dirty="0" err="1" smtClean="0"/>
              <a:t>Weighill</a:t>
            </a:r>
            <a:r>
              <a:rPr lang="en-US" dirty="0" smtClean="0"/>
              <a:t>, Jacobson, ORNL</a:t>
            </a:r>
            <a:endParaRPr lang="en-US" i="1" dirty="0" smtClean="0"/>
          </a:p>
        </p:txBody>
      </p:sp>
      <p:pic>
        <p:nvPicPr>
          <p:cNvPr id="10" name="Picture 9" descr="Jacobson-2-3way-1705.08210.pdf"/>
          <p:cNvPicPr>
            <a:picLocks noChangeAspect="1"/>
          </p:cNvPicPr>
          <p:nvPr/>
        </p:nvPicPr>
        <p:blipFill rotWithShape="1">
          <a:blip r:embed="rId4">
            <a:extLst>
              <a:ext uri="{28A0092B-C50C-407E-A947-70E740481C1C}">
                <a14:useLocalDpi xmlns:a14="http://schemas.microsoft.com/office/drawing/2010/main" val="0"/>
              </a:ext>
            </a:extLst>
          </a:blip>
          <a:srcRect l="20107" t="40171" r="50554" b="45770"/>
          <a:stretch/>
        </p:blipFill>
        <p:spPr>
          <a:xfrm>
            <a:off x="4854948" y="1929031"/>
            <a:ext cx="4115891" cy="3284830"/>
          </a:xfrm>
          <a:prstGeom prst="rect">
            <a:avLst/>
          </a:prstGeom>
        </p:spPr>
      </p:pic>
      <p:sp>
        <p:nvSpPr>
          <p:cNvPr id="11" name="TextBox 10"/>
          <p:cNvSpPr txBox="1"/>
          <p:nvPr/>
        </p:nvSpPr>
        <p:spPr>
          <a:xfrm>
            <a:off x="5001847" y="1149297"/>
            <a:ext cx="3968993" cy="923330"/>
          </a:xfrm>
          <a:prstGeom prst="rect">
            <a:avLst/>
          </a:prstGeom>
          <a:solidFill>
            <a:srgbClr val="FFFFFF"/>
          </a:solidFill>
        </p:spPr>
        <p:txBody>
          <a:bodyPr wrap="square" rtlCol="0">
            <a:spAutoFit/>
          </a:bodyPr>
          <a:lstStyle/>
          <a:p>
            <a:pPr algn="ctr"/>
            <a:r>
              <a:rPr lang="en-US" sz="1800" b="1" dirty="0" smtClean="0"/>
              <a:t>3-way similarity analysis</a:t>
            </a:r>
          </a:p>
          <a:p>
            <a:pPr algn="ctr"/>
            <a:r>
              <a:rPr lang="en-US" sz="1800" b="1" dirty="0" smtClean="0"/>
              <a:t>Weak scaling (fixed size problem per node) on Titan w/ GPUs</a:t>
            </a:r>
            <a:endParaRPr lang="en-US" sz="1800" b="1" i="1" dirty="0"/>
          </a:p>
        </p:txBody>
      </p:sp>
    </p:spTree>
    <p:extLst>
      <p:ext uri="{BB962C8B-B14F-4D97-AF65-F5344CB8AC3E}">
        <p14:creationId xmlns:p14="http://schemas.microsoft.com/office/powerpoint/2010/main" val="133988231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Movement is Expensive</a:t>
            </a:r>
            <a:endParaRPr lang="en-US" dirty="0"/>
          </a:p>
        </p:txBody>
      </p:sp>
      <p:sp>
        <p:nvSpPr>
          <p:cNvPr id="5" name="Slide Number Placeholder 4"/>
          <p:cNvSpPr>
            <a:spLocks noGrp="1"/>
          </p:cNvSpPr>
          <p:nvPr>
            <p:ph type="sldNum" sz="quarter" idx="12"/>
          </p:nvPr>
        </p:nvSpPr>
        <p:spPr/>
        <p:txBody>
          <a:bodyPr/>
          <a:lstStyle/>
          <a:p>
            <a:fld id="{58D4B532-8D92-4A76-9CB9-4097789726D0}" type="slidenum">
              <a:rPr lang="en-US" smtClean="0">
                <a:solidFill>
                  <a:prstClr val="black">
                    <a:tint val="75000"/>
                  </a:prstClr>
                </a:solidFill>
              </a:rPr>
              <a:pPr/>
              <a:t>43</a:t>
            </a:fld>
            <a:endParaRPr lang="en-US" dirty="0">
              <a:solidFill>
                <a:prstClr val="black">
                  <a:tint val="75000"/>
                </a:prstClr>
              </a:solidFill>
            </a:endParaRPr>
          </a:p>
        </p:txBody>
      </p:sp>
      <p:sp>
        <p:nvSpPr>
          <p:cNvPr id="6" name="Rectangle 5"/>
          <p:cNvSpPr/>
          <p:nvPr/>
        </p:nvSpPr>
        <p:spPr>
          <a:xfrm>
            <a:off x="321205" y="6330149"/>
            <a:ext cx="5637635" cy="307777"/>
          </a:xfrm>
          <a:prstGeom prst="rect">
            <a:avLst/>
          </a:prstGeom>
          <a:solidFill>
            <a:schemeClr val="bg1"/>
          </a:solidFill>
        </p:spPr>
        <p:txBody>
          <a:bodyPr wrap="square">
            <a:spAutoFit/>
          </a:bodyPr>
          <a:lstStyle/>
          <a:p>
            <a:r>
              <a:rPr lang="en-US" sz="1400" dirty="0" smtClean="0"/>
              <a:t>Source: http</a:t>
            </a:r>
            <a:r>
              <a:rPr lang="en-US" sz="1400" dirty="0"/>
              <a:t>://</a:t>
            </a:r>
            <a:r>
              <a:rPr lang="en-US" sz="1400" dirty="0" err="1"/>
              <a:t>slideplayer.com</a:t>
            </a:r>
            <a:r>
              <a:rPr lang="en-US" sz="1400" dirty="0"/>
              <a:t>/slide/7541288/</a:t>
            </a:r>
          </a:p>
        </p:txBody>
      </p:sp>
      <p:sp>
        <p:nvSpPr>
          <p:cNvPr id="8" name="AutoShape 3"/>
          <p:cNvSpPr>
            <a:spLocks/>
          </p:cNvSpPr>
          <p:nvPr/>
        </p:nvSpPr>
        <p:spPr bwMode="auto">
          <a:xfrm>
            <a:off x="2171465" y="3246388"/>
            <a:ext cx="1201878" cy="360321"/>
          </a:xfrm>
          <a:custGeom>
            <a:avLst/>
            <a:gdLst/>
            <a:ahLst/>
            <a:cxnLst/>
            <a:rect l="0" t="0" r="r" b="b"/>
            <a:pathLst>
              <a:path w="21600" h="21600">
                <a:moveTo>
                  <a:pt x="3360" y="0"/>
                </a:moveTo>
                <a:lnTo>
                  <a:pt x="0" y="21600"/>
                </a:lnTo>
                <a:lnTo>
                  <a:pt x="21600" y="21600"/>
                </a:lnTo>
                <a:lnTo>
                  <a:pt x="18240" y="0"/>
                </a:lnTo>
                <a:cubicBezTo>
                  <a:pt x="18240" y="0"/>
                  <a:pt x="3360" y="0"/>
                  <a:pt x="3360" y="0"/>
                </a:cubicBezTo>
                <a:close/>
                <a:moveTo>
                  <a:pt x="3360" y="0"/>
                </a:moveTo>
              </a:path>
            </a:pathLst>
          </a:custGeom>
          <a:solidFill>
            <a:schemeClr val="tx1">
              <a:lumMod val="50000"/>
              <a:lumOff val="50000"/>
            </a:schemeClr>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mj-lt"/>
                <a:ea typeface="Calibri" charset="0"/>
                <a:cs typeface="Calibri" charset="0"/>
              </a:rPr>
              <a:t>120 </a:t>
            </a:r>
            <a:r>
              <a:rPr lang="en-US" sz="2500" b="1" dirty="0" err="1" smtClean="0">
                <a:solidFill>
                  <a:schemeClr val="bg1"/>
                </a:solidFill>
                <a:latin typeface="+mj-lt"/>
                <a:ea typeface="Calibri" charset="0"/>
                <a:cs typeface="Calibri" charset="0"/>
              </a:rPr>
              <a:t>pJ</a:t>
            </a:r>
            <a:endParaRPr lang="en-US" sz="2500" b="1" dirty="0">
              <a:solidFill>
                <a:schemeClr val="bg1"/>
              </a:solidFill>
              <a:latin typeface="+mj-lt"/>
              <a:ea typeface="Calibri" charset="0"/>
              <a:cs typeface="Calibri" charset="0"/>
            </a:endParaRPr>
          </a:p>
        </p:txBody>
      </p:sp>
      <p:sp>
        <p:nvSpPr>
          <p:cNvPr id="9" name="AutoShape 4"/>
          <p:cNvSpPr>
            <a:spLocks/>
          </p:cNvSpPr>
          <p:nvPr/>
        </p:nvSpPr>
        <p:spPr bwMode="auto">
          <a:xfrm>
            <a:off x="731971" y="4090717"/>
            <a:ext cx="4080866" cy="722818"/>
          </a:xfrm>
          <a:custGeom>
            <a:avLst/>
            <a:gdLst/>
            <a:ahLst/>
            <a:cxnLst/>
            <a:rect l="0" t="0" r="r" b="b"/>
            <a:pathLst>
              <a:path w="21600" h="21600">
                <a:moveTo>
                  <a:pt x="21600" y="21600"/>
                </a:moveTo>
                <a:lnTo>
                  <a:pt x="19615" y="0"/>
                </a:lnTo>
                <a:lnTo>
                  <a:pt x="1985" y="0"/>
                </a:lnTo>
                <a:lnTo>
                  <a:pt x="0" y="21600"/>
                </a:lnTo>
                <a:cubicBezTo>
                  <a:pt x="0" y="21600"/>
                  <a:pt x="21600" y="21600"/>
                  <a:pt x="21600" y="21600"/>
                </a:cubicBezTo>
                <a:close/>
                <a:moveTo>
                  <a:pt x="21600" y="21600"/>
                </a:moveTo>
              </a:path>
            </a:pathLst>
          </a:custGeom>
          <a:solidFill>
            <a:srgbClr val="FF0000"/>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mj-lt"/>
                <a:ea typeface="Calibri" charset="0"/>
                <a:cs typeface="Calibri" charset="0"/>
              </a:rPr>
              <a:t>2000 </a:t>
            </a:r>
            <a:r>
              <a:rPr lang="en-US" sz="2500" b="1" dirty="0" err="1" smtClean="0">
                <a:solidFill>
                  <a:schemeClr val="bg1"/>
                </a:solidFill>
                <a:latin typeface="+mj-lt"/>
                <a:ea typeface="Calibri" charset="0"/>
                <a:cs typeface="Calibri" charset="0"/>
              </a:rPr>
              <a:t>pJ</a:t>
            </a:r>
            <a:endParaRPr lang="en-US" sz="2500" b="1" dirty="0">
              <a:solidFill>
                <a:schemeClr val="bg1"/>
              </a:solidFill>
              <a:latin typeface="+mj-lt"/>
              <a:ea typeface="Calibri" charset="0"/>
              <a:cs typeface="Calibri" charset="0"/>
            </a:endParaRPr>
          </a:p>
        </p:txBody>
      </p:sp>
      <p:sp>
        <p:nvSpPr>
          <p:cNvPr id="10" name="AutoShape 5"/>
          <p:cNvSpPr>
            <a:spLocks/>
          </p:cNvSpPr>
          <p:nvPr/>
        </p:nvSpPr>
        <p:spPr bwMode="auto">
          <a:xfrm>
            <a:off x="1951283" y="3663976"/>
            <a:ext cx="1615857" cy="356031"/>
          </a:xfrm>
          <a:custGeom>
            <a:avLst/>
            <a:gdLst/>
            <a:ahLst/>
            <a:cxnLst/>
            <a:rect l="0" t="0" r="r" b="b"/>
            <a:pathLst>
              <a:path w="21600" h="21600">
                <a:moveTo>
                  <a:pt x="2469" y="0"/>
                </a:moveTo>
                <a:lnTo>
                  <a:pt x="0" y="21600"/>
                </a:lnTo>
                <a:lnTo>
                  <a:pt x="21600" y="21600"/>
                </a:lnTo>
                <a:lnTo>
                  <a:pt x="19131" y="0"/>
                </a:lnTo>
                <a:cubicBezTo>
                  <a:pt x="19131" y="0"/>
                  <a:pt x="2469" y="0"/>
                  <a:pt x="2469" y="0"/>
                </a:cubicBezTo>
                <a:close/>
                <a:moveTo>
                  <a:pt x="2469" y="0"/>
                </a:moveTo>
              </a:path>
            </a:pathLst>
          </a:custGeom>
          <a:solidFill>
            <a:schemeClr val="tx1">
              <a:lumMod val="50000"/>
              <a:lumOff val="50000"/>
            </a:schemeClr>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mj-lt"/>
                <a:ea typeface="Calibri" charset="0"/>
                <a:cs typeface="Calibri" charset="0"/>
              </a:rPr>
              <a:t>250 </a:t>
            </a:r>
            <a:r>
              <a:rPr lang="en-US" sz="2500" b="1" dirty="0" err="1" smtClean="0">
                <a:solidFill>
                  <a:schemeClr val="bg1"/>
                </a:solidFill>
                <a:latin typeface="+mj-lt"/>
                <a:ea typeface="Calibri" charset="0"/>
                <a:cs typeface="Calibri" charset="0"/>
              </a:rPr>
              <a:t>pJ</a:t>
            </a:r>
            <a:endParaRPr lang="en-US" sz="2500" b="1" dirty="0">
              <a:solidFill>
                <a:schemeClr val="bg1"/>
              </a:solidFill>
              <a:latin typeface="+mj-lt"/>
              <a:ea typeface="Calibri" charset="0"/>
              <a:cs typeface="Calibri" charset="0"/>
            </a:endParaRPr>
          </a:p>
        </p:txBody>
      </p:sp>
      <p:sp>
        <p:nvSpPr>
          <p:cNvPr id="11" name="AutoShape 6"/>
          <p:cNvSpPr>
            <a:spLocks/>
          </p:cNvSpPr>
          <p:nvPr/>
        </p:nvSpPr>
        <p:spPr bwMode="auto">
          <a:xfrm>
            <a:off x="321205" y="4899583"/>
            <a:ext cx="4911328" cy="714213"/>
          </a:xfrm>
          <a:custGeom>
            <a:avLst/>
            <a:gdLst/>
            <a:ahLst/>
            <a:cxnLst/>
            <a:rect l="0" t="0" r="r" b="b"/>
            <a:pathLst>
              <a:path w="21600" h="21600">
                <a:moveTo>
                  <a:pt x="1630" y="0"/>
                </a:moveTo>
                <a:lnTo>
                  <a:pt x="0" y="21600"/>
                </a:lnTo>
                <a:lnTo>
                  <a:pt x="21600" y="21600"/>
                </a:lnTo>
                <a:lnTo>
                  <a:pt x="19970" y="0"/>
                </a:lnTo>
                <a:cubicBezTo>
                  <a:pt x="19970" y="0"/>
                  <a:pt x="1630" y="0"/>
                  <a:pt x="1630" y="0"/>
                </a:cubicBezTo>
                <a:close/>
                <a:moveTo>
                  <a:pt x="1630" y="0"/>
                </a:moveTo>
              </a:path>
            </a:pathLst>
          </a:custGeom>
          <a:solidFill>
            <a:srgbClr val="FF0000"/>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r>
              <a:rPr lang="en-US" sz="2500" b="1" dirty="0" smtClean="0">
                <a:solidFill>
                  <a:schemeClr val="bg1"/>
                </a:solidFill>
                <a:latin typeface="+mj-lt"/>
                <a:ea typeface="Calibri" charset="0"/>
                <a:cs typeface="Calibri" charset="0"/>
              </a:rPr>
              <a:t>~2500 </a:t>
            </a:r>
            <a:r>
              <a:rPr lang="en-US" sz="2500" b="1" dirty="0" err="1" smtClean="0">
                <a:solidFill>
                  <a:schemeClr val="bg1"/>
                </a:solidFill>
                <a:latin typeface="+mj-lt"/>
                <a:ea typeface="Calibri" charset="0"/>
                <a:cs typeface="Calibri" charset="0"/>
              </a:rPr>
              <a:t>pJ</a:t>
            </a:r>
            <a:endParaRPr lang="en-US" sz="2500" b="1" dirty="0">
              <a:solidFill>
                <a:schemeClr val="bg1"/>
              </a:solidFill>
              <a:latin typeface="+mj-lt"/>
              <a:ea typeface="Calibri" charset="0"/>
              <a:cs typeface="Calibri" charset="0"/>
            </a:endParaRPr>
          </a:p>
        </p:txBody>
      </p:sp>
      <p:sp>
        <p:nvSpPr>
          <p:cNvPr id="12" name="AutoShape 7"/>
          <p:cNvSpPr>
            <a:spLocks/>
          </p:cNvSpPr>
          <p:nvPr/>
        </p:nvSpPr>
        <p:spPr bwMode="auto">
          <a:xfrm>
            <a:off x="2574478" y="2425316"/>
            <a:ext cx="369466" cy="356031"/>
          </a:xfrm>
          <a:custGeom>
            <a:avLst/>
            <a:gdLst/>
            <a:ahLst/>
            <a:cxnLst/>
            <a:rect l="0" t="0" r="r" b="b"/>
            <a:pathLst>
              <a:path w="21600" h="21600">
                <a:moveTo>
                  <a:pt x="0" y="21600"/>
                </a:moveTo>
                <a:lnTo>
                  <a:pt x="21600" y="21600"/>
                </a:lnTo>
                <a:lnTo>
                  <a:pt x="10800" y="0"/>
                </a:lnTo>
                <a:cubicBezTo>
                  <a:pt x="10800" y="0"/>
                  <a:pt x="0" y="21600"/>
                  <a:pt x="0" y="21600"/>
                </a:cubicBezTo>
                <a:close/>
                <a:moveTo>
                  <a:pt x="0" y="21600"/>
                </a:moveTo>
              </a:path>
            </a:pathLst>
          </a:custGeom>
          <a:solidFill>
            <a:schemeClr val="tx1">
              <a:lumMod val="50000"/>
              <a:lumOff val="50000"/>
            </a:schemeClr>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b="1">
              <a:solidFill>
                <a:schemeClr val="tx1">
                  <a:lumMod val="50000"/>
                  <a:lumOff val="50000"/>
                </a:schemeClr>
              </a:solidFill>
              <a:latin typeface="+mj-lt"/>
              <a:ea typeface="Calibri" charset="0"/>
              <a:cs typeface="Calibri" charset="0"/>
            </a:endParaRPr>
          </a:p>
        </p:txBody>
      </p:sp>
      <p:sp>
        <p:nvSpPr>
          <p:cNvPr id="13" name="AutoShape 8"/>
          <p:cNvSpPr>
            <a:spLocks/>
          </p:cNvSpPr>
          <p:nvPr/>
        </p:nvSpPr>
        <p:spPr bwMode="auto">
          <a:xfrm>
            <a:off x="2367488" y="2824965"/>
            <a:ext cx="783446" cy="356031"/>
          </a:xfrm>
          <a:custGeom>
            <a:avLst/>
            <a:gdLst/>
            <a:ahLst/>
            <a:cxnLst/>
            <a:rect l="0" t="0" r="r" b="b"/>
            <a:pathLst>
              <a:path w="21600" h="21600">
                <a:moveTo>
                  <a:pt x="5093" y="0"/>
                </a:moveTo>
                <a:lnTo>
                  <a:pt x="0" y="21600"/>
                </a:lnTo>
                <a:lnTo>
                  <a:pt x="21600" y="21600"/>
                </a:lnTo>
                <a:lnTo>
                  <a:pt x="16507" y="0"/>
                </a:lnTo>
                <a:cubicBezTo>
                  <a:pt x="16507" y="0"/>
                  <a:pt x="5093" y="0"/>
                  <a:pt x="5093" y="0"/>
                </a:cubicBezTo>
                <a:close/>
                <a:moveTo>
                  <a:pt x="5093" y="0"/>
                </a:moveTo>
              </a:path>
            </a:pathLst>
          </a:custGeom>
          <a:solidFill>
            <a:srgbClr val="4E8F00"/>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sz="1800" b="1" dirty="0">
              <a:solidFill>
                <a:schemeClr val="bg1"/>
              </a:solidFill>
              <a:latin typeface="+mj-lt"/>
              <a:ea typeface="Calibri" charset="0"/>
              <a:cs typeface="Calibri" charset="0"/>
            </a:endParaRPr>
          </a:p>
        </p:txBody>
      </p:sp>
      <p:sp>
        <p:nvSpPr>
          <p:cNvPr id="14" name="Line 9"/>
          <p:cNvSpPr>
            <a:spLocks noChangeShapeType="1"/>
          </p:cNvSpPr>
          <p:nvPr/>
        </p:nvSpPr>
        <p:spPr bwMode="auto">
          <a:xfrm flipH="1">
            <a:off x="5311786" y="5611645"/>
            <a:ext cx="3599780" cy="0"/>
          </a:xfrm>
          <a:prstGeom prst="line">
            <a:avLst/>
          </a:pr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
        <p:nvSpPr>
          <p:cNvPr id="15" name="Line 10"/>
          <p:cNvSpPr>
            <a:spLocks noChangeShapeType="1"/>
          </p:cNvSpPr>
          <p:nvPr/>
        </p:nvSpPr>
        <p:spPr bwMode="auto">
          <a:xfrm flipH="1">
            <a:off x="4902135" y="4804929"/>
            <a:ext cx="4009429" cy="0"/>
          </a:xfrm>
          <a:prstGeom prst="line">
            <a:avLst/>
          </a:pr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
        <p:nvSpPr>
          <p:cNvPr id="16" name="Line 11"/>
          <p:cNvSpPr>
            <a:spLocks noChangeShapeType="1"/>
          </p:cNvSpPr>
          <p:nvPr/>
        </p:nvSpPr>
        <p:spPr bwMode="auto">
          <a:xfrm flipH="1">
            <a:off x="4500299" y="3996062"/>
            <a:ext cx="4411266" cy="0"/>
          </a:xfrm>
          <a:prstGeom prst="line">
            <a:avLst/>
          </a:pr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
        <p:nvSpPr>
          <p:cNvPr id="17" name="Line 12"/>
          <p:cNvSpPr>
            <a:spLocks noChangeShapeType="1"/>
          </p:cNvSpPr>
          <p:nvPr/>
        </p:nvSpPr>
        <p:spPr bwMode="auto">
          <a:xfrm flipH="1">
            <a:off x="4089534" y="3325008"/>
            <a:ext cx="4830962" cy="0"/>
          </a:xfrm>
          <a:prstGeom prst="line">
            <a:avLst/>
          </a:pr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
        <p:nvSpPr>
          <p:cNvPr id="18" name="Rectangle 17"/>
          <p:cNvSpPr>
            <a:spLocks/>
          </p:cNvSpPr>
          <p:nvPr/>
        </p:nvSpPr>
        <p:spPr bwMode="auto">
          <a:xfrm>
            <a:off x="1439925" y="1994089"/>
            <a:ext cx="511358"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r"/>
            <a:r>
              <a:rPr lang="en-US" sz="2500" b="1" dirty="0" smtClean="0">
                <a:solidFill>
                  <a:schemeClr val="tx1"/>
                </a:solidFill>
                <a:latin typeface="+mj-lt"/>
                <a:ea typeface="Calibri" charset="0"/>
                <a:cs typeface="Calibri" charset="0"/>
              </a:rPr>
              <a:t>6 </a:t>
            </a:r>
            <a:r>
              <a:rPr lang="en-US" sz="2500" b="1" dirty="0" err="1" smtClean="0">
                <a:solidFill>
                  <a:schemeClr val="tx1"/>
                </a:solidFill>
                <a:latin typeface="+mj-lt"/>
                <a:ea typeface="Calibri" charset="0"/>
                <a:cs typeface="Calibri" charset="0"/>
              </a:rPr>
              <a:t>pJ</a:t>
            </a:r>
            <a:endParaRPr lang="en-US" sz="2500" b="1" dirty="0">
              <a:solidFill>
                <a:schemeClr val="tx1"/>
              </a:solidFill>
              <a:latin typeface="+mj-lt"/>
              <a:ea typeface="Calibri" charset="0"/>
              <a:cs typeface="Calibri" charset="0"/>
            </a:endParaRPr>
          </a:p>
        </p:txBody>
      </p:sp>
      <p:sp>
        <p:nvSpPr>
          <p:cNvPr id="19" name="Line 14"/>
          <p:cNvSpPr>
            <a:spLocks noChangeShapeType="1"/>
          </p:cNvSpPr>
          <p:nvPr/>
        </p:nvSpPr>
        <p:spPr bwMode="auto">
          <a:xfrm rot="10800000">
            <a:off x="2082885" y="2274663"/>
            <a:ext cx="661307" cy="336378"/>
          </a:xfrm>
          <a:prstGeom prst="line">
            <a:avLst/>
          </a:prstGeom>
          <a:noFill/>
          <a:ln w="25400" cap="flat">
            <a:solidFill>
              <a:schemeClr val="tx1"/>
            </a:solidFill>
            <a:prstDash val="solid"/>
            <a:miter lim="800000"/>
            <a:headEnd type="oval"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
        <p:nvSpPr>
          <p:cNvPr id="20" name="Line 15"/>
          <p:cNvSpPr>
            <a:spLocks noChangeShapeType="1"/>
          </p:cNvSpPr>
          <p:nvPr/>
        </p:nvSpPr>
        <p:spPr bwMode="auto">
          <a:xfrm flipH="1">
            <a:off x="3660909" y="2846013"/>
            <a:ext cx="5269632" cy="0"/>
          </a:xfrm>
          <a:prstGeom prst="line">
            <a:avLst/>
          </a:pr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
        <p:nvSpPr>
          <p:cNvPr id="21" name="Line 16"/>
          <p:cNvSpPr>
            <a:spLocks noChangeShapeType="1"/>
          </p:cNvSpPr>
          <p:nvPr/>
        </p:nvSpPr>
        <p:spPr bwMode="auto">
          <a:xfrm flipH="1">
            <a:off x="3260189" y="2335534"/>
            <a:ext cx="5670352" cy="0"/>
          </a:xfrm>
          <a:prstGeom prst="line">
            <a:avLst/>
          </a:pr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
        <p:nvSpPr>
          <p:cNvPr id="22" name="Rectangle 21"/>
          <p:cNvSpPr>
            <a:spLocks/>
          </p:cNvSpPr>
          <p:nvPr/>
        </p:nvSpPr>
        <p:spPr bwMode="auto">
          <a:xfrm>
            <a:off x="5312900" y="5067381"/>
            <a:ext cx="3598664" cy="53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j-lt"/>
                <a:ea typeface="Calibri" charset="0"/>
                <a:cs typeface="Calibri" charset="0"/>
                <a:sym typeface="Baskerville" charset="0"/>
              </a:rPr>
              <a:t>Cost to move data off-chip </a:t>
            </a:r>
            <a:br>
              <a:rPr lang="en-US" sz="2000" dirty="0" smtClean="0">
                <a:solidFill>
                  <a:schemeClr val="tx1"/>
                </a:solidFill>
                <a:latin typeface="+mj-lt"/>
                <a:ea typeface="Calibri" charset="0"/>
                <a:cs typeface="Calibri" charset="0"/>
                <a:sym typeface="Baskerville" charset="0"/>
              </a:rPr>
            </a:br>
            <a:r>
              <a:rPr lang="en-US" sz="2000" dirty="0" smtClean="0">
                <a:solidFill>
                  <a:schemeClr val="tx1"/>
                </a:solidFill>
                <a:latin typeface="+mj-lt"/>
                <a:ea typeface="Calibri" charset="0"/>
                <a:cs typeface="Calibri" charset="0"/>
                <a:sym typeface="Baskerville" charset="0"/>
              </a:rPr>
              <a:t>   to a neighboring node</a:t>
            </a:r>
            <a:endParaRPr lang="en-US" sz="2000" dirty="0">
              <a:solidFill>
                <a:schemeClr val="tx1"/>
              </a:solidFill>
              <a:latin typeface="+mj-lt"/>
              <a:ea typeface="Calibri" charset="0"/>
              <a:cs typeface="Calibri" charset="0"/>
              <a:sym typeface="Baskerville" charset="0"/>
            </a:endParaRPr>
          </a:p>
        </p:txBody>
      </p:sp>
      <p:sp>
        <p:nvSpPr>
          <p:cNvPr id="23" name="Rectangle 22"/>
          <p:cNvSpPr>
            <a:spLocks/>
          </p:cNvSpPr>
          <p:nvPr/>
        </p:nvSpPr>
        <p:spPr bwMode="auto">
          <a:xfrm>
            <a:off x="4902135" y="4271422"/>
            <a:ext cx="4009429" cy="53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j-lt"/>
                <a:ea typeface="Calibri" charset="0"/>
                <a:cs typeface="Calibri" charset="0"/>
                <a:sym typeface="Baskerville" charset="0"/>
              </a:rPr>
              <a:t>Cost to move data off-chip </a:t>
            </a:r>
            <a:br>
              <a:rPr lang="en-US" sz="2000" dirty="0" smtClean="0">
                <a:solidFill>
                  <a:schemeClr val="tx1"/>
                </a:solidFill>
                <a:latin typeface="+mj-lt"/>
                <a:ea typeface="Calibri" charset="0"/>
                <a:cs typeface="Calibri" charset="0"/>
                <a:sym typeface="Baskerville" charset="0"/>
              </a:rPr>
            </a:br>
            <a:r>
              <a:rPr lang="en-US" sz="2000" dirty="0" smtClean="0">
                <a:solidFill>
                  <a:schemeClr val="tx1"/>
                </a:solidFill>
                <a:latin typeface="+mj-lt"/>
                <a:ea typeface="Calibri" charset="0"/>
                <a:cs typeface="Calibri" charset="0"/>
                <a:sym typeface="Baskerville" charset="0"/>
              </a:rPr>
              <a:t>   into DRAM</a:t>
            </a:r>
            <a:endParaRPr lang="en-US" sz="2000" dirty="0">
              <a:solidFill>
                <a:schemeClr val="tx1"/>
              </a:solidFill>
              <a:latin typeface="+mj-lt"/>
              <a:ea typeface="Calibri" charset="0"/>
              <a:cs typeface="Calibri" charset="0"/>
              <a:sym typeface="Baskerville" charset="0"/>
            </a:endParaRPr>
          </a:p>
        </p:txBody>
      </p:sp>
      <p:sp>
        <p:nvSpPr>
          <p:cNvPr id="24" name="Rectangle 23"/>
          <p:cNvSpPr>
            <a:spLocks/>
          </p:cNvSpPr>
          <p:nvPr/>
        </p:nvSpPr>
        <p:spPr bwMode="auto">
          <a:xfrm>
            <a:off x="4500299" y="3462553"/>
            <a:ext cx="4411266" cy="53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j-lt"/>
                <a:ea typeface="Calibri" charset="0"/>
                <a:cs typeface="Calibri" charset="0"/>
                <a:sym typeface="Baskerville" charset="0"/>
              </a:rPr>
              <a:t>Cost to move data off-chip, </a:t>
            </a:r>
            <a:br>
              <a:rPr lang="en-US" sz="2000" dirty="0" smtClean="0">
                <a:solidFill>
                  <a:schemeClr val="tx1"/>
                </a:solidFill>
                <a:latin typeface="+mj-lt"/>
                <a:ea typeface="Calibri" charset="0"/>
                <a:cs typeface="Calibri" charset="0"/>
                <a:sym typeface="Baskerville" charset="0"/>
              </a:rPr>
            </a:br>
            <a:r>
              <a:rPr lang="en-US" sz="2000" dirty="0" smtClean="0">
                <a:solidFill>
                  <a:schemeClr val="tx1"/>
                </a:solidFill>
                <a:latin typeface="+mj-lt"/>
                <a:ea typeface="Calibri" charset="0"/>
                <a:cs typeface="Calibri" charset="0"/>
                <a:sym typeface="Baskerville" charset="0"/>
              </a:rPr>
              <a:t>   but stay within the package (SMP)</a:t>
            </a:r>
            <a:endParaRPr lang="en-US" sz="2000" dirty="0">
              <a:solidFill>
                <a:schemeClr val="tx1"/>
              </a:solidFill>
              <a:latin typeface="+mj-lt"/>
              <a:ea typeface="Calibri" charset="0"/>
              <a:cs typeface="Calibri" charset="0"/>
              <a:sym typeface="Baskerville" charset="0"/>
            </a:endParaRPr>
          </a:p>
        </p:txBody>
      </p:sp>
      <p:sp>
        <p:nvSpPr>
          <p:cNvPr id="25" name="Rectangle 24"/>
          <p:cNvSpPr>
            <a:spLocks/>
          </p:cNvSpPr>
          <p:nvPr/>
        </p:nvSpPr>
        <p:spPr bwMode="auto">
          <a:xfrm>
            <a:off x="4089534" y="2936253"/>
            <a:ext cx="4830962" cy="370835"/>
          </a:xfrm>
          <a:prstGeom prst="rect">
            <a:avLst/>
          </a:prstGeom>
          <a:solidFill>
            <a:srgbClr val="FFFFFF"/>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j-lt"/>
                <a:ea typeface="Calibri" charset="0"/>
                <a:cs typeface="Calibri" charset="0"/>
                <a:sym typeface="Baskerville" charset="0"/>
              </a:rPr>
              <a:t>Cost to move data 20 mm on-chip</a:t>
            </a:r>
            <a:endParaRPr lang="en-US" sz="2000" dirty="0">
              <a:solidFill>
                <a:schemeClr val="tx1"/>
              </a:solidFill>
              <a:latin typeface="+mj-lt"/>
              <a:ea typeface="Calibri" charset="0"/>
              <a:cs typeface="Calibri" charset="0"/>
              <a:sym typeface="Baskerville" charset="0"/>
            </a:endParaRPr>
          </a:p>
        </p:txBody>
      </p:sp>
      <p:sp>
        <p:nvSpPr>
          <p:cNvPr id="26" name="Rectangle 25"/>
          <p:cNvSpPr>
            <a:spLocks/>
          </p:cNvSpPr>
          <p:nvPr/>
        </p:nvSpPr>
        <p:spPr bwMode="auto">
          <a:xfrm>
            <a:off x="3651980" y="2463139"/>
            <a:ext cx="5268516" cy="362519"/>
          </a:xfrm>
          <a:prstGeom prst="rect">
            <a:avLst/>
          </a:prstGeom>
          <a:solidFill>
            <a:srgbClr val="FFFFFF"/>
          </a:solid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a:solidFill>
                  <a:schemeClr val="tx1"/>
                </a:solidFill>
                <a:latin typeface="+mj-lt"/>
                <a:ea typeface="Calibri" charset="0"/>
                <a:cs typeface="Calibri" charset="0"/>
                <a:sym typeface="Baskerville" charset="0"/>
              </a:rPr>
              <a:t>Typical cost of a single floating point operation</a:t>
            </a:r>
          </a:p>
        </p:txBody>
      </p:sp>
      <p:sp>
        <p:nvSpPr>
          <p:cNvPr id="27" name="Rectangle 26"/>
          <p:cNvSpPr>
            <a:spLocks/>
          </p:cNvSpPr>
          <p:nvPr/>
        </p:nvSpPr>
        <p:spPr bwMode="auto">
          <a:xfrm>
            <a:off x="3313627" y="1971452"/>
            <a:ext cx="5670352" cy="3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l">
              <a:spcBef>
                <a:spcPts val="1687"/>
              </a:spcBef>
            </a:pPr>
            <a:r>
              <a:rPr lang="en-US" sz="2000" dirty="0" smtClean="0">
                <a:solidFill>
                  <a:schemeClr val="tx1"/>
                </a:solidFill>
                <a:latin typeface="+mj-lt"/>
                <a:ea typeface="Calibri" charset="0"/>
                <a:cs typeface="Calibri" charset="0"/>
                <a:sym typeface="Baskerville" charset="0"/>
              </a:rPr>
              <a:t>Cost to move data 1 mm on-chip</a:t>
            </a:r>
            <a:endParaRPr lang="en-US" sz="2000" dirty="0">
              <a:solidFill>
                <a:schemeClr val="tx1"/>
              </a:solidFill>
              <a:latin typeface="+mj-lt"/>
              <a:ea typeface="Calibri" charset="0"/>
              <a:cs typeface="Calibri" charset="0"/>
              <a:sym typeface="Baskerville" charset="0"/>
            </a:endParaRPr>
          </a:p>
        </p:txBody>
      </p:sp>
      <p:sp>
        <p:nvSpPr>
          <p:cNvPr id="28" name="TextBox 27"/>
          <p:cNvSpPr txBox="1"/>
          <p:nvPr/>
        </p:nvSpPr>
        <p:spPr>
          <a:xfrm>
            <a:off x="472440" y="1023826"/>
            <a:ext cx="4282440" cy="553998"/>
          </a:xfrm>
          <a:prstGeom prst="rect">
            <a:avLst/>
          </a:prstGeom>
          <a:noFill/>
        </p:spPr>
        <p:txBody>
          <a:bodyPr wrap="square" rtlCol="0">
            <a:spAutoFit/>
          </a:bodyPr>
          <a:lstStyle/>
          <a:p>
            <a:r>
              <a:rPr lang="en-US" sz="3000" b="1" dirty="0" smtClean="0">
                <a:solidFill>
                  <a:srgbClr val="005581"/>
                </a:solidFill>
                <a:latin typeface="+mj-lt"/>
                <a:ea typeface="Calibri" charset="0"/>
                <a:cs typeface="Calibri" charset="0"/>
              </a:rPr>
              <a:t>Hierarchical energy costs.</a:t>
            </a:r>
            <a:endParaRPr lang="en-US" sz="3000" b="1" dirty="0">
              <a:solidFill>
                <a:srgbClr val="005581"/>
              </a:solidFill>
              <a:latin typeface="+mj-lt"/>
              <a:ea typeface="Calibri" charset="0"/>
              <a:cs typeface="Calibri" charset="0"/>
            </a:endParaRPr>
          </a:p>
        </p:txBody>
      </p:sp>
      <p:sp>
        <p:nvSpPr>
          <p:cNvPr id="29" name="Rectangle 28"/>
          <p:cNvSpPr>
            <a:spLocks/>
          </p:cNvSpPr>
          <p:nvPr/>
        </p:nvSpPr>
        <p:spPr bwMode="auto">
          <a:xfrm>
            <a:off x="1176136" y="2736684"/>
            <a:ext cx="825547"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pPr algn="r"/>
            <a:r>
              <a:rPr lang="en-US" sz="2500" b="1" dirty="0" smtClean="0">
                <a:solidFill>
                  <a:srgbClr val="218C20"/>
                </a:solidFill>
                <a:latin typeface="+mj-lt"/>
                <a:ea typeface="Calibri" charset="0"/>
                <a:cs typeface="Calibri" charset="0"/>
              </a:rPr>
              <a:t>100 </a:t>
            </a:r>
            <a:r>
              <a:rPr lang="en-US" sz="2500" b="1" dirty="0" err="1" smtClean="0">
                <a:solidFill>
                  <a:srgbClr val="218C20"/>
                </a:solidFill>
                <a:latin typeface="+mj-lt"/>
                <a:ea typeface="Calibri" charset="0"/>
                <a:cs typeface="Calibri" charset="0"/>
              </a:rPr>
              <a:t>pJ</a:t>
            </a:r>
            <a:endParaRPr lang="en-US" sz="2500" b="1" dirty="0">
              <a:solidFill>
                <a:srgbClr val="218C20"/>
              </a:solidFill>
              <a:latin typeface="+mj-lt"/>
              <a:ea typeface="Calibri" charset="0"/>
              <a:cs typeface="Calibri" charset="0"/>
            </a:endParaRPr>
          </a:p>
        </p:txBody>
      </p:sp>
      <p:sp>
        <p:nvSpPr>
          <p:cNvPr id="30" name="Line 14"/>
          <p:cNvSpPr>
            <a:spLocks noChangeShapeType="1"/>
          </p:cNvSpPr>
          <p:nvPr/>
        </p:nvSpPr>
        <p:spPr bwMode="auto">
          <a:xfrm rot="10800000">
            <a:off x="2082884" y="2944905"/>
            <a:ext cx="661308" cy="50364"/>
          </a:xfrm>
          <a:prstGeom prst="line">
            <a:avLst/>
          </a:prstGeom>
          <a:noFill/>
          <a:ln w="25400" cap="flat">
            <a:solidFill>
              <a:schemeClr val="tx1"/>
            </a:solidFill>
            <a:prstDash val="solid"/>
            <a:miter lim="800000"/>
            <a:headEnd type="oval"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
        <p:nvSpPr>
          <p:cNvPr id="31" name="Line 12"/>
          <p:cNvSpPr>
            <a:spLocks noChangeShapeType="1"/>
          </p:cNvSpPr>
          <p:nvPr/>
        </p:nvSpPr>
        <p:spPr bwMode="auto">
          <a:xfrm flipH="1">
            <a:off x="3567140" y="3325009"/>
            <a:ext cx="522394" cy="244314"/>
          </a:xfrm>
          <a:prstGeom prst="line">
            <a:avLst/>
          </a:pr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
        <p:nvSpPr>
          <p:cNvPr id="32" name="Line 12"/>
          <p:cNvSpPr>
            <a:spLocks noChangeShapeType="1"/>
          </p:cNvSpPr>
          <p:nvPr/>
        </p:nvSpPr>
        <p:spPr bwMode="auto">
          <a:xfrm flipH="1">
            <a:off x="3287775" y="2842912"/>
            <a:ext cx="382780" cy="314574"/>
          </a:xfrm>
          <a:prstGeom prst="line">
            <a:avLst/>
          </a:pr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
        <p:nvSpPr>
          <p:cNvPr id="33" name="Line 12"/>
          <p:cNvSpPr>
            <a:spLocks noChangeShapeType="1"/>
          </p:cNvSpPr>
          <p:nvPr/>
        </p:nvSpPr>
        <p:spPr bwMode="auto">
          <a:xfrm flipH="1">
            <a:off x="3018677" y="2335534"/>
            <a:ext cx="241512" cy="407653"/>
          </a:xfrm>
          <a:prstGeom prst="line">
            <a:avLst/>
          </a:pr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1pPr>
            <a:lvl2pPr marL="321440"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2pPr>
            <a:lvl3pPr marL="642882"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3pPr>
            <a:lvl4pPr marL="96432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4pPr>
            <a:lvl5pPr marL="1285763" algn="ctr" rtl="0" fontAlgn="base">
              <a:spcBef>
                <a:spcPct val="0"/>
              </a:spcBef>
              <a:spcAft>
                <a:spcPct val="0"/>
              </a:spcAft>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5pPr>
            <a:lvl6pPr marL="160720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6pPr>
            <a:lvl7pPr marL="1928645"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7pPr>
            <a:lvl8pPr marL="2250086"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8pPr>
            <a:lvl9pPr marL="2571527" algn="l" defTabSz="321440" rtl="0" eaLnBrk="1" latinLnBrk="0" hangingPunct="1">
              <a:defRPr sz="3000" kern="1200">
                <a:solidFill>
                  <a:srgbClr val="FFFFFF"/>
                </a:solidFill>
                <a:latin typeface="Helvetica Neue Bold Condensed" charset="0"/>
                <a:ea typeface="ヒラギノ角ゴ ProN W6" charset="0"/>
                <a:cs typeface="ヒラギノ角ゴ ProN W6" charset="0"/>
                <a:sym typeface="Helvetica Neue Bold Condensed" charset="0"/>
              </a:defRPr>
            </a:lvl9pPr>
          </a:lstStyle>
          <a:p>
            <a:endParaRPr lang="en-US">
              <a:latin typeface="+mj-lt"/>
              <a:ea typeface="Calibri" charset="0"/>
              <a:cs typeface="Calibri" charset="0"/>
            </a:endParaRPr>
          </a:p>
        </p:txBody>
      </p:sp>
    </p:spTree>
    <p:extLst>
      <p:ext uri="{BB962C8B-B14F-4D97-AF65-F5344CB8AC3E}">
        <p14:creationId xmlns:p14="http://schemas.microsoft.com/office/powerpoint/2010/main" val="89538767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5218" y="3301936"/>
            <a:ext cx="1346203" cy="1199322"/>
            <a:chOff x="-1308415" y="4196354"/>
            <a:chExt cx="1346203" cy="1199322"/>
          </a:xfrm>
        </p:grpSpPr>
        <p:pic>
          <p:nvPicPr>
            <p:cNvPr id="11" name="Picture 10"/>
            <p:cNvPicPr>
              <a:picLocks noChangeAspect="1"/>
            </p:cNvPicPr>
            <p:nvPr/>
          </p:nvPicPr>
          <p:blipFill rotWithShape="1">
            <a:blip r:embed="rId3"/>
            <a:srcRect l="8120"/>
            <a:stretch/>
          </p:blipFill>
          <p:spPr>
            <a:xfrm>
              <a:off x="-1308415" y="4196354"/>
              <a:ext cx="1346203" cy="1199322"/>
            </a:xfrm>
            <a:prstGeom prst="roundRect">
              <a:avLst/>
            </a:prstGeom>
          </p:spPr>
        </p:pic>
        <p:sp>
          <p:nvSpPr>
            <p:cNvPr id="62" name="Content Placeholder 2"/>
            <p:cNvSpPr txBox="1">
              <a:spLocks/>
            </p:cNvSpPr>
            <p:nvPr/>
          </p:nvSpPr>
          <p:spPr>
            <a:xfrm>
              <a:off x="-1308415" y="5103744"/>
              <a:ext cx="1308415" cy="272701"/>
            </a:xfrm>
            <a:prstGeom prst="rect">
              <a:avLst/>
            </a:prstGeom>
            <a:noFill/>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Photon Science</a:t>
              </a:r>
              <a:endParaRPr lang="en-US" sz="1200" b="0" dirty="0" smtClean="0">
                <a:solidFill>
                  <a:schemeClr val="bg1"/>
                </a:solidFill>
              </a:endParaRPr>
            </a:p>
          </p:txBody>
        </p:sp>
      </p:grpSp>
      <p:grpSp>
        <p:nvGrpSpPr>
          <p:cNvPr id="22" name="Group 21"/>
          <p:cNvGrpSpPr/>
          <p:nvPr/>
        </p:nvGrpSpPr>
        <p:grpSpPr>
          <a:xfrm>
            <a:off x="599092" y="2591847"/>
            <a:ext cx="1324469" cy="1159587"/>
            <a:chOff x="4517239" y="4580229"/>
            <a:chExt cx="1324469" cy="1159587"/>
          </a:xfrm>
        </p:grpSpPr>
        <p:pic>
          <p:nvPicPr>
            <p:cNvPr id="23" name="Picture 2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17239" y="4580229"/>
              <a:ext cx="1324469" cy="1149879"/>
            </a:xfrm>
            <a:prstGeom prst="roundRect">
              <a:avLst/>
            </a:prstGeom>
          </p:spPr>
        </p:pic>
        <p:sp>
          <p:nvSpPr>
            <p:cNvPr id="24" name="Content Placeholder 2"/>
            <p:cNvSpPr txBox="1">
              <a:spLocks/>
            </p:cNvSpPr>
            <p:nvPr/>
          </p:nvSpPr>
          <p:spPr>
            <a:xfrm>
              <a:off x="4725981" y="5461824"/>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Microbiome</a:t>
              </a:r>
              <a:endParaRPr lang="en-US" sz="1200" b="0" dirty="0" smtClean="0">
                <a:solidFill>
                  <a:schemeClr val="bg1"/>
                </a:solidFill>
              </a:endParaRPr>
            </a:p>
          </p:txBody>
        </p:sp>
      </p:grpSp>
      <p:grpSp>
        <p:nvGrpSpPr>
          <p:cNvPr id="10" name="Group 9"/>
          <p:cNvGrpSpPr/>
          <p:nvPr/>
        </p:nvGrpSpPr>
        <p:grpSpPr>
          <a:xfrm>
            <a:off x="5218" y="1388142"/>
            <a:ext cx="1272476" cy="1230422"/>
            <a:chOff x="1096427" y="1065166"/>
            <a:chExt cx="1272476" cy="1230422"/>
          </a:xfrm>
        </p:grpSpPr>
        <p:pic>
          <p:nvPicPr>
            <p:cNvPr id="46" name="Picture 4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96427" y="1065166"/>
              <a:ext cx="1272476" cy="1230422"/>
            </a:xfrm>
            <a:prstGeom prst="roundRect">
              <a:avLst/>
            </a:prstGeom>
            <a:ln>
              <a:solidFill>
                <a:sysClr val="windowText" lastClr="000000"/>
              </a:solidFill>
            </a:ln>
          </p:spPr>
        </p:pic>
        <p:sp>
          <p:nvSpPr>
            <p:cNvPr id="47" name="Content Placeholder 2"/>
            <p:cNvSpPr txBox="1">
              <a:spLocks/>
            </p:cNvSpPr>
            <p:nvPr/>
          </p:nvSpPr>
          <p:spPr>
            <a:xfrm>
              <a:off x="1138919" y="1978774"/>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Cancer</a:t>
              </a:r>
              <a:endParaRPr lang="en-US" sz="1200" b="0" dirty="0" smtClean="0">
                <a:solidFill>
                  <a:schemeClr val="bg1"/>
                </a:solidFill>
              </a:endParaRPr>
            </a:p>
          </p:txBody>
        </p:sp>
      </p:grpSp>
      <p:grpSp>
        <p:nvGrpSpPr>
          <p:cNvPr id="40" name="Group 39"/>
          <p:cNvGrpSpPr/>
          <p:nvPr/>
        </p:nvGrpSpPr>
        <p:grpSpPr>
          <a:xfrm>
            <a:off x="1207966" y="5085770"/>
            <a:ext cx="1324469" cy="1149879"/>
            <a:chOff x="6049862" y="3872773"/>
            <a:chExt cx="1324469" cy="1149879"/>
          </a:xfrm>
        </p:grpSpPr>
        <p:sp>
          <p:nvSpPr>
            <p:cNvPr id="41" name="Rounded Rectangle 40"/>
            <p:cNvSpPr>
              <a:spLocks noChangeAspect="1"/>
            </p:cNvSpPr>
            <p:nvPr/>
          </p:nvSpPr>
          <p:spPr>
            <a:xfrm>
              <a:off x="6049862" y="3872773"/>
              <a:ext cx="1324469" cy="1149879"/>
            </a:xfrm>
            <a:prstGeom prst="roundRect">
              <a:avLst/>
            </a:prstGeom>
            <a:blipFill>
              <a:blip r:embed="rId6" cstate="screen">
                <a:extLst>
                  <a:ext uri="{28A0092B-C50C-407E-A947-70E740481C1C}">
                    <a14:useLocalDpi xmlns:a14="http://schemas.microsoft.com/office/drawing/2010/main"/>
                  </a:ext>
                </a:extLst>
              </a:blip>
              <a:srcRect/>
              <a:stretch>
                <a:fillRect/>
              </a:stretch>
            </a:blipFill>
            <a:scene3d>
              <a:camera prst="orthographicFront"/>
              <a:lightRig rig="chilly" dir="t"/>
            </a:scene3d>
            <a:sp3d z="-25700" extrusionH="63500" contourW="12700" prstMaterial="matte">
              <a:contourClr>
                <a:schemeClr val="lt1"/>
              </a:contourClr>
            </a:sp3d>
          </p:spPr>
          <p:style>
            <a:lnRef idx="0">
              <a:schemeClr val="lt1">
                <a:hueOff val="0"/>
                <a:satOff val="0"/>
                <a:lumOff val="0"/>
                <a:alphaOff val="0"/>
              </a:schemeClr>
            </a:lnRef>
            <a:fillRef idx="1">
              <a:scrgbClr r="0" g="0" b="0"/>
            </a:fillRef>
            <a:effectRef idx="0">
              <a:schemeClr val="accent4">
                <a:tint val="50000"/>
                <a:hueOff val="3779601"/>
                <a:satOff val="4379"/>
                <a:lumOff val="4806"/>
                <a:alphaOff val="0"/>
              </a:schemeClr>
            </a:effectRef>
            <a:fontRef idx="minor">
              <a:schemeClr val="lt1">
                <a:hueOff val="0"/>
                <a:satOff val="0"/>
                <a:lumOff val="0"/>
                <a:alphaOff val="0"/>
              </a:schemeClr>
            </a:fontRef>
          </p:style>
        </p:sp>
        <p:sp>
          <p:nvSpPr>
            <p:cNvPr id="42" name="Content Placeholder 2"/>
            <p:cNvSpPr txBox="1">
              <a:spLocks/>
            </p:cNvSpPr>
            <p:nvPr/>
          </p:nvSpPr>
          <p:spPr>
            <a:xfrm>
              <a:off x="6199585" y="4770908"/>
              <a:ext cx="1072314" cy="244852"/>
            </a:xfrm>
            <a:prstGeom prst="rect">
              <a:avLst/>
            </a:prstGeom>
            <a:solidFill>
              <a:schemeClr val="bg1">
                <a:lumMod val="50000"/>
                <a:alpha val="62000"/>
              </a:schemeClr>
            </a:solidFill>
          </p:spPr>
          <p:txBody>
            <a:bodyPr vert="horz" lIns="0" tIns="0" rIns="0" bIns="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1200" dirty="0" smtClean="0">
                  <a:solidFill>
                    <a:schemeClr val="bg1"/>
                  </a:solidFill>
                </a:rPr>
                <a:t>Earthquakes</a:t>
              </a:r>
              <a:endParaRPr lang="en-US" sz="1200" b="0" dirty="0" smtClean="0">
                <a:solidFill>
                  <a:schemeClr val="bg1"/>
                </a:solidFill>
              </a:endParaRPr>
            </a:p>
          </p:txBody>
        </p:sp>
      </p:grpSp>
      <p:grpSp>
        <p:nvGrpSpPr>
          <p:cNvPr id="37" name="Group 36"/>
          <p:cNvGrpSpPr/>
          <p:nvPr/>
        </p:nvGrpSpPr>
        <p:grpSpPr>
          <a:xfrm>
            <a:off x="6394882" y="5085770"/>
            <a:ext cx="1508737" cy="1244777"/>
            <a:chOff x="132209" y="3304726"/>
            <a:chExt cx="1508737" cy="1244777"/>
          </a:xfrm>
        </p:grpSpPr>
        <p:pic>
          <p:nvPicPr>
            <p:cNvPr id="38" name="Picture 3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32209" y="3304726"/>
              <a:ext cx="1321461" cy="1149880"/>
            </a:xfrm>
            <a:prstGeom prst="roundRect">
              <a:avLst/>
            </a:prstGeom>
          </p:spPr>
        </p:pic>
        <p:sp>
          <p:nvSpPr>
            <p:cNvPr id="39" name="Content Placeholder 2"/>
            <p:cNvSpPr txBox="1">
              <a:spLocks/>
            </p:cNvSpPr>
            <p:nvPr/>
          </p:nvSpPr>
          <p:spPr>
            <a:xfrm>
              <a:off x="271463" y="4205833"/>
              <a:ext cx="1369483" cy="343670"/>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Subsurface</a:t>
              </a:r>
              <a:endParaRPr lang="en-US" sz="1200" b="0" dirty="0" smtClean="0">
                <a:solidFill>
                  <a:srgbClr val="FFFFFF"/>
                </a:solidFill>
              </a:endParaRPr>
            </a:p>
          </p:txBody>
        </p:sp>
      </p:grpSp>
      <p:graphicFrame>
        <p:nvGraphicFramePr>
          <p:cNvPr id="12" name="Diagram 11"/>
          <p:cNvGraphicFramePr/>
          <p:nvPr>
            <p:extLst>
              <p:ext uri="{D42A27DB-BD31-4B8C-83A1-F6EECF244321}">
                <p14:modId xmlns:p14="http://schemas.microsoft.com/office/powerpoint/2010/main" val="4071392029"/>
              </p:ext>
            </p:extLst>
          </p:nvPr>
        </p:nvGraphicFramePr>
        <p:xfrm>
          <a:off x="1138919" y="448393"/>
          <a:ext cx="6630096" cy="605355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3" name="Diagram 12"/>
          <p:cNvGraphicFramePr/>
          <p:nvPr>
            <p:extLst>
              <p:ext uri="{D42A27DB-BD31-4B8C-83A1-F6EECF244321}">
                <p14:modId xmlns:p14="http://schemas.microsoft.com/office/powerpoint/2010/main" val="2333135984"/>
              </p:ext>
            </p:extLst>
          </p:nvPr>
        </p:nvGraphicFramePr>
        <p:xfrm>
          <a:off x="1494803" y="1444892"/>
          <a:ext cx="6096000" cy="4064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 name="Title 1"/>
          <p:cNvSpPr>
            <a:spLocks noGrp="1"/>
          </p:cNvSpPr>
          <p:nvPr>
            <p:ph type="title"/>
          </p:nvPr>
        </p:nvSpPr>
        <p:spPr>
          <a:noFill/>
        </p:spPr>
        <p:txBody>
          <a:bodyPr>
            <a:normAutofit fontScale="90000"/>
          </a:bodyPr>
          <a:lstStyle/>
          <a:p>
            <a:r>
              <a:rPr lang="en-US" dirty="0" smtClean="0"/>
              <a:t>Breakthrough Science Challenges for Exascale</a:t>
            </a:r>
            <a:endParaRPr lang="en-US" dirty="0"/>
          </a:p>
        </p:txBody>
      </p:sp>
      <p:sp>
        <p:nvSpPr>
          <p:cNvPr id="5" name="Slide Number Placeholder 4"/>
          <p:cNvSpPr>
            <a:spLocks noGrp="1"/>
          </p:cNvSpPr>
          <p:nvPr>
            <p:ph type="sldNum" sz="quarter" idx="12"/>
          </p:nvPr>
        </p:nvSpPr>
        <p:spPr>
          <a:prstGeom prst="rect">
            <a:avLst/>
          </a:prstGeom>
        </p:spPr>
        <p:txBody>
          <a:bodyPr/>
          <a:lstStyle/>
          <a:p>
            <a:r>
              <a:rPr lang="en-US" smtClean="0"/>
              <a:t>- </a:t>
            </a:r>
            <a:fld id="{D174BAF6-F8F2-EF4F-936C-8DF63288C82F}" type="slidenum">
              <a:rPr lang="en-US" smtClean="0"/>
              <a:pPr/>
              <a:t>44</a:t>
            </a:fld>
            <a:r>
              <a:rPr lang="en-US" smtClean="0"/>
              <a:t> -</a:t>
            </a:r>
            <a:endParaRPr lang="en-US" dirty="0"/>
          </a:p>
        </p:txBody>
      </p:sp>
      <p:sp>
        <p:nvSpPr>
          <p:cNvPr id="7" name="Rectangle 6"/>
          <p:cNvSpPr/>
          <p:nvPr/>
        </p:nvSpPr>
        <p:spPr>
          <a:xfrm>
            <a:off x="2109521" y="1242153"/>
            <a:ext cx="4846320" cy="4846320"/>
          </a:xfrm>
          <a:prstGeom prst="rect">
            <a:avLst/>
          </a:prstGeom>
          <a:noFill/>
          <a:scene3d>
            <a:camera prst="orthographicFront">
              <a:rot lat="0" lon="0" rev="3600000"/>
            </a:camera>
            <a:lightRig rig="threePt" dir="t"/>
          </a:scene3d>
        </p:spPr>
        <p:txBody>
          <a:bodyPr wrap="none" lIns="91440" tIns="45720" rIns="91440" bIns="45720">
            <a:prstTxWarp prst="textCircle">
              <a:avLst/>
            </a:prstTxWarp>
            <a:spAutoFit/>
          </a:bodyPr>
          <a:lstStyle/>
          <a:p>
            <a:r>
              <a:rPr lang="en-US" sz="2800" b="1" dirty="0">
                <a:ln w="12700">
                  <a:noFill/>
                  <a:prstDash val="solid"/>
                </a:ln>
                <a:solidFill>
                  <a:schemeClr val="bg1"/>
                </a:solidFill>
                <a:effectLst>
                  <a:outerShdw blurRad="41275" dist="20320" dir="1800000" algn="tl" rotWithShape="0">
                    <a:srgbClr val="000000">
                      <a:alpha val="40000"/>
                    </a:srgbClr>
                  </a:outerShdw>
                </a:effectLst>
              </a:rPr>
              <a:t> </a:t>
            </a:r>
            <a:r>
              <a:rPr lang="en-US" sz="2800" b="1" dirty="0" smtClean="0">
                <a:ln w="12700">
                  <a:noFill/>
                  <a:prstDash val="solid"/>
                </a:ln>
                <a:solidFill>
                  <a:schemeClr val="bg1"/>
                </a:solidFill>
                <a:effectLst>
                  <a:outerShdw blurRad="41275" dist="20320" dir="1800000" algn="tl" rotWithShape="0">
                    <a:srgbClr val="000000">
                      <a:alpha val="40000"/>
                    </a:srgbClr>
                  </a:outerShdw>
                </a:effectLst>
              </a:rPr>
              <a:t>                 complexity     data size</a:t>
            </a:r>
            <a:r>
              <a:rPr lang="en-US" sz="2800" b="1" cap="none" spc="0" dirty="0" smtClean="0">
                <a:ln w="12700">
                  <a:noFill/>
                  <a:prstDash val="solid"/>
                </a:ln>
                <a:effectLst>
                  <a:outerShdw blurRad="41275" dist="20320" dir="1800000" algn="tl" rotWithShape="0">
                    <a:srgbClr val="000000">
                      <a:alpha val="40000"/>
                    </a:srgbClr>
                  </a:outerShdw>
                </a:effectLst>
              </a:rPr>
              <a:t> </a:t>
            </a:r>
            <a:endParaRPr lang="en-US" sz="2800" b="1" dirty="0" smtClean="0">
              <a:ln w="12700">
                <a:noFill/>
                <a:prstDash val="solid"/>
              </a:ln>
              <a:effectLst>
                <a:outerShdw blurRad="41275" dist="20320" dir="1800000" algn="tl" rotWithShape="0">
                  <a:srgbClr val="000000">
                    <a:alpha val="40000"/>
                  </a:srgbClr>
                </a:outerShdw>
              </a:effectLst>
            </a:endParaRPr>
          </a:p>
        </p:txBody>
      </p:sp>
      <p:sp>
        <p:nvSpPr>
          <p:cNvPr id="8" name="Rectangle 7"/>
          <p:cNvSpPr/>
          <p:nvPr/>
        </p:nvSpPr>
        <p:spPr>
          <a:xfrm>
            <a:off x="1886580" y="1407386"/>
            <a:ext cx="5033255" cy="4769669"/>
          </a:xfrm>
          <a:prstGeom prst="rect">
            <a:avLst/>
          </a:prstGeom>
          <a:noFill/>
          <a:scene3d>
            <a:camera prst="orthographicFront">
              <a:rot lat="0" lon="0" rev="15600000"/>
            </a:camera>
            <a:lightRig rig="threePt" dir="t"/>
          </a:scene3d>
        </p:spPr>
        <p:txBody>
          <a:bodyPr wrap="none" lIns="91440" tIns="45720" rIns="91440" bIns="45720">
            <a:prstTxWarp prst="textCircle">
              <a:avLst/>
            </a:prstTxWarp>
            <a:spAutoFit/>
          </a:bodyPr>
          <a:lstStyle/>
          <a:p>
            <a:r>
              <a:rPr lang="en-US" sz="2800" b="1" dirty="0" smtClean="0">
                <a:ln w="12700">
                  <a:noFill/>
                  <a:prstDash val="solid"/>
                </a:ln>
                <a:solidFill>
                  <a:schemeClr val="bg1"/>
                </a:solidFill>
                <a:effectLst>
                  <a:outerShdw blurRad="41275" dist="20320" dir="1800000" algn="tl" rotWithShape="0">
                    <a:srgbClr val="000000">
                      <a:alpha val="40000"/>
                    </a:srgbClr>
                  </a:outerShdw>
                </a:effectLst>
              </a:rPr>
              <a:t>resolution     </a:t>
            </a:r>
            <a:r>
              <a:rPr lang="en-US" sz="2800" b="1" dirty="0" err="1" smtClean="0">
                <a:ln w="12700">
                  <a:noFill/>
                  <a:prstDash val="solid"/>
                </a:ln>
                <a:solidFill>
                  <a:schemeClr val="bg1"/>
                </a:solidFill>
                <a:effectLst>
                  <a:outerShdw blurRad="41275" dist="20320" dir="1800000" algn="tl" rotWithShape="0">
                    <a:srgbClr val="000000">
                      <a:alpha val="40000"/>
                    </a:srgbClr>
                  </a:outerShdw>
                </a:effectLst>
              </a:rPr>
              <a:t>multiphysics</a:t>
            </a:r>
            <a:r>
              <a:rPr lang="en-US" sz="2800" b="1" dirty="0" smtClean="0">
                <a:ln w="12700">
                  <a:noFill/>
                  <a:prstDash val="solid"/>
                </a:ln>
                <a:solidFill>
                  <a:schemeClr val="bg1"/>
                </a:solidFill>
                <a:effectLst>
                  <a:outerShdw blurRad="41275" dist="20320" dir="1800000" algn="tl" rotWithShape="0">
                    <a:srgbClr val="000000">
                      <a:alpha val="40000"/>
                    </a:srgbClr>
                  </a:outerShdw>
                </a:effectLst>
              </a:rPr>
              <a:t>                        </a:t>
            </a:r>
            <a:endParaRPr lang="en-US" sz="2800" b="1" dirty="0" smtClean="0">
              <a:ln w="12700">
                <a:noFill/>
                <a:prstDash val="solid"/>
              </a:ln>
              <a:effectLst>
                <a:outerShdw blurRad="41275" dist="20320" dir="1800000" algn="tl" rotWithShape="0">
                  <a:srgbClr val="000000">
                    <a:alpha val="40000"/>
                  </a:srgbClr>
                </a:outerShdw>
              </a:effectLst>
            </a:endParaRPr>
          </a:p>
        </p:txBody>
      </p:sp>
      <p:sp>
        <p:nvSpPr>
          <p:cNvPr id="14" name="TextBox 13"/>
          <p:cNvSpPr txBox="1"/>
          <p:nvPr/>
        </p:nvSpPr>
        <p:spPr>
          <a:xfrm>
            <a:off x="4543444" y="3335663"/>
            <a:ext cx="1517813" cy="461665"/>
          </a:xfrm>
          <a:prstGeom prst="rect">
            <a:avLst/>
          </a:prstGeom>
          <a:noFill/>
        </p:spPr>
        <p:txBody>
          <a:bodyPr wrap="none" rtlCol="0">
            <a:spAutoFit/>
          </a:bodyPr>
          <a:lstStyle/>
          <a:p>
            <a:r>
              <a:rPr lang="en-US" sz="2400" dirty="0" smtClean="0">
                <a:solidFill>
                  <a:srgbClr val="FFFFFF"/>
                </a:solidFill>
              </a:rPr>
              <a:t>Simulation</a:t>
            </a:r>
            <a:endParaRPr lang="en-US" sz="2400" dirty="0">
              <a:solidFill>
                <a:srgbClr val="FFFFFF"/>
              </a:solidFill>
            </a:endParaRPr>
          </a:p>
        </p:txBody>
      </p:sp>
      <p:sp>
        <p:nvSpPr>
          <p:cNvPr id="15" name="TextBox 14"/>
          <p:cNvSpPr txBox="1"/>
          <p:nvPr/>
        </p:nvSpPr>
        <p:spPr>
          <a:xfrm>
            <a:off x="3411985" y="3335663"/>
            <a:ext cx="771966" cy="461665"/>
          </a:xfrm>
          <a:prstGeom prst="rect">
            <a:avLst/>
          </a:prstGeom>
          <a:noFill/>
        </p:spPr>
        <p:txBody>
          <a:bodyPr wrap="none" rtlCol="0">
            <a:spAutoFit/>
          </a:bodyPr>
          <a:lstStyle/>
          <a:p>
            <a:r>
              <a:rPr lang="en-US" sz="2400" dirty="0" smtClean="0">
                <a:solidFill>
                  <a:srgbClr val="FFFFFF"/>
                </a:solidFill>
              </a:rPr>
              <a:t>Data</a:t>
            </a:r>
            <a:endParaRPr lang="en-US" sz="2400" dirty="0">
              <a:solidFill>
                <a:srgbClr val="FFFFFF"/>
              </a:solidFill>
            </a:endParaRPr>
          </a:p>
        </p:txBody>
      </p:sp>
      <p:sp>
        <p:nvSpPr>
          <p:cNvPr id="16" name="Rectangle 15"/>
          <p:cNvSpPr/>
          <p:nvPr/>
        </p:nvSpPr>
        <p:spPr>
          <a:xfrm>
            <a:off x="2008007" y="1159868"/>
            <a:ext cx="4846320" cy="4846320"/>
          </a:xfrm>
          <a:prstGeom prst="rect">
            <a:avLst/>
          </a:prstGeom>
          <a:noFill/>
          <a:scene3d>
            <a:camera prst="orthographicFront">
              <a:rot lat="0" lon="0" rev="0"/>
            </a:camera>
            <a:lightRig rig="threePt" dir="t"/>
          </a:scene3d>
        </p:spPr>
        <p:txBody>
          <a:bodyPr vert="horz" wrap="none" lIns="91440" tIns="45720" rIns="91440" bIns="45720" anchor="b" anchorCtr="0">
            <a:prstTxWarp prst="textArchDown">
              <a:avLst/>
            </a:prstTxWarp>
            <a:spAutoFit/>
          </a:bodyPr>
          <a:lstStyle/>
          <a:p>
            <a:r>
              <a:rPr lang="en-US" sz="2800" b="1" dirty="0" smtClean="0">
                <a:ln w="12700">
                  <a:noFill/>
                  <a:prstDash val="solid"/>
                </a:ln>
                <a:solidFill>
                  <a:schemeClr val="bg1"/>
                </a:solidFill>
                <a:effectLst>
                  <a:outerShdw blurRad="41275" dist="20320" dir="1800000" algn="tl" rotWithShape="0">
                    <a:srgbClr val="000000">
                      <a:alpha val="40000"/>
                    </a:srgbClr>
                  </a:outerShdw>
                </a:effectLst>
              </a:rPr>
              <a:t>              multimodal         </a:t>
            </a:r>
            <a:r>
              <a:rPr lang="en-US" sz="2800" b="1" dirty="0" err="1" smtClean="0">
                <a:ln w="12700">
                  <a:noFill/>
                  <a:prstDash val="solid"/>
                </a:ln>
                <a:solidFill>
                  <a:schemeClr val="bg1"/>
                </a:solidFill>
                <a:effectLst>
                  <a:outerShdw blurRad="41275" dist="20320" dir="1800000" algn="tl" rotWithShape="0">
                    <a:srgbClr val="000000">
                      <a:alpha val="40000"/>
                    </a:srgbClr>
                  </a:outerShdw>
                </a:effectLst>
              </a:rPr>
              <a:t>multiscale</a:t>
            </a:r>
            <a:r>
              <a:rPr lang="en-US" sz="2800" b="1" dirty="0" smtClean="0">
                <a:ln w="12700">
                  <a:noFill/>
                  <a:prstDash val="solid"/>
                </a:ln>
                <a:solidFill>
                  <a:schemeClr val="bg1"/>
                </a:solidFill>
                <a:effectLst>
                  <a:outerShdw blurRad="41275" dist="20320" dir="1800000" algn="tl" rotWithShape="0">
                    <a:srgbClr val="000000">
                      <a:alpha val="40000"/>
                    </a:srgbClr>
                  </a:outerShdw>
                </a:effectLst>
              </a:rPr>
              <a:t>     </a:t>
            </a:r>
          </a:p>
        </p:txBody>
      </p:sp>
      <p:grpSp>
        <p:nvGrpSpPr>
          <p:cNvPr id="19" name="Group 18"/>
          <p:cNvGrpSpPr/>
          <p:nvPr/>
        </p:nvGrpSpPr>
        <p:grpSpPr>
          <a:xfrm>
            <a:off x="7764706" y="4528805"/>
            <a:ext cx="1444896" cy="1193591"/>
            <a:chOff x="2335093" y="4467007"/>
            <a:chExt cx="1444896" cy="1193591"/>
          </a:xfrm>
        </p:grpSpPr>
        <p:pic>
          <p:nvPicPr>
            <p:cNvPr id="20" name="Picture 19"/>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2335093" y="4467007"/>
              <a:ext cx="1324469" cy="1149879"/>
            </a:xfrm>
            <a:prstGeom prst="roundRect">
              <a:avLst/>
            </a:prstGeom>
          </p:spPr>
        </p:pic>
        <p:sp>
          <p:nvSpPr>
            <p:cNvPr id="21" name="Content Placeholder 2"/>
            <p:cNvSpPr txBox="1">
              <a:spLocks/>
            </p:cNvSpPr>
            <p:nvPr/>
          </p:nvSpPr>
          <p:spPr>
            <a:xfrm>
              <a:off x="2568550" y="5400837"/>
              <a:ext cx="1211439" cy="259761"/>
            </a:xfrm>
            <a:prstGeom prst="rect">
              <a:avLst/>
            </a:prstGeom>
            <a:noFill/>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Materials</a:t>
              </a:r>
              <a:endParaRPr lang="en-US" sz="1200" b="0" dirty="0" smtClean="0">
                <a:solidFill>
                  <a:srgbClr val="FFFFFF"/>
                </a:solidFill>
              </a:endParaRPr>
            </a:p>
          </p:txBody>
        </p:sp>
      </p:grpSp>
      <p:grpSp>
        <p:nvGrpSpPr>
          <p:cNvPr id="25" name="Group 24"/>
          <p:cNvGrpSpPr/>
          <p:nvPr/>
        </p:nvGrpSpPr>
        <p:grpSpPr>
          <a:xfrm>
            <a:off x="6980940" y="3735353"/>
            <a:ext cx="1324469" cy="1149879"/>
            <a:chOff x="128114" y="4580229"/>
            <a:chExt cx="1324469" cy="1149879"/>
          </a:xfrm>
        </p:grpSpPr>
        <p:pic>
          <p:nvPicPr>
            <p:cNvPr id="26" name="Picture 25"/>
            <p:cNvPicPr>
              <a:picLocks noChangeAspect="1"/>
            </p:cNvPicPr>
            <p:nvPr/>
          </p:nvPicPr>
          <p:blipFill rotWithShape="1">
            <a:blip r:embed="rId19" cstate="screen">
              <a:extLst>
                <a:ext uri="{28A0092B-C50C-407E-A947-70E740481C1C}">
                  <a14:useLocalDpi xmlns:a14="http://schemas.microsoft.com/office/drawing/2010/main"/>
                </a:ext>
              </a:extLst>
            </a:blip>
            <a:srcRect l="-1" t="-1"/>
            <a:stretch/>
          </p:blipFill>
          <p:spPr>
            <a:xfrm>
              <a:off x="128114" y="4580229"/>
              <a:ext cx="1324469" cy="1149879"/>
            </a:xfrm>
            <a:prstGeom prst="roundRect">
              <a:avLst/>
            </a:prstGeom>
          </p:spPr>
        </p:pic>
        <p:sp>
          <p:nvSpPr>
            <p:cNvPr id="27" name="Content Placeholder 2"/>
            <p:cNvSpPr txBox="1">
              <a:spLocks/>
            </p:cNvSpPr>
            <p:nvPr/>
          </p:nvSpPr>
          <p:spPr>
            <a:xfrm>
              <a:off x="241282" y="5457649"/>
              <a:ext cx="1155025" cy="225795"/>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Chemistry</a:t>
              </a:r>
              <a:endParaRPr lang="en-US" sz="1200" b="0" dirty="0" smtClean="0">
                <a:solidFill>
                  <a:srgbClr val="FFFFFF"/>
                </a:solidFill>
              </a:endParaRPr>
            </a:p>
          </p:txBody>
        </p:sp>
      </p:grpSp>
      <p:grpSp>
        <p:nvGrpSpPr>
          <p:cNvPr id="43" name="Group 42"/>
          <p:cNvGrpSpPr/>
          <p:nvPr/>
        </p:nvGrpSpPr>
        <p:grpSpPr>
          <a:xfrm>
            <a:off x="7731189" y="3046475"/>
            <a:ext cx="1412811" cy="1149879"/>
            <a:chOff x="2328927" y="2057690"/>
            <a:chExt cx="1412811" cy="1149879"/>
          </a:xfrm>
        </p:grpSpPr>
        <p:pic>
          <p:nvPicPr>
            <p:cNvPr id="44" name="Picture 43"/>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2328927" y="2057690"/>
              <a:ext cx="1324469" cy="1149879"/>
            </a:xfrm>
            <a:prstGeom prst="roundRect">
              <a:avLst/>
            </a:prstGeom>
          </p:spPr>
        </p:pic>
        <p:sp>
          <p:nvSpPr>
            <p:cNvPr id="45" name="Content Placeholder 2"/>
            <p:cNvSpPr txBox="1">
              <a:spLocks/>
            </p:cNvSpPr>
            <p:nvPr/>
          </p:nvSpPr>
          <p:spPr>
            <a:xfrm>
              <a:off x="2362444" y="2922881"/>
              <a:ext cx="1379294" cy="282702"/>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Carbon Capture</a:t>
              </a:r>
              <a:endParaRPr lang="en-US" sz="1200" b="0" dirty="0" smtClean="0">
                <a:solidFill>
                  <a:srgbClr val="FFFFFF"/>
                </a:solidFill>
              </a:endParaRPr>
            </a:p>
          </p:txBody>
        </p:sp>
      </p:grpSp>
      <p:grpSp>
        <p:nvGrpSpPr>
          <p:cNvPr id="28" name="Group 27"/>
          <p:cNvGrpSpPr/>
          <p:nvPr/>
        </p:nvGrpSpPr>
        <p:grpSpPr>
          <a:xfrm>
            <a:off x="6266334" y="984738"/>
            <a:ext cx="1324469" cy="1151326"/>
            <a:chOff x="136771" y="2058315"/>
            <a:chExt cx="1324469" cy="1151326"/>
          </a:xfrm>
        </p:grpSpPr>
        <p:pic>
          <p:nvPicPr>
            <p:cNvPr id="29" name="Picture 28"/>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136771" y="2058315"/>
              <a:ext cx="1324469" cy="1151326"/>
            </a:xfrm>
            <a:prstGeom prst="roundRect">
              <a:avLst/>
            </a:prstGeom>
          </p:spPr>
        </p:pic>
        <p:sp>
          <p:nvSpPr>
            <p:cNvPr id="30" name="Content Placeholder 2"/>
            <p:cNvSpPr txBox="1">
              <a:spLocks/>
            </p:cNvSpPr>
            <p:nvPr/>
          </p:nvSpPr>
          <p:spPr>
            <a:xfrm>
              <a:off x="194759" y="2948898"/>
              <a:ext cx="1184112" cy="259761"/>
            </a:xfrm>
            <a:prstGeom prst="rect">
              <a:avLst/>
            </a:prstGeom>
            <a:noFill/>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Accelerators</a:t>
              </a:r>
              <a:endParaRPr lang="en-US" sz="1200" b="0" dirty="0" smtClean="0">
                <a:solidFill>
                  <a:schemeClr val="bg1"/>
                </a:solidFill>
              </a:endParaRPr>
            </a:p>
          </p:txBody>
        </p:sp>
      </p:grpSp>
      <p:grpSp>
        <p:nvGrpSpPr>
          <p:cNvPr id="31" name="Group 30"/>
          <p:cNvGrpSpPr/>
          <p:nvPr/>
        </p:nvGrpSpPr>
        <p:grpSpPr>
          <a:xfrm>
            <a:off x="7643174" y="1444892"/>
            <a:ext cx="1324469" cy="1240888"/>
            <a:chOff x="6633322" y="2057690"/>
            <a:chExt cx="1324469" cy="1240888"/>
          </a:xfrm>
        </p:grpSpPr>
        <p:pic>
          <p:nvPicPr>
            <p:cNvPr id="32" name="Picture 31"/>
            <p:cNvPicPr>
              <a:picLocks noChangeAspect="1"/>
            </p:cNvPicPr>
            <p:nvPr/>
          </p:nvPicPr>
          <p:blipFill rotWithShape="1">
            <a:blip r:embed="rId22" cstate="screen">
              <a:extLst>
                <a:ext uri="{28A0092B-C50C-407E-A947-70E740481C1C}">
                  <a14:useLocalDpi xmlns:a14="http://schemas.microsoft.com/office/drawing/2010/main"/>
                </a:ext>
              </a:extLst>
            </a:blip>
            <a:srcRect b="-343"/>
            <a:stretch/>
          </p:blipFill>
          <p:spPr>
            <a:xfrm>
              <a:off x="6633322" y="2057690"/>
              <a:ext cx="1324469" cy="1149879"/>
            </a:xfrm>
            <a:prstGeom prst="roundRect">
              <a:avLst/>
            </a:prstGeom>
          </p:spPr>
        </p:pic>
        <p:sp>
          <p:nvSpPr>
            <p:cNvPr id="33" name="Content Placeholder 2"/>
            <p:cNvSpPr txBox="1">
              <a:spLocks/>
            </p:cNvSpPr>
            <p:nvPr/>
          </p:nvSpPr>
          <p:spPr>
            <a:xfrm>
              <a:off x="6696940" y="2954908"/>
              <a:ext cx="1246018" cy="343670"/>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Astrophysics</a:t>
              </a:r>
              <a:endParaRPr lang="en-US" sz="1200" b="0" dirty="0" smtClean="0">
                <a:solidFill>
                  <a:srgbClr val="FFFFFF"/>
                </a:solidFill>
              </a:endParaRPr>
            </a:p>
          </p:txBody>
        </p:sp>
      </p:grpSp>
      <p:grpSp>
        <p:nvGrpSpPr>
          <p:cNvPr id="34" name="Group 33"/>
          <p:cNvGrpSpPr/>
          <p:nvPr/>
        </p:nvGrpSpPr>
        <p:grpSpPr>
          <a:xfrm>
            <a:off x="1139985" y="1015990"/>
            <a:ext cx="1324469" cy="1251130"/>
            <a:chOff x="4530202" y="2057690"/>
            <a:chExt cx="1324469" cy="1251130"/>
          </a:xfrm>
        </p:grpSpPr>
        <p:pic>
          <p:nvPicPr>
            <p:cNvPr id="35" name="Picture 34"/>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4530202" y="2057690"/>
              <a:ext cx="1324469" cy="1149879"/>
            </a:xfrm>
            <a:prstGeom prst="roundRect">
              <a:avLst/>
            </a:prstGeom>
          </p:spPr>
        </p:pic>
        <p:sp>
          <p:nvSpPr>
            <p:cNvPr id="36" name="Content Placeholder 2"/>
            <p:cNvSpPr txBox="1">
              <a:spLocks/>
            </p:cNvSpPr>
            <p:nvPr/>
          </p:nvSpPr>
          <p:spPr>
            <a:xfrm>
              <a:off x="4679182" y="2965150"/>
              <a:ext cx="1139960" cy="343670"/>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rgbClr val="FFFFFF"/>
                  </a:solidFill>
                </a:rPr>
                <a:t>Cosmology</a:t>
              </a:r>
              <a:endParaRPr lang="en-US" sz="1200" b="0" dirty="0" smtClean="0">
                <a:solidFill>
                  <a:srgbClr val="FFFFFF"/>
                </a:solidFill>
              </a:endParaRPr>
            </a:p>
          </p:txBody>
        </p:sp>
      </p:grpSp>
      <p:sp>
        <p:nvSpPr>
          <p:cNvPr id="3" name="Oval 2"/>
          <p:cNvSpPr/>
          <p:nvPr/>
        </p:nvSpPr>
        <p:spPr>
          <a:xfrm>
            <a:off x="2842290" y="1864148"/>
            <a:ext cx="3190729" cy="3203445"/>
          </a:xfrm>
          <a:prstGeom prst="ellipse">
            <a:avLst/>
          </a:prstGeom>
          <a:pattFill prst="lgCheck">
            <a:fgClr>
              <a:srgbClr val="733006"/>
            </a:fgClr>
            <a:bgClr>
              <a:srgbClr val="334C57"/>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Simulation and Data</a:t>
            </a:r>
            <a:endParaRPr lang="en-US" sz="2800" dirty="0"/>
          </a:p>
        </p:txBody>
      </p:sp>
      <p:grpSp>
        <p:nvGrpSpPr>
          <p:cNvPr id="61" name="Group 60"/>
          <p:cNvGrpSpPr/>
          <p:nvPr/>
        </p:nvGrpSpPr>
        <p:grpSpPr>
          <a:xfrm>
            <a:off x="716419" y="4309746"/>
            <a:ext cx="1186539" cy="1001040"/>
            <a:chOff x="6383523" y="5165226"/>
            <a:chExt cx="1186539" cy="1001040"/>
          </a:xfrm>
        </p:grpSpPr>
        <p:pic>
          <p:nvPicPr>
            <p:cNvPr id="59" name="Picture 58"/>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6383523" y="5165226"/>
              <a:ext cx="1186539" cy="1001040"/>
            </a:xfrm>
            <a:prstGeom prst="roundRect">
              <a:avLst/>
            </a:prstGeom>
          </p:spPr>
        </p:pic>
        <p:sp>
          <p:nvSpPr>
            <p:cNvPr id="60" name="Content Placeholder 2"/>
            <p:cNvSpPr txBox="1">
              <a:spLocks/>
            </p:cNvSpPr>
            <p:nvPr/>
          </p:nvSpPr>
          <p:spPr>
            <a:xfrm>
              <a:off x="6697981" y="5870538"/>
              <a:ext cx="748965" cy="287273"/>
            </a:xfrm>
            <a:prstGeom prst="rect">
              <a:avLst/>
            </a:prstGeom>
            <a:solidFill>
              <a:schemeClr val="bg1">
                <a:lumMod val="50000"/>
                <a:alpha val="47000"/>
              </a:schemeClr>
            </a:solidFill>
            <a:effectLst>
              <a:glow rad="101600">
                <a:schemeClr val="bg1">
                  <a:lumMod val="50000"/>
                  <a:alpha val="19000"/>
                </a:schemeClr>
              </a:glow>
            </a:effectLst>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Urban</a:t>
              </a:r>
              <a:endParaRPr lang="en-US" sz="1200" b="0" dirty="0" smtClean="0">
                <a:solidFill>
                  <a:schemeClr val="bg1"/>
                </a:solidFill>
              </a:endParaRPr>
            </a:p>
          </p:txBody>
        </p:sp>
      </p:grpSp>
      <p:grpSp>
        <p:nvGrpSpPr>
          <p:cNvPr id="52" name="Group 51"/>
          <p:cNvGrpSpPr/>
          <p:nvPr/>
        </p:nvGrpSpPr>
        <p:grpSpPr>
          <a:xfrm>
            <a:off x="-186191" y="4900480"/>
            <a:ext cx="1396532" cy="1230422"/>
            <a:chOff x="56250" y="1594198"/>
            <a:chExt cx="1396532" cy="1230422"/>
          </a:xfrm>
        </p:grpSpPr>
        <p:pic>
          <p:nvPicPr>
            <p:cNvPr id="18" name="Picture 17"/>
            <p:cNvPicPr>
              <a:picLocks noChangeAspect="1"/>
            </p:cNvPicPr>
            <p:nvPr/>
          </p:nvPicPr>
          <p:blipFill rotWithShape="1">
            <a:blip r:embed="rId25"/>
            <a:srcRect l="8126" r="6859"/>
            <a:stretch/>
          </p:blipFill>
          <p:spPr>
            <a:xfrm>
              <a:off x="56250" y="1594198"/>
              <a:ext cx="1396532" cy="1230422"/>
            </a:xfrm>
            <a:prstGeom prst="roundRect">
              <a:avLst/>
            </a:prstGeom>
          </p:spPr>
        </p:pic>
        <p:sp>
          <p:nvSpPr>
            <p:cNvPr id="66" name="Content Placeholder 2"/>
            <p:cNvSpPr txBox="1">
              <a:spLocks/>
            </p:cNvSpPr>
            <p:nvPr/>
          </p:nvSpPr>
          <p:spPr>
            <a:xfrm>
              <a:off x="212462" y="2494892"/>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Power grid</a:t>
              </a:r>
              <a:endParaRPr lang="en-US" sz="1200" b="0" dirty="0" smtClean="0">
                <a:solidFill>
                  <a:schemeClr val="bg1"/>
                </a:solidFill>
              </a:endParaRPr>
            </a:p>
          </p:txBody>
        </p:sp>
      </p:grpSp>
      <p:grpSp>
        <p:nvGrpSpPr>
          <p:cNvPr id="53" name="Group 52"/>
          <p:cNvGrpSpPr/>
          <p:nvPr/>
        </p:nvGrpSpPr>
        <p:grpSpPr>
          <a:xfrm>
            <a:off x="6820241" y="2369843"/>
            <a:ext cx="1324469" cy="1149879"/>
            <a:chOff x="5855300" y="5103744"/>
            <a:chExt cx="1324469" cy="1149879"/>
          </a:xfrm>
        </p:grpSpPr>
        <p:pic>
          <p:nvPicPr>
            <p:cNvPr id="64" name="Picture 63"/>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5855300" y="5103744"/>
              <a:ext cx="1324469" cy="1149879"/>
            </a:xfrm>
            <a:prstGeom prst="roundRect">
              <a:avLst/>
            </a:prstGeom>
            <a:effectLst>
              <a:outerShdw blurRad="50800" dist="38100" dir="2700000" algn="tl" rotWithShape="0">
                <a:prstClr val="black">
                  <a:alpha val="40000"/>
                </a:prstClr>
              </a:outerShdw>
            </a:effectLst>
          </p:spPr>
        </p:pic>
        <p:sp>
          <p:nvSpPr>
            <p:cNvPr id="67" name="Content Placeholder 2"/>
            <p:cNvSpPr txBox="1">
              <a:spLocks/>
            </p:cNvSpPr>
            <p:nvPr/>
          </p:nvSpPr>
          <p:spPr>
            <a:xfrm>
              <a:off x="5925099" y="5968464"/>
              <a:ext cx="1112296" cy="277992"/>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smtClean="0">
                  <a:solidFill>
                    <a:schemeClr val="bg1"/>
                  </a:solidFill>
                </a:rPr>
                <a:t>Combustion</a:t>
              </a:r>
              <a:endParaRPr lang="en-US" sz="1200" b="0" dirty="0" smtClean="0">
                <a:solidFill>
                  <a:schemeClr val="bg1"/>
                </a:solidFill>
              </a:endParaRPr>
            </a:p>
          </p:txBody>
        </p:sp>
      </p:grpSp>
    </p:spTree>
    <p:extLst>
      <p:ext uri="{BB962C8B-B14F-4D97-AF65-F5344CB8AC3E}">
        <p14:creationId xmlns:p14="http://schemas.microsoft.com/office/powerpoint/2010/main" val="258704536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92" y="411480"/>
            <a:ext cx="8533574" cy="523220"/>
          </a:xfrm>
        </p:spPr>
        <p:txBody>
          <a:bodyPr>
            <a:normAutofit fontScale="90000"/>
          </a:bodyPr>
          <a:lstStyle/>
          <a:p>
            <a:r>
              <a:rPr lang="en-US" sz="3200" dirty="0" err="1" smtClean="0"/>
              <a:t>ExaBiome</a:t>
            </a:r>
            <a:r>
              <a:rPr lang="en-US" sz="3200" dirty="0" smtClean="0"/>
              <a:t>: Exascale Solutions to Microbiome Analysis</a:t>
            </a:r>
            <a:endParaRPr lang="en-US" sz="3200" dirty="0"/>
          </a:p>
        </p:txBody>
      </p:sp>
      <p:sp>
        <p:nvSpPr>
          <p:cNvPr id="3" name="Text Placeholder 2"/>
          <p:cNvSpPr txBox="1">
            <a:spLocks/>
          </p:cNvSpPr>
          <p:nvPr/>
        </p:nvSpPr>
        <p:spPr>
          <a:xfrm>
            <a:off x="545070" y="1138153"/>
            <a:ext cx="8389896" cy="925199"/>
          </a:xfrm>
          <a:prstGeom prst="rect">
            <a:avLst/>
          </a:prstGeom>
        </p:spPr>
        <p:txBody>
          <a:bodyPr/>
          <a:lstStyle>
            <a:lvl1pPr marL="230188" indent="-230188" algn="l" rtl="0" eaLnBrk="1" fontAlgn="base" hangingPunct="1">
              <a:lnSpc>
                <a:spcPct val="90000"/>
              </a:lnSpc>
              <a:spcBef>
                <a:spcPts val="1400"/>
              </a:spcBef>
              <a:spcAft>
                <a:spcPct val="0"/>
              </a:spcAft>
              <a:buClr>
                <a:schemeClr val="tx1"/>
              </a:buClr>
              <a:buFont typeface="Arial" charset="0"/>
              <a:buChar char="•"/>
              <a:defRPr sz="2800" kern="1200">
                <a:solidFill>
                  <a:schemeClr val="tx1"/>
                </a:solidFill>
                <a:latin typeface="+mn-lt"/>
                <a:ea typeface="+mn-ea"/>
                <a:cs typeface="+mn-cs"/>
              </a:defRPr>
            </a:lvl1pPr>
            <a:lvl2pPr marL="625475" indent="-279400" algn="l" rtl="0" eaLnBrk="1" fontAlgn="base" hangingPunct="1">
              <a:lnSpc>
                <a:spcPct val="90000"/>
              </a:lnSpc>
              <a:spcBef>
                <a:spcPts val="800"/>
              </a:spcBef>
              <a:spcAft>
                <a:spcPct val="0"/>
              </a:spcAft>
              <a:buClr>
                <a:schemeClr val="tx1"/>
              </a:buClr>
              <a:buFont typeface="Arial" charset="0"/>
              <a:buChar char="–"/>
              <a:defRPr sz="2400" kern="1200">
                <a:solidFill>
                  <a:schemeClr val="tx1"/>
                </a:solidFill>
                <a:latin typeface="+mn-lt"/>
                <a:ea typeface="+mn-ea"/>
                <a:cs typeface="+mn-cs"/>
              </a:defRPr>
            </a:lvl2pPr>
            <a:lvl3pPr marL="914400" indent="-230188" algn="l" rtl="0" eaLnBrk="1" fontAlgn="base" hangingPunct="1">
              <a:lnSpc>
                <a:spcPct val="90000"/>
              </a:lnSpc>
              <a:spcBef>
                <a:spcPts val="800"/>
              </a:spcBef>
              <a:spcAft>
                <a:spcPct val="0"/>
              </a:spcAft>
              <a:buClr>
                <a:schemeClr val="tx1"/>
              </a:buClr>
              <a:buFont typeface="Arial" charset="0"/>
              <a:buChar char="•"/>
              <a:defRPr sz="2000" kern="1200">
                <a:solidFill>
                  <a:schemeClr val="tx1"/>
                </a:solidFill>
                <a:latin typeface="+mn-lt"/>
                <a:ea typeface="+mn-ea"/>
                <a:cs typeface="+mn-cs"/>
              </a:defRPr>
            </a:lvl3pPr>
            <a:lvl4pPr marL="1144588" indent="-173038" algn="l" rtl="0" eaLnBrk="1" fontAlgn="base" hangingPunct="1">
              <a:lnSpc>
                <a:spcPct val="90000"/>
              </a:lnSpc>
              <a:spcBef>
                <a:spcPts val="800"/>
              </a:spcBef>
              <a:spcAft>
                <a:spcPct val="0"/>
              </a:spcAft>
              <a:buClr>
                <a:schemeClr val="tx1"/>
              </a:buClr>
              <a:buFont typeface="Arial" charset="0"/>
              <a:buChar char="–"/>
              <a:defRPr sz="1800" kern="1200">
                <a:solidFill>
                  <a:schemeClr val="tx1"/>
                </a:solidFill>
                <a:latin typeface="+mn-lt"/>
                <a:ea typeface="+mn-ea"/>
                <a:cs typeface="+mn-cs"/>
              </a:defRPr>
            </a:lvl4pPr>
            <a:lvl5pPr marL="1482725" indent="-222250" algn="l" rtl="0" eaLnBrk="1" fontAlgn="base" hangingPunct="1">
              <a:lnSpc>
                <a:spcPct val="90000"/>
              </a:lnSpc>
              <a:spcBef>
                <a:spcPts val="600"/>
              </a:spcBef>
              <a:spcAft>
                <a:spcPct val="0"/>
              </a:spcAft>
              <a:buClr>
                <a:schemeClr val="tx1"/>
              </a:buClr>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800"/>
              </a:spcBef>
            </a:pPr>
            <a:r>
              <a:rPr lang="en-US" sz="2400" dirty="0" smtClean="0"/>
              <a:t>Use HPC algorithms and systems for orders of magnitude speedup and to solve previously intractable problems</a:t>
            </a:r>
          </a:p>
          <a:p>
            <a:pPr>
              <a:spcBef>
                <a:spcPts val="800"/>
              </a:spcBef>
            </a:pPr>
            <a:endParaRPr lang="en-US" sz="2400" dirty="0" smtClean="0"/>
          </a:p>
          <a:p>
            <a:pPr>
              <a:spcBef>
                <a:spcPts val="800"/>
              </a:spcBef>
            </a:pPr>
            <a:endParaRPr lang="en-US" sz="2400" dirty="0" smtClean="0"/>
          </a:p>
          <a:p>
            <a:pPr>
              <a:spcBef>
                <a:spcPts val="800"/>
              </a:spcBef>
            </a:pPr>
            <a:endParaRPr lang="en-US" sz="2400" dirty="0" smtClean="0"/>
          </a:p>
          <a:p>
            <a:pPr>
              <a:spcBef>
                <a:spcPts val="800"/>
              </a:spcBef>
            </a:pPr>
            <a:endParaRPr lang="en-US" sz="2400" dirty="0" smtClean="0"/>
          </a:p>
          <a:p>
            <a:pPr>
              <a:spcBef>
                <a:spcPts val="800"/>
              </a:spcBef>
            </a:pPr>
            <a:endParaRPr lang="en-US" sz="2400" dirty="0" smtClean="0"/>
          </a:p>
          <a:p>
            <a:pPr>
              <a:spcBef>
                <a:spcPts val="800"/>
              </a:spcBef>
            </a:pPr>
            <a:endParaRPr lang="en-US" sz="2400" dirty="0" smtClean="0"/>
          </a:p>
        </p:txBody>
      </p:sp>
      <p:pic>
        <p:nvPicPr>
          <p:cNvPr id="4" name="Shape 50" descr="SeqAssembly.pdf"/>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642000" y="1930079"/>
            <a:ext cx="2038614" cy="1398833"/>
          </a:xfrm>
          <a:prstGeom prst="rect">
            <a:avLst/>
          </a:prstGeom>
          <a:noFill/>
          <a:ln>
            <a:noFill/>
          </a:ln>
        </p:spPr>
      </p:pic>
      <p:pic>
        <p:nvPicPr>
          <p:cNvPr id="5" name="Shape 5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437772" y="2017244"/>
            <a:ext cx="1194931" cy="1311668"/>
          </a:xfrm>
          <a:prstGeom prst="rect">
            <a:avLst/>
          </a:prstGeom>
          <a:noFill/>
          <a:ln>
            <a:noFill/>
          </a:ln>
        </p:spPr>
      </p:pic>
      <p:pic>
        <p:nvPicPr>
          <p:cNvPr id="6" name="Shape 5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633770" y="1892723"/>
            <a:ext cx="1660874" cy="1473545"/>
          </a:xfrm>
          <a:prstGeom prst="rect">
            <a:avLst/>
          </a:prstGeom>
          <a:noFill/>
          <a:ln>
            <a:noFill/>
          </a:ln>
        </p:spPr>
      </p:pic>
      <p:graphicFrame>
        <p:nvGraphicFramePr>
          <p:cNvPr id="7" name="Table 6"/>
          <p:cNvGraphicFramePr>
            <a:graphicFrameLocks noGrp="1"/>
          </p:cNvGraphicFramePr>
          <p:nvPr>
            <p:extLst>
              <p:ext uri="{D42A27DB-BD31-4B8C-83A1-F6EECF244321}">
                <p14:modId xmlns:p14="http://schemas.microsoft.com/office/powerpoint/2010/main" val="3699639752"/>
              </p:ext>
            </p:extLst>
          </p:nvPr>
        </p:nvGraphicFramePr>
        <p:xfrm>
          <a:off x="392286" y="3382494"/>
          <a:ext cx="8499530" cy="2743199"/>
        </p:xfrm>
        <a:graphic>
          <a:graphicData uri="http://schemas.openxmlformats.org/drawingml/2006/table">
            <a:tbl>
              <a:tblPr firstRow="1" bandRow="1">
                <a:tableStyleId>{69012ECD-51FC-41F1-AA8D-1B2483CD663E}</a:tableStyleId>
              </a:tblPr>
              <a:tblGrid>
                <a:gridCol w="1408379"/>
                <a:gridCol w="2202598"/>
                <a:gridCol w="2026040"/>
                <a:gridCol w="2862513"/>
              </a:tblGrid>
              <a:tr h="370840">
                <a:tc>
                  <a:txBody>
                    <a:bodyPr/>
                    <a:lstStyle/>
                    <a:p>
                      <a:r>
                        <a:rPr lang="en-US" sz="1800" dirty="0" smtClean="0"/>
                        <a:t>Problem Domain</a:t>
                      </a:r>
                      <a:endParaRPr lang="en-US" sz="1800" dirty="0"/>
                    </a:p>
                  </a:txBody>
                  <a:tcPr marL="68598" marR="68598"/>
                </a:tc>
                <a:tc>
                  <a:txBody>
                    <a:bodyPr/>
                    <a:lstStyle/>
                    <a:p>
                      <a:r>
                        <a:rPr lang="en-US" sz="1800" dirty="0" err="1" smtClean="0"/>
                        <a:t>Metagenome</a:t>
                      </a:r>
                      <a:r>
                        <a:rPr lang="en-US" sz="1800" dirty="0" smtClean="0"/>
                        <a:t> Assembly</a:t>
                      </a:r>
                      <a:endParaRPr lang="en-US" sz="1800" dirty="0"/>
                    </a:p>
                  </a:txBody>
                  <a:tcPr marL="68598" marR="68598"/>
                </a:tc>
                <a:tc>
                  <a:txBody>
                    <a:bodyPr/>
                    <a:lstStyle/>
                    <a:p>
                      <a:r>
                        <a:rPr lang="en-US" sz="1800" dirty="0" smtClean="0"/>
                        <a:t>Protein Clustering</a:t>
                      </a:r>
                      <a:endParaRPr lang="en-US" sz="1800" dirty="0"/>
                    </a:p>
                  </a:txBody>
                  <a:tcPr marL="68598" marR="68598"/>
                </a:tc>
                <a:tc>
                  <a:txBody>
                    <a:bodyPr/>
                    <a:lstStyle/>
                    <a:p>
                      <a:r>
                        <a:rPr lang="en-US" sz="1800" dirty="0" smtClean="0"/>
                        <a:t>Comparative  Analysis</a:t>
                      </a:r>
                      <a:endParaRPr lang="en-US" sz="1800" dirty="0"/>
                    </a:p>
                  </a:txBody>
                  <a:tcPr marL="68598" marR="68598"/>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smtClean="0">
                          <a:solidFill>
                            <a:schemeClr val="dk1"/>
                          </a:solidFill>
                          <a:latin typeface="Helvetica Neue"/>
                          <a:ea typeface="Helvetica Neue"/>
                          <a:cs typeface="Helvetica Neue"/>
                          <a:sym typeface="Helvetica Neue"/>
                        </a:rPr>
                        <a:t>Exascale</a:t>
                      </a:r>
                      <a:r>
                        <a:rPr lang="en-US" sz="1800" b="0" baseline="0" dirty="0" smtClean="0">
                          <a:solidFill>
                            <a:schemeClr val="dk1"/>
                          </a:solidFill>
                          <a:latin typeface="Helvetica Neue"/>
                          <a:ea typeface="Helvetica Neue"/>
                          <a:cs typeface="Helvetica Neue"/>
                          <a:sym typeface="Helvetica Neue"/>
                        </a:rPr>
                        <a:t> goal</a:t>
                      </a:r>
                      <a:endParaRPr lang="en-US" sz="1800" b="0" dirty="0" smtClean="0">
                        <a:solidFill>
                          <a:schemeClr val="dk1"/>
                        </a:solidFill>
                        <a:latin typeface="Helvetica Neue"/>
                        <a:ea typeface="Helvetica Neue"/>
                        <a:cs typeface="Helvetica Neue"/>
                        <a:sym typeface="Helvetica Neue"/>
                      </a:endParaRPr>
                    </a:p>
                  </a:txBody>
                  <a:tcPr marL="68598" marR="6859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smtClean="0">
                          <a:solidFill>
                            <a:schemeClr val="dk1"/>
                          </a:solidFill>
                          <a:latin typeface="Helvetica Neue"/>
                          <a:ea typeface="Helvetica Neue"/>
                          <a:cs typeface="Helvetica Neue"/>
                          <a:sym typeface="Helvetica Neue"/>
                        </a:rPr>
                        <a:t>Assemble</a:t>
                      </a:r>
                      <a:r>
                        <a:rPr lang="en-US" sz="1800" b="0" baseline="0" dirty="0" smtClean="0">
                          <a:solidFill>
                            <a:schemeClr val="dk1"/>
                          </a:solidFill>
                          <a:latin typeface="Helvetica Neue"/>
                          <a:ea typeface="Helvetica Neue"/>
                          <a:cs typeface="Helvetica Neue"/>
                          <a:sym typeface="Helvetica Neue"/>
                        </a:rPr>
                        <a:t> millions of metagenomes from whole data</a:t>
                      </a:r>
                      <a:endParaRPr lang="en-US" sz="1800" b="1" dirty="0" smtClean="0">
                        <a:solidFill>
                          <a:schemeClr val="dk1"/>
                        </a:solidFill>
                        <a:latin typeface="Helvetica Neue"/>
                        <a:ea typeface="Helvetica Neue"/>
                        <a:cs typeface="Helvetica Neue"/>
                        <a:sym typeface="Helvetica Neue"/>
                      </a:endParaRPr>
                    </a:p>
                  </a:txBody>
                  <a:tcPr marL="68598" marR="6859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Cluster</a:t>
                      </a:r>
                      <a:r>
                        <a:rPr lang="en-US" sz="1800" baseline="0" dirty="0" smtClean="0"/>
                        <a:t> billions of proteins</a:t>
                      </a:r>
                      <a:endParaRPr lang="en-US" sz="1800" dirty="0"/>
                    </a:p>
                  </a:txBody>
                  <a:tcPr marL="68598" marR="6859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Use fast</a:t>
                      </a:r>
                      <a:r>
                        <a:rPr lang="en-US" sz="1800" baseline="0" dirty="0" smtClean="0"/>
                        <a:t> alignment and annotation for time-sensitive analyses</a:t>
                      </a:r>
                      <a:endParaRPr lang="en-US" sz="1800" dirty="0" smtClean="0"/>
                    </a:p>
                  </a:txBody>
                  <a:tcPr marL="68598" marR="68598"/>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u="none" strike="noStrike" cap="none" dirty="0" smtClean="0">
                          <a:solidFill>
                            <a:schemeClr val="dk1"/>
                          </a:solidFill>
                          <a:latin typeface="Helvetica Neue"/>
                          <a:ea typeface="Helvetica Neue"/>
                          <a:cs typeface="Helvetica Neue"/>
                          <a:sym typeface="Helvetica Neue"/>
                        </a:rPr>
                        <a:t>Computing techniques</a:t>
                      </a:r>
                    </a:p>
                  </a:txBody>
                  <a:tcPr marL="68598" marR="6859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u="none" strike="noStrike" cap="none" dirty="0" smtClean="0">
                          <a:solidFill>
                            <a:schemeClr val="dk1"/>
                          </a:solidFill>
                          <a:latin typeface="Helvetica Neue"/>
                          <a:ea typeface="Helvetica Neue"/>
                          <a:cs typeface="Helvetica Neue"/>
                          <a:sym typeface="Helvetica Neue"/>
                        </a:rPr>
                        <a:t>Graph algorithms, Hash Tables, alignment (Smith-Waterman)</a:t>
                      </a:r>
                    </a:p>
                  </a:txBody>
                  <a:tcPr marL="68598" marR="68598"/>
                </a:tc>
                <a:tc>
                  <a:txBody>
                    <a:bodyPr/>
                    <a:lstStyle/>
                    <a:p>
                      <a:pPr marL="0" marR="0" lvl="0" indent="0" algn="l" rtl="0">
                        <a:spcBef>
                          <a:spcPts val="0"/>
                        </a:spcBef>
                        <a:buSzPct val="25000"/>
                        <a:buNone/>
                      </a:pPr>
                      <a:r>
                        <a:rPr lang="en-US" sz="1800" dirty="0" smtClean="0">
                          <a:solidFill>
                            <a:schemeClr val="dk1"/>
                          </a:solidFill>
                          <a:latin typeface="Helvetica Neue"/>
                          <a:ea typeface="Helvetica Neue"/>
                          <a:cs typeface="Helvetica Neue"/>
                          <a:sym typeface="Helvetica Neue"/>
                        </a:rPr>
                        <a:t>Machine learning (clustering), sparse linear algebra / graphs </a:t>
                      </a:r>
                    </a:p>
                  </a:txBody>
                  <a:tcPr marL="68598" marR="6859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dk1"/>
                          </a:solidFill>
                          <a:latin typeface="Helvetica Neue"/>
                          <a:ea typeface="Helvetica Neue"/>
                          <a:cs typeface="Helvetica Neue"/>
                          <a:sym typeface="Helvetica Neue"/>
                        </a:rPr>
                        <a:t>Alignment, Machine learning (dimensionality reduction), linear algebra</a:t>
                      </a:r>
                      <a:endParaRPr lang="en-US" sz="1800" b="1" dirty="0" smtClean="0">
                        <a:solidFill>
                          <a:schemeClr val="dk1"/>
                        </a:solidFill>
                        <a:latin typeface="Helvetica Neue"/>
                        <a:ea typeface="Helvetica Neue"/>
                        <a:cs typeface="Helvetica Neue"/>
                        <a:sym typeface="Helvetica Neue"/>
                      </a:endParaRPr>
                    </a:p>
                  </a:txBody>
                  <a:tcPr marL="68598" marR="68598"/>
                </a:tc>
              </a:tr>
            </a:tbl>
          </a:graphicData>
        </a:graphic>
      </p:graphicFrame>
      <p:sp>
        <p:nvSpPr>
          <p:cNvPr id="11" name="Slide Number Placeholder 10"/>
          <p:cNvSpPr>
            <a:spLocks noGrp="1"/>
          </p:cNvSpPr>
          <p:nvPr>
            <p:ph type="sldNum" sz="quarter" idx="12"/>
          </p:nvPr>
        </p:nvSpPr>
        <p:spPr/>
        <p:txBody>
          <a:bodyPr/>
          <a:lstStyle/>
          <a:p>
            <a:fld id="{79F2B9EA-6D24-484B-A734-BB1BAC74A4FF}" type="slidenum">
              <a:rPr lang="en-US" smtClean="0"/>
              <a:t>45</a:t>
            </a:fld>
            <a:endParaRPr lang="en-US"/>
          </a:p>
        </p:txBody>
      </p:sp>
    </p:spTree>
    <p:extLst>
      <p:ext uri="{BB962C8B-B14F-4D97-AF65-F5344CB8AC3E}">
        <p14:creationId xmlns:p14="http://schemas.microsoft.com/office/powerpoint/2010/main" val="1511151054"/>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2988" y="1952226"/>
            <a:ext cx="7772400" cy="1935016"/>
          </a:xfrm>
        </p:spPr>
        <p:txBody>
          <a:bodyPr/>
          <a:lstStyle/>
          <a:p>
            <a:r>
              <a:rPr lang="en-US" dirty="0" err="1" smtClean="0"/>
              <a:t>Superfacility</a:t>
            </a:r>
            <a:r>
              <a:rPr lang="en-US" dirty="0" smtClean="0"/>
              <a:t>: A vision for DOE Science Facilities and leveraging Expertise</a:t>
            </a:r>
            <a:endParaRPr lang="en-US" dirty="0"/>
          </a:p>
        </p:txBody>
      </p:sp>
      <p:sp>
        <p:nvSpPr>
          <p:cNvPr id="3" name="Slide Number Placeholder 2"/>
          <p:cNvSpPr>
            <a:spLocks noGrp="1"/>
          </p:cNvSpPr>
          <p:nvPr>
            <p:ph type="sldNum" sz="quarter" idx="12"/>
          </p:nvPr>
        </p:nvSpPr>
        <p:spPr/>
        <p:txBody>
          <a:bodyPr/>
          <a:lstStyle/>
          <a:p>
            <a:fld id="{79F2B9EA-6D24-484B-A734-BB1BAC74A4FF}" type="slidenum">
              <a:rPr lang="en-US" smtClean="0"/>
              <a:t>46</a:t>
            </a:fld>
            <a:endParaRPr lang="en-US"/>
          </a:p>
        </p:txBody>
      </p:sp>
    </p:spTree>
    <p:extLst>
      <p:ext uri="{BB962C8B-B14F-4D97-AF65-F5344CB8AC3E}">
        <p14:creationId xmlns:p14="http://schemas.microsoft.com/office/powerpoint/2010/main" val="411940615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cstate="screen">
            <a:extLst>
              <a:ext uri="{28A0092B-C50C-407E-A947-70E740481C1C}">
                <a14:useLocalDpi xmlns:a14="http://schemas.microsoft.com/office/drawing/2010/main"/>
              </a:ext>
            </a:extLst>
          </a:blip>
          <a:srcRect r="13766"/>
          <a:stretch/>
        </p:blipFill>
        <p:spPr>
          <a:xfrm>
            <a:off x="489418" y="1637169"/>
            <a:ext cx="954396" cy="960867"/>
          </a:xfrm>
          <a:prstGeom prst="ellipse">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29147" y="2223273"/>
            <a:ext cx="1408742" cy="937695"/>
          </a:xfrm>
          <a:prstGeom prst="rect">
            <a:avLst/>
          </a:prstGeom>
        </p:spPr>
      </p:pic>
      <p:grpSp>
        <p:nvGrpSpPr>
          <p:cNvPr id="7" name="Group 6"/>
          <p:cNvGrpSpPr/>
          <p:nvPr/>
        </p:nvGrpSpPr>
        <p:grpSpPr>
          <a:xfrm>
            <a:off x="4358229" y="4535675"/>
            <a:ext cx="2523508" cy="1643884"/>
            <a:chOff x="6332835" y="4336143"/>
            <a:chExt cx="2523508" cy="1643884"/>
          </a:xfrm>
        </p:grpSpPr>
        <p:pic>
          <p:nvPicPr>
            <p:cNvPr id="3" name="Picture 2"/>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332835" y="4336143"/>
              <a:ext cx="2523508" cy="1643884"/>
            </a:xfrm>
            <a:prstGeom prst="rect">
              <a:avLst/>
            </a:prstGeom>
          </p:spPr>
        </p:pic>
        <p:sp>
          <p:nvSpPr>
            <p:cNvPr id="4" name="Rectangle 3"/>
            <p:cNvSpPr/>
            <p:nvPr/>
          </p:nvSpPr>
          <p:spPr bwMode="auto">
            <a:xfrm>
              <a:off x="8570350" y="5246836"/>
              <a:ext cx="268107" cy="546414"/>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grpSp>
      <p:graphicFrame>
        <p:nvGraphicFramePr>
          <p:cNvPr id="41" name="Diagram 40"/>
          <p:cNvGraphicFramePr/>
          <p:nvPr>
            <p:extLst>
              <p:ext uri="{D42A27DB-BD31-4B8C-83A1-F6EECF244321}">
                <p14:modId xmlns:p14="http://schemas.microsoft.com/office/powerpoint/2010/main" val="2588734270"/>
              </p:ext>
            </p:extLst>
          </p:nvPr>
        </p:nvGraphicFramePr>
        <p:xfrm>
          <a:off x="888999" y="1215571"/>
          <a:ext cx="6640148" cy="43044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itle 5"/>
          <p:cNvSpPr>
            <a:spLocks noGrp="1"/>
          </p:cNvSpPr>
          <p:nvPr>
            <p:ph type="title"/>
          </p:nvPr>
        </p:nvSpPr>
        <p:spPr>
          <a:xfrm>
            <a:off x="216962" y="118712"/>
            <a:ext cx="8927037" cy="855765"/>
          </a:xfrm>
        </p:spPr>
        <p:txBody>
          <a:bodyPr>
            <a:normAutofit/>
          </a:bodyPr>
          <a:lstStyle/>
          <a:p>
            <a:pPr lvl="0"/>
            <a:r>
              <a:rPr lang="en-US" sz="3200" dirty="0" err="1" smtClean="0"/>
              <a:t>Superfacility</a:t>
            </a:r>
            <a:r>
              <a:rPr lang="en-US" sz="3200" dirty="0" smtClean="0"/>
              <a:t> </a:t>
            </a:r>
            <a:r>
              <a:rPr lang="en-US" sz="3200" dirty="0" smtClean="0"/>
              <a:t>for Major Experimental Facilities</a:t>
            </a:r>
            <a:endParaRPr lang="en-US" sz="3200" dirty="0"/>
          </a:p>
        </p:txBody>
      </p:sp>
      <p:sp>
        <p:nvSpPr>
          <p:cNvPr id="16" name="Content Placeholder 2"/>
          <p:cNvSpPr txBox="1">
            <a:spLocks/>
          </p:cNvSpPr>
          <p:nvPr/>
        </p:nvSpPr>
        <p:spPr>
          <a:xfrm>
            <a:off x="3120584" y="2936961"/>
            <a:ext cx="2758616" cy="1488312"/>
          </a:xfrm>
          <a:prstGeom prst="rect">
            <a:avLst/>
          </a:prstGeom>
        </p:spPr>
        <p:txBody>
          <a:bodyPr vert="horz" lIns="91440" tIns="45720" rIns="91440" bIns="45720" rtlCol="0">
            <a:noAutofit/>
          </a:bodyPr>
          <a:lstStyle/>
          <a:p>
            <a:pPr lvl="0">
              <a:spcBef>
                <a:spcPct val="20000"/>
              </a:spcBef>
            </a:pPr>
            <a:r>
              <a:rPr lang="en-US" sz="1800" kern="1200" dirty="0" smtClean="0">
                <a:solidFill>
                  <a:schemeClr val="tx1"/>
                </a:solidFill>
                <a:latin typeface="Avenir Next Condensed Demi Bold"/>
                <a:cs typeface="Avenir Next Condensed Demi Bold"/>
              </a:rPr>
              <a:t>A single interconnected “facility” where data is acquired, stored, analyzed and served</a:t>
            </a:r>
          </a:p>
        </p:txBody>
      </p:sp>
      <p:sp>
        <p:nvSpPr>
          <p:cNvPr id="13" name="TextBox 12"/>
          <p:cNvSpPr txBox="1"/>
          <p:nvPr/>
        </p:nvSpPr>
        <p:spPr>
          <a:xfrm>
            <a:off x="6274977" y="4163358"/>
            <a:ext cx="2662912" cy="276999"/>
          </a:xfrm>
          <a:prstGeom prst="rect">
            <a:avLst/>
          </a:prstGeom>
          <a:noFill/>
        </p:spPr>
        <p:txBody>
          <a:bodyPr wrap="square" rtlCol="0">
            <a:spAutoFit/>
          </a:bodyPr>
          <a:lstStyle/>
          <a:p>
            <a:r>
              <a:rPr lang="en-US" sz="1200" dirty="0" smtClean="0">
                <a:solidFill>
                  <a:srgbClr val="FFFFFF"/>
                </a:solidFill>
                <a:latin typeface="Avenir Next Condensed Demi Bold"/>
                <a:cs typeface="Avenir Next Condensed Demi Bold"/>
              </a:rPr>
              <a:t>Methods, models, analytics, and software</a:t>
            </a:r>
            <a:endParaRPr lang="en-US" sz="1200" dirty="0">
              <a:solidFill>
                <a:srgbClr val="FFFFFF"/>
              </a:solidFill>
              <a:latin typeface="Avenir Next Condensed Demi Bold"/>
              <a:cs typeface="Avenir Next Condensed Demi Bold"/>
            </a:endParaRPr>
          </a:p>
        </p:txBody>
      </p:sp>
      <p:pic>
        <p:nvPicPr>
          <p:cNvPr id="21" name="Picture 20"/>
          <p:cNvPicPr>
            <a:picLocks noChangeAspect="1"/>
          </p:cNvPicPr>
          <p:nvPr/>
        </p:nvPicPr>
        <p:blipFill>
          <a:blip r:embed="rId11"/>
          <a:stretch>
            <a:fillRect/>
          </a:stretch>
        </p:blipFill>
        <p:spPr>
          <a:xfrm>
            <a:off x="-10209335" y="1308749"/>
            <a:ext cx="1535215" cy="939928"/>
          </a:xfrm>
          <a:prstGeom prst="rect">
            <a:avLst/>
          </a:prstGeom>
        </p:spPr>
      </p:pic>
      <p:pic>
        <p:nvPicPr>
          <p:cNvPr id="22" name="Picture 21"/>
          <p:cNvPicPr>
            <a:picLocks noChangeAspect="1"/>
          </p:cNvPicPr>
          <p:nvPr/>
        </p:nvPicPr>
        <p:blipFill>
          <a:blip r:embed="rId12"/>
          <a:stretch>
            <a:fillRect/>
          </a:stretch>
        </p:blipFill>
        <p:spPr>
          <a:xfrm>
            <a:off x="7371121" y="3393055"/>
            <a:ext cx="1593247" cy="791676"/>
          </a:xfrm>
          <a:prstGeom prst="rect">
            <a:avLst/>
          </a:prstGeom>
        </p:spPr>
      </p:pic>
      <p:pic>
        <p:nvPicPr>
          <p:cNvPr id="23" name="Picture 22"/>
          <p:cNvPicPr>
            <a:picLocks noChangeAspect="1"/>
          </p:cNvPicPr>
          <p:nvPr/>
        </p:nvPicPr>
        <p:blipFill>
          <a:blip r:embed="rId11"/>
          <a:stretch>
            <a:fillRect/>
          </a:stretch>
        </p:blipFill>
        <p:spPr>
          <a:xfrm>
            <a:off x="6489413" y="1713136"/>
            <a:ext cx="1535215" cy="939928"/>
          </a:xfrm>
          <a:prstGeom prst="rect">
            <a:avLst/>
          </a:prstGeom>
        </p:spPr>
      </p:pic>
      <p:sp>
        <p:nvSpPr>
          <p:cNvPr id="27" name="TextBox 26"/>
          <p:cNvSpPr txBox="1"/>
          <p:nvPr/>
        </p:nvSpPr>
        <p:spPr>
          <a:xfrm>
            <a:off x="626818" y="2201444"/>
            <a:ext cx="787395" cy="253916"/>
          </a:xfrm>
          <a:prstGeom prst="rect">
            <a:avLst/>
          </a:prstGeom>
          <a:noFill/>
        </p:spPr>
        <p:txBody>
          <a:bodyPr wrap="none" rtlCol="0">
            <a:spAutoFit/>
          </a:bodyPr>
          <a:lstStyle/>
          <a:p>
            <a:r>
              <a:rPr lang="en-US" sz="1050" dirty="0" smtClean="0">
                <a:solidFill>
                  <a:schemeClr val="bg1"/>
                </a:solidFill>
                <a:latin typeface="Avenir Next Condensed Demi Bold"/>
                <a:cs typeface="Avenir Next Condensed Demi Bold"/>
              </a:rPr>
              <a:t>Sequencers</a:t>
            </a:r>
          </a:p>
        </p:txBody>
      </p:sp>
      <p:grpSp>
        <p:nvGrpSpPr>
          <p:cNvPr id="30" name="Group 29"/>
          <p:cNvGrpSpPr/>
          <p:nvPr/>
        </p:nvGrpSpPr>
        <p:grpSpPr>
          <a:xfrm>
            <a:off x="1361874" y="1026041"/>
            <a:ext cx="920082" cy="991197"/>
            <a:chOff x="1520133" y="1146009"/>
            <a:chExt cx="920082" cy="991196"/>
          </a:xfrm>
        </p:grpSpPr>
        <p:pic>
          <p:nvPicPr>
            <p:cNvPr id="17" name="Picture 16"/>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1528045" y="1146009"/>
              <a:ext cx="912170" cy="911159"/>
            </a:xfrm>
            <a:prstGeom prst="ellipse">
              <a:avLst/>
            </a:prstGeom>
          </p:spPr>
        </p:pic>
        <p:sp>
          <p:nvSpPr>
            <p:cNvPr id="28" name="TextBox 27"/>
            <p:cNvSpPr txBox="1"/>
            <p:nvPr/>
          </p:nvSpPr>
          <p:spPr>
            <a:xfrm>
              <a:off x="1520133" y="1875595"/>
              <a:ext cx="902811" cy="261610"/>
            </a:xfrm>
            <a:prstGeom prst="rect">
              <a:avLst/>
            </a:prstGeom>
            <a:solidFill>
              <a:schemeClr val="accent4">
                <a:lumMod val="75000"/>
                <a:alpha val="57000"/>
              </a:schemeClr>
            </a:solidFill>
            <a:effectLst>
              <a:softEdge rad="63500"/>
            </a:effectLst>
          </p:spPr>
          <p:txBody>
            <a:bodyPr wrap="none" rtlCol="0">
              <a:spAutoFit/>
            </a:bodyPr>
            <a:lstStyle/>
            <a:p>
              <a:r>
                <a:rPr lang="en-US" sz="1100" dirty="0" smtClean="0">
                  <a:solidFill>
                    <a:srgbClr val="FFFFFF"/>
                  </a:solidFill>
                  <a:latin typeface="Avenir Next Condensed Demi Bold"/>
                  <a:cs typeface="Avenir Next Condensed Demi Bold"/>
                </a:rPr>
                <a:t>Light Sources</a:t>
              </a:r>
            </a:p>
          </p:txBody>
        </p:sp>
      </p:grpSp>
      <p:pic>
        <p:nvPicPr>
          <p:cNvPr id="31" name="Picture 30"/>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216963" y="2627732"/>
            <a:ext cx="910691" cy="916216"/>
          </a:xfrm>
          <a:prstGeom prst="ellipse">
            <a:avLst/>
          </a:prstGeom>
        </p:spPr>
      </p:pic>
      <p:sp>
        <p:nvSpPr>
          <p:cNvPr id="32" name="TextBox 31"/>
          <p:cNvSpPr txBox="1"/>
          <p:nvPr/>
        </p:nvSpPr>
        <p:spPr>
          <a:xfrm>
            <a:off x="280464" y="3131444"/>
            <a:ext cx="761747" cy="261610"/>
          </a:xfrm>
          <a:prstGeom prst="rect">
            <a:avLst/>
          </a:prstGeom>
          <a:solidFill>
            <a:schemeClr val="accent4">
              <a:lumMod val="75000"/>
              <a:alpha val="57000"/>
            </a:schemeClr>
          </a:solidFill>
          <a:effectLst>
            <a:softEdge rad="63500"/>
          </a:effectLst>
        </p:spPr>
        <p:txBody>
          <a:bodyPr wrap="none" rtlCol="0">
            <a:spAutoFit/>
          </a:bodyPr>
          <a:lstStyle/>
          <a:p>
            <a:r>
              <a:rPr lang="en-US" sz="1100" dirty="0" smtClean="0">
                <a:solidFill>
                  <a:srgbClr val="FFFFFF"/>
                </a:solidFill>
                <a:latin typeface="Avenir Next Condensed Demi Bold"/>
                <a:cs typeface="Avenir Next Condensed Demi Bold"/>
              </a:rPr>
              <a:t>Telescopes</a:t>
            </a:r>
          </a:p>
        </p:txBody>
      </p:sp>
      <p:pic>
        <p:nvPicPr>
          <p:cNvPr id="35" name="Picture 34"/>
          <p:cNvPicPr>
            <a:picLocks noChangeAspect="1"/>
          </p:cNvPicPr>
          <p:nvPr/>
        </p:nvPicPr>
        <p:blipFill rotWithShape="1">
          <a:blip r:embed="rId15"/>
          <a:srcRect/>
          <a:stretch/>
        </p:blipFill>
        <p:spPr>
          <a:xfrm>
            <a:off x="276193" y="3624981"/>
            <a:ext cx="910691" cy="910691"/>
          </a:xfrm>
          <a:prstGeom prst="ellipse">
            <a:avLst/>
          </a:prstGeom>
        </p:spPr>
      </p:pic>
      <p:sp>
        <p:nvSpPr>
          <p:cNvPr id="36" name="TextBox 35"/>
          <p:cNvSpPr txBox="1"/>
          <p:nvPr/>
        </p:nvSpPr>
        <p:spPr>
          <a:xfrm>
            <a:off x="421724" y="4092930"/>
            <a:ext cx="847032" cy="430887"/>
          </a:xfrm>
          <a:prstGeom prst="rect">
            <a:avLst/>
          </a:prstGeom>
          <a:noFill/>
          <a:effectLst>
            <a:softEdge rad="63500"/>
          </a:effectLst>
        </p:spPr>
        <p:txBody>
          <a:bodyPr wrap="square" rtlCol="0">
            <a:spAutoFit/>
          </a:bodyPr>
          <a:lstStyle/>
          <a:p>
            <a:r>
              <a:rPr lang="en-US" sz="1100" dirty="0" smtClean="0">
                <a:solidFill>
                  <a:schemeClr val="bg1"/>
                </a:solidFill>
                <a:latin typeface="Avenir Next Condensed Demi Bold"/>
                <a:cs typeface="Avenir Next Condensed Demi Bold"/>
              </a:rPr>
              <a:t>Particle Detectors</a:t>
            </a:r>
          </a:p>
        </p:txBody>
      </p:sp>
      <p:pic>
        <p:nvPicPr>
          <p:cNvPr id="38" name="Picture 37"/>
          <p:cNvPicPr>
            <a:picLocks noChangeAspect="1"/>
          </p:cNvPicPr>
          <p:nvPr/>
        </p:nvPicPr>
        <p:blipFill rotWithShape="1">
          <a:blip r:embed="rId16" cstate="print">
            <a:extLst>
              <a:ext uri="{BEBA8EAE-BF5A-486C-A8C5-ECC9F3942E4B}">
                <a14:imgProps xmlns:a14="http://schemas.microsoft.com/office/drawing/2010/main">
                  <a14:imgLayer r:embed="rId17">
                    <a14:imgEffect>
                      <a14:backgroundRemoval t="10000" b="90000" l="24372" r="80823"/>
                    </a14:imgEffect>
                  </a14:imgLayer>
                </a14:imgProps>
              </a:ext>
              <a:ext uri="{28A0092B-C50C-407E-A947-70E740481C1C}">
                <a14:useLocalDpi xmlns:a14="http://schemas.microsoft.com/office/drawing/2010/main"/>
              </a:ext>
            </a:extLst>
          </a:blip>
          <a:srcRect l="17316" r="12121"/>
          <a:stretch/>
        </p:blipFill>
        <p:spPr>
          <a:xfrm>
            <a:off x="672557" y="4609273"/>
            <a:ext cx="910213" cy="910771"/>
          </a:xfrm>
          <a:prstGeom prst="ellipse">
            <a:avLst/>
          </a:prstGeom>
          <a:solidFill>
            <a:schemeClr val="tx1"/>
          </a:solidFill>
        </p:spPr>
      </p:pic>
      <p:sp>
        <p:nvSpPr>
          <p:cNvPr id="39" name="TextBox 38"/>
          <p:cNvSpPr txBox="1"/>
          <p:nvPr/>
        </p:nvSpPr>
        <p:spPr>
          <a:xfrm>
            <a:off x="742731" y="5134318"/>
            <a:ext cx="851515" cy="261610"/>
          </a:xfrm>
          <a:prstGeom prst="rect">
            <a:avLst/>
          </a:prstGeom>
          <a:noFill/>
          <a:effectLst>
            <a:softEdge rad="63500"/>
          </a:effectLst>
        </p:spPr>
        <p:txBody>
          <a:bodyPr wrap="none" rtlCol="0">
            <a:spAutoFit/>
          </a:bodyPr>
          <a:lstStyle/>
          <a:p>
            <a:r>
              <a:rPr lang="en-US" sz="1100" dirty="0" smtClean="0">
                <a:solidFill>
                  <a:schemeClr val="bg1"/>
                </a:solidFill>
                <a:latin typeface="Avenir Next Condensed Demi Bold"/>
                <a:cs typeface="Avenir Next Condensed Demi Bold"/>
              </a:rPr>
              <a:t>Microscopes</a:t>
            </a:r>
          </a:p>
        </p:txBody>
      </p:sp>
      <p:pic>
        <p:nvPicPr>
          <p:cNvPr id="11" name="Picture 10"/>
          <p:cNvPicPr>
            <a:picLocks noChangeAspect="1"/>
          </p:cNvPicPr>
          <p:nvPr/>
        </p:nvPicPr>
        <p:blipFill rotWithShape="1">
          <a:blip r:embed="rId18" cstate="print">
            <a:extLst>
              <a:ext uri="{28A0092B-C50C-407E-A947-70E740481C1C}">
                <a14:useLocalDpi xmlns:a14="http://schemas.microsoft.com/office/drawing/2010/main"/>
              </a:ext>
            </a:extLst>
          </a:blip>
          <a:srcRect/>
          <a:stretch/>
        </p:blipFill>
        <p:spPr>
          <a:xfrm>
            <a:off x="5470505" y="1026040"/>
            <a:ext cx="1492388" cy="924421"/>
          </a:xfrm>
          <a:prstGeom prst="rect">
            <a:avLst/>
          </a:prstGeom>
        </p:spPr>
      </p:pic>
      <p:pic>
        <p:nvPicPr>
          <p:cNvPr id="42" name="Shape 509"/>
          <p:cNvPicPr preferRelativeResize="0"/>
          <p:nvPr/>
        </p:nvPicPr>
        <p:blipFill>
          <a:blip r:embed="rId19">
            <a:alphaModFix/>
          </a:blip>
          <a:stretch>
            <a:fillRect/>
          </a:stretch>
        </p:blipFill>
        <p:spPr>
          <a:xfrm>
            <a:off x="2449291" y="2291039"/>
            <a:ext cx="671285" cy="645924"/>
          </a:xfrm>
          <a:prstGeom prst="ellipse">
            <a:avLst/>
          </a:prstGeom>
          <a:noFill/>
          <a:ln>
            <a:noFill/>
          </a:ln>
        </p:spPr>
      </p:pic>
      <p:sp>
        <p:nvSpPr>
          <p:cNvPr id="43" name="Content Placeholder 2"/>
          <p:cNvSpPr txBox="1">
            <a:spLocks/>
          </p:cNvSpPr>
          <p:nvPr/>
        </p:nvSpPr>
        <p:spPr>
          <a:xfrm>
            <a:off x="6756117" y="5319748"/>
            <a:ext cx="2031063" cy="680899"/>
          </a:xfrm>
          <a:prstGeom prst="rect">
            <a:avLst/>
          </a:prstGeom>
          <a:solidFill>
            <a:schemeClr val="bg1"/>
          </a:solidFill>
        </p:spPr>
        <p:txBody>
          <a:bodyPr vert="horz" lIns="91440" tIns="45720" rIns="91440" bIns="45720" rtlCol="0">
            <a:noAutofit/>
          </a:bodyPr>
          <a:lstStyle/>
          <a:p>
            <a:pPr lvl="0">
              <a:spcBef>
                <a:spcPct val="20000"/>
              </a:spcBef>
            </a:pPr>
            <a:r>
              <a:rPr lang="en-US" kern="1200" dirty="0" smtClean="0">
                <a:solidFill>
                  <a:schemeClr val="tx1"/>
                </a:solidFill>
                <a:latin typeface="Avenir Next Condensed Demi Bold"/>
                <a:cs typeface="Avenir Next Condensed Demi Bold"/>
              </a:rPr>
              <a:t>Execution plan: one science area at a time</a:t>
            </a:r>
          </a:p>
        </p:txBody>
      </p:sp>
      <p:pic>
        <p:nvPicPr>
          <p:cNvPr id="33" name="Picture 32"/>
          <p:cNvPicPr>
            <a:picLocks noChangeAspect="1"/>
          </p:cNvPicPr>
          <p:nvPr/>
        </p:nvPicPr>
        <p:blipFill>
          <a:blip r:embed="rId20"/>
          <a:stretch>
            <a:fillRect/>
          </a:stretch>
        </p:blipFill>
        <p:spPr>
          <a:xfrm>
            <a:off x="7719791" y="4425273"/>
            <a:ext cx="1067389" cy="496243"/>
          </a:xfrm>
          <a:prstGeom prst="rect">
            <a:avLst/>
          </a:prstGeom>
        </p:spPr>
      </p:pic>
    </p:spTree>
    <p:extLst>
      <p:ext uri="{BB962C8B-B14F-4D97-AF65-F5344CB8AC3E}">
        <p14:creationId xmlns:p14="http://schemas.microsoft.com/office/powerpoint/2010/main" val="277006272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627" y="153685"/>
            <a:ext cx="8929373" cy="658151"/>
          </a:xfrm>
        </p:spPr>
        <p:txBody>
          <a:bodyPr>
            <a:normAutofit/>
          </a:bodyPr>
          <a:lstStyle/>
          <a:p>
            <a:r>
              <a:rPr lang="en-US" dirty="0" smtClean="0"/>
              <a:t>NERSC / Joint Genome Institute partnership</a:t>
            </a:r>
            <a:endParaRPr lang="en-US" dirty="0"/>
          </a:p>
        </p:txBody>
      </p:sp>
      <p:sp>
        <p:nvSpPr>
          <p:cNvPr id="4" name="Slide Number Placeholder 3"/>
          <p:cNvSpPr>
            <a:spLocks noGrp="1"/>
          </p:cNvSpPr>
          <p:nvPr>
            <p:ph type="sldNum" sz="quarter" idx="4294967295"/>
          </p:nvPr>
        </p:nvSpPr>
        <p:spPr>
          <a:xfrm>
            <a:off x="4116656" y="6368805"/>
            <a:ext cx="925708" cy="365125"/>
          </a:xfrm>
          <a:prstGeom prst="rect">
            <a:avLst/>
          </a:prstGeom>
        </p:spPr>
        <p:txBody>
          <a:bodyPr/>
          <a:lstStyle/>
          <a:p>
            <a:r>
              <a:rPr lang="en-US" smtClean="0"/>
              <a:t>- </a:t>
            </a:r>
            <a:fld id="{D174BAF6-F8F2-EF4F-936C-8DF63288C82F}" type="slidenum">
              <a:rPr lang="en-US" smtClean="0"/>
              <a:pPr/>
              <a:t>48</a:t>
            </a:fld>
            <a:r>
              <a:rPr lang="en-US" smtClean="0"/>
              <a:t> -</a:t>
            </a:r>
            <a:endParaRPr lang="en-US" dirty="0"/>
          </a:p>
        </p:txBody>
      </p:sp>
      <p:grpSp>
        <p:nvGrpSpPr>
          <p:cNvPr id="3" name="Group 2"/>
          <p:cNvGrpSpPr/>
          <p:nvPr/>
        </p:nvGrpSpPr>
        <p:grpSpPr>
          <a:xfrm>
            <a:off x="0" y="937938"/>
            <a:ext cx="9170785" cy="3874066"/>
            <a:chOff x="1162561" y="1234306"/>
            <a:chExt cx="6840381" cy="3100197"/>
          </a:xfrm>
        </p:grpSpPr>
        <p:pic>
          <p:nvPicPr>
            <p:cNvPr id="22" name="Picture 21" descr="md_JGI_Program_InfrastructureChart_w_WhiteText(1).jpg"/>
            <p:cNvPicPr>
              <a:picLocks noChangeAspect="1"/>
            </p:cNvPicPr>
            <p:nvPr/>
          </p:nvPicPr>
          <p:blipFill rotWithShape="1">
            <a:blip r:embed="rId3">
              <a:extLst>
                <a:ext uri="{28A0092B-C50C-407E-A947-70E740481C1C}">
                  <a14:useLocalDpi xmlns:a14="http://schemas.microsoft.com/office/drawing/2010/main" val="0"/>
                </a:ext>
              </a:extLst>
            </a:blip>
            <a:srcRect l="3731" t="2618" r="1128" b="68765"/>
            <a:stretch/>
          </p:blipFill>
          <p:spPr>
            <a:xfrm>
              <a:off x="1162561" y="1234306"/>
              <a:ext cx="6840381" cy="1534729"/>
            </a:xfrm>
            <a:prstGeom prst="rect">
              <a:avLst/>
            </a:prstGeom>
          </p:spPr>
        </p:pic>
        <p:sp>
          <p:nvSpPr>
            <p:cNvPr id="23" name="TextBox 22"/>
            <p:cNvSpPr txBox="1"/>
            <p:nvPr/>
          </p:nvSpPr>
          <p:spPr>
            <a:xfrm>
              <a:off x="2579388" y="2464740"/>
              <a:ext cx="1828655" cy="285680"/>
            </a:xfrm>
            <a:prstGeom prst="rect">
              <a:avLst/>
            </a:prstGeom>
            <a:noFill/>
          </p:spPr>
          <p:txBody>
            <a:bodyPr wrap="square" rtlCol="0">
              <a:spAutoFit/>
            </a:bodyPr>
            <a:lstStyle/>
            <a:p>
              <a:pPr algn="ctr"/>
              <a:r>
                <a:rPr lang="en-US" sz="1300" b="1" dirty="0" smtClean="0">
                  <a:solidFill>
                    <a:schemeClr val="bg1"/>
                  </a:solidFill>
                  <a:effectLst>
                    <a:outerShdw blurRad="50800" dist="38100" dir="2700000" algn="tl" rotWithShape="0">
                      <a:prstClr val="black">
                        <a:alpha val="40000"/>
                      </a:prstClr>
                    </a:outerShdw>
                  </a:effectLst>
                </a:rPr>
                <a:t>Bioenergy</a:t>
              </a:r>
              <a:endParaRPr lang="en-US" sz="1300" b="1" dirty="0">
                <a:solidFill>
                  <a:schemeClr val="bg1"/>
                </a:solidFill>
                <a:effectLst>
                  <a:outerShdw blurRad="50800" dist="38100" dir="2700000" algn="tl" rotWithShape="0">
                    <a:prstClr val="black">
                      <a:alpha val="40000"/>
                    </a:prstClr>
                  </a:outerShdw>
                </a:effectLst>
              </a:endParaRPr>
            </a:p>
          </p:txBody>
        </p:sp>
        <p:sp>
          <p:nvSpPr>
            <p:cNvPr id="24" name="TextBox 23"/>
            <p:cNvSpPr txBox="1"/>
            <p:nvPr/>
          </p:nvSpPr>
          <p:spPr>
            <a:xfrm>
              <a:off x="4383078" y="2483353"/>
              <a:ext cx="1828655" cy="285680"/>
            </a:xfrm>
            <a:prstGeom prst="rect">
              <a:avLst/>
            </a:prstGeom>
            <a:noFill/>
          </p:spPr>
          <p:txBody>
            <a:bodyPr wrap="square" rtlCol="0">
              <a:spAutoFit/>
            </a:bodyPr>
            <a:lstStyle/>
            <a:p>
              <a:pPr algn="ctr"/>
              <a:r>
                <a:rPr lang="en-US" sz="1300" b="1" dirty="0" smtClean="0">
                  <a:solidFill>
                    <a:schemeClr val="bg1"/>
                  </a:solidFill>
                  <a:effectLst>
                    <a:outerShdw blurRad="50800" dist="38100" dir="2700000" algn="tl" rotWithShape="0">
                      <a:prstClr val="black">
                        <a:alpha val="40000"/>
                      </a:prstClr>
                    </a:outerShdw>
                  </a:effectLst>
                </a:rPr>
                <a:t>Carbon Cycling </a:t>
              </a:r>
              <a:endParaRPr lang="en-US" sz="1300" b="1" dirty="0">
                <a:solidFill>
                  <a:schemeClr val="bg1"/>
                </a:solidFill>
                <a:effectLst>
                  <a:outerShdw blurRad="50800" dist="38100" dir="2700000" algn="tl" rotWithShape="0">
                    <a:prstClr val="black">
                      <a:alpha val="40000"/>
                    </a:prstClr>
                  </a:outerShdw>
                </a:effectLst>
              </a:endParaRPr>
            </a:p>
          </p:txBody>
        </p:sp>
        <p:sp>
          <p:nvSpPr>
            <p:cNvPr id="25" name="TextBox 24"/>
            <p:cNvSpPr txBox="1"/>
            <p:nvPr/>
          </p:nvSpPr>
          <p:spPr>
            <a:xfrm>
              <a:off x="6174287" y="2483353"/>
              <a:ext cx="1828655" cy="285680"/>
            </a:xfrm>
            <a:prstGeom prst="rect">
              <a:avLst/>
            </a:prstGeom>
            <a:noFill/>
          </p:spPr>
          <p:txBody>
            <a:bodyPr wrap="square" rtlCol="0">
              <a:spAutoFit/>
            </a:bodyPr>
            <a:lstStyle/>
            <a:p>
              <a:pPr algn="ctr"/>
              <a:r>
                <a:rPr lang="en-US" sz="1300" b="1" dirty="0" smtClean="0">
                  <a:solidFill>
                    <a:schemeClr val="bg1"/>
                  </a:solidFill>
                  <a:effectLst>
                    <a:outerShdw blurRad="50800" dist="38100" dir="2700000" algn="tl" rotWithShape="0">
                      <a:prstClr val="black">
                        <a:alpha val="40000"/>
                      </a:prstClr>
                    </a:outerShdw>
                  </a:effectLst>
                </a:rPr>
                <a:t>Biogeochemistry</a:t>
              </a:r>
              <a:endParaRPr lang="en-US" sz="1300" b="1" dirty="0">
                <a:solidFill>
                  <a:schemeClr val="bg1"/>
                </a:solidFill>
                <a:effectLst>
                  <a:outerShdw blurRad="50800" dist="38100" dir="2700000" algn="tl" rotWithShape="0">
                    <a:prstClr val="black">
                      <a:alpha val="40000"/>
                    </a:prstClr>
                  </a:outerShdw>
                </a:effectLst>
              </a:endParaRPr>
            </a:p>
          </p:txBody>
        </p:sp>
        <p:pic>
          <p:nvPicPr>
            <p:cNvPr id="19" name="Picture 18" descr="md_JGI_Program_InfrastructureChart_w_WhiteText(1).jpg"/>
            <p:cNvPicPr>
              <a:picLocks noChangeAspect="1"/>
            </p:cNvPicPr>
            <p:nvPr/>
          </p:nvPicPr>
          <p:blipFill rotWithShape="1">
            <a:blip r:embed="rId3">
              <a:extLst>
                <a:ext uri="{28A0092B-C50C-407E-A947-70E740481C1C}">
                  <a14:useLocalDpi xmlns:a14="http://schemas.microsoft.com/office/drawing/2010/main" val="0"/>
                </a:ext>
              </a:extLst>
            </a:blip>
            <a:srcRect l="3557" t="64659" r="1302" b="6724"/>
            <a:stretch/>
          </p:blipFill>
          <p:spPr>
            <a:xfrm>
              <a:off x="1162561" y="2769033"/>
              <a:ext cx="6840381" cy="1534729"/>
            </a:xfrm>
            <a:prstGeom prst="rect">
              <a:avLst/>
            </a:prstGeom>
          </p:spPr>
        </p:pic>
        <p:sp>
          <p:nvSpPr>
            <p:cNvPr id="31" name="TextBox 30"/>
            <p:cNvSpPr txBox="1"/>
            <p:nvPr/>
          </p:nvSpPr>
          <p:spPr>
            <a:xfrm>
              <a:off x="2560672" y="3869641"/>
              <a:ext cx="1429222" cy="446896"/>
            </a:xfrm>
            <a:prstGeom prst="rect">
              <a:avLst/>
            </a:prstGeom>
            <a:noFill/>
          </p:spPr>
          <p:txBody>
            <a:bodyPr wrap="square" rtlCol="0">
              <a:spAutoFit/>
            </a:bodyPr>
            <a:lstStyle/>
            <a:p>
              <a:pPr algn="ctr">
                <a:lnSpc>
                  <a:spcPts val="1400"/>
                </a:lnSpc>
              </a:pPr>
              <a:r>
                <a:rPr lang="en-US" sz="1300" b="1" dirty="0" smtClean="0">
                  <a:solidFill>
                    <a:schemeClr val="bg1"/>
                  </a:solidFill>
                  <a:effectLst>
                    <a:outerShdw blurRad="50800" dist="38100" dir="2700000" algn="tl" rotWithShape="0">
                      <a:prstClr val="black">
                        <a:alpha val="40000"/>
                      </a:prstClr>
                    </a:outerShdw>
                  </a:effectLst>
                </a:rPr>
                <a:t>DNA </a:t>
              </a:r>
            </a:p>
            <a:p>
              <a:pPr algn="ctr">
                <a:lnSpc>
                  <a:spcPts val="1400"/>
                </a:lnSpc>
              </a:pPr>
              <a:r>
                <a:rPr lang="en-US" sz="1300" b="1" dirty="0" smtClean="0">
                  <a:solidFill>
                    <a:schemeClr val="bg1"/>
                  </a:solidFill>
                  <a:effectLst>
                    <a:outerShdw blurRad="50800" dist="38100" dir="2700000" algn="tl" rotWithShape="0">
                      <a:prstClr val="black">
                        <a:alpha val="40000"/>
                      </a:prstClr>
                    </a:outerShdw>
                  </a:effectLst>
                </a:rPr>
                <a:t>Sequencing</a:t>
              </a:r>
              <a:endParaRPr lang="en-US" sz="1300" b="1" dirty="0">
                <a:solidFill>
                  <a:schemeClr val="bg1"/>
                </a:solidFill>
                <a:effectLst>
                  <a:outerShdw blurRad="50800" dist="38100" dir="2700000" algn="tl" rotWithShape="0">
                    <a:prstClr val="black">
                      <a:alpha val="40000"/>
                    </a:prstClr>
                  </a:outerShdw>
                </a:effectLst>
              </a:endParaRPr>
            </a:p>
          </p:txBody>
        </p:sp>
        <p:sp>
          <p:nvSpPr>
            <p:cNvPr id="32" name="TextBox 31"/>
            <p:cNvSpPr txBox="1"/>
            <p:nvPr/>
          </p:nvSpPr>
          <p:spPr>
            <a:xfrm>
              <a:off x="3830120" y="3826211"/>
              <a:ext cx="1429222" cy="508292"/>
            </a:xfrm>
            <a:prstGeom prst="rect">
              <a:avLst/>
            </a:prstGeom>
            <a:noFill/>
          </p:spPr>
          <p:txBody>
            <a:bodyPr wrap="square" rtlCol="0">
              <a:spAutoFit/>
            </a:bodyPr>
            <a:lstStyle/>
            <a:p>
              <a:pPr algn="ctr">
                <a:lnSpc>
                  <a:spcPts val="1100"/>
                </a:lnSpc>
              </a:pPr>
              <a:r>
                <a:rPr lang="en-US" sz="1050" b="1" dirty="0" smtClean="0">
                  <a:solidFill>
                    <a:schemeClr val="bg1"/>
                  </a:solidFill>
                  <a:effectLst>
                    <a:outerShdw blurRad="50800" dist="38100" dir="2700000" algn="tl" rotWithShape="0">
                      <a:prstClr val="black">
                        <a:alpha val="40000"/>
                      </a:prstClr>
                    </a:outerShdw>
                  </a:effectLst>
                </a:rPr>
                <a:t>Advanced</a:t>
              </a:r>
            </a:p>
            <a:p>
              <a:pPr algn="ctr">
                <a:lnSpc>
                  <a:spcPts val="1100"/>
                </a:lnSpc>
              </a:pPr>
              <a:r>
                <a:rPr lang="en-US" sz="1050" b="1" dirty="0" smtClean="0">
                  <a:solidFill>
                    <a:schemeClr val="bg1"/>
                  </a:solidFill>
                  <a:effectLst>
                    <a:outerShdw blurRad="50800" dist="38100" dir="2700000" algn="tl" rotWithShape="0">
                      <a:prstClr val="black">
                        <a:alpha val="40000"/>
                      </a:prstClr>
                    </a:outerShdw>
                  </a:effectLst>
                </a:rPr>
                <a:t>Genomic</a:t>
              </a:r>
            </a:p>
            <a:p>
              <a:pPr algn="ctr">
                <a:lnSpc>
                  <a:spcPts val="1100"/>
                </a:lnSpc>
              </a:pPr>
              <a:r>
                <a:rPr lang="en-US" sz="1050" b="1" dirty="0" smtClean="0">
                  <a:solidFill>
                    <a:schemeClr val="bg1"/>
                  </a:solidFill>
                  <a:effectLst>
                    <a:outerShdw blurRad="50800" dist="38100" dir="2700000" algn="tl" rotWithShape="0">
                      <a:prstClr val="black">
                        <a:alpha val="40000"/>
                      </a:prstClr>
                    </a:outerShdw>
                  </a:effectLst>
                </a:rPr>
                <a:t>Technologies</a:t>
              </a:r>
              <a:endParaRPr lang="en-US" sz="1050" b="1" dirty="0">
                <a:solidFill>
                  <a:schemeClr val="bg1"/>
                </a:solidFill>
                <a:effectLst>
                  <a:outerShdw blurRad="50800" dist="38100" dir="2700000" algn="tl" rotWithShape="0">
                    <a:prstClr val="black">
                      <a:alpha val="40000"/>
                    </a:prstClr>
                  </a:outerShdw>
                </a:effectLst>
              </a:endParaRPr>
            </a:p>
          </p:txBody>
        </p:sp>
        <p:sp>
          <p:nvSpPr>
            <p:cNvPr id="33" name="TextBox 32"/>
            <p:cNvSpPr txBox="1"/>
            <p:nvPr/>
          </p:nvSpPr>
          <p:spPr>
            <a:xfrm>
              <a:off x="5109724" y="3856866"/>
              <a:ext cx="1429222" cy="446896"/>
            </a:xfrm>
            <a:prstGeom prst="rect">
              <a:avLst/>
            </a:prstGeom>
            <a:noFill/>
          </p:spPr>
          <p:txBody>
            <a:bodyPr wrap="square" rtlCol="0">
              <a:spAutoFit/>
            </a:bodyPr>
            <a:lstStyle/>
            <a:p>
              <a:pPr algn="ctr">
                <a:lnSpc>
                  <a:spcPts val="1400"/>
                </a:lnSpc>
              </a:pPr>
              <a:r>
                <a:rPr lang="en-US" sz="1100" b="1" dirty="0" smtClean="0">
                  <a:solidFill>
                    <a:schemeClr val="bg1"/>
                  </a:solidFill>
                  <a:effectLst>
                    <a:outerShdw blurRad="50800" dist="38100" dir="2700000" algn="tl" rotWithShape="0">
                      <a:prstClr val="black">
                        <a:alpha val="40000"/>
                      </a:prstClr>
                    </a:outerShdw>
                  </a:effectLst>
                </a:rPr>
                <a:t>Computational</a:t>
              </a:r>
            </a:p>
            <a:p>
              <a:pPr algn="ctr">
                <a:lnSpc>
                  <a:spcPts val="1400"/>
                </a:lnSpc>
              </a:pPr>
              <a:r>
                <a:rPr lang="en-US" sz="1100" b="1" dirty="0" smtClean="0">
                  <a:solidFill>
                    <a:schemeClr val="bg1"/>
                  </a:solidFill>
                  <a:effectLst>
                    <a:outerShdw blurRad="50800" dist="38100" dir="2700000" algn="tl" rotWithShape="0">
                      <a:prstClr val="black">
                        <a:alpha val="40000"/>
                      </a:prstClr>
                    </a:outerShdw>
                  </a:effectLst>
                </a:rPr>
                <a:t>Analysis</a:t>
              </a:r>
              <a:endParaRPr lang="en-US" sz="1100" b="1" dirty="0">
                <a:solidFill>
                  <a:schemeClr val="bg1"/>
                </a:solidFill>
                <a:effectLst>
                  <a:outerShdw blurRad="50800" dist="38100" dir="2700000" algn="tl" rotWithShape="0">
                    <a:prstClr val="black">
                      <a:alpha val="40000"/>
                    </a:prstClr>
                  </a:outerShdw>
                </a:effectLst>
              </a:endParaRPr>
            </a:p>
          </p:txBody>
        </p:sp>
        <p:sp>
          <p:nvSpPr>
            <p:cNvPr id="34" name="TextBox 33"/>
            <p:cNvSpPr txBox="1"/>
            <p:nvPr/>
          </p:nvSpPr>
          <p:spPr>
            <a:xfrm>
              <a:off x="6174287" y="3869641"/>
              <a:ext cx="1828655" cy="268973"/>
            </a:xfrm>
            <a:prstGeom prst="rect">
              <a:avLst/>
            </a:prstGeom>
            <a:noFill/>
          </p:spPr>
          <p:txBody>
            <a:bodyPr wrap="square" rtlCol="0">
              <a:spAutoFit/>
            </a:bodyPr>
            <a:lstStyle/>
            <a:p>
              <a:pPr algn="ctr">
                <a:lnSpc>
                  <a:spcPts val="1400"/>
                </a:lnSpc>
              </a:pPr>
              <a:r>
                <a:rPr lang="en-US" sz="1300" b="1" dirty="0" smtClean="0">
                  <a:solidFill>
                    <a:schemeClr val="bg1"/>
                  </a:solidFill>
                  <a:effectLst>
                    <a:outerShdw blurRad="50800" dist="38100" dir="2700000" algn="tl" rotWithShape="0">
                      <a:prstClr val="black">
                        <a:alpha val="40000"/>
                      </a:prstClr>
                    </a:outerShdw>
                  </a:effectLst>
                </a:rPr>
                <a:t>DNA Synthesis</a:t>
              </a:r>
            </a:p>
          </p:txBody>
        </p:sp>
      </p:grpSp>
      <p:pic>
        <p:nvPicPr>
          <p:cNvPr id="35" name="Picture 34" descr="JGI_logo_new.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475" y="2498771"/>
            <a:ext cx="1674758" cy="847042"/>
          </a:xfrm>
          <a:prstGeom prst="rect">
            <a:avLst/>
          </a:prstGeom>
          <a:ln>
            <a:solidFill>
              <a:schemeClr val="tx1">
                <a:lumMod val="50000"/>
                <a:lumOff val="50000"/>
              </a:schemeClr>
            </a:solidFill>
          </a:ln>
        </p:spPr>
      </p:pic>
      <p:sp>
        <p:nvSpPr>
          <p:cNvPr id="5" name="Rectangle 4"/>
          <p:cNvSpPr/>
          <p:nvPr/>
        </p:nvSpPr>
        <p:spPr>
          <a:xfrm>
            <a:off x="0" y="4773590"/>
            <a:ext cx="9144000" cy="1505270"/>
          </a:xfrm>
          <a:prstGeom prst="rect">
            <a:avLst/>
          </a:prstGeom>
          <a:solidFill>
            <a:srgbClr val="3F75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p:cNvSpPr/>
          <p:nvPr/>
        </p:nvSpPr>
        <p:spPr>
          <a:xfrm>
            <a:off x="0" y="4773588"/>
            <a:ext cx="1899516" cy="1505271"/>
          </a:xfrm>
          <a:prstGeom prst="rect">
            <a:avLst/>
          </a:prstGeom>
          <a:solidFill>
            <a:srgbClr val="4B82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7" name="Picture 36" descr="bignersclogo.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4475" y="4877044"/>
            <a:ext cx="1705778" cy="632611"/>
          </a:xfrm>
          <a:prstGeom prst="rect">
            <a:avLst/>
          </a:prstGeom>
        </p:spPr>
      </p:pic>
      <p:sp>
        <p:nvSpPr>
          <p:cNvPr id="38" name="TextBox 13"/>
          <p:cNvSpPr txBox="1">
            <a:spLocks noChangeArrowheads="1"/>
          </p:cNvSpPr>
          <p:nvPr/>
        </p:nvSpPr>
        <p:spPr bwMode="auto">
          <a:xfrm>
            <a:off x="-24471" y="5549404"/>
            <a:ext cx="192398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b="1" dirty="0" smtClean="0">
                <a:solidFill>
                  <a:srgbClr val="343434"/>
                </a:solidFill>
              </a:rPr>
              <a:t>NERSC staff run JGI computing</a:t>
            </a:r>
            <a:endParaRPr lang="en-US" sz="1600" b="1" dirty="0">
              <a:solidFill>
                <a:srgbClr val="343434"/>
              </a:solidFill>
            </a:endParaRPr>
          </a:p>
        </p:txBody>
      </p:sp>
      <p:sp>
        <p:nvSpPr>
          <p:cNvPr id="43" name="Rectangle 42"/>
          <p:cNvSpPr/>
          <p:nvPr/>
        </p:nvSpPr>
        <p:spPr>
          <a:xfrm>
            <a:off x="4367117" y="5861033"/>
            <a:ext cx="2024038" cy="307777"/>
          </a:xfrm>
          <a:prstGeom prst="rect">
            <a:avLst/>
          </a:prstGeom>
        </p:spPr>
        <p:txBody>
          <a:bodyPr wrap="square">
            <a:spAutoFit/>
          </a:bodyPr>
          <a:lstStyle/>
          <a:p>
            <a:r>
              <a:rPr lang="en-US" sz="1400" dirty="0" smtClean="0">
                <a:solidFill>
                  <a:srgbClr val="FFFFFF"/>
                </a:solidFill>
              </a:rPr>
              <a:t>Annotation, Search</a:t>
            </a:r>
            <a:endParaRPr lang="en-US" sz="1400" dirty="0">
              <a:solidFill>
                <a:srgbClr val="FFFFFF"/>
              </a:solidFill>
            </a:endParaRPr>
          </a:p>
        </p:txBody>
      </p:sp>
      <p:sp>
        <p:nvSpPr>
          <p:cNvPr id="44" name="Rectangle 43"/>
          <p:cNvSpPr/>
          <p:nvPr/>
        </p:nvSpPr>
        <p:spPr>
          <a:xfrm>
            <a:off x="5978689" y="5871818"/>
            <a:ext cx="2024038" cy="307777"/>
          </a:xfrm>
          <a:prstGeom prst="rect">
            <a:avLst/>
          </a:prstGeom>
        </p:spPr>
        <p:txBody>
          <a:bodyPr wrap="square">
            <a:spAutoFit/>
          </a:bodyPr>
          <a:lstStyle/>
          <a:p>
            <a:r>
              <a:rPr lang="en-US" sz="1400" dirty="0" smtClean="0">
                <a:solidFill>
                  <a:srgbClr val="FFFFFF"/>
                </a:solidFill>
              </a:rPr>
              <a:t>Clustering   Phylogeny</a:t>
            </a:r>
            <a:endParaRPr lang="en-US" sz="1400" dirty="0">
              <a:solidFill>
                <a:srgbClr val="FFFFFF"/>
              </a:solidFill>
            </a:endParaRPr>
          </a:p>
        </p:txBody>
      </p:sp>
      <p:pic>
        <p:nvPicPr>
          <p:cNvPr id="45" name="Picture 44" descr="data_movement_jgi_after_hires.pdf"/>
          <p:cNvPicPr>
            <a:picLocks noChangeAspect="1"/>
          </p:cNvPicPr>
          <p:nvPr/>
        </p:nvPicPr>
        <p:blipFill rotWithShape="1">
          <a:blip r:embed="rId6">
            <a:extLst>
              <a:ext uri="{28A0092B-C50C-407E-A947-70E740481C1C}">
                <a14:useLocalDpi xmlns:a14="http://schemas.microsoft.com/office/drawing/2010/main" val="0"/>
              </a:ext>
            </a:extLst>
          </a:blip>
          <a:srcRect l="38970" t="31193" r="41762" b="29516"/>
          <a:stretch/>
        </p:blipFill>
        <p:spPr>
          <a:xfrm>
            <a:off x="8080806" y="4946754"/>
            <a:ext cx="784216" cy="989784"/>
          </a:xfrm>
          <a:prstGeom prst="rect">
            <a:avLst/>
          </a:prstGeom>
        </p:spPr>
      </p:pic>
      <p:sp>
        <p:nvSpPr>
          <p:cNvPr id="46" name="Rectangle 45"/>
          <p:cNvSpPr/>
          <p:nvPr/>
        </p:nvSpPr>
        <p:spPr>
          <a:xfrm>
            <a:off x="7734437" y="5889706"/>
            <a:ext cx="1548175" cy="276999"/>
          </a:xfrm>
          <a:prstGeom prst="rect">
            <a:avLst/>
          </a:prstGeom>
        </p:spPr>
        <p:txBody>
          <a:bodyPr wrap="square">
            <a:spAutoFit/>
          </a:bodyPr>
          <a:lstStyle/>
          <a:p>
            <a:r>
              <a:rPr lang="en-US" sz="1200" i="1" dirty="0" err="1" smtClean="0">
                <a:solidFill>
                  <a:srgbClr val="FFFFFF"/>
                </a:solidFill>
              </a:rPr>
              <a:t>Archave</a:t>
            </a:r>
            <a:r>
              <a:rPr lang="en-US" sz="1200" i="1" dirty="0" smtClean="0">
                <a:solidFill>
                  <a:srgbClr val="FFFFFF"/>
                </a:solidFill>
              </a:rPr>
              <a:t>, Metadata</a:t>
            </a:r>
            <a:endParaRPr lang="en-US" sz="1200" i="1" dirty="0">
              <a:solidFill>
                <a:srgbClr val="FFFFFF"/>
              </a:solidFill>
            </a:endParaRPr>
          </a:p>
        </p:txBody>
      </p:sp>
      <p:pic>
        <p:nvPicPr>
          <p:cNvPr id="47" name="Picture 46"/>
          <p:cNvPicPr>
            <a:picLocks noChangeAspect="1"/>
          </p:cNvPicPr>
          <p:nvPr/>
        </p:nvPicPr>
        <p:blipFill>
          <a:blip r:embed="rId7"/>
          <a:stretch>
            <a:fillRect/>
          </a:stretch>
        </p:blipFill>
        <p:spPr>
          <a:xfrm>
            <a:off x="4236804" y="5015398"/>
            <a:ext cx="1343151" cy="850487"/>
          </a:xfrm>
          <a:prstGeom prst="rect">
            <a:avLst/>
          </a:prstGeom>
        </p:spPr>
      </p:pic>
      <p:pic>
        <p:nvPicPr>
          <p:cNvPr id="48" name="Picture 47"/>
          <p:cNvPicPr>
            <a:picLocks noChangeAspect="1"/>
          </p:cNvPicPr>
          <p:nvPr/>
        </p:nvPicPr>
        <p:blipFill>
          <a:blip r:embed="rId8"/>
          <a:stretch>
            <a:fillRect/>
          </a:stretch>
        </p:blipFill>
        <p:spPr>
          <a:xfrm>
            <a:off x="6855161" y="4975199"/>
            <a:ext cx="1103713" cy="896619"/>
          </a:xfrm>
          <a:prstGeom prst="rect">
            <a:avLst/>
          </a:prstGeom>
        </p:spPr>
      </p:pic>
      <p:pic>
        <p:nvPicPr>
          <p:cNvPr id="123" name="Picture 122"/>
          <p:cNvPicPr>
            <a:picLocks noChangeAspect="1"/>
          </p:cNvPicPr>
          <p:nvPr/>
        </p:nvPicPr>
        <p:blipFill>
          <a:blip r:embed="rId9"/>
          <a:stretch>
            <a:fillRect/>
          </a:stretch>
        </p:blipFill>
        <p:spPr>
          <a:xfrm>
            <a:off x="2747412" y="4932659"/>
            <a:ext cx="1143493" cy="952911"/>
          </a:xfrm>
          <a:prstGeom prst="rect">
            <a:avLst/>
          </a:prstGeom>
        </p:spPr>
      </p:pic>
      <p:sp>
        <p:nvSpPr>
          <p:cNvPr id="124" name="Rectangle 123"/>
          <p:cNvSpPr/>
          <p:nvPr/>
        </p:nvSpPr>
        <p:spPr>
          <a:xfrm>
            <a:off x="2766184" y="5861033"/>
            <a:ext cx="2024038" cy="307777"/>
          </a:xfrm>
          <a:prstGeom prst="rect">
            <a:avLst/>
          </a:prstGeom>
        </p:spPr>
        <p:txBody>
          <a:bodyPr wrap="square">
            <a:spAutoFit/>
          </a:bodyPr>
          <a:lstStyle/>
          <a:p>
            <a:r>
              <a:rPr lang="en-US" sz="1400" dirty="0" smtClean="0">
                <a:solidFill>
                  <a:srgbClr val="FFFFFF"/>
                </a:solidFill>
              </a:rPr>
              <a:t>Alignment, Assembly</a:t>
            </a:r>
            <a:endParaRPr lang="en-US" sz="1400" dirty="0">
              <a:solidFill>
                <a:srgbClr val="FFFFFF"/>
              </a:solidFill>
            </a:endParaRPr>
          </a:p>
        </p:txBody>
      </p:sp>
      <p:sp>
        <p:nvSpPr>
          <p:cNvPr id="125" name="Rectangle 124"/>
          <p:cNvSpPr/>
          <p:nvPr/>
        </p:nvSpPr>
        <p:spPr>
          <a:xfrm>
            <a:off x="1963309" y="5685404"/>
            <a:ext cx="958361" cy="523220"/>
          </a:xfrm>
          <a:prstGeom prst="rect">
            <a:avLst/>
          </a:prstGeom>
        </p:spPr>
        <p:txBody>
          <a:bodyPr wrap="square">
            <a:spAutoFit/>
          </a:bodyPr>
          <a:lstStyle/>
          <a:p>
            <a:r>
              <a:rPr lang="en-US" sz="2800" dirty="0" smtClean="0">
                <a:solidFill>
                  <a:srgbClr val="FFFFFF"/>
                </a:solidFill>
              </a:rPr>
              <a:t>HPC:</a:t>
            </a:r>
            <a:endParaRPr lang="en-US" sz="2800" dirty="0">
              <a:solidFill>
                <a:srgbClr val="FFFFFF"/>
              </a:solidFill>
            </a:endParaRPr>
          </a:p>
        </p:txBody>
      </p:sp>
      <p:pic>
        <p:nvPicPr>
          <p:cNvPr id="126" name="Content Placeholder 4"/>
          <p:cNvPicPr>
            <a:picLocks noChangeAspect="1"/>
          </p:cNvPicPr>
          <p:nvPr/>
        </p:nvPicPr>
        <p:blipFill rotWithShape="1">
          <a:blip r:embed="rId10"/>
          <a:srcRect l="75261" t="-1925" b="-481"/>
          <a:stretch/>
        </p:blipFill>
        <p:spPr>
          <a:xfrm>
            <a:off x="5795032" y="4975199"/>
            <a:ext cx="914328" cy="885834"/>
          </a:xfrm>
          <a:prstGeom prst="rect">
            <a:avLst/>
          </a:prstGeom>
        </p:spPr>
      </p:pic>
    </p:spTree>
    <p:extLst>
      <p:ext uri="{BB962C8B-B14F-4D97-AF65-F5344CB8AC3E}">
        <p14:creationId xmlns:p14="http://schemas.microsoft.com/office/powerpoint/2010/main" val="3694432418"/>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dirty="0" smtClean="0">
                <a:ea typeface="+mj-ea"/>
              </a:rPr>
              <a:t>JGI-NERSC Microbiome Data Science FICUS</a:t>
            </a:r>
            <a:endParaRPr lang="en-US" dirty="0">
              <a:ea typeface="+mj-ea"/>
            </a:endParaRPr>
          </a:p>
        </p:txBody>
      </p:sp>
      <p:sp>
        <p:nvSpPr>
          <p:cNvPr id="6146" name="Content Placeholder 2"/>
          <p:cNvSpPr>
            <a:spLocks noGrp="1"/>
          </p:cNvSpPr>
          <p:nvPr>
            <p:ph idx="1"/>
          </p:nvPr>
        </p:nvSpPr>
        <p:spPr>
          <a:xfrm>
            <a:off x="56424" y="943256"/>
            <a:ext cx="5199422" cy="4355723"/>
          </a:xfrm>
        </p:spPr>
        <p:txBody>
          <a:bodyPr>
            <a:normAutofit fontScale="92500"/>
          </a:bodyPr>
          <a:lstStyle/>
          <a:p>
            <a:pPr marL="0" indent="0">
              <a:buNone/>
            </a:pPr>
            <a:r>
              <a:rPr lang="en-US" altLang="x-none" sz="3400" b="1" dirty="0" smtClean="0"/>
              <a:t>JGI’s metagenomic </a:t>
            </a:r>
            <a:r>
              <a:rPr lang="en-US" altLang="x-none" sz="3400" b="1" dirty="0" smtClean="0"/>
              <a:t>data </a:t>
            </a:r>
            <a:r>
              <a:rPr lang="en-US" altLang="x-none" sz="3400" b="1" dirty="0" smtClean="0"/>
              <a:t>and NERSC’s </a:t>
            </a:r>
            <a:r>
              <a:rPr lang="en-US" altLang="x-none" sz="3400" b="1" dirty="0" smtClean="0"/>
              <a:t>Cori </a:t>
            </a:r>
            <a:r>
              <a:rPr lang="en-US" altLang="x-none" sz="3400" b="1" dirty="0" smtClean="0"/>
              <a:t>supercomputing</a:t>
            </a:r>
            <a:endParaRPr lang="en-US" altLang="x-none" dirty="0" smtClean="0"/>
          </a:p>
          <a:p>
            <a:r>
              <a:rPr lang="en-US" altLang="x-none" dirty="0" smtClean="0"/>
              <a:t>6 projects underway</a:t>
            </a:r>
          </a:p>
          <a:p>
            <a:pPr lvl="1"/>
            <a:r>
              <a:rPr lang="en-US" altLang="x-none" sz="2400" dirty="0" smtClean="0"/>
              <a:t>Patricia Babbitt </a:t>
            </a:r>
            <a:r>
              <a:rPr lang="en-US" altLang="x-none" sz="2400" i="1" dirty="0" smtClean="0"/>
              <a:t>UCSF</a:t>
            </a:r>
          </a:p>
          <a:p>
            <a:pPr lvl="1">
              <a:spcBef>
                <a:spcPts val="0"/>
              </a:spcBef>
            </a:pPr>
            <a:r>
              <a:rPr lang="en-US" altLang="x-none" sz="2400" dirty="0" smtClean="0"/>
              <a:t>David Baker </a:t>
            </a:r>
            <a:r>
              <a:rPr lang="en-US" altLang="x-none" sz="2400" i="1" dirty="0" smtClean="0"/>
              <a:t>UW, Seattle</a:t>
            </a:r>
          </a:p>
          <a:p>
            <a:pPr lvl="1">
              <a:spcBef>
                <a:spcPts val="0"/>
              </a:spcBef>
            </a:pPr>
            <a:r>
              <a:rPr lang="en-US" altLang="x-none" sz="2400" dirty="0" smtClean="0"/>
              <a:t>Phillip Brooks </a:t>
            </a:r>
            <a:r>
              <a:rPr lang="en-US" altLang="x-none" sz="2400" i="1" dirty="0" smtClean="0"/>
              <a:t>UC Davis</a:t>
            </a:r>
          </a:p>
          <a:p>
            <a:pPr lvl="1">
              <a:spcBef>
                <a:spcPts val="0"/>
              </a:spcBef>
            </a:pPr>
            <a:r>
              <a:rPr lang="en-US" altLang="x-none" sz="2400" dirty="0" smtClean="0"/>
              <a:t>Ed DeLong </a:t>
            </a:r>
            <a:r>
              <a:rPr lang="en-US" altLang="x-none" sz="2400" i="1" dirty="0" smtClean="0"/>
              <a:t>UH </a:t>
            </a:r>
            <a:r>
              <a:rPr lang="en-US" altLang="x-none" sz="2400" i="1" dirty="0" err="1" smtClean="0"/>
              <a:t>Manoa</a:t>
            </a:r>
            <a:endParaRPr lang="en-US" altLang="x-none" sz="2400" i="1" dirty="0" smtClean="0"/>
          </a:p>
          <a:p>
            <a:pPr lvl="1">
              <a:spcBef>
                <a:spcPts val="0"/>
              </a:spcBef>
            </a:pPr>
            <a:r>
              <a:rPr lang="en-US" altLang="x-none" sz="2400" dirty="0" smtClean="0"/>
              <a:t>Steve Hallam </a:t>
            </a:r>
            <a:r>
              <a:rPr lang="en-US" altLang="x-none" sz="2400" i="1" dirty="0" smtClean="0"/>
              <a:t>UBC Vancouver</a:t>
            </a:r>
          </a:p>
          <a:p>
            <a:pPr lvl="1">
              <a:spcBef>
                <a:spcPts val="0"/>
              </a:spcBef>
            </a:pPr>
            <a:r>
              <a:rPr lang="en-US" altLang="x-none" sz="2400" dirty="0" smtClean="0"/>
              <a:t>Kostas </a:t>
            </a:r>
            <a:r>
              <a:rPr lang="en-US" altLang="x-none" sz="2400" dirty="0" err="1" smtClean="0"/>
              <a:t>Konstantinidis</a:t>
            </a:r>
            <a:r>
              <a:rPr lang="en-US" altLang="x-none" sz="2400" dirty="0" smtClean="0"/>
              <a:t> </a:t>
            </a:r>
            <a:r>
              <a:rPr lang="en-US" altLang="x-none" sz="2400" i="1" dirty="0" smtClean="0"/>
              <a:t>Georgia Tech</a:t>
            </a:r>
            <a:r>
              <a:rPr lang="en-US" altLang="x-none" sz="2400" dirty="0" smtClean="0"/>
              <a:t> </a:t>
            </a:r>
            <a:endParaRPr lang="x-none" altLang="x-none" sz="2400" dirty="0"/>
          </a:p>
        </p:txBody>
      </p:sp>
      <p:sp>
        <p:nvSpPr>
          <p:cNvPr id="6147" name="Date Placeholder 3"/>
          <p:cNvSpPr>
            <a:spLocks noGrp="1"/>
          </p:cNvSpPr>
          <p:nvPr>
            <p:ph type="dt" sz="quarter" idx="4294967295"/>
          </p:nvPr>
        </p:nvSpPr>
        <p:spPr bwMode="auto">
          <a:xfrm>
            <a:off x="457200" y="6356350"/>
            <a:ext cx="97155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defTabSz="457200" fontAlgn="base">
              <a:spcBef>
                <a:spcPct val="0"/>
              </a:spcBef>
              <a:spcAft>
                <a:spcPct val="0"/>
              </a:spcAft>
              <a:defRPr>
                <a:solidFill>
                  <a:schemeClr val="tx1"/>
                </a:solidFill>
                <a:latin typeface="Arial" charset="0"/>
                <a:ea typeface="ＭＳ Ｐゴシック" charset="-128"/>
              </a:defRPr>
            </a:lvl6pPr>
            <a:lvl7pPr marL="2971800" indent="-228600" defTabSz="457200" fontAlgn="base">
              <a:spcBef>
                <a:spcPct val="0"/>
              </a:spcBef>
              <a:spcAft>
                <a:spcPct val="0"/>
              </a:spcAft>
              <a:defRPr>
                <a:solidFill>
                  <a:schemeClr val="tx1"/>
                </a:solidFill>
                <a:latin typeface="Arial" charset="0"/>
                <a:ea typeface="ＭＳ Ｐゴシック" charset="-128"/>
              </a:defRPr>
            </a:lvl7pPr>
            <a:lvl8pPr marL="3429000" indent="-228600" defTabSz="457200" fontAlgn="base">
              <a:spcBef>
                <a:spcPct val="0"/>
              </a:spcBef>
              <a:spcAft>
                <a:spcPct val="0"/>
              </a:spcAft>
              <a:defRPr>
                <a:solidFill>
                  <a:schemeClr val="tx1"/>
                </a:solidFill>
                <a:latin typeface="Arial" charset="0"/>
                <a:ea typeface="ＭＳ Ｐゴシック" charset="-128"/>
              </a:defRPr>
            </a:lvl8pPr>
            <a:lvl9pPr marL="3886200" indent="-228600" defTabSz="457200" fontAlgn="base">
              <a:spcBef>
                <a:spcPct val="0"/>
              </a:spcBef>
              <a:spcAft>
                <a:spcPct val="0"/>
              </a:spcAft>
              <a:defRPr>
                <a:solidFill>
                  <a:schemeClr val="tx1"/>
                </a:solidFill>
                <a:latin typeface="Arial" charset="0"/>
                <a:ea typeface="ＭＳ Ｐゴシック" charset="-128"/>
              </a:defRPr>
            </a:lvl9pPr>
          </a:lstStyle>
          <a:p>
            <a:fld id="{716B54A3-A77F-2D41-925C-85275EE5C310}" type="datetime1">
              <a:rPr lang="en-US" altLang="x-none"/>
              <a:pPr/>
              <a:t>2/26/18</a:t>
            </a:fld>
            <a:endParaRPr lang="en-US" altLang="x-none"/>
          </a:p>
        </p:txBody>
      </p:sp>
      <p:sp>
        <p:nvSpPr>
          <p:cNvPr id="614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defTabSz="457200" fontAlgn="base">
              <a:spcBef>
                <a:spcPct val="0"/>
              </a:spcBef>
              <a:spcAft>
                <a:spcPct val="0"/>
              </a:spcAft>
              <a:defRPr>
                <a:solidFill>
                  <a:schemeClr val="tx1"/>
                </a:solidFill>
                <a:latin typeface="Arial" charset="0"/>
                <a:ea typeface="ＭＳ Ｐゴシック" charset="-128"/>
              </a:defRPr>
            </a:lvl6pPr>
            <a:lvl7pPr marL="2971800" indent="-228600" defTabSz="457200" fontAlgn="base">
              <a:spcBef>
                <a:spcPct val="0"/>
              </a:spcBef>
              <a:spcAft>
                <a:spcPct val="0"/>
              </a:spcAft>
              <a:defRPr>
                <a:solidFill>
                  <a:schemeClr val="tx1"/>
                </a:solidFill>
                <a:latin typeface="Arial" charset="0"/>
                <a:ea typeface="ＭＳ Ｐゴシック" charset="-128"/>
              </a:defRPr>
            </a:lvl7pPr>
            <a:lvl8pPr marL="3429000" indent="-228600" defTabSz="457200" fontAlgn="base">
              <a:spcBef>
                <a:spcPct val="0"/>
              </a:spcBef>
              <a:spcAft>
                <a:spcPct val="0"/>
              </a:spcAft>
              <a:defRPr>
                <a:solidFill>
                  <a:schemeClr val="tx1"/>
                </a:solidFill>
                <a:latin typeface="Arial" charset="0"/>
                <a:ea typeface="ＭＳ Ｐゴシック" charset="-128"/>
              </a:defRPr>
            </a:lvl8pPr>
            <a:lvl9pPr marL="3886200" indent="-228600" defTabSz="457200" fontAlgn="base">
              <a:spcBef>
                <a:spcPct val="0"/>
              </a:spcBef>
              <a:spcAft>
                <a:spcPct val="0"/>
              </a:spcAft>
              <a:defRPr>
                <a:solidFill>
                  <a:schemeClr val="tx1"/>
                </a:solidFill>
                <a:latin typeface="Arial" charset="0"/>
                <a:ea typeface="ＭＳ Ｐゴシック" charset="-128"/>
              </a:defRPr>
            </a:lvl9pPr>
          </a:lstStyle>
          <a:p>
            <a:fld id="{4B0E6CC4-14B8-BB44-93F4-8B939B8C52D8}" type="slidenum">
              <a:rPr lang="en-US" altLang="x-none"/>
              <a:pPr/>
              <a:t>49</a:t>
            </a:fld>
            <a:endParaRPr lang="en-US" altLang="x-none"/>
          </a:p>
        </p:txBody>
      </p:sp>
      <p:sp>
        <p:nvSpPr>
          <p:cNvPr id="3" name="Rectangle 2"/>
          <p:cNvSpPr/>
          <p:nvPr/>
        </p:nvSpPr>
        <p:spPr>
          <a:xfrm>
            <a:off x="5255846" y="4083538"/>
            <a:ext cx="3888154" cy="1754327"/>
          </a:xfrm>
          <a:prstGeom prst="rect">
            <a:avLst/>
          </a:prstGeom>
        </p:spPr>
        <p:txBody>
          <a:bodyPr wrap="square">
            <a:spAutoFit/>
          </a:bodyPr>
          <a:lstStyle/>
          <a:p>
            <a:r>
              <a:rPr lang="en-US" sz="1800" b="0" i="0" dirty="0" smtClean="0">
                <a:solidFill>
                  <a:srgbClr val="5A5A5A"/>
                </a:solidFill>
                <a:effectLst/>
                <a:latin typeface="+mn-lt"/>
              </a:rPr>
              <a:t>A sequence similarity network of a family of enzymes from the </a:t>
            </a:r>
            <a:r>
              <a:rPr lang="en-US" sz="1800" b="0" i="0" dirty="0" err="1" smtClean="0">
                <a:solidFill>
                  <a:srgbClr val="5A5A5A"/>
                </a:solidFill>
                <a:effectLst/>
                <a:latin typeface="+mn-lt"/>
              </a:rPr>
              <a:t>nitroreductase</a:t>
            </a:r>
            <a:r>
              <a:rPr lang="en-US" sz="1800" b="0" i="0" dirty="0" smtClean="0">
                <a:solidFill>
                  <a:srgbClr val="5A5A5A"/>
                </a:solidFill>
                <a:effectLst/>
                <a:latin typeface="+mn-lt"/>
              </a:rPr>
              <a:t> superfamily (some </a:t>
            </a:r>
            <a:r>
              <a:rPr lang="en-US" sz="1800" b="0" i="0" dirty="0" err="1" smtClean="0">
                <a:solidFill>
                  <a:srgbClr val="5A5A5A"/>
                </a:solidFill>
                <a:effectLst/>
                <a:latin typeface="+mn-lt"/>
              </a:rPr>
              <a:t>nitroreductases</a:t>
            </a:r>
            <a:r>
              <a:rPr lang="en-US" sz="1800" b="0" i="0" dirty="0" smtClean="0">
                <a:solidFill>
                  <a:srgbClr val="5A5A5A"/>
                </a:solidFill>
                <a:effectLst/>
                <a:latin typeface="+mn-lt"/>
              </a:rPr>
              <a:t> can reduce TNT, a significant soil contaminant). Source: </a:t>
            </a:r>
            <a:r>
              <a:rPr lang="en-US" sz="1800" dirty="0" smtClean="0">
                <a:solidFill>
                  <a:srgbClr val="5A5A5A"/>
                </a:solidFill>
                <a:latin typeface="+mn-lt"/>
              </a:rPr>
              <a:t>Patsy </a:t>
            </a:r>
            <a:r>
              <a:rPr lang="en-US" sz="1800" i="0" dirty="0" smtClean="0">
                <a:solidFill>
                  <a:srgbClr val="5A5A5A"/>
                </a:solidFill>
                <a:effectLst/>
                <a:latin typeface="+mn-lt"/>
              </a:rPr>
              <a:t>Babbitt</a:t>
            </a:r>
            <a:endParaRPr lang="en-US" sz="1800" dirty="0">
              <a:latin typeface="+mn-lt"/>
            </a:endParaRPr>
          </a:p>
        </p:txBody>
      </p:sp>
      <p:pic>
        <p:nvPicPr>
          <p:cNvPr id="4" name="Picture 3"/>
          <p:cNvPicPr>
            <a:picLocks noChangeAspect="1"/>
          </p:cNvPicPr>
          <p:nvPr/>
        </p:nvPicPr>
        <p:blipFill>
          <a:blip r:embed="rId3"/>
          <a:stretch>
            <a:fillRect/>
          </a:stretch>
        </p:blipFill>
        <p:spPr>
          <a:xfrm>
            <a:off x="5197232" y="1271481"/>
            <a:ext cx="3757249" cy="2645485"/>
          </a:xfrm>
          <a:prstGeom prst="rect">
            <a:avLst/>
          </a:prstGeom>
        </p:spPr>
      </p:pic>
      <p:pic>
        <p:nvPicPr>
          <p:cNvPr id="5" name="Picture 4"/>
          <p:cNvPicPr>
            <a:picLocks noChangeAspect="1"/>
          </p:cNvPicPr>
          <p:nvPr/>
        </p:nvPicPr>
        <p:blipFill>
          <a:blip r:embed="rId4"/>
          <a:stretch>
            <a:fillRect/>
          </a:stretch>
        </p:blipFill>
        <p:spPr>
          <a:xfrm>
            <a:off x="457200" y="4966161"/>
            <a:ext cx="2687216" cy="1311110"/>
          </a:xfrm>
          <a:prstGeom prst="rect">
            <a:avLst/>
          </a:prstGeom>
        </p:spPr>
      </p:pic>
    </p:spTree>
    <p:extLst>
      <p:ext uri="{BB962C8B-B14F-4D97-AF65-F5344CB8AC3E}">
        <p14:creationId xmlns:p14="http://schemas.microsoft.com/office/powerpoint/2010/main" val="409565801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ncep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766" y="527543"/>
            <a:ext cx="6997000" cy="6154126"/>
          </a:xfrm>
          <a:prstGeom prst="rect">
            <a:avLst/>
          </a:prstGeom>
        </p:spPr>
      </p:pic>
      <p:pic>
        <p:nvPicPr>
          <p:cNvPr id="2" name="Picture 1"/>
          <p:cNvPicPr>
            <a:picLocks noChangeAspect="1"/>
          </p:cNvPicPr>
          <p:nvPr/>
        </p:nvPicPr>
        <p:blipFill>
          <a:blip r:embed="rId3"/>
          <a:stretch>
            <a:fillRect/>
          </a:stretch>
        </p:blipFill>
        <p:spPr>
          <a:xfrm>
            <a:off x="76200" y="5915152"/>
            <a:ext cx="2209800" cy="942848"/>
          </a:xfrm>
          <a:prstGeom prst="rect">
            <a:avLst/>
          </a:prstGeom>
        </p:spPr>
      </p:pic>
      <p:sp>
        <p:nvSpPr>
          <p:cNvPr id="5" name="TextBox 4"/>
          <p:cNvSpPr txBox="1"/>
          <p:nvPr/>
        </p:nvSpPr>
        <p:spPr>
          <a:xfrm>
            <a:off x="990600" y="4648966"/>
            <a:ext cx="1676400" cy="761234"/>
          </a:xfrm>
          <a:prstGeom prst="rect">
            <a:avLst/>
          </a:prstGeom>
          <a:noFill/>
        </p:spPr>
        <p:txBody>
          <a:bodyPr wrap="square" rtlCol="0">
            <a:spAutoFit/>
          </a:bodyPr>
          <a:lstStyle/>
          <a:p>
            <a:pPr algn="ctr">
              <a:lnSpc>
                <a:spcPct val="90000"/>
              </a:lnSpc>
            </a:pPr>
            <a:r>
              <a:rPr lang="en-US" sz="1600" dirty="0"/>
              <a:t>Structures:</a:t>
            </a:r>
          </a:p>
          <a:p>
            <a:pPr algn="ctr">
              <a:lnSpc>
                <a:spcPct val="90000"/>
              </a:lnSpc>
            </a:pPr>
            <a:r>
              <a:rPr lang="en-US" sz="1600" dirty="0"/>
              <a:t>28 million compounds</a:t>
            </a:r>
          </a:p>
        </p:txBody>
      </p:sp>
      <p:pic>
        <p:nvPicPr>
          <p:cNvPr id="6" name="Picture 5"/>
          <p:cNvPicPr>
            <a:picLocks noChangeAspect="1"/>
          </p:cNvPicPr>
          <p:nvPr/>
        </p:nvPicPr>
        <p:blipFill rotWithShape="1">
          <a:blip r:embed="rId4"/>
          <a:srcRect l="5990" t="6562" r="58329" b="67951"/>
          <a:stretch/>
        </p:blipFill>
        <p:spPr>
          <a:xfrm>
            <a:off x="7209527" y="6096000"/>
            <a:ext cx="1934473" cy="762000"/>
          </a:xfrm>
          <a:prstGeom prst="rect">
            <a:avLst/>
          </a:prstGeom>
        </p:spPr>
      </p:pic>
      <p:pic>
        <p:nvPicPr>
          <p:cNvPr id="7" name="Picture 6"/>
          <p:cNvPicPr>
            <a:picLocks noChangeAspect="1"/>
          </p:cNvPicPr>
          <p:nvPr/>
        </p:nvPicPr>
        <p:blipFill>
          <a:blip r:embed="rId5"/>
          <a:stretch>
            <a:fillRect/>
          </a:stretch>
        </p:blipFill>
        <p:spPr>
          <a:xfrm>
            <a:off x="4155440" y="1066800"/>
            <a:ext cx="726558" cy="956388"/>
          </a:xfrm>
          <a:prstGeom prst="rect">
            <a:avLst/>
          </a:prstGeom>
        </p:spPr>
      </p:pic>
      <p:sp>
        <p:nvSpPr>
          <p:cNvPr id="8" name="Title 1">
            <a:extLst>
              <a:ext uri="{FF2B5EF4-FFF2-40B4-BE49-F238E27FC236}">
                <a16:creationId xmlns="" xmlns:a16="http://schemas.microsoft.com/office/drawing/2014/main" id="{124146C4-59A7-EA40-BDB7-FAB0BC69BE7C}"/>
              </a:ext>
            </a:extLst>
          </p:cNvPr>
          <p:cNvSpPr txBox="1">
            <a:spLocks/>
          </p:cNvSpPr>
          <p:nvPr/>
        </p:nvSpPr>
        <p:spPr bwMode="auto">
          <a:xfrm>
            <a:off x="7109963" y="5842366"/>
            <a:ext cx="2338837" cy="3298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algn="l" rtl="0" eaLnBrk="1" fontAlgn="base" hangingPunct="1">
              <a:lnSpc>
                <a:spcPct val="85000"/>
              </a:lnSpc>
              <a:spcBef>
                <a:spcPct val="0"/>
              </a:spcBef>
              <a:spcAft>
                <a:spcPct val="0"/>
              </a:spcAft>
              <a:defRPr sz="3000" b="1" kern="1200">
                <a:solidFill>
                  <a:schemeClr val="tx2"/>
                </a:solidFill>
                <a:latin typeface="Calibri"/>
                <a:ea typeface="+mj-ea"/>
                <a:cs typeface="Calibri"/>
              </a:defRPr>
            </a:lvl1pPr>
            <a:lvl2pPr algn="l" rtl="0" eaLnBrk="1" fontAlgn="base" hangingPunct="1">
              <a:lnSpc>
                <a:spcPct val="85000"/>
              </a:lnSpc>
              <a:spcBef>
                <a:spcPct val="0"/>
              </a:spcBef>
              <a:spcAft>
                <a:spcPct val="0"/>
              </a:spcAft>
              <a:defRPr sz="3000">
                <a:solidFill>
                  <a:srgbClr val="006C3A"/>
                </a:solidFill>
                <a:latin typeface="Arial Black" pitchFamily="34" charset="0"/>
              </a:defRPr>
            </a:lvl2pPr>
            <a:lvl3pPr algn="l" rtl="0" eaLnBrk="1" fontAlgn="base" hangingPunct="1">
              <a:lnSpc>
                <a:spcPct val="85000"/>
              </a:lnSpc>
              <a:spcBef>
                <a:spcPct val="0"/>
              </a:spcBef>
              <a:spcAft>
                <a:spcPct val="0"/>
              </a:spcAft>
              <a:defRPr sz="3000">
                <a:solidFill>
                  <a:srgbClr val="006C3A"/>
                </a:solidFill>
                <a:latin typeface="Arial Black" pitchFamily="34" charset="0"/>
              </a:defRPr>
            </a:lvl3pPr>
            <a:lvl4pPr algn="l" rtl="0" eaLnBrk="1" fontAlgn="base" hangingPunct="1">
              <a:lnSpc>
                <a:spcPct val="85000"/>
              </a:lnSpc>
              <a:spcBef>
                <a:spcPct val="0"/>
              </a:spcBef>
              <a:spcAft>
                <a:spcPct val="0"/>
              </a:spcAft>
              <a:defRPr sz="3000">
                <a:solidFill>
                  <a:srgbClr val="006C3A"/>
                </a:solidFill>
                <a:latin typeface="Arial Black" pitchFamily="34" charset="0"/>
              </a:defRPr>
            </a:lvl4pPr>
            <a:lvl5pPr algn="l" rtl="0" eaLnBrk="1" fontAlgn="base" hangingPunct="1">
              <a:lnSpc>
                <a:spcPct val="85000"/>
              </a:lnSpc>
              <a:spcBef>
                <a:spcPct val="0"/>
              </a:spcBef>
              <a:spcAft>
                <a:spcPct val="0"/>
              </a:spcAft>
              <a:defRPr sz="3000">
                <a:solidFill>
                  <a:srgbClr val="006C3A"/>
                </a:solidFill>
                <a:latin typeface="Arial Black" pitchFamily="34" charset="0"/>
              </a:defRPr>
            </a:lvl5pPr>
            <a:lvl6pPr marL="457200" algn="l" rtl="0" eaLnBrk="1" fontAlgn="base" hangingPunct="1">
              <a:lnSpc>
                <a:spcPct val="85000"/>
              </a:lnSpc>
              <a:spcBef>
                <a:spcPct val="0"/>
              </a:spcBef>
              <a:spcAft>
                <a:spcPct val="0"/>
              </a:spcAft>
              <a:defRPr sz="3000">
                <a:solidFill>
                  <a:srgbClr val="006C3A"/>
                </a:solidFill>
                <a:latin typeface="Arial Black" pitchFamily="34" charset="0"/>
              </a:defRPr>
            </a:lvl6pPr>
            <a:lvl7pPr marL="914400" algn="l" rtl="0" eaLnBrk="1" fontAlgn="base" hangingPunct="1">
              <a:lnSpc>
                <a:spcPct val="85000"/>
              </a:lnSpc>
              <a:spcBef>
                <a:spcPct val="0"/>
              </a:spcBef>
              <a:spcAft>
                <a:spcPct val="0"/>
              </a:spcAft>
              <a:defRPr sz="3000">
                <a:solidFill>
                  <a:srgbClr val="006C3A"/>
                </a:solidFill>
                <a:latin typeface="Arial Black" pitchFamily="34" charset="0"/>
              </a:defRPr>
            </a:lvl7pPr>
            <a:lvl8pPr marL="1371600" algn="l" rtl="0" eaLnBrk="1" fontAlgn="base" hangingPunct="1">
              <a:lnSpc>
                <a:spcPct val="85000"/>
              </a:lnSpc>
              <a:spcBef>
                <a:spcPct val="0"/>
              </a:spcBef>
              <a:spcAft>
                <a:spcPct val="0"/>
              </a:spcAft>
              <a:defRPr sz="3000">
                <a:solidFill>
                  <a:srgbClr val="006C3A"/>
                </a:solidFill>
                <a:latin typeface="Arial Black" pitchFamily="34" charset="0"/>
              </a:defRPr>
            </a:lvl8pPr>
            <a:lvl9pPr marL="1828800" algn="l" rtl="0" eaLnBrk="1" fontAlgn="base" hangingPunct="1">
              <a:lnSpc>
                <a:spcPct val="85000"/>
              </a:lnSpc>
              <a:spcBef>
                <a:spcPct val="0"/>
              </a:spcBef>
              <a:spcAft>
                <a:spcPct val="0"/>
              </a:spcAft>
              <a:defRPr sz="3000">
                <a:solidFill>
                  <a:srgbClr val="006C3A"/>
                </a:solidFill>
                <a:latin typeface="Arial Black" pitchFamily="34" charset="0"/>
              </a:defRPr>
            </a:lvl9pPr>
          </a:lstStyle>
          <a:p>
            <a:r>
              <a:rPr lang="en-US" sz="1800" i="1" dirty="0"/>
              <a:t>Dan Jacobson, ORNL</a:t>
            </a:r>
          </a:p>
        </p:txBody>
      </p:sp>
      <p:sp>
        <p:nvSpPr>
          <p:cNvPr id="9" name="Title 8"/>
          <p:cNvSpPr>
            <a:spLocks noGrp="1"/>
          </p:cNvSpPr>
          <p:nvPr>
            <p:ph type="title"/>
          </p:nvPr>
        </p:nvSpPr>
        <p:spPr>
          <a:xfrm>
            <a:off x="457200" y="174755"/>
            <a:ext cx="8686800" cy="709918"/>
          </a:xfrm>
        </p:spPr>
        <p:txBody>
          <a:bodyPr>
            <a:normAutofit fontScale="90000"/>
          </a:bodyPr>
          <a:lstStyle/>
          <a:p>
            <a:r>
              <a:rPr lang="en-US" dirty="0" smtClean="0">
                <a:solidFill>
                  <a:schemeClr val="bg1"/>
                </a:solidFill>
              </a:rPr>
              <a:t>From </a:t>
            </a:r>
            <a:r>
              <a:rPr lang="en-US" dirty="0">
                <a:solidFill>
                  <a:schemeClr val="bg1"/>
                </a:solidFill>
              </a:rPr>
              <a:t>Systems Biology to 3D Structural </a:t>
            </a:r>
            <a:r>
              <a:rPr lang="en-US" dirty="0" smtClean="0">
                <a:solidFill>
                  <a:schemeClr val="bg1"/>
                </a:solidFill>
              </a:rPr>
              <a:t>Interactions</a:t>
            </a:r>
            <a:endParaRPr lang="en-US" dirty="0"/>
          </a:p>
        </p:txBody>
      </p:sp>
    </p:spTree>
    <p:extLst>
      <p:ext uri="{BB962C8B-B14F-4D97-AF65-F5344CB8AC3E}">
        <p14:creationId xmlns:p14="http://schemas.microsoft.com/office/powerpoint/2010/main" val="161789678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5" name="Straight Connector 134"/>
          <p:cNvCxnSpPr/>
          <p:nvPr/>
        </p:nvCxnSpPr>
        <p:spPr>
          <a:xfrm flipH="1">
            <a:off x="5577606" y="5621044"/>
            <a:ext cx="1429324" cy="521946"/>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flipH="1">
            <a:off x="5257800" y="4685148"/>
            <a:ext cx="1320388" cy="648852"/>
          </a:xfrm>
          <a:prstGeom prst="line">
            <a:avLst/>
          </a:prstGeom>
          <a:ln>
            <a:solidFill>
              <a:srgbClr val="5E9732"/>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H="1">
            <a:off x="5400379" y="3733178"/>
            <a:ext cx="1138564" cy="567187"/>
          </a:xfrm>
          <a:prstGeom prst="line">
            <a:avLst/>
          </a:prstGeom>
          <a:ln>
            <a:solidFill>
              <a:srgbClr val="0080C9"/>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flipH="1">
            <a:off x="4572000" y="2549467"/>
            <a:ext cx="2224804" cy="1081238"/>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2163572" y="2715303"/>
            <a:ext cx="1036828" cy="928838"/>
          </a:xfrm>
          <a:prstGeom prst="line">
            <a:avLst/>
          </a:prstGeom>
          <a:ln>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1404957" y="3435802"/>
            <a:ext cx="2024043" cy="1742564"/>
          </a:xfrm>
          <a:prstGeom prst="line">
            <a:avLst/>
          </a:prstGeom>
          <a:ln>
            <a:solidFill>
              <a:srgbClr val="0080C9"/>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228600" y="152400"/>
            <a:ext cx="8915400" cy="623711"/>
          </a:xfrm>
        </p:spPr>
        <p:txBody>
          <a:bodyPr>
            <a:normAutofit fontScale="90000"/>
          </a:bodyPr>
          <a:lstStyle/>
          <a:p>
            <a:r>
              <a:rPr lang="en-US" dirty="0" err="1" smtClean="0"/>
              <a:t>Kbase</a:t>
            </a:r>
            <a:r>
              <a:rPr lang="en-US" dirty="0" smtClean="0"/>
              <a:t>: </a:t>
            </a:r>
            <a:r>
              <a:rPr lang="en-US" dirty="0" smtClean="0"/>
              <a:t>interface to </a:t>
            </a:r>
            <a:r>
              <a:rPr lang="en-US" dirty="0" smtClean="0"/>
              <a:t>collaborative, reproducible science</a:t>
            </a:r>
            <a:endParaRPr lang="en-US" dirty="0"/>
          </a:p>
        </p:txBody>
      </p:sp>
      <p:sp>
        <p:nvSpPr>
          <p:cNvPr id="16" name="TextBox 15"/>
          <p:cNvSpPr txBox="1"/>
          <p:nvPr/>
        </p:nvSpPr>
        <p:spPr>
          <a:xfrm>
            <a:off x="0" y="973990"/>
            <a:ext cx="9144000" cy="774144"/>
          </a:xfrm>
          <a:prstGeom prst="rect">
            <a:avLst/>
          </a:prstGeom>
          <a:noFill/>
        </p:spPr>
        <p:txBody>
          <a:bodyPr wrap="square" rtlCol="0">
            <a:spAutoFit/>
          </a:bodyPr>
          <a:lstStyle/>
          <a:p>
            <a:pPr>
              <a:lnSpc>
                <a:spcPts val="2660"/>
              </a:lnSpc>
            </a:pPr>
            <a:r>
              <a:rPr lang="en-US" sz="2000" i="1" dirty="0">
                <a:solidFill>
                  <a:schemeClr val="tx1"/>
                </a:solidFill>
              </a:rPr>
              <a:t>In KBase, you can create shareable, reproducible workflows called “Narratives” that include data, analysis steps, results, visualizations and commentary.</a:t>
            </a:r>
          </a:p>
        </p:txBody>
      </p:sp>
      <p:pic>
        <p:nvPicPr>
          <p:cNvPr id="3" name="Picture 2" descr="Screen Shot 2015-05-11 at 9.07.4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0843" y="1973706"/>
            <a:ext cx="2486761" cy="4269350"/>
          </a:xfrm>
          <a:prstGeom prst="rect">
            <a:avLst/>
          </a:prstGeom>
          <a:ln>
            <a:noFill/>
          </a:ln>
          <a:effectLst>
            <a:outerShdw blurRad="234950" dist="38100" algn="l" rotWithShape="0">
              <a:prstClr val="black">
                <a:alpha val="40000"/>
              </a:prstClr>
            </a:outerShdw>
          </a:effectLst>
        </p:spPr>
      </p:pic>
      <p:sp>
        <p:nvSpPr>
          <p:cNvPr id="38" name="Rounded Rectangle 37"/>
          <p:cNvSpPr/>
          <p:nvPr/>
        </p:nvSpPr>
        <p:spPr>
          <a:xfrm>
            <a:off x="1057189" y="3187011"/>
            <a:ext cx="1185968" cy="914400"/>
          </a:xfrm>
          <a:prstGeom prst="roundRect">
            <a:avLst/>
          </a:prstGeom>
          <a:solidFill>
            <a:srgbClr val="FFFFFF"/>
          </a:solidFill>
          <a:ln>
            <a:solidFill>
              <a:srgbClr val="0080C9"/>
            </a:solidFill>
          </a:ln>
        </p:spPr>
        <p:style>
          <a:lnRef idx="2">
            <a:schemeClr val="accent1"/>
          </a:lnRef>
          <a:fillRef idx="0">
            <a:schemeClr val="accent1"/>
          </a:fillRef>
          <a:effectRef idx="1">
            <a:schemeClr val="accent1"/>
          </a:effectRef>
          <a:fontRef idx="minor">
            <a:schemeClr val="tx1"/>
          </a:fontRef>
        </p:style>
        <p:txBody>
          <a:bodyPr rtlCol="0" anchor="ctr"/>
          <a:lstStyle/>
          <a:p>
            <a:pPr lvl="0" algn="ctr"/>
            <a:r>
              <a:rPr lang="en-US" sz="2000" b="1" dirty="0" smtClean="0">
                <a:solidFill>
                  <a:prstClr val="black"/>
                </a:solidFill>
              </a:rPr>
              <a:t>Analysis steps</a:t>
            </a:r>
            <a:endParaRPr lang="en-US" sz="2000" b="1" dirty="0">
              <a:solidFill>
                <a:prstClr val="black"/>
              </a:solidFill>
            </a:endParaRPr>
          </a:p>
        </p:txBody>
      </p:sp>
      <p:cxnSp>
        <p:nvCxnSpPr>
          <p:cNvPr id="82" name="Straight Connector 81"/>
          <p:cNvCxnSpPr>
            <a:stCxn id="36" idx="1"/>
          </p:cNvCxnSpPr>
          <p:nvPr/>
        </p:nvCxnSpPr>
        <p:spPr>
          <a:xfrm>
            <a:off x="2206344" y="5289958"/>
            <a:ext cx="884499" cy="673410"/>
          </a:xfrm>
          <a:prstGeom prst="line">
            <a:avLst/>
          </a:prstGeom>
          <a:ln>
            <a:solidFill>
              <a:srgbClr val="5E9732"/>
            </a:solidFill>
          </a:ln>
        </p:spPr>
        <p:style>
          <a:lnRef idx="2">
            <a:schemeClr val="accent1"/>
          </a:lnRef>
          <a:fillRef idx="0">
            <a:schemeClr val="accent1"/>
          </a:fillRef>
          <a:effectRef idx="1">
            <a:schemeClr val="accent1"/>
          </a:effectRef>
          <a:fontRef idx="minor">
            <a:schemeClr val="tx1"/>
          </a:fontRef>
        </p:style>
      </p:cxnSp>
      <p:sp>
        <p:nvSpPr>
          <p:cNvPr id="85" name="Rounded Rectangle 84"/>
          <p:cNvSpPr/>
          <p:nvPr/>
        </p:nvSpPr>
        <p:spPr>
          <a:xfrm>
            <a:off x="1265710" y="2019675"/>
            <a:ext cx="932279" cy="758782"/>
          </a:xfrm>
          <a:prstGeom prst="roundRect">
            <a:avLst/>
          </a:prstGeom>
          <a:solidFill>
            <a:srgbClr val="FFFFFF"/>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lvl="0" algn="ctr"/>
            <a:r>
              <a:rPr lang="en-US" sz="2000" b="1" dirty="0" smtClean="0">
                <a:solidFill>
                  <a:prstClr val="black"/>
                </a:solidFill>
              </a:rPr>
              <a:t>Data</a:t>
            </a:r>
            <a:endParaRPr lang="en-US" sz="2000" b="1" dirty="0">
              <a:solidFill>
                <a:prstClr val="black"/>
              </a:solidFill>
            </a:endParaRPr>
          </a:p>
        </p:txBody>
      </p:sp>
      <p:grpSp>
        <p:nvGrpSpPr>
          <p:cNvPr id="21" name="Group 20"/>
          <p:cNvGrpSpPr/>
          <p:nvPr/>
        </p:nvGrpSpPr>
        <p:grpSpPr>
          <a:xfrm>
            <a:off x="2050917" y="2292018"/>
            <a:ext cx="762000" cy="762000"/>
            <a:chOff x="-1859061" y="4949454"/>
            <a:chExt cx="762000" cy="762000"/>
          </a:xfrm>
        </p:grpSpPr>
        <p:sp>
          <p:nvSpPr>
            <p:cNvPr id="14" name="Oval 13"/>
            <p:cNvSpPr/>
            <p:nvPr/>
          </p:nvSpPr>
          <p:spPr>
            <a:xfrm>
              <a:off x="-1859061" y="4949454"/>
              <a:ext cx="762000" cy="762000"/>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3" name="Picture 72" descr="folde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1545" y="5070678"/>
              <a:ext cx="499927" cy="499927"/>
            </a:xfrm>
            <a:prstGeom prst="rect">
              <a:avLst/>
            </a:prstGeom>
          </p:spPr>
        </p:pic>
      </p:grpSp>
      <p:sp>
        <p:nvSpPr>
          <p:cNvPr id="116" name="Rounded Rectangle 115"/>
          <p:cNvSpPr/>
          <p:nvPr/>
        </p:nvSpPr>
        <p:spPr>
          <a:xfrm>
            <a:off x="228600" y="4606866"/>
            <a:ext cx="2098759" cy="914400"/>
          </a:xfrm>
          <a:prstGeom prst="roundRect">
            <a:avLst/>
          </a:prstGeom>
          <a:solidFill>
            <a:srgbClr val="FFFFFF"/>
          </a:solidFill>
          <a:ln>
            <a:solidFill>
              <a:srgbClr val="5E9732"/>
            </a:solidFill>
          </a:ln>
        </p:spPr>
        <p:style>
          <a:lnRef idx="2">
            <a:schemeClr val="accent1"/>
          </a:lnRef>
          <a:fillRef idx="0">
            <a:schemeClr val="accent1"/>
          </a:fillRef>
          <a:effectRef idx="1">
            <a:schemeClr val="accent1"/>
          </a:effectRef>
          <a:fontRef idx="minor">
            <a:schemeClr val="tx1"/>
          </a:fontRef>
        </p:style>
        <p:txBody>
          <a:bodyPr rtlCol="0" anchor="ctr"/>
          <a:lstStyle/>
          <a:p>
            <a:pPr lvl="0" algn="ctr"/>
            <a:r>
              <a:rPr lang="en-US" sz="2000" b="1" dirty="0">
                <a:solidFill>
                  <a:prstClr val="black"/>
                </a:solidFill>
              </a:rPr>
              <a:t>Version control and provenance</a:t>
            </a:r>
          </a:p>
        </p:txBody>
      </p:sp>
      <p:grpSp>
        <p:nvGrpSpPr>
          <p:cNvPr id="45" name="Group 44"/>
          <p:cNvGrpSpPr/>
          <p:nvPr/>
        </p:nvGrpSpPr>
        <p:grpSpPr>
          <a:xfrm>
            <a:off x="2094752" y="5178366"/>
            <a:ext cx="762000" cy="762000"/>
            <a:chOff x="1501327" y="4763743"/>
            <a:chExt cx="762000" cy="762000"/>
          </a:xfrm>
        </p:grpSpPr>
        <p:sp>
          <p:nvSpPr>
            <p:cNvPr id="36" name="Oval 35"/>
            <p:cNvSpPr/>
            <p:nvPr/>
          </p:nvSpPr>
          <p:spPr>
            <a:xfrm>
              <a:off x="1501327" y="4763743"/>
              <a:ext cx="762000" cy="762000"/>
            </a:xfrm>
            <a:prstGeom prst="ellipse">
              <a:avLst/>
            </a:prstGeom>
            <a:solidFill>
              <a:srgbClr val="5E97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4" name="Picture 43" descr="versioncontro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5003" y="4830918"/>
              <a:ext cx="658324" cy="585177"/>
            </a:xfrm>
            <a:prstGeom prst="rect">
              <a:avLst/>
            </a:prstGeom>
          </p:spPr>
        </p:pic>
      </p:grpSp>
      <p:sp>
        <p:nvSpPr>
          <p:cNvPr id="119" name="Rounded Rectangle 118"/>
          <p:cNvSpPr/>
          <p:nvPr/>
        </p:nvSpPr>
        <p:spPr>
          <a:xfrm>
            <a:off x="6609123" y="1956521"/>
            <a:ext cx="1752600" cy="758782"/>
          </a:xfrm>
          <a:prstGeom prst="roundRect">
            <a:avLst/>
          </a:prstGeom>
          <a:solidFill>
            <a:srgbClr val="FFFFFF"/>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US" sz="2000" b="1" dirty="0" smtClean="0"/>
              <a:t>Commentary</a:t>
            </a:r>
            <a:endParaRPr lang="en-US" sz="2000" b="1" dirty="0"/>
          </a:p>
        </p:txBody>
      </p:sp>
      <p:grpSp>
        <p:nvGrpSpPr>
          <p:cNvPr id="52" name="Group 51"/>
          <p:cNvGrpSpPr/>
          <p:nvPr/>
        </p:nvGrpSpPr>
        <p:grpSpPr>
          <a:xfrm>
            <a:off x="5998633" y="2292018"/>
            <a:ext cx="762000" cy="762000"/>
            <a:chOff x="7477308" y="3926866"/>
            <a:chExt cx="762000" cy="762000"/>
          </a:xfrm>
        </p:grpSpPr>
        <p:sp>
          <p:nvSpPr>
            <p:cNvPr id="25" name="Oval 24"/>
            <p:cNvSpPr/>
            <p:nvPr/>
          </p:nvSpPr>
          <p:spPr>
            <a:xfrm>
              <a:off x="7477308" y="3926866"/>
              <a:ext cx="762000" cy="762000"/>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1" name="Picture 50" descr="Comment_white.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9236" y="3995607"/>
              <a:ext cx="584252" cy="584252"/>
            </a:xfrm>
            <a:prstGeom prst="rect">
              <a:avLst/>
            </a:prstGeom>
          </p:spPr>
        </p:pic>
      </p:grpSp>
      <p:sp>
        <p:nvSpPr>
          <p:cNvPr id="123" name="Rounded Rectangle 122"/>
          <p:cNvSpPr/>
          <p:nvPr/>
        </p:nvSpPr>
        <p:spPr>
          <a:xfrm>
            <a:off x="6954449" y="5003722"/>
            <a:ext cx="1113714" cy="758782"/>
          </a:xfrm>
          <a:prstGeom prst="roundRect">
            <a:avLst/>
          </a:prstGeom>
          <a:solidFill>
            <a:srgbClr val="FFFFFF"/>
          </a:solidFill>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US" sz="2000" b="1" dirty="0" smtClean="0"/>
              <a:t>Sharing</a:t>
            </a:r>
            <a:endParaRPr lang="en-US" sz="2000" b="1" dirty="0"/>
          </a:p>
        </p:txBody>
      </p:sp>
      <p:sp>
        <p:nvSpPr>
          <p:cNvPr id="124" name="Rounded Rectangle 123"/>
          <p:cNvSpPr/>
          <p:nvPr/>
        </p:nvSpPr>
        <p:spPr>
          <a:xfrm>
            <a:off x="6720766" y="3049551"/>
            <a:ext cx="1817225" cy="556865"/>
          </a:xfrm>
          <a:prstGeom prst="roundRect">
            <a:avLst/>
          </a:prstGeom>
          <a:solidFill>
            <a:srgbClr val="FFFFFF"/>
          </a:solidFill>
          <a:ln>
            <a:solidFill>
              <a:srgbClr val="0080C9"/>
            </a:solidFill>
          </a:ln>
        </p:spPr>
        <p:style>
          <a:lnRef idx="2">
            <a:schemeClr val="accent1"/>
          </a:lnRef>
          <a:fillRef idx="0">
            <a:schemeClr val="accent1"/>
          </a:fillRef>
          <a:effectRef idx="1">
            <a:schemeClr val="accent1"/>
          </a:effectRef>
          <a:fontRef idx="minor">
            <a:schemeClr val="tx1"/>
          </a:fontRef>
        </p:style>
        <p:txBody>
          <a:bodyPr rtlCol="0" anchor="ctr"/>
          <a:lstStyle/>
          <a:p>
            <a:pPr lvl="0" algn="ctr"/>
            <a:r>
              <a:rPr lang="en-US" sz="2000" b="1" dirty="0" smtClean="0">
                <a:solidFill>
                  <a:prstClr val="black"/>
                </a:solidFill>
              </a:rPr>
              <a:t>Visualizations</a:t>
            </a:r>
            <a:endParaRPr lang="en-US" sz="2000" b="1" dirty="0">
              <a:solidFill>
                <a:prstClr val="black"/>
              </a:solidFill>
            </a:endParaRPr>
          </a:p>
        </p:txBody>
      </p:sp>
      <p:sp>
        <p:nvSpPr>
          <p:cNvPr id="125" name="Rounded Rectangle 124"/>
          <p:cNvSpPr/>
          <p:nvPr/>
        </p:nvSpPr>
        <p:spPr>
          <a:xfrm>
            <a:off x="7006930" y="3896530"/>
            <a:ext cx="1885275" cy="829941"/>
          </a:xfrm>
          <a:prstGeom prst="roundRect">
            <a:avLst/>
          </a:prstGeom>
          <a:solidFill>
            <a:srgbClr val="FFFFFF"/>
          </a:solidFill>
          <a:ln>
            <a:solidFill>
              <a:srgbClr val="5E9732"/>
            </a:solidFill>
          </a:ln>
        </p:spPr>
        <p:style>
          <a:lnRef idx="2">
            <a:schemeClr val="accent1"/>
          </a:lnRef>
          <a:fillRef idx="0">
            <a:schemeClr val="accent1"/>
          </a:fillRef>
          <a:effectRef idx="1">
            <a:schemeClr val="accent1"/>
          </a:effectRef>
          <a:fontRef idx="minor">
            <a:schemeClr val="tx1"/>
          </a:fontRef>
        </p:style>
        <p:txBody>
          <a:bodyPr rtlCol="0" anchor="ctr"/>
          <a:lstStyle/>
          <a:p>
            <a:pPr lvl="0" algn="ctr"/>
            <a:r>
              <a:rPr lang="en-US" sz="2000" b="1" dirty="0" smtClean="0">
                <a:solidFill>
                  <a:prstClr val="black"/>
                </a:solidFill>
              </a:rPr>
              <a:t>Custom scripts</a:t>
            </a:r>
            <a:endParaRPr lang="en-US" sz="2000" b="1" dirty="0">
              <a:solidFill>
                <a:prstClr val="black"/>
              </a:solidFill>
            </a:endParaRPr>
          </a:p>
        </p:txBody>
      </p:sp>
      <p:sp>
        <p:nvSpPr>
          <p:cNvPr id="130" name="Oval 129"/>
          <p:cNvSpPr/>
          <p:nvPr/>
        </p:nvSpPr>
        <p:spPr>
          <a:xfrm>
            <a:off x="6356522" y="5344042"/>
            <a:ext cx="762000" cy="762000"/>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3" name="Group 52"/>
          <p:cNvGrpSpPr/>
          <p:nvPr/>
        </p:nvGrpSpPr>
        <p:grpSpPr>
          <a:xfrm>
            <a:off x="6129060" y="3296989"/>
            <a:ext cx="762000" cy="762000"/>
            <a:chOff x="6079197" y="3933190"/>
            <a:chExt cx="762000" cy="762000"/>
          </a:xfrm>
        </p:grpSpPr>
        <p:sp>
          <p:nvSpPr>
            <p:cNvPr id="121" name="Oval 120"/>
            <p:cNvSpPr/>
            <p:nvPr/>
          </p:nvSpPr>
          <p:spPr>
            <a:xfrm>
              <a:off x="6079197" y="3933190"/>
              <a:ext cx="762000" cy="762000"/>
            </a:xfrm>
            <a:prstGeom prst="ellipse">
              <a:avLst/>
            </a:prstGeom>
            <a:solidFill>
              <a:srgbClr val="0080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8" name="Picture 117" descr="visualizations.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15109" y="4060190"/>
              <a:ext cx="473375" cy="473375"/>
            </a:xfrm>
            <a:prstGeom prst="rect">
              <a:avLst/>
            </a:prstGeom>
          </p:spPr>
        </p:pic>
      </p:grpSp>
      <p:grpSp>
        <p:nvGrpSpPr>
          <p:cNvPr id="55" name="Group 54"/>
          <p:cNvGrpSpPr/>
          <p:nvPr/>
        </p:nvGrpSpPr>
        <p:grpSpPr>
          <a:xfrm>
            <a:off x="6413166" y="4187190"/>
            <a:ext cx="787540" cy="762000"/>
            <a:chOff x="6592048" y="5380990"/>
            <a:chExt cx="787540" cy="762000"/>
          </a:xfrm>
        </p:grpSpPr>
        <p:sp>
          <p:nvSpPr>
            <p:cNvPr id="127" name="Oval 126"/>
            <p:cNvSpPr/>
            <p:nvPr/>
          </p:nvSpPr>
          <p:spPr>
            <a:xfrm>
              <a:off x="6592048" y="5380990"/>
              <a:ext cx="762000" cy="762000"/>
            </a:xfrm>
            <a:prstGeom prst="ellipse">
              <a:avLst/>
            </a:prstGeom>
            <a:solidFill>
              <a:srgbClr val="5E97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4" name="Picture 53" descr="script.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25581" y="5409105"/>
              <a:ext cx="754007" cy="641568"/>
            </a:xfrm>
            <a:prstGeom prst="rect">
              <a:avLst/>
            </a:prstGeom>
          </p:spPr>
        </p:pic>
      </p:grpSp>
      <p:grpSp>
        <p:nvGrpSpPr>
          <p:cNvPr id="13" name="Group 12"/>
          <p:cNvGrpSpPr/>
          <p:nvPr/>
        </p:nvGrpSpPr>
        <p:grpSpPr>
          <a:xfrm>
            <a:off x="2014827" y="3717141"/>
            <a:ext cx="762000" cy="762000"/>
            <a:chOff x="228600" y="1798511"/>
            <a:chExt cx="762000" cy="762000"/>
          </a:xfrm>
        </p:grpSpPr>
        <p:sp>
          <p:nvSpPr>
            <p:cNvPr id="33" name="Oval 32"/>
            <p:cNvSpPr/>
            <p:nvPr/>
          </p:nvSpPr>
          <p:spPr>
            <a:xfrm>
              <a:off x="228600" y="1798511"/>
              <a:ext cx="762000" cy="762000"/>
            </a:xfrm>
            <a:prstGeom prst="ellipse">
              <a:avLst/>
            </a:prstGeom>
            <a:solidFill>
              <a:srgbClr val="0080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blocks.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4690" y="1849311"/>
              <a:ext cx="664420" cy="591273"/>
            </a:xfrm>
            <a:prstGeom prst="rect">
              <a:avLst/>
            </a:prstGeom>
          </p:spPr>
        </p:pic>
      </p:grpSp>
      <p:pic>
        <p:nvPicPr>
          <p:cNvPr id="5" name="Picture 4" descr="share_final.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65005" y="5499856"/>
            <a:ext cx="502258" cy="481674"/>
          </a:xfrm>
          <a:prstGeom prst="rect">
            <a:avLst/>
          </a:prstGeom>
        </p:spPr>
      </p:pic>
    </p:spTree>
    <p:extLst>
      <p:ext uri="{BB962C8B-B14F-4D97-AF65-F5344CB8AC3E}">
        <p14:creationId xmlns:p14="http://schemas.microsoft.com/office/powerpoint/2010/main" val="17299750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75"/>
            <a:ext cx="9144000" cy="6871094"/>
          </a:xfrm>
          <a:prstGeom prst="rect">
            <a:avLst/>
          </a:prstGeom>
          <a:solidFill>
            <a:srgbClr val="14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4" name="Title 3"/>
          <p:cNvSpPr>
            <a:spLocks noGrp="1"/>
          </p:cNvSpPr>
          <p:nvPr>
            <p:ph type="title"/>
          </p:nvPr>
        </p:nvSpPr>
        <p:spPr/>
        <p:txBody>
          <a:bodyPr/>
          <a:lstStyle/>
          <a:p>
            <a:r>
              <a:rPr lang="en-US" dirty="0" smtClean="0"/>
              <a:t>HPC Transformative for Genomics</a:t>
            </a:r>
            <a:endParaRPr lang="en-US" dirty="0"/>
          </a:p>
        </p:txBody>
      </p:sp>
      <p:sp>
        <p:nvSpPr>
          <p:cNvPr id="5" name="Content Placeholder 4"/>
          <p:cNvSpPr>
            <a:spLocks noGrp="1"/>
          </p:cNvSpPr>
          <p:nvPr>
            <p:ph idx="1"/>
          </p:nvPr>
        </p:nvSpPr>
        <p:spPr>
          <a:xfrm>
            <a:off x="457200" y="1318690"/>
            <a:ext cx="8550031" cy="5193357"/>
          </a:xfrm>
        </p:spPr>
        <p:txBody>
          <a:bodyPr>
            <a:normAutofit/>
          </a:bodyPr>
          <a:lstStyle/>
          <a:p>
            <a:r>
              <a:rPr lang="en-US" dirty="0" smtClean="0">
                <a:solidFill>
                  <a:schemeClr val="bg1"/>
                </a:solidFill>
              </a:rPr>
              <a:t>Genome analysis is an HPC problem</a:t>
            </a:r>
          </a:p>
          <a:p>
            <a:pPr lvl="1">
              <a:spcBef>
                <a:spcPts val="600"/>
              </a:spcBef>
            </a:pPr>
            <a:r>
              <a:rPr lang="en-US" dirty="0" smtClean="0">
                <a:solidFill>
                  <a:srgbClr val="FFFFBC"/>
                </a:solidFill>
              </a:rPr>
              <a:t>De novo assembly for single genomes, metagenomes, and pan genomes </a:t>
            </a:r>
            <a:endParaRPr lang="en-US" dirty="0">
              <a:solidFill>
                <a:srgbClr val="FFFFBC"/>
              </a:solidFill>
            </a:endParaRPr>
          </a:p>
          <a:p>
            <a:pPr lvl="1">
              <a:spcBef>
                <a:spcPts val="0"/>
              </a:spcBef>
            </a:pPr>
            <a:r>
              <a:rPr lang="en-US" dirty="0" smtClean="0">
                <a:solidFill>
                  <a:srgbClr val="FFFFBC"/>
                </a:solidFill>
              </a:rPr>
              <a:t>Protein </a:t>
            </a:r>
            <a:r>
              <a:rPr lang="en-US" dirty="0" smtClean="0">
                <a:solidFill>
                  <a:srgbClr val="FFFFBC"/>
                </a:solidFill>
              </a:rPr>
              <a:t>clustering</a:t>
            </a:r>
          </a:p>
          <a:p>
            <a:pPr lvl="1">
              <a:spcBef>
                <a:spcPts val="0"/>
              </a:spcBef>
            </a:pPr>
            <a:r>
              <a:rPr lang="en-US" dirty="0" smtClean="0">
                <a:solidFill>
                  <a:srgbClr val="FFFFBC"/>
                </a:solidFill>
              </a:rPr>
              <a:t>Alignment</a:t>
            </a:r>
          </a:p>
          <a:p>
            <a:pPr lvl="1">
              <a:spcBef>
                <a:spcPts val="0"/>
              </a:spcBef>
            </a:pPr>
            <a:r>
              <a:rPr lang="en-US" dirty="0" smtClean="0">
                <a:solidFill>
                  <a:srgbClr val="FFFFBC"/>
                </a:solidFill>
              </a:rPr>
              <a:t>All-to-</a:t>
            </a:r>
            <a:r>
              <a:rPr lang="en-US" dirty="0" smtClean="0">
                <a:solidFill>
                  <a:srgbClr val="FFFFBC"/>
                </a:solidFill>
              </a:rPr>
              <a:t>all </a:t>
            </a:r>
            <a:r>
              <a:rPr lang="en-US" dirty="0" smtClean="0">
                <a:solidFill>
                  <a:srgbClr val="FFFFBC"/>
                </a:solidFill>
              </a:rPr>
              <a:t>comparisons</a:t>
            </a:r>
          </a:p>
          <a:p>
            <a:pPr lvl="1">
              <a:spcBef>
                <a:spcPts val="0"/>
              </a:spcBef>
            </a:pPr>
            <a:r>
              <a:rPr lang="en-US" dirty="0" smtClean="0">
                <a:solidFill>
                  <a:srgbClr val="FFFFBC"/>
                </a:solidFill>
              </a:rPr>
              <a:t>Statistical </a:t>
            </a:r>
            <a:r>
              <a:rPr lang="en-US" dirty="0" smtClean="0">
                <a:solidFill>
                  <a:srgbClr val="FFFFBC"/>
                </a:solidFill>
              </a:rPr>
              <a:t>machine </a:t>
            </a:r>
            <a:r>
              <a:rPr lang="en-US" dirty="0" smtClean="0">
                <a:solidFill>
                  <a:srgbClr val="FFFFBC"/>
                </a:solidFill>
              </a:rPr>
              <a:t>learning (traditional)</a:t>
            </a:r>
            <a:endParaRPr lang="en-US" dirty="0" smtClean="0">
              <a:solidFill>
                <a:srgbClr val="FFFFBC"/>
              </a:solidFill>
            </a:endParaRPr>
          </a:p>
          <a:p>
            <a:pPr lvl="1">
              <a:spcBef>
                <a:spcPts val="0"/>
              </a:spcBef>
            </a:pPr>
            <a:r>
              <a:rPr lang="en-US" dirty="0" smtClean="0">
                <a:solidFill>
                  <a:srgbClr val="FFFFBC"/>
                </a:solidFill>
              </a:rPr>
              <a:t>Deep learning</a:t>
            </a:r>
          </a:p>
          <a:p>
            <a:r>
              <a:rPr lang="en-US" dirty="0" smtClean="0">
                <a:solidFill>
                  <a:schemeClr val="bg1"/>
                </a:solidFill>
              </a:rPr>
              <a:t>Enables </a:t>
            </a:r>
            <a:r>
              <a:rPr lang="en-US" dirty="0" smtClean="0">
                <a:solidFill>
                  <a:schemeClr val="bg1"/>
                </a:solidFill>
              </a:rPr>
              <a:t>new </a:t>
            </a:r>
            <a:r>
              <a:rPr lang="en-US" dirty="0" smtClean="0">
                <a:solidFill>
                  <a:schemeClr val="bg1"/>
                </a:solidFill>
              </a:rPr>
              <a:t>approaches, new facility models, </a:t>
            </a:r>
            <a:r>
              <a:rPr lang="en-US" dirty="0" smtClean="0">
                <a:solidFill>
                  <a:schemeClr val="bg1"/>
                </a:solidFill>
              </a:rPr>
              <a:t>and new </a:t>
            </a:r>
            <a:r>
              <a:rPr lang="en-US" dirty="0" smtClean="0">
                <a:solidFill>
                  <a:schemeClr val="bg1"/>
                </a:solidFill>
              </a:rPr>
              <a:t>science</a:t>
            </a:r>
            <a:endParaRPr lang="en-US" dirty="0">
              <a:solidFill>
                <a:schemeClr val="bg1"/>
              </a:solidFill>
            </a:endParaRPr>
          </a:p>
        </p:txBody>
      </p:sp>
      <p:sp>
        <p:nvSpPr>
          <p:cNvPr id="3" name="Slide Number Placeholder 2"/>
          <p:cNvSpPr>
            <a:spLocks noGrp="1"/>
          </p:cNvSpPr>
          <p:nvPr>
            <p:ph type="sldNum" sz="quarter" idx="12"/>
          </p:nvPr>
        </p:nvSpPr>
        <p:spPr/>
        <p:txBody>
          <a:bodyPr/>
          <a:lstStyle/>
          <a:p>
            <a:fld id="{79F2B9EA-6D24-484B-A734-BB1BAC74A4FF}" type="slidenum">
              <a:rPr lang="en-US" smtClean="0"/>
              <a:t>52</a:t>
            </a:fld>
            <a:endParaRPr lang="en-US"/>
          </a:p>
        </p:txBody>
      </p:sp>
    </p:spTree>
    <p:extLst>
      <p:ext uri="{BB962C8B-B14F-4D97-AF65-F5344CB8AC3E}">
        <p14:creationId xmlns:p14="http://schemas.microsoft.com/office/powerpoint/2010/main" val="107117841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NERSC Palette">
    <a:dk1>
      <a:srgbClr val="000000"/>
    </a:dk1>
    <a:lt1>
      <a:srgbClr val="FFFFFF"/>
    </a:lt1>
    <a:dk2>
      <a:srgbClr val="194963"/>
    </a:dk2>
    <a:lt2>
      <a:srgbClr val="FEE8B4"/>
    </a:lt2>
    <a:accent1>
      <a:srgbClr val="194963"/>
    </a:accent1>
    <a:accent2>
      <a:srgbClr val="FCD235"/>
    </a:accent2>
    <a:accent3>
      <a:srgbClr val="4FA556"/>
    </a:accent3>
    <a:accent4>
      <a:srgbClr val="8E2A20"/>
    </a:accent4>
    <a:accent5>
      <a:srgbClr val="679AC3"/>
    </a:accent5>
    <a:accent6>
      <a:srgbClr val="F68B44"/>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39723</TotalTime>
  <Words>4143</Words>
  <Application>Microsoft Macintosh PowerPoint</Application>
  <PresentationFormat>On-screen Show (4:3)</PresentationFormat>
  <Paragraphs>643</Paragraphs>
  <Slides>52</Slides>
  <Notes>26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Custom Design</vt:lpstr>
      <vt:lpstr>Equation</vt:lpstr>
      <vt:lpstr>HPC for Genomic Data at Scale</vt:lpstr>
      <vt:lpstr>DOE leadership in HPC</vt:lpstr>
      <vt:lpstr> NERSC: Dedicated to DOE Science</vt:lpstr>
      <vt:lpstr>Myths of Genomics and HPC</vt:lpstr>
      <vt:lpstr>Myth #1: Genomic assembly requires large shared memory machines</vt:lpstr>
      <vt:lpstr>De Novo genome assembly problem</vt:lpstr>
      <vt:lpstr>HipMer genome assembly based on Meraculous</vt:lpstr>
      <vt:lpstr>Using HPC for Large Memory Problems</vt:lpstr>
      <vt:lpstr>Shared Memory Thinking on Distributed Memory</vt:lpstr>
      <vt:lpstr>Graph algorithms (hash tables) in assembly</vt:lpstr>
      <vt:lpstr>Using HipMer for first-ever science</vt:lpstr>
      <vt:lpstr>Myth #2: Genomic assembly needs large memory, but not large parallelism</vt:lpstr>
      <vt:lpstr>Multi-Node Strong Scaling</vt:lpstr>
      <vt:lpstr>Don’t try this at home … you need an HPC network</vt:lpstr>
      <vt:lpstr>HipMer algorithms scale on and off nodes</vt:lpstr>
      <vt:lpstr>MetaHipMer at Scale: Amdahl’s Law Strikes</vt:lpstr>
      <vt:lpstr>Myth #3: HPC is just about solving the same problems faster</vt:lpstr>
      <vt:lpstr>Pan-genome studies reveal intra-species diversity</vt:lpstr>
      <vt:lpstr>HipMer enables parameter exploration in large genomes</vt:lpstr>
      <vt:lpstr>Pan-genomics needs high performance assembly</vt:lpstr>
      <vt:lpstr>Gene-based pan-genome with clustering</vt:lpstr>
      <vt:lpstr>Problem: Identify gene/protein families at scale </vt:lpstr>
      <vt:lpstr>Scalable Distributed Memory, SpGEMM with Thresholding </vt:lpstr>
      <vt:lpstr>HipMCL is highly scalable</vt:lpstr>
      <vt:lpstr>Using HipMCL for first-ever science</vt:lpstr>
      <vt:lpstr>Myth #4: Genome alignment should be done in a cloud or a cheap cluster</vt:lpstr>
      <vt:lpstr>Speeding up sequence comparison across nodes</vt:lpstr>
      <vt:lpstr>Target and Off-Target CRISPR guide analyses</vt:lpstr>
      <vt:lpstr>merAligner for large / dynamic references</vt:lpstr>
      <vt:lpstr>GOTTCHA Metagenome Comparison Tool </vt:lpstr>
      <vt:lpstr>Myth #5: Machine Learning doesn’t need HPC</vt:lpstr>
      <vt:lpstr>Learn the relationship between features with Graphical Model Estimator</vt:lpstr>
      <vt:lpstr>Communication Avoiding “HP-CONCORD”</vt:lpstr>
      <vt:lpstr>Discovering regions and co-region</vt:lpstr>
      <vt:lpstr>Deep Learning in Bioinformatic</vt:lpstr>
      <vt:lpstr>Deep Learning using HPC for Extreme Weather Events</vt:lpstr>
      <vt:lpstr>Breaking the curse of dimensionality</vt:lpstr>
      <vt:lpstr>Myth #6: Exascale computing is only about building big machines</vt:lpstr>
      <vt:lpstr>  “Moore’s Law” is Running Out</vt:lpstr>
      <vt:lpstr>Computing is energy-constrained</vt:lpstr>
      <vt:lpstr>Energy Limits Computer Performance?</vt:lpstr>
      <vt:lpstr>Use of manycore processors and accelerators</vt:lpstr>
      <vt:lpstr>Data Movement is Expensive</vt:lpstr>
      <vt:lpstr>Breakthrough Science Challenges for Exascale</vt:lpstr>
      <vt:lpstr>ExaBiome: Exascale Solutions to Microbiome Analysis</vt:lpstr>
      <vt:lpstr>Superfacility: A vision for DOE Science Facilities and leveraging Expertise</vt:lpstr>
      <vt:lpstr>Superfacility for Major Experimental Facilities</vt:lpstr>
      <vt:lpstr>NERSC / Joint Genome Institute partnership</vt:lpstr>
      <vt:lpstr>JGI-NERSC Microbiome Data Science FICUS</vt:lpstr>
      <vt:lpstr>From Systems Biology to 3D Structural Interactions</vt:lpstr>
      <vt:lpstr>Kbase: interface to collaborative, reproducible science</vt:lpstr>
      <vt:lpstr>HPC Transformative for Genomics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ExaBiome Report on MetaHipMer Assembly Quality</dc:title>
  <cp:lastModifiedBy>Kathy Yelick</cp:lastModifiedBy>
  <cp:revision>248</cp:revision>
  <dcterms:modified xsi:type="dcterms:W3CDTF">2018-02-26T21:41:44Z</dcterms:modified>
</cp:coreProperties>
</file>