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emf" ContentType="image/x-emf"/>
  <Default Extension="mp4" ContentType="video/unknown"/>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3.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0"/>
  </p:notesMasterIdLst>
  <p:handoutMasterIdLst>
    <p:handoutMasterId r:id="rId51"/>
  </p:handoutMasterIdLst>
  <p:sldIdLst>
    <p:sldId id="281" r:id="rId2"/>
    <p:sldId id="624" r:id="rId3"/>
    <p:sldId id="647" r:id="rId4"/>
    <p:sldId id="685" r:id="rId5"/>
    <p:sldId id="649" r:id="rId6"/>
    <p:sldId id="650" r:id="rId7"/>
    <p:sldId id="687" r:id="rId8"/>
    <p:sldId id="683" r:id="rId9"/>
    <p:sldId id="689" r:id="rId10"/>
    <p:sldId id="688" r:id="rId11"/>
    <p:sldId id="681" r:id="rId12"/>
    <p:sldId id="507" r:id="rId13"/>
    <p:sldId id="628" r:id="rId14"/>
    <p:sldId id="697" r:id="rId15"/>
    <p:sldId id="632" r:id="rId16"/>
    <p:sldId id="693" r:id="rId17"/>
    <p:sldId id="662" r:id="rId18"/>
    <p:sldId id="694" r:id="rId19"/>
    <p:sldId id="695" r:id="rId20"/>
    <p:sldId id="635" r:id="rId21"/>
    <p:sldId id="707" r:id="rId22"/>
    <p:sldId id="639" r:id="rId23"/>
    <p:sldId id="651" r:id="rId24"/>
    <p:sldId id="643" r:id="rId25"/>
    <p:sldId id="704" r:id="rId26"/>
    <p:sldId id="642" r:id="rId27"/>
    <p:sldId id="698" r:id="rId28"/>
    <p:sldId id="699" r:id="rId29"/>
    <p:sldId id="636" r:id="rId30"/>
    <p:sldId id="658" r:id="rId31"/>
    <p:sldId id="712" r:id="rId32"/>
    <p:sldId id="713" r:id="rId33"/>
    <p:sldId id="709" r:id="rId34"/>
    <p:sldId id="710" r:id="rId35"/>
    <p:sldId id="711" r:id="rId36"/>
    <p:sldId id="679" r:id="rId37"/>
    <p:sldId id="680" r:id="rId38"/>
    <p:sldId id="671" r:id="rId39"/>
    <p:sldId id="703" r:id="rId40"/>
    <p:sldId id="644" r:id="rId41"/>
    <p:sldId id="708" r:id="rId42"/>
    <p:sldId id="700" r:id="rId43"/>
    <p:sldId id="701" r:id="rId44"/>
    <p:sldId id="677" r:id="rId45"/>
    <p:sldId id="646" r:id="rId46"/>
    <p:sldId id="691" r:id="rId47"/>
    <p:sldId id="692" r:id="rId48"/>
    <p:sldId id="706"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A0BB"/>
    <a:srgbClr val="F8BA1D"/>
    <a:srgbClr val="8EC2FF"/>
    <a:srgbClr val="FFFF9E"/>
    <a:srgbClr val="EA5704"/>
    <a:srgbClr val="00B500"/>
    <a:srgbClr val="008000"/>
    <a:srgbClr val="4FA556"/>
    <a:srgbClr val="82C387"/>
    <a:srgbClr val="82C3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66" autoAdjust="0"/>
  </p:normalViewPr>
  <p:slideViewPr>
    <p:cSldViewPr snapToGrid="0" snapToObjects="1" showGuides="1">
      <p:cViewPr varScale="1">
        <p:scale>
          <a:sx n="74" d="100"/>
          <a:sy n="74" d="100"/>
        </p:scale>
        <p:origin x="-1512" y="-9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34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yelick:Kathy:research:arch_eval:DataGrowth.201310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imonga:Documents:ESNet:ESnet%20Program:OAR:2015:CY2015%20traffic.xlsx" TargetMode="External"/></Relationships>
</file>

<file path=ppt/charts/_rels/chart3.xml.rels><?xml version="1.0" encoding="UTF-8" standalone="yes"?>
<Relationships xmlns="http://schemas.openxmlformats.org/package/2006/relationships"><Relationship Id="rId1" Type="http://schemas.openxmlformats.org/officeDocument/2006/relationships/image" Target="../media/image139.png"/><Relationship Id="rId2" Type="http://schemas.openxmlformats.org/officeDocument/2006/relationships/oleObject" Target="Macintosh%20HD:Users:yelick:Kathy:NERSC:Budgets:GordonBellScaling.v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590884109284997"/>
          <c:y val="0.0460176991150442"/>
          <c:w val="0.893931723299688"/>
          <c:h val="0.86425977283813"/>
        </c:manualLayout>
      </c:layout>
      <c:lineChart>
        <c:grouping val="standard"/>
        <c:varyColors val="0"/>
        <c:ser>
          <c:idx val="0"/>
          <c:order val="0"/>
          <c:tx>
            <c:strRef>
              <c:f>Sheet1!$A$8</c:f>
              <c:strCache>
                <c:ptCount val="1"/>
                <c:pt idx="0">
                  <c:v>Detector</c:v>
                </c:pt>
              </c:strCache>
            </c:strRef>
          </c:tx>
          <c:spPr>
            <a:ln>
              <a:solidFill>
                <a:srgbClr val="FF00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Sheet1!$B$8:$G$8</c:f>
              <c:numCache>
                <c:formatCode>General</c:formatCode>
                <c:ptCount val="6"/>
                <c:pt idx="0">
                  <c:v>1.0</c:v>
                </c:pt>
                <c:pt idx="1">
                  <c:v>1.73</c:v>
                </c:pt>
                <c:pt idx="2">
                  <c:v>2.9929</c:v>
                </c:pt>
                <c:pt idx="3">
                  <c:v>5.177716999999978</c:v>
                </c:pt>
                <c:pt idx="4">
                  <c:v>8.95745041</c:v>
                </c:pt>
                <c:pt idx="5">
                  <c:v>15.4963892093</c:v>
                </c:pt>
              </c:numCache>
            </c:numRef>
          </c:val>
          <c:smooth val="0"/>
        </c:ser>
        <c:ser>
          <c:idx val="1"/>
          <c:order val="1"/>
          <c:tx>
            <c:strRef>
              <c:f>Sheet1!$A$9</c:f>
              <c:strCache>
                <c:ptCount val="1"/>
                <c:pt idx="0">
                  <c:v>Sequencer</c:v>
                </c:pt>
              </c:strCache>
            </c:strRef>
          </c:tx>
          <c:spPr>
            <a:ln>
              <a:solidFill>
                <a:srgbClr val="FFFF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Sheet1!$B$9:$G$9</c:f>
              <c:numCache>
                <c:formatCode>General</c:formatCode>
                <c:ptCount val="6"/>
                <c:pt idx="0">
                  <c:v>1.0</c:v>
                </c:pt>
                <c:pt idx="1">
                  <c:v>3.0</c:v>
                </c:pt>
                <c:pt idx="2">
                  <c:v>3.9</c:v>
                </c:pt>
                <c:pt idx="3">
                  <c:v>5.07</c:v>
                </c:pt>
                <c:pt idx="4">
                  <c:v>6.591</c:v>
                </c:pt>
                <c:pt idx="5">
                  <c:v>8.568300000000001</c:v>
                </c:pt>
              </c:numCache>
            </c:numRef>
          </c:val>
          <c:smooth val="0"/>
        </c:ser>
        <c:ser>
          <c:idx val="2"/>
          <c:order val="2"/>
          <c:tx>
            <c:strRef>
              <c:f>Sheet1!$A$10</c:f>
              <c:strCache>
                <c:ptCount val="1"/>
                <c:pt idx="0">
                  <c:v>Processor</c:v>
                </c:pt>
              </c:strCache>
            </c:strRef>
          </c:tx>
          <c:spPr>
            <a:ln>
              <a:solidFill>
                <a:srgbClr val="00B5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Sheet1!$B$10:$G$10</c:f>
              <c:numCache>
                <c:formatCode>General</c:formatCode>
                <c:ptCount val="6"/>
                <c:pt idx="0">
                  <c:v>1.0</c:v>
                </c:pt>
                <c:pt idx="1">
                  <c:v>1.365</c:v>
                </c:pt>
                <c:pt idx="2">
                  <c:v>1.863225</c:v>
                </c:pt>
                <c:pt idx="3">
                  <c:v>2.543302125</c:v>
                </c:pt>
                <c:pt idx="4">
                  <c:v>3.471607400624999</c:v>
                </c:pt>
                <c:pt idx="5">
                  <c:v>4.73874410185313</c:v>
                </c:pt>
              </c:numCache>
            </c:numRef>
          </c:val>
          <c:smooth val="0"/>
        </c:ser>
        <c:ser>
          <c:idx val="3"/>
          <c:order val="3"/>
          <c:tx>
            <c:strRef>
              <c:f>Sheet1!$A$11</c:f>
              <c:strCache>
                <c:ptCount val="1"/>
                <c:pt idx="0">
                  <c:v>Memory</c:v>
                </c:pt>
              </c:strCache>
            </c:strRef>
          </c:tx>
          <c:spPr>
            <a:ln>
              <a:solidFill>
                <a:srgbClr val="3366FF"/>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Sheet1!$B$11:$G$11</c:f>
              <c:numCache>
                <c:formatCode>General</c:formatCode>
                <c:ptCount val="6"/>
                <c:pt idx="0">
                  <c:v>1.0</c:v>
                </c:pt>
                <c:pt idx="1">
                  <c:v>1.2</c:v>
                </c:pt>
                <c:pt idx="2">
                  <c:v>1.44</c:v>
                </c:pt>
                <c:pt idx="3">
                  <c:v>1.728</c:v>
                </c:pt>
                <c:pt idx="4">
                  <c:v>2.0736</c:v>
                </c:pt>
                <c:pt idx="5">
                  <c:v>2.48832</c:v>
                </c:pt>
              </c:numCache>
            </c:numRef>
          </c:val>
          <c:smooth val="0"/>
        </c:ser>
        <c:dLbls>
          <c:showLegendKey val="0"/>
          <c:showVal val="0"/>
          <c:showCatName val="0"/>
          <c:showSerName val="0"/>
          <c:showPercent val="0"/>
          <c:showBubbleSize val="0"/>
        </c:dLbls>
        <c:marker val="1"/>
        <c:smooth val="0"/>
        <c:axId val="1934259688"/>
        <c:axId val="1844315576"/>
      </c:lineChart>
      <c:catAx>
        <c:axId val="1934259688"/>
        <c:scaling>
          <c:orientation val="minMax"/>
        </c:scaling>
        <c:delete val="0"/>
        <c:axPos val="b"/>
        <c:numFmt formatCode="General" sourceLinked="1"/>
        <c:majorTickMark val="out"/>
        <c:minorTickMark val="none"/>
        <c:tickLblPos val="nextTo"/>
        <c:txPr>
          <a:bodyPr/>
          <a:lstStyle/>
          <a:p>
            <a:pPr>
              <a:defRPr sz="1400"/>
            </a:pPr>
            <a:endParaRPr lang="en-US"/>
          </a:p>
        </c:txPr>
        <c:crossAx val="1844315576"/>
        <c:crosses val="autoZero"/>
        <c:auto val="1"/>
        <c:lblAlgn val="ctr"/>
        <c:lblOffset val="100"/>
        <c:noMultiLvlLbl val="0"/>
      </c:catAx>
      <c:valAx>
        <c:axId val="1844315576"/>
        <c:scaling>
          <c:orientation val="minMax"/>
        </c:scaling>
        <c:delete val="0"/>
        <c:axPos val="l"/>
        <c:majorGridlines/>
        <c:numFmt formatCode="General" sourceLinked="1"/>
        <c:majorTickMark val="out"/>
        <c:minorTickMark val="none"/>
        <c:tickLblPos val="nextTo"/>
        <c:txPr>
          <a:bodyPr/>
          <a:lstStyle/>
          <a:p>
            <a:pPr>
              <a:defRPr sz="1400"/>
            </a:pPr>
            <a:endParaRPr lang="en-US"/>
          </a:p>
        </c:txPr>
        <c:crossAx val="1934259688"/>
        <c:crosses val="autoZero"/>
        <c:crossBetween val="between"/>
      </c:valAx>
    </c:plotArea>
    <c:legend>
      <c:legendPos val="r"/>
      <c:layout>
        <c:manualLayout>
          <c:xMode val="edge"/>
          <c:yMode val="edge"/>
          <c:x val="0.145413870246085"/>
          <c:y val="0.173749285764058"/>
          <c:w val="0.29082774049217"/>
          <c:h val="0.284359835551529"/>
        </c:manualLayout>
      </c:layout>
      <c:overlay val="0"/>
      <c:spPr>
        <a:solidFill>
          <a:schemeClr val="bg1"/>
        </a:solidFill>
      </c:spPr>
      <c:txPr>
        <a:bodyPr/>
        <a:lstStyle/>
        <a:p>
          <a:pPr>
            <a:defRPr sz="18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38953075272896"/>
          <c:y val="0.0762263391319524"/>
          <c:w val="0.785762170824474"/>
          <c:h val="0.688663652086552"/>
        </c:manualLayout>
      </c:layout>
      <c:areaChart>
        <c:grouping val="stacked"/>
        <c:varyColors val="0"/>
        <c:ser>
          <c:idx val="0"/>
          <c:order val="0"/>
          <c:tx>
            <c:strRef>
              <c:f>Sheet1!$A$7</c:f>
              <c:strCache>
                <c:ptCount val="1"/>
                <c:pt idx="0">
                  <c:v>Point to Point big data</c:v>
                </c:pt>
              </c:strCache>
            </c:strRef>
          </c:tx>
          <c:cat>
            <c:numRef>
              <c:f>Sheet1!$B$6:$S$6</c:f>
              <c:numCache>
                <c:formatCode>mmm\-yy</c:formatCode>
                <c:ptCount val="18"/>
                <c:pt idx="0">
                  <c:v>42005.0</c:v>
                </c:pt>
                <c:pt idx="1">
                  <c:v>42036.0</c:v>
                </c:pt>
                <c:pt idx="2">
                  <c:v>42064.0</c:v>
                </c:pt>
                <c:pt idx="3">
                  <c:v>42095.0</c:v>
                </c:pt>
                <c:pt idx="4">
                  <c:v>42125.0</c:v>
                </c:pt>
                <c:pt idx="5">
                  <c:v>42156.0</c:v>
                </c:pt>
                <c:pt idx="6">
                  <c:v>42186.0</c:v>
                </c:pt>
                <c:pt idx="7">
                  <c:v>42217.0</c:v>
                </c:pt>
                <c:pt idx="8">
                  <c:v>42248.0</c:v>
                </c:pt>
                <c:pt idx="9">
                  <c:v>42278.0</c:v>
                </c:pt>
                <c:pt idx="10">
                  <c:v>42309.0</c:v>
                </c:pt>
                <c:pt idx="11">
                  <c:v>42339.0</c:v>
                </c:pt>
                <c:pt idx="12">
                  <c:v>42370.0</c:v>
                </c:pt>
                <c:pt idx="13">
                  <c:v>42401.0</c:v>
                </c:pt>
                <c:pt idx="14">
                  <c:v>42430.0</c:v>
                </c:pt>
                <c:pt idx="15">
                  <c:v>42461.0</c:v>
                </c:pt>
                <c:pt idx="16">
                  <c:v>42491.0</c:v>
                </c:pt>
                <c:pt idx="17">
                  <c:v>42522.0</c:v>
                </c:pt>
              </c:numCache>
            </c:numRef>
          </c:cat>
          <c:val>
            <c:numRef>
              <c:f>Sheet1!$B$7:$S$7</c:f>
              <c:numCache>
                <c:formatCode>General</c:formatCode>
                <c:ptCount val="18"/>
                <c:pt idx="0">
                  <c:v>9.57</c:v>
                </c:pt>
                <c:pt idx="1">
                  <c:v>4.22</c:v>
                </c:pt>
                <c:pt idx="2">
                  <c:v>4.109999999999999</c:v>
                </c:pt>
                <c:pt idx="3">
                  <c:v>4.31</c:v>
                </c:pt>
                <c:pt idx="4">
                  <c:v>4.2</c:v>
                </c:pt>
                <c:pt idx="5">
                  <c:v>5.149999999999999</c:v>
                </c:pt>
                <c:pt idx="6">
                  <c:v>6.05</c:v>
                </c:pt>
                <c:pt idx="7">
                  <c:v>9.37</c:v>
                </c:pt>
                <c:pt idx="8">
                  <c:v>11.81</c:v>
                </c:pt>
                <c:pt idx="9">
                  <c:v>12.55</c:v>
                </c:pt>
                <c:pt idx="10">
                  <c:v>13.39</c:v>
                </c:pt>
                <c:pt idx="11">
                  <c:v>12.33</c:v>
                </c:pt>
                <c:pt idx="12">
                  <c:v>10.46</c:v>
                </c:pt>
                <c:pt idx="13">
                  <c:v>10.46</c:v>
                </c:pt>
                <c:pt idx="14">
                  <c:v>6.87</c:v>
                </c:pt>
                <c:pt idx="15">
                  <c:v>8.27</c:v>
                </c:pt>
                <c:pt idx="16">
                  <c:v>9.7</c:v>
                </c:pt>
                <c:pt idx="17">
                  <c:v>14.02</c:v>
                </c:pt>
              </c:numCache>
            </c:numRef>
          </c:val>
        </c:ser>
        <c:ser>
          <c:idx val="1"/>
          <c:order val="1"/>
          <c:tx>
            <c:strRef>
              <c:f>Sheet1!$A$8</c:f>
              <c:strCache>
                <c:ptCount val="1"/>
                <c:pt idx="0">
                  <c:v>LHC Overlay</c:v>
                </c:pt>
              </c:strCache>
            </c:strRef>
          </c:tx>
          <c:cat>
            <c:numRef>
              <c:f>Sheet1!$B$6:$S$6</c:f>
              <c:numCache>
                <c:formatCode>mmm\-yy</c:formatCode>
                <c:ptCount val="18"/>
                <c:pt idx="0">
                  <c:v>42005.0</c:v>
                </c:pt>
                <c:pt idx="1">
                  <c:v>42036.0</c:v>
                </c:pt>
                <c:pt idx="2">
                  <c:v>42064.0</c:v>
                </c:pt>
                <c:pt idx="3">
                  <c:v>42095.0</c:v>
                </c:pt>
                <c:pt idx="4">
                  <c:v>42125.0</c:v>
                </c:pt>
                <c:pt idx="5">
                  <c:v>42156.0</c:v>
                </c:pt>
                <c:pt idx="6">
                  <c:v>42186.0</c:v>
                </c:pt>
                <c:pt idx="7">
                  <c:v>42217.0</c:v>
                </c:pt>
                <c:pt idx="8">
                  <c:v>42248.0</c:v>
                </c:pt>
                <c:pt idx="9">
                  <c:v>42278.0</c:v>
                </c:pt>
                <c:pt idx="10">
                  <c:v>42309.0</c:v>
                </c:pt>
                <c:pt idx="11">
                  <c:v>42339.0</c:v>
                </c:pt>
                <c:pt idx="12">
                  <c:v>42370.0</c:v>
                </c:pt>
                <c:pt idx="13">
                  <c:v>42401.0</c:v>
                </c:pt>
                <c:pt idx="14">
                  <c:v>42430.0</c:v>
                </c:pt>
                <c:pt idx="15">
                  <c:v>42461.0</c:v>
                </c:pt>
                <c:pt idx="16">
                  <c:v>42491.0</c:v>
                </c:pt>
                <c:pt idx="17">
                  <c:v>42522.0</c:v>
                </c:pt>
              </c:numCache>
            </c:numRef>
          </c:cat>
          <c:val>
            <c:numRef>
              <c:f>Sheet1!$B$8:$S$8</c:f>
              <c:numCache>
                <c:formatCode>General</c:formatCode>
                <c:ptCount val="18"/>
                <c:pt idx="0">
                  <c:v>1.7</c:v>
                </c:pt>
                <c:pt idx="1">
                  <c:v>1.29</c:v>
                </c:pt>
                <c:pt idx="2">
                  <c:v>5.3</c:v>
                </c:pt>
                <c:pt idx="3">
                  <c:v>3.81</c:v>
                </c:pt>
                <c:pt idx="4">
                  <c:v>4.63</c:v>
                </c:pt>
                <c:pt idx="5">
                  <c:v>5.92</c:v>
                </c:pt>
                <c:pt idx="6">
                  <c:v>4.88</c:v>
                </c:pt>
                <c:pt idx="7">
                  <c:v>6.3</c:v>
                </c:pt>
                <c:pt idx="8">
                  <c:v>8.0</c:v>
                </c:pt>
                <c:pt idx="9">
                  <c:v>9.61</c:v>
                </c:pt>
                <c:pt idx="10">
                  <c:v>8.73</c:v>
                </c:pt>
                <c:pt idx="11">
                  <c:v>9.73</c:v>
                </c:pt>
                <c:pt idx="12">
                  <c:v>10.79</c:v>
                </c:pt>
                <c:pt idx="13">
                  <c:v>11.22</c:v>
                </c:pt>
                <c:pt idx="14">
                  <c:v>10.58</c:v>
                </c:pt>
                <c:pt idx="15">
                  <c:v>15.42</c:v>
                </c:pt>
                <c:pt idx="16">
                  <c:v>16.38</c:v>
                </c:pt>
                <c:pt idx="17">
                  <c:v>17.58</c:v>
                </c:pt>
              </c:numCache>
            </c:numRef>
          </c:val>
        </c:ser>
        <c:ser>
          <c:idx val="2"/>
          <c:order val="2"/>
          <c:tx>
            <c:strRef>
              <c:f>Sheet1!$A$9</c:f>
              <c:strCache>
                <c:ptCount val="1"/>
                <c:pt idx="0">
                  <c:v>IP Routed</c:v>
                </c:pt>
              </c:strCache>
            </c:strRef>
          </c:tx>
          <c:cat>
            <c:numRef>
              <c:f>Sheet1!$B$6:$S$6</c:f>
              <c:numCache>
                <c:formatCode>mmm\-yy</c:formatCode>
                <c:ptCount val="18"/>
                <c:pt idx="0">
                  <c:v>42005.0</c:v>
                </c:pt>
                <c:pt idx="1">
                  <c:v>42036.0</c:v>
                </c:pt>
                <c:pt idx="2">
                  <c:v>42064.0</c:v>
                </c:pt>
                <c:pt idx="3">
                  <c:v>42095.0</c:v>
                </c:pt>
                <c:pt idx="4">
                  <c:v>42125.0</c:v>
                </c:pt>
                <c:pt idx="5">
                  <c:v>42156.0</c:v>
                </c:pt>
                <c:pt idx="6">
                  <c:v>42186.0</c:v>
                </c:pt>
                <c:pt idx="7">
                  <c:v>42217.0</c:v>
                </c:pt>
                <c:pt idx="8">
                  <c:v>42248.0</c:v>
                </c:pt>
                <c:pt idx="9">
                  <c:v>42278.0</c:v>
                </c:pt>
                <c:pt idx="10">
                  <c:v>42309.0</c:v>
                </c:pt>
                <c:pt idx="11">
                  <c:v>42339.0</c:v>
                </c:pt>
                <c:pt idx="12">
                  <c:v>42370.0</c:v>
                </c:pt>
                <c:pt idx="13">
                  <c:v>42401.0</c:v>
                </c:pt>
                <c:pt idx="14">
                  <c:v>42430.0</c:v>
                </c:pt>
                <c:pt idx="15">
                  <c:v>42461.0</c:v>
                </c:pt>
                <c:pt idx="16">
                  <c:v>42491.0</c:v>
                </c:pt>
                <c:pt idx="17">
                  <c:v>42522.0</c:v>
                </c:pt>
              </c:numCache>
            </c:numRef>
          </c:cat>
          <c:val>
            <c:numRef>
              <c:f>Sheet1!$B$9:$S$9</c:f>
              <c:numCache>
                <c:formatCode>General</c:formatCode>
                <c:ptCount val="18"/>
                <c:pt idx="0">
                  <c:v>6.95</c:v>
                </c:pt>
                <c:pt idx="1">
                  <c:v>11.15</c:v>
                </c:pt>
                <c:pt idx="2">
                  <c:v>12.5</c:v>
                </c:pt>
                <c:pt idx="3">
                  <c:v>11.67</c:v>
                </c:pt>
                <c:pt idx="4">
                  <c:v>13.57</c:v>
                </c:pt>
                <c:pt idx="5">
                  <c:v>12.16</c:v>
                </c:pt>
                <c:pt idx="6">
                  <c:v>12.23</c:v>
                </c:pt>
                <c:pt idx="7">
                  <c:v>13.46</c:v>
                </c:pt>
                <c:pt idx="8">
                  <c:v>13.97</c:v>
                </c:pt>
                <c:pt idx="9">
                  <c:v>15.81</c:v>
                </c:pt>
                <c:pt idx="10">
                  <c:v>15.89</c:v>
                </c:pt>
                <c:pt idx="11">
                  <c:v>16.29</c:v>
                </c:pt>
                <c:pt idx="12">
                  <c:v>18.1</c:v>
                </c:pt>
                <c:pt idx="13">
                  <c:v>19.81</c:v>
                </c:pt>
                <c:pt idx="14">
                  <c:v>19.75</c:v>
                </c:pt>
                <c:pt idx="15">
                  <c:v>19.6</c:v>
                </c:pt>
                <c:pt idx="16">
                  <c:v>19.57</c:v>
                </c:pt>
                <c:pt idx="17">
                  <c:v>19.2</c:v>
                </c:pt>
              </c:numCache>
            </c:numRef>
          </c:val>
        </c:ser>
        <c:dLbls>
          <c:showLegendKey val="0"/>
          <c:showVal val="0"/>
          <c:showCatName val="0"/>
          <c:showSerName val="0"/>
          <c:showPercent val="0"/>
          <c:showBubbleSize val="0"/>
        </c:dLbls>
        <c:axId val="-1997435448"/>
        <c:axId val="-1997438472"/>
      </c:areaChart>
      <c:dateAx>
        <c:axId val="-1997435448"/>
        <c:scaling>
          <c:orientation val="minMax"/>
        </c:scaling>
        <c:delete val="0"/>
        <c:axPos val="b"/>
        <c:numFmt formatCode="mmm\-yy" sourceLinked="1"/>
        <c:majorTickMark val="out"/>
        <c:minorTickMark val="none"/>
        <c:tickLblPos val="nextTo"/>
        <c:crossAx val="-1997438472"/>
        <c:crosses val="autoZero"/>
        <c:auto val="1"/>
        <c:lblOffset val="100"/>
        <c:baseTimeUnit val="months"/>
      </c:dateAx>
      <c:valAx>
        <c:axId val="-1997438472"/>
        <c:scaling>
          <c:orientation val="minMax"/>
        </c:scaling>
        <c:delete val="0"/>
        <c:axPos val="l"/>
        <c:majorGridlines/>
        <c:title>
          <c:tx>
            <c:rich>
              <a:bodyPr rot="-5400000" vert="horz"/>
              <a:lstStyle/>
              <a:p>
                <a:pPr>
                  <a:defRPr sz="2000"/>
                </a:pPr>
                <a:r>
                  <a:rPr lang="en-US" sz="2000" dirty="0" smtClean="0"/>
                  <a:t>Petabytes/month</a:t>
                </a:r>
                <a:endParaRPr lang="en-US" sz="2000" dirty="0"/>
              </a:p>
            </c:rich>
          </c:tx>
          <c:layout>
            <c:manualLayout>
              <c:xMode val="edge"/>
              <c:yMode val="edge"/>
              <c:x val="0.0256959470268507"/>
              <c:y val="0.159563750797583"/>
            </c:manualLayout>
          </c:layout>
          <c:overlay val="0"/>
        </c:title>
        <c:numFmt formatCode="General" sourceLinked="1"/>
        <c:majorTickMark val="out"/>
        <c:minorTickMark val="none"/>
        <c:tickLblPos val="nextTo"/>
        <c:crossAx val="-1997435448"/>
        <c:crosses val="autoZero"/>
        <c:crossBetween val="midCat"/>
      </c:valAx>
    </c:plotArea>
    <c:legend>
      <c:legendPos val="r"/>
      <c:layout>
        <c:manualLayout>
          <c:xMode val="edge"/>
          <c:yMode val="edge"/>
          <c:x val="0.202198774202702"/>
          <c:y val="0.0512141147699125"/>
          <c:w val="0.241449935843864"/>
          <c:h val="0.188445116385576"/>
        </c:manualLayout>
      </c:layout>
      <c:overlay val="0"/>
      <c:spPr>
        <a:solidFill>
          <a:schemeClr val="bg1"/>
        </a:solidFill>
        <a:ln>
          <a:solidFill>
            <a:srgbClr val="FFFFFF"/>
          </a:solidFill>
        </a:ln>
      </c:spPr>
      <c:txPr>
        <a:bodyPr/>
        <a:lstStyle/>
        <a:p>
          <a:pPr>
            <a:defRPr sz="1400"/>
          </a:pPr>
          <a:endParaRPr lang="en-US"/>
        </a:p>
      </c:txPr>
    </c:legend>
    <c:plotVisOnly val="1"/>
    <c:dispBlanksAs val="zero"/>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19885119072158"/>
          <c:y val="0.0386904761904762"/>
          <c:w val="0.83521004246197"/>
          <c:h val="0.835277934008249"/>
        </c:manualLayout>
      </c:layout>
      <c:lineChart>
        <c:grouping val="standard"/>
        <c:varyColors val="0"/>
        <c:ser>
          <c:idx val="1"/>
          <c:order val="0"/>
          <c:spPr>
            <a:ln>
              <a:noFill/>
            </a:ln>
          </c:spPr>
          <c:marker>
            <c:spPr>
              <a:solidFill>
                <a:schemeClr val="accent1"/>
              </a:solidFill>
              <a:ln>
                <a:solidFill>
                  <a:schemeClr val="accent1">
                    <a:lumMod val="75000"/>
                  </a:schemeClr>
                </a:solidFill>
              </a:ln>
            </c:spPr>
          </c:marker>
          <c:cat>
            <c:numRef>
              <c:f>Sheet1!$F$9:$F$42</c:f>
              <c:numCache>
                <c:formatCode>General</c:formatCode>
                <c:ptCount val="34"/>
                <c:pt idx="3">
                  <c:v>1990.0</c:v>
                </c:pt>
                <c:pt idx="8">
                  <c:v>1995.0</c:v>
                </c:pt>
                <c:pt idx="13">
                  <c:v>2000.0</c:v>
                </c:pt>
                <c:pt idx="18">
                  <c:v>2005.0</c:v>
                </c:pt>
                <c:pt idx="23">
                  <c:v>2010.0</c:v>
                </c:pt>
                <c:pt idx="28">
                  <c:v>2015.0</c:v>
                </c:pt>
                <c:pt idx="33">
                  <c:v>2020.0</c:v>
                </c:pt>
              </c:numCache>
            </c:numRef>
          </c:cat>
          <c:val>
            <c:numRef>
              <c:f>Sheet1!$D$9:$D$42</c:f>
              <c:numCache>
                <c:formatCode>General</c:formatCode>
                <c:ptCount val="34"/>
                <c:pt idx="0">
                  <c:v>4.5E8</c:v>
                </c:pt>
                <c:pt idx="1">
                  <c:v>1.0E9</c:v>
                </c:pt>
                <c:pt idx="2">
                  <c:v>6.0E9</c:v>
                </c:pt>
                <c:pt idx="3">
                  <c:v>1.4E10</c:v>
                </c:pt>
                <c:pt idx="9">
                  <c:v>1.11E11</c:v>
                </c:pt>
                <c:pt idx="12">
                  <c:v>1.2E12</c:v>
                </c:pt>
                <c:pt idx="14">
                  <c:v>1.14E13</c:v>
                </c:pt>
                <c:pt idx="18">
                  <c:v>1.07E14</c:v>
                </c:pt>
                <c:pt idx="19">
                  <c:v>2.07E14</c:v>
                </c:pt>
                <c:pt idx="20">
                  <c:v>1.039E14</c:v>
                </c:pt>
                <c:pt idx="21">
                  <c:v>1.352E15</c:v>
                </c:pt>
                <c:pt idx="22">
                  <c:v>2.33E15</c:v>
                </c:pt>
                <c:pt idx="23">
                  <c:v>2.33E15</c:v>
                </c:pt>
                <c:pt idx="24">
                  <c:v>3.08E15</c:v>
                </c:pt>
              </c:numCache>
            </c:numRef>
          </c:val>
          <c:smooth val="0"/>
        </c:ser>
        <c:ser>
          <c:idx val="0"/>
          <c:order val="1"/>
          <c:spPr>
            <a:ln w="47625">
              <a:solidFill>
                <a:schemeClr val="accent1"/>
              </a:solidFill>
            </a:ln>
          </c:spPr>
          <c:marker>
            <c:symbol val="none"/>
          </c:marker>
          <c:cat>
            <c:numRef>
              <c:f>Sheet1!$F$9:$F$42</c:f>
              <c:numCache>
                <c:formatCode>General</c:formatCode>
                <c:ptCount val="34"/>
                <c:pt idx="3">
                  <c:v>1990.0</c:v>
                </c:pt>
                <c:pt idx="8">
                  <c:v>1995.0</c:v>
                </c:pt>
                <c:pt idx="13">
                  <c:v>2000.0</c:v>
                </c:pt>
                <c:pt idx="18">
                  <c:v>2005.0</c:v>
                </c:pt>
                <c:pt idx="23">
                  <c:v>2010.0</c:v>
                </c:pt>
                <c:pt idx="28">
                  <c:v>2015.0</c:v>
                </c:pt>
                <c:pt idx="33">
                  <c:v>2020.0</c:v>
                </c:pt>
              </c:numCache>
            </c:numRef>
          </c:cat>
          <c:val>
            <c:numRef>
              <c:f>Sheet1!$E$9:$E$42</c:f>
              <c:numCache>
                <c:formatCode>General</c:formatCode>
                <c:ptCount val="34"/>
                <c:pt idx="0">
                  <c:v>9.0E8</c:v>
                </c:pt>
                <c:pt idx="1">
                  <c:v>1.71E9</c:v>
                </c:pt>
                <c:pt idx="2">
                  <c:v>3.249E9</c:v>
                </c:pt>
                <c:pt idx="3">
                  <c:v>6.1731E9</c:v>
                </c:pt>
                <c:pt idx="4">
                  <c:v>1.172889E10</c:v>
                </c:pt>
                <c:pt idx="5">
                  <c:v>2.2284891E10</c:v>
                </c:pt>
                <c:pt idx="6">
                  <c:v>4.23412929E10</c:v>
                </c:pt>
                <c:pt idx="7">
                  <c:v>8.044845651E10</c:v>
                </c:pt>
                <c:pt idx="8">
                  <c:v>1.52852067369E11</c:v>
                </c:pt>
                <c:pt idx="9">
                  <c:v>2.904189280011E11</c:v>
                </c:pt>
                <c:pt idx="10">
                  <c:v>5.5179596320209E11</c:v>
                </c:pt>
                <c:pt idx="11">
                  <c:v>1.04841233008397E12</c:v>
                </c:pt>
                <c:pt idx="12">
                  <c:v>1.99198342715954E12</c:v>
                </c:pt>
                <c:pt idx="13">
                  <c:v>3.78476851160313E12</c:v>
                </c:pt>
                <c:pt idx="14">
                  <c:v>7.19106017204596E12</c:v>
                </c:pt>
                <c:pt idx="15">
                  <c:v>1.36630143268873E13</c:v>
                </c:pt>
                <c:pt idx="16">
                  <c:v>2.59597272210859E13</c:v>
                </c:pt>
                <c:pt idx="17">
                  <c:v>4.93234817200632E13</c:v>
                </c:pt>
                <c:pt idx="18">
                  <c:v>9.37146152681201E13</c:v>
                </c:pt>
                <c:pt idx="19">
                  <c:v>1.78057769009428E14</c:v>
                </c:pt>
                <c:pt idx="20">
                  <c:v>3.38309761117913E14</c:v>
                </c:pt>
                <c:pt idx="21">
                  <c:v>6.42788546124036E14</c:v>
                </c:pt>
                <c:pt idx="22">
                  <c:v>1.22129823763567E15</c:v>
                </c:pt>
                <c:pt idx="23">
                  <c:v>2.32046665150777E15</c:v>
                </c:pt>
                <c:pt idx="24">
                  <c:v>4.40888663786476E15</c:v>
                </c:pt>
                <c:pt idx="25">
                  <c:v>8.37688461194304E15</c:v>
                </c:pt>
                <c:pt idx="26">
                  <c:v>1.59160807626918E16</c:v>
                </c:pt>
                <c:pt idx="27">
                  <c:v>3.02405534491144E16</c:v>
                </c:pt>
                <c:pt idx="28">
                  <c:v>5.74570515533173E16</c:v>
                </c:pt>
                <c:pt idx="29">
                  <c:v>1.09168397951303E17</c:v>
                </c:pt>
                <c:pt idx="30">
                  <c:v>2.07419956107475E17</c:v>
                </c:pt>
                <c:pt idx="31">
                  <c:v>3.94097916604203E17</c:v>
                </c:pt>
                <c:pt idx="32">
                  <c:v>7.48786041547986E17</c:v>
                </c:pt>
                <c:pt idx="33">
                  <c:v>1.42269347894117E18</c:v>
                </c:pt>
              </c:numCache>
            </c:numRef>
          </c:val>
          <c:smooth val="0"/>
        </c:ser>
        <c:dLbls>
          <c:showLegendKey val="0"/>
          <c:showVal val="0"/>
          <c:showCatName val="0"/>
          <c:showSerName val="0"/>
          <c:showPercent val="0"/>
          <c:showBubbleSize val="0"/>
        </c:dLbls>
        <c:marker val="1"/>
        <c:smooth val="0"/>
        <c:axId val="-2006895000"/>
        <c:axId val="-1987305240"/>
      </c:lineChart>
      <c:catAx>
        <c:axId val="-2006895000"/>
        <c:scaling>
          <c:orientation val="minMax"/>
        </c:scaling>
        <c:delete val="0"/>
        <c:axPos val="b"/>
        <c:numFmt formatCode="General" sourceLinked="1"/>
        <c:majorTickMark val="out"/>
        <c:minorTickMark val="none"/>
        <c:tickLblPos val="nextTo"/>
        <c:txPr>
          <a:bodyPr/>
          <a:lstStyle/>
          <a:p>
            <a:pPr>
              <a:defRPr sz="1800"/>
            </a:pPr>
            <a:endParaRPr lang="en-US"/>
          </a:p>
        </c:txPr>
        <c:crossAx val="-1987305240"/>
        <c:crosses val="autoZero"/>
        <c:auto val="1"/>
        <c:lblAlgn val="ctr"/>
        <c:lblOffset val="100"/>
        <c:noMultiLvlLbl val="0"/>
      </c:catAx>
      <c:valAx>
        <c:axId val="-1987305240"/>
        <c:scaling>
          <c:logBase val="10.0"/>
          <c:orientation val="minMax"/>
          <c:max val="1.0E18"/>
          <c:min val="1.0E8"/>
        </c:scaling>
        <c:delete val="0"/>
        <c:axPos val="l"/>
        <c:majorGridlines/>
        <c:numFmt formatCode="0.E+00" sourceLinked="0"/>
        <c:majorTickMark val="out"/>
        <c:minorTickMark val="none"/>
        <c:tickLblPos val="nextTo"/>
        <c:txPr>
          <a:bodyPr/>
          <a:lstStyle/>
          <a:p>
            <a:pPr>
              <a:defRPr sz="1800"/>
            </a:pPr>
            <a:endParaRPr lang="en-US"/>
          </a:p>
        </c:txPr>
        <c:crossAx val="-2006895000"/>
        <c:crosses val="autoZero"/>
        <c:crossBetween val="between"/>
      </c:valAx>
      <c:spPr>
        <a:blipFill rotWithShape="1">
          <a:blip xmlns:r="http://schemas.openxmlformats.org/officeDocument/2006/relationships" r:embed="rId1"/>
          <a:tile tx="0" ty="0" sx="100000" sy="100000" flip="none" algn="tl"/>
        </a:blipFill>
        <a:ln>
          <a:solidFill>
            <a:schemeClr val="tx1"/>
          </a:solidFill>
        </a:ln>
      </c:spPr>
    </c:plotArea>
    <c:plotVisOnly val="1"/>
    <c:dispBlanksAs val="gap"/>
    <c:showDLblsOverMax val="0"/>
  </c:chart>
  <c:externalData r:id="rId2">
    <c:autoUpdate val="0"/>
  </c:externalData>
</c:chartSpace>
</file>

<file path=ppt/diagrams/_rels/data5.xml.rels><?xml version="1.0" encoding="UTF-8" standalone="yes"?>
<Relationships xmlns="http://schemas.openxmlformats.org/package/2006/relationships"><Relationship Id="rId3" Type="http://schemas.openxmlformats.org/officeDocument/2006/relationships/image" Target="../media/image136.png"/><Relationship Id="rId4" Type="http://schemas.openxmlformats.org/officeDocument/2006/relationships/image" Target="../media/image137.png"/><Relationship Id="rId5" Type="http://schemas.openxmlformats.org/officeDocument/2006/relationships/image" Target="../media/image138.png"/><Relationship Id="rId1" Type="http://schemas.openxmlformats.org/officeDocument/2006/relationships/image" Target="../media/image134.png"/><Relationship Id="rId2" Type="http://schemas.openxmlformats.org/officeDocument/2006/relationships/image" Target="../media/image13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36.png"/><Relationship Id="rId4" Type="http://schemas.openxmlformats.org/officeDocument/2006/relationships/image" Target="../media/image137.png"/><Relationship Id="rId5" Type="http://schemas.openxmlformats.org/officeDocument/2006/relationships/image" Target="../media/image138.png"/><Relationship Id="rId1" Type="http://schemas.openxmlformats.org/officeDocument/2006/relationships/image" Target="../media/image134.png"/><Relationship Id="rId2" Type="http://schemas.openxmlformats.org/officeDocument/2006/relationships/image" Target="../media/image135.pn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7448CB-3E74-3944-B59F-6958AB366248}" type="doc">
      <dgm:prSet loTypeId="urn:microsoft.com/office/officeart/2005/8/layout/cycle3" loCatId="" qsTypeId="urn:microsoft.com/office/officeart/2005/8/quickstyle/simple4" qsCatId="simple" csTypeId="urn:microsoft.com/office/officeart/2005/8/colors/accent1_5" csCatId="accent1" phldr="1"/>
      <dgm:spPr/>
      <dgm:t>
        <a:bodyPr/>
        <a:lstStyle/>
        <a:p>
          <a:endParaRPr lang="en-US"/>
        </a:p>
      </dgm:t>
    </dgm:pt>
    <dgm:pt modelId="{2D6DDFAC-F29E-1047-B514-643372B3285C}">
      <dgm:prSet phldrT="[Text]" phldr="1"/>
      <dgm:spPr>
        <a:noFill/>
        <a:ln>
          <a:noFill/>
        </a:ln>
      </dgm:spPr>
      <dgm:t>
        <a:bodyPr/>
        <a:lstStyle/>
        <a:p>
          <a:endParaRPr lang="en-US" dirty="0">
            <a:solidFill>
              <a:schemeClr val="bg1"/>
            </a:solidFill>
          </a:endParaRPr>
        </a:p>
      </dgm:t>
    </dgm:pt>
    <dgm:pt modelId="{57E6C7F6-505B-9F4B-A544-85421552CD31}" type="parTrans" cxnId="{036985A4-0061-CB46-AE67-D65F6E36D354}">
      <dgm:prSet/>
      <dgm:spPr/>
      <dgm:t>
        <a:bodyPr/>
        <a:lstStyle/>
        <a:p>
          <a:endParaRPr lang="en-US"/>
        </a:p>
      </dgm:t>
    </dgm:pt>
    <dgm:pt modelId="{698F4ACC-96BE-D64C-B89D-187FFF1AAF46}" type="sibTrans" cxnId="{036985A4-0061-CB46-AE67-D65F6E36D354}">
      <dgm:prSet/>
      <dgm:spPr>
        <a:solidFill>
          <a:schemeClr val="accent5">
            <a:lumMod val="75000"/>
          </a:schemeClr>
        </a:solidFill>
      </dgm:spPr>
      <dgm:t>
        <a:bodyPr/>
        <a:lstStyle/>
        <a:p>
          <a:endParaRPr lang="en-US"/>
        </a:p>
      </dgm:t>
    </dgm:pt>
    <dgm:pt modelId="{D55CBA5F-6AA2-DA48-9E49-E546B8FE161B}">
      <dgm:prSet phldrT="[Text]"/>
      <dgm:spPr>
        <a:noFill/>
        <a:ln>
          <a:noFill/>
        </a:ln>
      </dgm:spPr>
      <dgm:t>
        <a:bodyPr/>
        <a:lstStyle/>
        <a:p>
          <a:endParaRPr lang="en-US" dirty="0"/>
        </a:p>
      </dgm:t>
    </dgm:pt>
    <dgm:pt modelId="{F98EAD81-F2C8-9C43-927B-40A2E448464D}" type="parTrans" cxnId="{5A9A78C8-7128-1E49-9513-EC6A92A142CB}">
      <dgm:prSet/>
      <dgm:spPr/>
      <dgm:t>
        <a:bodyPr/>
        <a:lstStyle/>
        <a:p>
          <a:endParaRPr lang="en-US"/>
        </a:p>
      </dgm:t>
    </dgm:pt>
    <dgm:pt modelId="{97B94B22-6FA1-264E-BE02-AE8E93C530AC}" type="sibTrans" cxnId="{5A9A78C8-7128-1E49-9513-EC6A92A142CB}">
      <dgm:prSet/>
      <dgm:spPr/>
      <dgm:t>
        <a:bodyPr/>
        <a:lstStyle/>
        <a:p>
          <a:endParaRPr lang="en-US"/>
        </a:p>
      </dgm:t>
    </dgm:pt>
    <dgm:pt modelId="{29836F12-5D24-D643-B7A8-C743A37F309A}">
      <dgm:prSet phldrT="[Text]"/>
      <dgm:spPr>
        <a:noFill/>
        <a:ln>
          <a:noFill/>
        </a:ln>
      </dgm:spPr>
      <dgm:t>
        <a:bodyPr/>
        <a:lstStyle/>
        <a:p>
          <a:endParaRPr lang="en-US"/>
        </a:p>
      </dgm:t>
    </dgm:pt>
    <dgm:pt modelId="{6A88B8B0-1FC1-794F-AA6F-239F541D6E88}" type="parTrans" cxnId="{F4B7B3B6-E488-9F4E-9AB0-6DC497108CF0}">
      <dgm:prSet/>
      <dgm:spPr/>
      <dgm:t>
        <a:bodyPr/>
        <a:lstStyle/>
        <a:p>
          <a:endParaRPr lang="en-US"/>
        </a:p>
      </dgm:t>
    </dgm:pt>
    <dgm:pt modelId="{F363086A-ABD8-7342-ABDC-6B65B3DEC361}" type="sibTrans" cxnId="{F4B7B3B6-E488-9F4E-9AB0-6DC497108CF0}">
      <dgm:prSet/>
      <dgm:spPr/>
      <dgm:t>
        <a:bodyPr/>
        <a:lstStyle/>
        <a:p>
          <a:endParaRPr lang="en-US"/>
        </a:p>
      </dgm:t>
    </dgm:pt>
    <dgm:pt modelId="{7B3072B9-C896-F545-9143-4C00D1DD11B8}">
      <dgm:prSet phldrT="[Text]"/>
      <dgm:spPr>
        <a:noFill/>
        <a:ln>
          <a:noFill/>
        </a:ln>
      </dgm:spPr>
      <dgm:t>
        <a:bodyPr/>
        <a:lstStyle/>
        <a:p>
          <a:endParaRPr lang="en-US"/>
        </a:p>
      </dgm:t>
    </dgm:pt>
    <dgm:pt modelId="{ED866BCE-4CD5-FD40-A7A6-17A5CB1B264A}" type="parTrans" cxnId="{98D3F0B4-9D2B-C34A-A170-E1DC04BCF24D}">
      <dgm:prSet/>
      <dgm:spPr/>
      <dgm:t>
        <a:bodyPr/>
        <a:lstStyle/>
        <a:p>
          <a:endParaRPr lang="en-US"/>
        </a:p>
      </dgm:t>
    </dgm:pt>
    <dgm:pt modelId="{6D03A0A1-F203-8644-A44E-26E6F8860C20}" type="sibTrans" cxnId="{98D3F0B4-9D2B-C34A-A170-E1DC04BCF24D}">
      <dgm:prSet/>
      <dgm:spPr/>
      <dgm:t>
        <a:bodyPr/>
        <a:lstStyle/>
        <a:p>
          <a:endParaRPr lang="en-US"/>
        </a:p>
      </dgm:t>
    </dgm:pt>
    <dgm:pt modelId="{6BAD68E1-8E98-8F49-8464-D5C58885BFDA}">
      <dgm:prSet phldrT="[Text]"/>
      <dgm:spPr>
        <a:noFill/>
      </dgm:spPr>
      <dgm:t>
        <a:bodyPr/>
        <a:lstStyle/>
        <a:p>
          <a:endParaRPr lang="en-US"/>
        </a:p>
      </dgm:t>
    </dgm:pt>
    <dgm:pt modelId="{0F95568B-54E5-FF41-9FB4-482BBEE20FB9}" type="parTrans" cxnId="{D63F7F97-D762-7B42-BA37-B77151A7CC53}">
      <dgm:prSet/>
      <dgm:spPr/>
      <dgm:t>
        <a:bodyPr/>
        <a:lstStyle/>
        <a:p>
          <a:endParaRPr lang="en-US"/>
        </a:p>
      </dgm:t>
    </dgm:pt>
    <dgm:pt modelId="{C76FAFF4-E834-7A40-B39D-56F38E1127A3}" type="sibTrans" cxnId="{D63F7F97-D762-7B42-BA37-B77151A7CC53}">
      <dgm:prSet/>
      <dgm:spPr/>
      <dgm:t>
        <a:bodyPr/>
        <a:lstStyle/>
        <a:p>
          <a:endParaRPr lang="en-US"/>
        </a:p>
      </dgm:t>
    </dgm:pt>
    <dgm:pt modelId="{7A39ACD6-00BD-AC4C-896C-5D64A535C839}">
      <dgm:prSet phldrT="[Text]"/>
      <dgm:spPr>
        <a:noFill/>
        <a:ln>
          <a:noFill/>
        </a:ln>
      </dgm:spPr>
      <dgm:t>
        <a:bodyPr/>
        <a:lstStyle/>
        <a:p>
          <a:endParaRPr lang="en-US"/>
        </a:p>
      </dgm:t>
    </dgm:pt>
    <dgm:pt modelId="{45E4FA6D-EAEB-4548-89A8-3034CC687E8D}" type="parTrans" cxnId="{2F1D23BF-8A43-894B-BBE8-E2DC413CDC17}">
      <dgm:prSet/>
      <dgm:spPr/>
      <dgm:t>
        <a:bodyPr/>
        <a:lstStyle/>
        <a:p>
          <a:endParaRPr lang="en-US"/>
        </a:p>
      </dgm:t>
    </dgm:pt>
    <dgm:pt modelId="{F421D6C2-8504-E542-A5D5-F51516E3455D}" type="sibTrans" cxnId="{2F1D23BF-8A43-894B-BBE8-E2DC413CDC17}">
      <dgm:prSet/>
      <dgm:spPr/>
      <dgm:t>
        <a:bodyPr/>
        <a:lstStyle/>
        <a:p>
          <a:endParaRPr lang="en-US"/>
        </a:p>
      </dgm:t>
    </dgm:pt>
    <dgm:pt modelId="{C0E244C5-545A-F14E-8681-B4D257B49DEC}" type="pres">
      <dgm:prSet presAssocID="{5E7448CB-3E74-3944-B59F-6958AB366248}" presName="Name0" presStyleCnt="0">
        <dgm:presLayoutVars>
          <dgm:dir/>
          <dgm:resizeHandles val="exact"/>
        </dgm:presLayoutVars>
      </dgm:prSet>
      <dgm:spPr/>
      <dgm:t>
        <a:bodyPr/>
        <a:lstStyle/>
        <a:p>
          <a:endParaRPr lang="en-US"/>
        </a:p>
      </dgm:t>
    </dgm:pt>
    <dgm:pt modelId="{9DC3C527-984F-424B-9126-5AB38F67EC59}" type="pres">
      <dgm:prSet presAssocID="{5E7448CB-3E74-3944-B59F-6958AB366248}" presName="cycle" presStyleCnt="0"/>
      <dgm:spPr/>
    </dgm:pt>
    <dgm:pt modelId="{C81A9AF5-DFE2-DB49-88DE-E33C3E37671E}" type="pres">
      <dgm:prSet presAssocID="{2D6DDFAC-F29E-1047-B514-643372B3285C}" presName="nodeFirstNode" presStyleLbl="node1" presStyleIdx="0" presStyleCnt="6" custScaleX="16304" custScaleY="5999" custRadScaleRad="97364" custRadScaleInc="-2051">
        <dgm:presLayoutVars>
          <dgm:bulletEnabled val="1"/>
        </dgm:presLayoutVars>
      </dgm:prSet>
      <dgm:spPr/>
      <dgm:t>
        <a:bodyPr/>
        <a:lstStyle/>
        <a:p>
          <a:endParaRPr lang="en-US"/>
        </a:p>
      </dgm:t>
    </dgm:pt>
    <dgm:pt modelId="{E8B63EC7-6408-644C-A080-DF28C620E8A9}" type="pres">
      <dgm:prSet presAssocID="{698F4ACC-96BE-D64C-B89D-187FFF1AAF46}" presName="sibTransFirstNode" presStyleLbl="bgShp" presStyleIdx="0" presStyleCnt="1" custScaleX="118001" custLinFactNeighborX="2898"/>
      <dgm:spPr/>
      <dgm:t>
        <a:bodyPr/>
        <a:lstStyle/>
        <a:p>
          <a:endParaRPr lang="en-US"/>
        </a:p>
      </dgm:t>
    </dgm:pt>
    <dgm:pt modelId="{261AC40E-B051-CD47-8AAB-5DC05625061B}" type="pres">
      <dgm:prSet presAssocID="{29836F12-5D24-D643-B7A8-C743A37F309A}" presName="nodeFollowingNodes" presStyleLbl="node1" presStyleIdx="1" presStyleCnt="6" custFlipHor="1" custScaleX="3153" custScaleY="67681">
        <dgm:presLayoutVars>
          <dgm:bulletEnabled val="1"/>
        </dgm:presLayoutVars>
      </dgm:prSet>
      <dgm:spPr/>
      <dgm:t>
        <a:bodyPr/>
        <a:lstStyle/>
        <a:p>
          <a:endParaRPr lang="en-US"/>
        </a:p>
      </dgm:t>
    </dgm:pt>
    <dgm:pt modelId="{C7AAABC4-8877-3847-B0C8-5B98B676D156}" type="pres">
      <dgm:prSet presAssocID="{7B3072B9-C896-F545-9143-4C00D1DD11B8}" presName="nodeFollowingNodes" presStyleLbl="node1" presStyleIdx="2" presStyleCnt="6" custFlipHor="1" custScaleX="15651" custScaleY="18878" custRadScaleRad="107997" custRadScaleInc="-45382">
        <dgm:presLayoutVars>
          <dgm:bulletEnabled val="1"/>
        </dgm:presLayoutVars>
      </dgm:prSet>
      <dgm:spPr/>
      <dgm:t>
        <a:bodyPr/>
        <a:lstStyle/>
        <a:p>
          <a:endParaRPr lang="en-US"/>
        </a:p>
      </dgm:t>
    </dgm:pt>
    <dgm:pt modelId="{9C284CEB-9784-1A43-B921-85A9D78A37C9}" type="pres">
      <dgm:prSet presAssocID="{6BAD68E1-8E98-8F49-8464-D5C58885BFDA}" presName="nodeFollowingNodes" presStyleLbl="node1" presStyleIdx="3" presStyleCnt="6" custScaleX="30659" custScaleY="21884" custRadScaleRad="112495" custRadScaleInc="10842">
        <dgm:presLayoutVars>
          <dgm:bulletEnabled val="1"/>
        </dgm:presLayoutVars>
      </dgm:prSet>
      <dgm:spPr/>
      <dgm:t>
        <a:bodyPr/>
        <a:lstStyle/>
        <a:p>
          <a:endParaRPr lang="en-US"/>
        </a:p>
      </dgm:t>
    </dgm:pt>
    <dgm:pt modelId="{FE562E26-C2F1-664B-BB75-09DD1C863DBA}" type="pres">
      <dgm:prSet presAssocID="{7A39ACD6-00BD-AC4C-896C-5D64A535C839}" presName="nodeFollowingNodes" presStyleLbl="node1" presStyleIdx="4" presStyleCnt="6" custScaleX="7777" custScaleY="6307" custRadScaleRad="105421" custRadScaleInc="54322">
        <dgm:presLayoutVars>
          <dgm:bulletEnabled val="1"/>
        </dgm:presLayoutVars>
      </dgm:prSet>
      <dgm:spPr/>
      <dgm:t>
        <a:bodyPr/>
        <a:lstStyle/>
        <a:p>
          <a:endParaRPr lang="en-US"/>
        </a:p>
      </dgm:t>
    </dgm:pt>
    <dgm:pt modelId="{75F19F22-0C8D-DB4E-AB9C-AFC6551BF6F0}" type="pres">
      <dgm:prSet presAssocID="{D55CBA5F-6AA2-DA48-9E49-E546B8FE161B}" presName="nodeFollowingNodes" presStyleLbl="node1" presStyleIdx="5" presStyleCnt="6" custScaleX="21974" custScaleY="8333">
        <dgm:presLayoutVars>
          <dgm:bulletEnabled val="1"/>
        </dgm:presLayoutVars>
      </dgm:prSet>
      <dgm:spPr/>
      <dgm:t>
        <a:bodyPr/>
        <a:lstStyle/>
        <a:p>
          <a:endParaRPr lang="en-US"/>
        </a:p>
      </dgm:t>
    </dgm:pt>
  </dgm:ptLst>
  <dgm:cxnLst>
    <dgm:cxn modelId="{5A9A78C8-7128-1E49-9513-EC6A92A142CB}" srcId="{5E7448CB-3E74-3944-B59F-6958AB366248}" destId="{D55CBA5F-6AA2-DA48-9E49-E546B8FE161B}" srcOrd="5" destOrd="0" parTransId="{F98EAD81-F2C8-9C43-927B-40A2E448464D}" sibTransId="{97B94B22-6FA1-264E-BE02-AE8E93C530AC}"/>
    <dgm:cxn modelId="{0C8788AB-6086-DC46-8AD2-1F1F92351127}" type="presOf" srcId="{D55CBA5F-6AA2-DA48-9E49-E546B8FE161B}" destId="{75F19F22-0C8D-DB4E-AB9C-AFC6551BF6F0}" srcOrd="0" destOrd="0" presId="urn:microsoft.com/office/officeart/2005/8/layout/cycle3"/>
    <dgm:cxn modelId="{7AE29487-FEA0-BA49-B812-812BA678A010}" type="presOf" srcId="{5E7448CB-3E74-3944-B59F-6958AB366248}" destId="{C0E244C5-545A-F14E-8681-B4D257B49DEC}" srcOrd="0" destOrd="0" presId="urn:microsoft.com/office/officeart/2005/8/layout/cycle3"/>
    <dgm:cxn modelId="{D63F7F97-D762-7B42-BA37-B77151A7CC53}" srcId="{5E7448CB-3E74-3944-B59F-6958AB366248}" destId="{6BAD68E1-8E98-8F49-8464-D5C58885BFDA}" srcOrd="3" destOrd="0" parTransId="{0F95568B-54E5-FF41-9FB4-482BBEE20FB9}" sibTransId="{C76FAFF4-E834-7A40-B39D-56F38E1127A3}"/>
    <dgm:cxn modelId="{036985A4-0061-CB46-AE67-D65F6E36D354}" srcId="{5E7448CB-3E74-3944-B59F-6958AB366248}" destId="{2D6DDFAC-F29E-1047-B514-643372B3285C}" srcOrd="0" destOrd="0" parTransId="{57E6C7F6-505B-9F4B-A544-85421552CD31}" sibTransId="{698F4ACC-96BE-D64C-B89D-187FFF1AAF46}"/>
    <dgm:cxn modelId="{6B83DB0B-A6E2-8344-B7FE-8380CD074B5C}" type="presOf" srcId="{7B3072B9-C896-F545-9143-4C00D1DD11B8}" destId="{C7AAABC4-8877-3847-B0C8-5B98B676D156}" srcOrd="0" destOrd="0" presId="urn:microsoft.com/office/officeart/2005/8/layout/cycle3"/>
    <dgm:cxn modelId="{F4B7B3B6-E488-9F4E-9AB0-6DC497108CF0}" srcId="{5E7448CB-3E74-3944-B59F-6958AB366248}" destId="{29836F12-5D24-D643-B7A8-C743A37F309A}" srcOrd="1" destOrd="0" parTransId="{6A88B8B0-1FC1-794F-AA6F-239F541D6E88}" sibTransId="{F363086A-ABD8-7342-ABDC-6B65B3DEC361}"/>
    <dgm:cxn modelId="{1BFB3A82-A952-844C-B2A3-AC6F96A2B460}" type="presOf" srcId="{698F4ACC-96BE-D64C-B89D-187FFF1AAF46}" destId="{E8B63EC7-6408-644C-A080-DF28C620E8A9}" srcOrd="0" destOrd="0" presId="urn:microsoft.com/office/officeart/2005/8/layout/cycle3"/>
    <dgm:cxn modelId="{98D3F0B4-9D2B-C34A-A170-E1DC04BCF24D}" srcId="{5E7448CB-3E74-3944-B59F-6958AB366248}" destId="{7B3072B9-C896-F545-9143-4C00D1DD11B8}" srcOrd="2" destOrd="0" parTransId="{ED866BCE-4CD5-FD40-A7A6-17A5CB1B264A}" sibTransId="{6D03A0A1-F203-8644-A44E-26E6F8860C20}"/>
    <dgm:cxn modelId="{012D5C73-6A48-ED4A-A46B-8760E608D8D3}" type="presOf" srcId="{7A39ACD6-00BD-AC4C-896C-5D64A535C839}" destId="{FE562E26-C2F1-664B-BB75-09DD1C863DBA}" srcOrd="0" destOrd="0" presId="urn:microsoft.com/office/officeart/2005/8/layout/cycle3"/>
    <dgm:cxn modelId="{A2A6A60F-11E6-ED43-946B-4B467385ADDB}" type="presOf" srcId="{29836F12-5D24-D643-B7A8-C743A37F309A}" destId="{261AC40E-B051-CD47-8AAB-5DC05625061B}" srcOrd="0" destOrd="0" presId="urn:microsoft.com/office/officeart/2005/8/layout/cycle3"/>
    <dgm:cxn modelId="{A085C3F3-E33C-AA44-B29E-59946FDFAF34}" type="presOf" srcId="{6BAD68E1-8E98-8F49-8464-D5C58885BFDA}" destId="{9C284CEB-9784-1A43-B921-85A9D78A37C9}" srcOrd="0" destOrd="0" presId="urn:microsoft.com/office/officeart/2005/8/layout/cycle3"/>
    <dgm:cxn modelId="{38EF42C0-408D-2E49-8727-7D34354204E3}" type="presOf" srcId="{2D6DDFAC-F29E-1047-B514-643372B3285C}" destId="{C81A9AF5-DFE2-DB49-88DE-E33C3E37671E}" srcOrd="0" destOrd="0" presId="urn:microsoft.com/office/officeart/2005/8/layout/cycle3"/>
    <dgm:cxn modelId="{2F1D23BF-8A43-894B-BBE8-E2DC413CDC17}" srcId="{5E7448CB-3E74-3944-B59F-6958AB366248}" destId="{7A39ACD6-00BD-AC4C-896C-5D64A535C839}" srcOrd="4" destOrd="0" parTransId="{45E4FA6D-EAEB-4548-89A8-3034CC687E8D}" sibTransId="{F421D6C2-8504-E542-A5D5-F51516E3455D}"/>
    <dgm:cxn modelId="{E27D4B0E-FA58-E340-9750-38FFC15F6EA9}" type="presParOf" srcId="{C0E244C5-545A-F14E-8681-B4D257B49DEC}" destId="{9DC3C527-984F-424B-9126-5AB38F67EC59}" srcOrd="0" destOrd="0" presId="urn:microsoft.com/office/officeart/2005/8/layout/cycle3"/>
    <dgm:cxn modelId="{BBA2EA3A-292F-AF45-826F-DD8C648879BE}" type="presParOf" srcId="{9DC3C527-984F-424B-9126-5AB38F67EC59}" destId="{C81A9AF5-DFE2-DB49-88DE-E33C3E37671E}" srcOrd="0" destOrd="0" presId="urn:microsoft.com/office/officeart/2005/8/layout/cycle3"/>
    <dgm:cxn modelId="{AA031C35-7893-3741-AF19-A25803839776}" type="presParOf" srcId="{9DC3C527-984F-424B-9126-5AB38F67EC59}" destId="{E8B63EC7-6408-644C-A080-DF28C620E8A9}" srcOrd="1" destOrd="0" presId="urn:microsoft.com/office/officeart/2005/8/layout/cycle3"/>
    <dgm:cxn modelId="{D0101FE6-773D-6C45-9BF1-654200457E70}" type="presParOf" srcId="{9DC3C527-984F-424B-9126-5AB38F67EC59}" destId="{261AC40E-B051-CD47-8AAB-5DC05625061B}" srcOrd="2" destOrd="0" presId="urn:microsoft.com/office/officeart/2005/8/layout/cycle3"/>
    <dgm:cxn modelId="{92880633-CF27-4841-857F-59DF5A84A5F0}" type="presParOf" srcId="{9DC3C527-984F-424B-9126-5AB38F67EC59}" destId="{C7AAABC4-8877-3847-B0C8-5B98B676D156}" srcOrd="3" destOrd="0" presId="urn:microsoft.com/office/officeart/2005/8/layout/cycle3"/>
    <dgm:cxn modelId="{D37557AE-06C0-6549-9F0B-F121574745E4}" type="presParOf" srcId="{9DC3C527-984F-424B-9126-5AB38F67EC59}" destId="{9C284CEB-9784-1A43-B921-85A9D78A37C9}" srcOrd="4" destOrd="0" presId="urn:microsoft.com/office/officeart/2005/8/layout/cycle3"/>
    <dgm:cxn modelId="{F598B1AE-3240-664B-BC81-FF0E5A7BC18D}" type="presParOf" srcId="{9DC3C527-984F-424B-9126-5AB38F67EC59}" destId="{FE562E26-C2F1-664B-BB75-09DD1C863DBA}" srcOrd="5" destOrd="0" presId="urn:microsoft.com/office/officeart/2005/8/layout/cycle3"/>
    <dgm:cxn modelId="{5A750910-DA0D-114D-897B-9F3E97860838}" type="presParOf" srcId="{9DC3C527-984F-424B-9126-5AB38F67EC59}" destId="{75F19F22-0C8D-DB4E-AB9C-AFC6551BF6F0}" srcOrd="6"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128B8A-E37C-1F4D-A373-4917F63A002A}" type="doc">
      <dgm:prSet loTypeId="urn:microsoft.com/office/officeart/2005/8/layout/cycle1" loCatId="" qsTypeId="urn:microsoft.com/office/officeart/2005/8/quickstyle/simple4" qsCatId="simple" csTypeId="urn:microsoft.com/office/officeart/2005/8/colors/accent1_2" csCatId="accent1" phldr="1"/>
      <dgm:spPr/>
      <dgm:t>
        <a:bodyPr/>
        <a:lstStyle/>
        <a:p>
          <a:endParaRPr lang="en-US"/>
        </a:p>
      </dgm:t>
    </dgm:pt>
    <dgm:pt modelId="{B5A7F6D4-F3E0-4545-8D79-35656FBF7CF4}">
      <dgm:prSet phldrT="[Text]"/>
      <dgm:spPr/>
      <dgm:t>
        <a:bodyPr/>
        <a:lstStyle/>
        <a:p>
          <a:endParaRPr lang="en-US" dirty="0"/>
        </a:p>
      </dgm:t>
    </dgm:pt>
    <dgm:pt modelId="{14B8E2CF-76E4-9547-BC9A-9B1871809FE6}" type="parTrans" cxnId="{67C8DDBC-9102-804C-9AFD-20E1058281BE}">
      <dgm:prSet/>
      <dgm:spPr/>
      <dgm:t>
        <a:bodyPr/>
        <a:lstStyle/>
        <a:p>
          <a:endParaRPr lang="en-US"/>
        </a:p>
      </dgm:t>
    </dgm:pt>
    <dgm:pt modelId="{7AF8C71F-8386-1E46-A342-240153965FE6}" type="sibTrans" cxnId="{67C8DDBC-9102-804C-9AFD-20E1058281BE}">
      <dgm:prSet/>
      <dgm:spPr/>
      <dgm:t>
        <a:bodyPr/>
        <a:lstStyle/>
        <a:p>
          <a:endParaRPr lang="en-US"/>
        </a:p>
      </dgm:t>
    </dgm:pt>
    <dgm:pt modelId="{B83473B9-A4E3-6648-9EB8-7B390B7066C5}">
      <dgm:prSet phldrT="[Text]"/>
      <dgm:spPr/>
      <dgm:t>
        <a:bodyPr/>
        <a:lstStyle/>
        <a:p>
          <a:endParaRPr lang="en-US" dirty="0"/>
        </a:p>
      </dgm:t>
    </dgm:pt>
    <dgm:pt modelId="{677F00E7-AFC5-894B-A50D-B4FA29987643}" type="parTrans" cxnId="{C6DFD0A3-5913-424F-813A-165FCC138FFC}">
      <dgm:prSet/>
      <dgm:spPr/>
      <dgm:t>
        <a:bodyPr/>
        <a:lstStyle/>
        <a:p>
          <a:endParaRPr lang="en-US"/>
        </a:p>
      </dgm:t>
    </dgm:pt>
    <dgm:pt modelId="{9791CF84-1CED-7D43-9416-768F66822E7C}" type="sibTrans" cxnId="{C6DFD0A3-5913-424F-813A-165FCC138FFC}">
      <dgm:prSet/>
      <dgm:spPr/>
      <dgm:t>
        <a:bodyPr/>
        <a:lstStyle/>
        <a:p>
          <a:endParaRPr lang="en-US"/>
        </a:p>
      </dgm:t>
    </dgm:pt>
    <dgm:pt modelId="{ED1E384B-8D50-A44C-8627-EE0A26300C53}">
      <dgm:prSet phldrT="[Text]"/>
      <dgm:spPr/>
      <dgm:t>
        <a:bodyPr/>
        <a:lstStyle/>
        <a:p>
          <a:endParaRPr lang="en-US" dirty="0"/>
        </a:p>
      </dgm:t>
    </dgm:pt>
    <dgm:pt modelId="{63034BB9-84D3-0B41-B51C-7A30D689BADB}" type="parTrans" cxnId="{A3F0DEAC-F22C-6845-B7A6-A305FFB3F264}">
      <dgm:prSet/>
      <dgm:spPr/>
      <dgm:t>
        <a:bodyPr/>
        <a:lstStyle/>
        <a:p>
          <a:endParaRPr lang="en-US"/>
        </a:p>
      </dgm:t>
    </dgm:pt>
    <dgm:pt modelId="{980A07CD-33D1-FC4F-ACF5-EA0E3A04C673}" type="sibTrans" cxnId="{A3F0DEAC-F22C-6845-B7A6-A305FFB3F264}">
      <dgm:prSet/>
      <dgm:spPr/>
      <dgm:t>
        <a:bodyPr/>
        <a:lstStyle/>
        <a:p>
          <a:endParaRPr lang="en-US"/>
        </a:p>
      </dgm:t>
    </dgm:pt>
    <dgm:pt modelId="{58CF9C79-EC3B-C14D-98C0-9C52F1BC1FBF}">
      <dgm:prSet phldrT="[Text]"/>
      <dgm:spPr/>
      <dgm:t>
        <a:bodyPr/>
        <a:lstStyle/>
        <a:p>
          <a:endParaRPr lang="en-US" dirty="0"/>
        </a:p>
      </dgm:t>
    </dgm:pt>
    <dgm:pt modelId="{A07FCD90-2D3D-B24D-A9CA-A82F3A645E53}" type="parTrans" cxnId="{47329544-A636-704C-9BFC-0DC23AA11024}">
      <dgm:prSet/>
      <dgm:spPr/>
      <dgm:t>
        <a:bodyPr/>
        <a:lstStyle/>
        <a:p>
          <a:endParaRPr lang="en-US"/>
        </a:p>
      </dgm:t>
    </dgm:pt>
    <dgm:pt modelId="{C9631EE3-E164-0646-BB3E-90CD2E517F99}" type="sibTrans" cxnId="{47329544-A636-704C-9BFC-0DC23AA11024}">
      <dgm:prSet/>
      <dgm:spPr/>
      <dgm:t>
        <a:bodyPr/>
        <a:lstStyle/>
        <a:p>
          <a:endParaRPr lang="en-US"/>
        </a:p>
      </dgm:t>
    </dgm:pt>
    <dgm:pt modelId="{F1531C09-A3D5-FB43-AD34-7E32CA3F8C6D}" type="pres">
      <dgm:prSet presAssocID="{31128B8A-E37C-1F4D-A373-4917F63A002A}" presName="cycle" presStyleCnt="0">
        <dgm:presLayoutVars>
          <dgm:dir/>
          <dgm:resizeHandles val="exact"/>
        </dgm:presLayoutVars>
      </dgm:prSet>
      <dgm:spPr/>
      <dgm:t>
        <a:bodyPr/>
        <a:lstStyle/>
        <a:p>
          <a:endParaRPr lang="en-US"/>
        </a:p>
      </dgm:t>
    </dgm:pt>
    <dgm:pt modelId="{AC49DA87-E8BC-ED4B-BB38-43D9CB65FB5D}" type="pres">
      <dgm:prSet presAssocID="{B83473B9-A4E3-6648-9EB8-7B390B7066C5}" presName="dummy" presStyleCnt="0"/>
      <dgm:spPr/>
    </dgm:pt>
    <dgm:pt modelId="{6AA81E2B-96F5-D64B-AC49-A1687D39CA42}" type="pres">
      <dgm:prSet presAssocID="{B83473B9-A4E3-6648-9EB8-7B390B7066C5}" presName="node" presStyleLbl="revTx" presStyleIdx="0" presStyleCnt="4">
        <dgm:presLayoutVars>
          <dgm:bulletEnabled val="1"/>
        </dgm:presLayoutVars>
      </dgm:prSet>
      <dgm:spPr/>
      <dgm:t>
        <a:bodyPr/>
        <a:lstStyle/>
        <a:p>
          <a:endParaRPr lang="en-US"/>
        </a:p>
      </dgm:t>
    </dgm:pt>
    <dgm:pt modelId="{33BD03D2-C323-234A-809C-E1E9FB6D88F8}" type="pres">
      <dgm:prSet presAssocID="{9791CF84-1CED-7D43-9416-768F66822E7C}" presName="sibTrans" presStyleLbl="node1" presStyleIdx="0" presStyleCnt="4"/>
      <dgm:spPr/>
      <dgm:t>
        <a:bodyPr/>
        <a:lstStyle/>
        <a:p>
          <a:endParaRPr lang="en-US"/>
        </a:p>
      </dgm:t>
    </dgm:pt>
    <dgm:pt modelId="{0D8C0F2C-3CEC-054D-A693-E7A06581CA96}" type="pres">
      <dgm:prSet presAssocID="{ED1E384B-8D50-A44C-8627-EE0A26300C53}" presName="dummy" presStyleCnt="0"/>
      <dgm:spPr/>
    </dgm:pt>
    <dgm:pt modelId="{6F3DF0F6-3A73-F54E-AB1D-5CCC2882A084}" type="pres">
      <dgm:prSet presAssocID="{ED1E384B-8D50-A44C-8627-EE0A26300C53}" presName="node" presStyleLbl="revTx" presStyleIdx="1" presStyleCnt="4">
        <dgm:presLayoutVars>
          <dgm:bulletEnabled val="1"/>
        </dgm:presLayoutVars>
      </dgm:prSet>
      <dgm:spPr/>
      <dgm:t>
        <a:bodyPr/>
        <a:lstStyle/>
        <a:p>
          <a:endParaRPr lang="en-US"/>
        </a:p>
      </dgm:t>
    </dgm:pt>
    <dgm:pt modelId="{D799621E-1B51-1141-B60C-8CC79DEA16D3}" type="pres">
      <dgm:prSet presAssocID="{980A07CD-33D1-FC4F-ACF5-EA0E3A04C673}" presName="sibTrans" presStyleLbl="node1" presStyleIdx="1" presStyleCnt="4"/>
      <dgm:spPr/>
      <dgm:t>
        <a:bodyPr/>
        <a:lstStyle/>
        <a:p>
          <a:endParaRPr lang="en-US"/>
        </a:p>
      </dgm:t>
    </dgm:pt>
    <dgm:pt modelId="{6006F806-069C-0C42-B4C3-424F6397A4FF}" type="pres">
      <dgm:prSet presAssocID="{58CF9C79-EC3B-C14D-98C0-9C52F1BC1FBF}" presName="dummy" presStyleCnt="0"/>
      <dgm:spPr/>
    </dgm:pt>
    <dgm:pt modelId="{9312564D-2E55-3F4E-AD67-1749ED60C701}" type="pres">
      <dgm:prSet presAssocID="{58CF9C79-EC3B-C14D-98C0-9C52F1BC1FBF}" presName="node" presStyleLbl="revTx" presStyleIdx="2" presStyleCnt="4">
        <dgm:presLayoutVars>
          <dgm:bulletEnabled val="1"/>
        </dgm:presLayoutVars>
      </dgm:prSet>
      <dgm:spPr/>
      <dgm:t>
        <a:bodyPr/>
        <a:lstStyle/>
        <a:p>
          <a:endParaRPr lang="en-US"/>
        </a:p>
      </dgm:t>
    </dgm:pt>
    <dgm:pt modelId="{3C0B76AD-24F4-A344-B388-EBF1C7473354}" type="pres">
      <dgm:prSet presAssocID="{C9631EE3-E164-0646-BB3E-90CD2E517F99}" presName="sibTrans" presStyleLbl="node1" presStyleIdx="2" presStyleCnt="4"/>
      <dgm:spPr/>
      <dgm:t>
        <a:bodyPr/>
        <a:lstStyle/>
        <a:p>
          <a:endParaRPr lang="en-US"/>
        </a:p>
      </dgm:t>
    </dgm:pt>
    <dgm:pt modelId="{17B62CD6-3439-324C-A35F-3B40DEAA3FE1}" type="pres">
      <dgm:prSet presAssocID="{B5A7F6D4-F3E0-4545-8D79-35656FBF7CF4}" presName="dummy" presStyleCnt="0"/>
      <dgm:spPr/>
    </dgm:pt>
    <dgm:pt modelId="{37D3FB43-AEE7-3F42-809C-7E2FB75A0169}" type="pres">
      <dgm:prSet presAssocID="{B5A7F6D4-F3E0-4545-8D79-35656FBF7CF4}" presName="node" presStyleLbl="revTx" presStyleIdx="3" presStyleCnt="4">
        <dgm:presLayoutVars>
          <dgm:bulletEnabled val="1"/>
        </dgm:presLayoutVars>
      </dgm:prSet>
      <dgm:spPr/>
      <dgm:t>
        <a:bodyPr/>
        <a:lstStyle/>
        <a:p>
          <a:endParaRPr lang="en-US"/>
        </a:p>
      </dgm:t>
    </dgm:pt>
    <dgm:pt modelId="{92FABDBE-DF50-E540-9464-86ABFAED80F7}" type="pres">
      <dgm:prSet presAssocID="{7AF8C71F-8386-1E46-A342-240153965FE6}" presName="sibTrans" presStyleLbl="node1" presStyleIdx="3" presStyleCnt="4"/>
      <dgm:spPr/>
      <dgm:t>
        <a:bodyPr/>
        <a:lstStyle/>
        <a:p>
          <a:endParaRPr lang="en-US"/>
        </a:p>
      </dgm:t>
    </dgm:pt>
  </dgm:ptLst>
  <dgm:cxnLst>
    <dgm:cxn modelId="{5E0AB0F7-6F25-4A44-B197-5CCE0526FABD}" type="presOf" srcId="{C9631EE3-E164-0646-BB3E-90CD2E517F99}" destId="{3C0B76AD-24F4-A344-B388-EBF1C7473354}" srcOrd="0" destOrd="0" presId="urn:microsoft.com/office/officeart/2005/8/layout/cycle1"/>
    <dgm:cxn modelId="{C6DFD0A3-5913-424F-813A-165FCC138FFC}" srcId="{31128B8A-E37C-1F4D-A373-4917F63A002A}" destId="{B83473B9-A4E3-6648-9EB8-7B390B7066C5}" srcOrd="0" destOrd="0" parTransId="{677F00E7-AFC5-894B-A50D-B4FA29987643}" sibTransId="{9791CF84-1CED-7D43-9416-768F66822E7C}"/>
    <dgm:cxn modelId="{A77541E1-98C2-814D-8EE4-30C78321C73A}" type="presOf" srcId="{B5A7F6D4-F3E0-4545-8D79-35656FBF7CF4}" destId="{37D3FB43-AEE7-3F42-809C-7E2FB75A0169}" srcOrd="0" destOrd="0" presId="urn:microsoft.com/office/officeart/2005/8/layout/cycle1"/>
    <dgm:cxn modelId="{F46A5212-4E49-4945-AFA3-78C157EB2070}" type="presOf" srcId="{7AF8C71F-8386-1E46-A342-240153965FE6}" destId="{92FABDBE-DF50-E540-9464-86ABFAED80F7}" srcOrd="0" destOrd="0" presId="urn:microsoft.com/office/officeart/2005/8/layout/cycle1"/>
    <dgm:cxn modelId="{47329544-A636-704C-9BFC-0DC23AA11024}" srcId="{31128B8A-E37C-1F4D-A373-4917F63A002A}" destId="{58CF9C79-EC3B-C14D-98C0-9C52F1BC1FBF}" srcOrd="2" destOrd="0" parTransId="{A07FCD90-2D3D-B24D-A9CA-A82F3A645E53}" sibTransId="{C9631EE3-E164-0646-BB3E-90CD2E517F99}"/>
    <dgm:cxn modelId="{8BF8D3D4-3B72-9F45-9ABA-024AA5A28A95}" type="presOf" srcId="{B83473B9-A4E3-6648-9EB8-7B390B7066C5}" destId="{6AA81E2B-96F5-D64B-AC49-A1687D39CA42}" srcOrd="0" destOrd="0" presId="urn:microsoft.com/office/officeart/2005/8/layout/cycle1"/>
    <dgm:cxn modelId="{E4310717-A986-A242-BFB0-D428202A0DC1}" type="presOf" srcId="{ED1E384B-8D50-A44C-8627-EE0A26300C53}" destId="{6F3DF0F6-3A73-F54E-AB1D-5CCC2882A084}" srcOrd="0" destOrd="0" presId="urn:microsoft.com/office/officeart/2005/8/layout/cycle1"/>
    <dgm:cxn modelId="{3E02B1B1-55B7-0B45-9874-5F63BE20D1C6}" type="presOf" srcId="{980A07CD-33D1-FC4F-ACF5-EA0E3A04C673}" destId="{D799621E-1B51-1141-B60C-8CC79DEA16D3}" srcOrd="0" destOrd="0" presId="urn:microsoft.com/office/officeart/2005/8/layout/cycle1"/>
    <dgm:cxn modelId="{67C8DDBC-9102-804C-9AFD-20E1058281BE}" srcId="{31128B8A-E37C-1F4D-A373-4917F63A002A}" destId="{B5A7F6D4-F3E0-4545-8D79-35656FBF7CF4}" srcOrd="3" destOrd="0" parTransId="{14B8E2CF-76E4-9547-BC9A-9B1871809FE6}" sibTransId="{7AF8C71F-8386-1E46-A342-240153965FE6}"/>
    <dgm:cxn modelId="{A3F0DEAC-F22C-6845-B7A6-A305FFB3F264}" srcId="{31128B8A-E37C-1F4D-A373-4917F63A002A}" destId="{ED1E384B-8D50-A44C-8627-EE0A26300C53}" srcOrd="1" destOrd="0" parTransId="{63034BB9-84D3-0B41-B51C-7A30D689BADB}" sibTransId="{980A07CD-33D1-FC4F-ACF5-EA0E3A04C673}"/>
    <dgm:cxn modelId="{C1A1BC67-9292-6644-AAF6-99656C243BF7}" type="presOf" srcId="{9791CF84-1CED-7D43-9416-768F66822E7C}" destId="{33BD03D2-C323-234A-809C-E1E9FB6D88F8}" srcOrd="0" destOrd="0" presId="urn:microsoft.com/office/officeart/2005/8/layout/cycle1"/>
    <dgm:cxn modelId="{F0EFF00F-DB54-AD4E-BD2D-FE13454AF02D}" type="presOf" srcId="{58CF9C79-EC3B-C14D-98C0-9C52F1BC1FBF}" destId="{9312564D-2E55-3F4E-AD67-1749ED60C701}" srcOrd="0" destOrd="0" presId="urn:microsoft.com/office/officeart/2005/8/layout/cycle1"/>
    <dgm:cxn modelId="{070EABD3-F57D-014D-9E0C-E198197F8325}" type="presOf" srcId="{31128B8A-E37C-1F4D-A373-4917F63A002A}" destId="{F1531C09-A3D5-FB43-AD34-7E32CA3F8C6D}" srcOrd="0" destOrd="0" presId="urn:microsoft.com/office/officeart/2005/8/layout/cycle1"/>
    <dgm:cxn modelId="{CDDC9DE2-2B47-1940-BC0D-94500CC24FE3}" type="presParOf" srcId="{F1531C09-A3D5-FB43-AD34-7E32CA3F8C6D}" destId="{AC49DA87-E8BC-ED4B-BB38-43D9CB65FB5D}" srcOrd="0" destOrd="0" presId="urn:microsoft.com/office/officeart/2005/8/layout/cycle1"/>
    <dgm:cxn modelId="{C10E6734-EB47-0C48-89D1-E56FB60E72E9}" type="presParOf" srcId="{F1531C09-A3D5-FB43-AD34-7E32CA3F8C6D}" destId="{6AA81E2B-96F5-D64B-AC49-A1687D39CA42}" srcOrd="1" destOrd="0" presId="urn:microsoft.com/office/officeart/2005/8/layout/cycle1"/>
    <dgm:cxn modelId="{167CBB8C-3871-634E-BE6A-D12CD7406F54}" type="presParOf" srcId="{F1531C09-A3D5-FB43-AD34-7E32CA3F8C6D}" destId="{33BD03D2-C323-234A-809C-E1E9FB6D88F8}" srcOrd="2" destOrd="0" presId="urn:microsoft.com/office/officeart/2005/8/layout/cycle1"/>
    <dgm:cxn modelId="{266BE06A-8FA4-E040-BE28-3163BC2B0B1B}" type="presParOf" srcId="{F1531C09-A3D5-FB43-AD34-7E32CA3F8C6D}" destId="{0D8C0F2C-3CEC-054D-A693-E7A06581CA96}" srcOrd="3" destOrd="0" presId="urn:microsoft.com/office/officeart/2005/8/layout/cycle1"/>
    <dgm:cxn modelId="{5D2D3C66-B41A-5641-B167-B8DB52FD9FBF}" type="presParOf" srcId="{F1531C09-A3D5-FB43-AD34-7E32CA3F8C6D}" destId="{6F3DF0F6-3A73-F54E-AB1D-5CCC2882A084}" srcOrd="4" destOrd="0" presId="urn:microsoft.com/office/officeart/2005/8/layout/cycle1"/>
    <dgm:cxn modelId="{8F819338-EF88-454A-A1F9-EAD0D1808D2C}" type="presParOf" srcId="{F1531C09-A3D5-FB43-AD34-7E32CA3F8C6D}" destId="{D799621E-1B51-1141-B60C-8CC79DEA16D3}" srcOrd="5" destOrd="0" presId="urn:microsoft.com/office/officeart/2005/8/layout/cycle1"/>
    <dgm:cxn modelId="{21E04536-9055-5847-8E38-E6C50987E16E}" type="presParOf" srcId="{F1531C09-A3D5-FB43-AD34-7E32CA3F8C6D}" destId="{6006F806-069C-0C42-B4C3-424F6397A4FF}" srcOrd="6" destOrd="0" presId="urn:microsoft.com/office/officeart/2005/8/layout/cycle1"/>
    <dgm:cxn modelId="{A657684D-E0AA-814F-9712-C227E3418256}" type="presParOf" srcId="{F1531C09-A3D5-FB43-AD34-7E32CA3F8C6D}" destId="{9312564D-2E55-3F4E-AD67-1749ED60C701}" srcOrd="7" destOrd="0" presId="urn:microsoft.com/office/officeart/2005/8/layout/cycle1"/>
    <dgm:cxn modelId="{178D054C-00B3-5C43-BD0B-ABE27DF180E6}" type="presParOf" srcId="{F1531C09-A3D5-FB43-AD34-7E32CA3F8C6D}" destId="{3C0B76AD-24F4-A344-B388-EBF1C7473354}" srcOrd="8" destOrd="0" presId="urn:microsoft.com/office/officeart/2005/8/layout/cycle1"/>
    <dgm:cxn modelId="{BDE677BB-0ABF-C54A-9EA1-99A79BCF1678}" type="presParOf" srcId="{F1531C09-A3D5-FB43-AD34-7E32CA3F8C6D}" destId="{17B62CD6-3439-324C-A35F-3B40DEAA3FE1}" srcOrd="9" destOrd="0" presId="urn:microsoft.com/office/officeart/2005/8/layout/cycle1"/>
    <dgm:cxn modelId="{B2F9E431-F2AC-634B-9D42-C446FE8D61DC}" type="presParOf" srcId="{F1531C09-A3D5-FB43-AD34-7E32CA3F8C6D}" destId="{37D3FB43-AEE7-3F42-809C-7E2FB75A0169}" srcOrd="10" destOrd="0" presId="urn:microsoft.com/office/officeart/2005/8/layout/cycle1"/>
    <dgm:cxn modelId="{2EDE9774-B33D-344A-B895-067AF5696FEB}" type="presParOf" srcId="{F1531C09-A3D5-FB43-AD34-7E32CA3F8C6D}" destId="{92FABDBE-DF50-E540-9464-86ABFAED80F7}" srcOrd="11"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B18A74-A674-CD46-8A79-191A1A8B0292}" type="doc">
      <dgm:prSet loTypeId="urn:microsoft.com/office/officeart/2005/8/layout/cycle3" loCatId="" qsTypeId="urn:microsoft.com/office/officeart/2005/8/quickstyle/simple4" qsCatId="simple" csTypeId="urn:microsoft.com/office/officeart/2005/8/colors/accent1_2" csCatId="accent1" phldr="1"/>
      <dgm:spPr/>
      <dgm:t>
        <a:bodyPr/>
        <a:lstStyle/>
        <a:p>
          <a:endParaRPr lang="en-US"/>
        </a:p>
      </dgm:t>
    </dgm:pt>
    <dgm:pt modelId="{62B319F5-51C4-9744-8D88-94BEB3E210BB}">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Expertise</a:t>
          </a:r>
          <a:endParaRPr lang="en-US" sz="1600" dirty="0">
            <a:latin typeface="Avenir Next Condensed Demi Bold"/>
            <a:cs typeface="Avenir Next Condensed Demi Bold"/>
          </a:endParaRPr>
        </a:p>
      </dgm:t>
    </dgm:pt>
    <dgm:pt modelId="{54F52541-35DC-DE4D-BD56-42E9A51AB173}" type="parTrans" cxnId="{4ABBE0A0-4E5C-DB45-9F85-ADBE6BD6B171}">
      <dgm:prSet/>
      <dgm:spPr/>
      <dgm:t>
        <a:bodyPr/>
        <a:lstStyle/>
        <a:p>
          <a:endParaRPr lang="en-US" sz="1600">
            <a:latin typeface="Avenir Next Condensed Demi Bold"/>
            <a:cs typeface="Avenir Next Condensed Demi Bold"/>
          </a:endParaRPr>
        </a:p>
      </dgm:t>
    </dgm:pt>
    <dgm:pt modelId="{74D46720-5DEF-FC47-980C-3CC5A2B10FE8}" type="sibTrans" cxnId="{4ABBE0A0-4E5C-DB45-9F85-ADBE6BD6B171}">
      <dgm:prSet/>
      <dgm:spPr/>
      <dgm:t>
        <a:bodyPr/>
        <a:lstStyle/>
        <a:p>
          <a:endParaRPr lang="en-US" sz="1600">
            <a:latin typeface="Avenir Next Condensed Demi Bold"/>
            <a:cs typeface="Avenir Next Condensed Demi Bold"/>
          </a:endParaRPr>
        </a:p>
      </dgm:t>
    </dgm:pt>
    <dgm:pt modelId="{87746BA3-1F95-354F-BED3-BC0318E73664}">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User Community</a:t>
          </a:r>
          <a:endParaRPr lang="en-US" sz="1600" dirty="0">
            <a:latin typeface="Avenir Next Condensed Demi Bold"/>
            <a:cs typeface="Avenir Next Condensed Demi Bold"/>
          </a:endParaRPr>
        </a:p>
      </dgm:t>
    </dgm:pt>
    <dgm:pt modelId="{707A6993-6470-3F4E-87A4-284D1D25BE76}" type="parTrans" cxnId="{0D9752BB-F5E9-1841-9262-EF99FAF2FA97}">
      <dgm:prSet/>
      <dgm:spPr/>
      <dgm:t>
        <a:bodyPr/>
        <a:lstStyle/>
        <a:p>
          <a:endParaRPr lang="en-US" sz="1600">
            <a:latin typeface="Avenir Next Condensed Demi Bold"/>
            <a:cs typeface="Avenir Next Condensed Demi Bold"/>
          </a:endParaRPr>
        </a:p>
      </dgm:t>
    </dgm:pt>
    <dgm:pt modelId="{870C8B0A-471D-5749-9BEB-919BC5E41D41}" type="sibTrans" cxnId="{0D9752BB-F5E9-1841-9262-EF99FAF2FA97}">
      <dgm:prSet/>
      <dgm:spPr/>
      <dgm:t>
        <a:bodyPr/>
        <a:lstStyle/>
        <a:p>
          <a:endParaRPr lang="en-US" sz="1600">
            <a:latin typeface="Avenir Next Condensed Demi Bold"/>
            <a:cs typeface="Avenir Next Condensed Demi Bold"/>
          </a:endParaRPr>
        </a:p>
      </dgm:t>
    </dgm:pt>
    <dgm:pt modelId="{562CDA50-D12A-5041-BEBE-AEF44862DE87}">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Experimental Facilities</a:t>
          </a:r>
          <a:endParaRPr lang="en-US" sz="1600" dirty="0">
            <a:latin typeface="Avenir Next Condensed Demi Bold"/>
            <a:cs typeface="Avenir Next Condensed Demi Bold"/>
          </a:endParaRPr>
        </a:p>
      </dgm:t>
    </dgm:pt>
    <dgm:pt modelId="{0782B8F1-BA8D-414A-8F87-3925423EEAF5}" type="parTrans" cxnId="{D0FF4D3B-7C45-5049-8077-8F2DEB230862}">
      <dgm:prSet/>
      <dgm:spPr/>
      <dgm:t>
        <a:bodyPr/>
        <a:lstStyle/>
        <a:p>
          <a:endParaRPr lang="en-US" sz="1600">
            <a:latin typeface="Avenir Next Condensed Demi Bold"/>
            <a:cs typeface="Avenir Next Condensed Demi Bold"/>
          </a:endParaRPr>
        </a:p>
      </dgm:t>
    </dgm:pt>
    <dgm:pt modelId="{F3218721-6D77-7D43-8D99-CB0B1ABF8F38}" type="sibTrans" cxnId="{D0FF4D3B-7C45-5049-8077-8F2DEB230862}">
      <dgm:prSet/>
      <dgm:spPr/>
      <dgm:t>
        <a:bodyPr/>
        <a:lstStyle/>
        <a:p>
          <a:endParaRPr lang="en-US" sz="1600">
            <a:latin typeface="Avenir Next Condensed Demi Bold"/>
            <a:cs typeface="Avenir Next Condensed Demi Bold"/>
          </a:endParaRPr>
        </a:p>
      </dgm:t>
    </dgm:pt>
    <dgm:pt modelId="{9639F301-C7FB-B743-BABC-D541D6F4B931}">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Computing and Data Facilities</a:t>
          </a:r>
          <a:endParaRPr lang="en-US" sz="1600" dirty="0">
            <a:latin typeface="Avenir Next Condensed Demi Bold"/>
            <a:cs typeface="Avenir Next Condensed Demi Bold"/>
          </a:endParaRPr>
        </a:p>
      </dgm:t>
    </dgm:pt>
    <dgm:pt modelId="{5B319D24-E66A-1B45-A9AB-140CE2398107}" type="sibTrans" cxnId="{7CEC8BCE-9538-1A43-98B2-A6249745DA3B}">
      <dgm:prSet/>
      <dgm:spPr>
        <a:solidFill>
          <a:srgbClr val="509EBF"/>
        </a:solidFill>
      </dgm:spPr>
      <dgm:t>
        <a:bodyPr/>
        <a:lstStyle/>
        <a:p>
          <a:endParaRPr lang="en-US" sz="1600">
            <a:latin typeface="Avenir Next Condensed Demi Bold"/>
            <a:cs typeface="Avenir Next Condensed Demi Bold"/>
          </a:endParaRPr>
        </a:p>
      </dgm:t>
    </dgm:pt>
    <dgm:pt modelId="{E22A4FA0-C82E-0743-911A-617D8654A707}" type="parTrans" cxnId="{7CEC8BCE-9538-1A43-98B2-A6249745DA3B}">
      <dgm:prSet/>
      <dgm:spPr/>
      <dgm:t>
        <a:bodyPr/>
        <a:lstStyle/>
        <a:p>
          <a:endParaRPr lang="en-US" sz="1600">
            <a:latin typeface="Avenir Next Condensed Demi Bold"/>
            <a:cs typeface="Avenir Next Condensed Demi Bold"/>
          </a:endParaRPr>
        </a:p>
      </dgm:t>
    </dgm:pt>
    <dgm:pt modelId="{CCFC47A9-2AF5-3E4E-9F85-CDD3AA95BDDA}" type="pres">
      <dgm:prSet presAssocID="{86B18A74-A674-CD46-8A79-191A1A8B0292}" presName="Name0" presStyleCnt="0">
        <dgm:presLayoutVars>
          <dgm:dir/>
          <dgm:resizeHandles val="exact"/>
        </dgm:presLayoutVars>
      </dgm:prSet>
      <dgm:spPr/>
      <dgm:t>
        <a:bodyPr/>
        <a:lstStyle/>
        <a:p>
          <a:endParaRPr lang="en-US"/>
        </a:p>
      </dgm:t>
    </dgm:pt>
    <dgm:pt modelId="{1E07F39F-5D96-4B44-B100-701A47B68B14}" type="pres">
      <dgm:prSet presAssocID="{86B18A74-A674-CD46-8A79-191A1A8B0292}" presName="cycle" presStyleCnt="0"/>
      <dgm:spPr/>
    </dgm:pt>
    <dgm:pt modelId="{83B13C1E-F11A-F74C-8515-01F812D33FBE}" type="pres">
      <dgm:prSet presAssocID="{9639F301-C7FB-B743-BABC-D541D6F4B931}" presName="nodeFirstNode" presStyleLbl="node1" presStyleIdx="0" presStyleCnt="4" custScaleX="61687" custScaleY="42760">
        <dgm:presLayoutVars>
          <dgm:bulletEnabled val="1"/>
        </dgm:presLayoutVars>
      </dgm:prSet>
      <dgm:spPr/>
      <dgm:t>
        <a:bodyPr/>
        <a:lstStyle/>
        <a:p>
          <a:endParaRPr lang="en-US"/>
        </a:p>
      </dgm:t>
    </dgm:pt>
    <dgm:pt modelId="{2E57458C-7A0E-284A-BBBE-8AF5EB0500A3}" type="pres">
      <dgm:prSet presAssocID="{5B319D24-E66A-1B45-A9AB-140CE2398107}" presName="sibTransFirstNode" presStyleLbl="bgShp" presStyleIdx="0" presStyleCnt="1"/>
      <dgm:spPr/>
      <dgm:t>
        <a:bodyPr/>
        <a:lstStyle/>
        <a:p>
          <a:endParaRPr lang="en-US"/>
        </a:p>
      </dgm:t>
    </dgm:pt>
    <dgm:pt modelId="{9DDB2869-759F-CC47-BBD8-4E74F9BBE159}" type="pres">
      <dgm:prSet presAssocID="{62B319F5-51C4-9744-8D88-94BEB3E210BB}" presName="nodeFollowingNodes" presStyleLbl="node1" presStyleIdx="1" presStyleCnt="4" custScaleX="47382" custScaleY="52623" custRadScaleRad="155094" custRadScaleInc="8512">
        <dgm:presLayoutVars>
          <dgm:bulletEnabled val="1"/>
        </dgm:presLayoutVars>
      </dgm:prSet>
      <dgm:spPr/>
      <dgm:t>
        <a:bodyPr/>
        <a:lstStyle/>
        <a:p>
          <a:endParaRPr lang="en-US"/>
        </a:p>
      </dgm:t>
    </dgm:pt>
    <dgm:pt modelId="{41A63206-FD95-8F45-90A3-D0D5A7454C30}" type="pres">
      <dgm:prSet presAssocID="{87746BA3-1F95-354F-BED3-BC0318E73664}" presName="nodeFollowingNodes" presStyleLbl="node1" presStyleIdx="2" presStyleCnt="4" custScaleX="72579" custScaleY="39355" custRadScaleRad="128880" custRadScaleInc="15156">
        <dgm:presLayoutVars>
          <dgm:bulletEnabled val="1"/>
        </dgm:presLayoutVars>
      </dgm:prSet>
      <dgm:spPr/>
      <dgm:t>
        <a:bodyPr/>
        <a:lstStyle/>
        <a:p>
          <a:endParaRPr lang="en-US"/>
        </a:p>
      </dgm:t>
    </dgm:pt>
    <dgm:pt modelId="{850B1B5E-9F4E-3F4F-9118-AB71108C00AF}" type="pres">
      <dgm:prSet presAssocID="{562CDA50-D12A-5041-BEBE-AEF44862DE87}" presName="nodeFollowingNodes" presStyleLbl="node1" presStyleIdx="3" presStyleCnt="4" custScaleX="56244" custScaleY="52623" custRadScaleRad="148141" custRadScaleInc="-8913">
        <dgm:presLayoutVars>
          <dgm:bulletEnabled val="1"/>
        </dgm:presLayoutVars>
      </dgm:prSet>
      <dgm:spPr/>
      <dgm:t>
        <a:bodyPr/>
        <a:lstStyle/>
        <a:p>
          <a:endParaRPr lang="en-US"/>
        </a:p>
      </dgm:t>
    </dgm:pt>
  </dgm:ptLst>
  <dgm:cxnLst>
    <dgm:cxn modelId="{D0FF4D3B-7C45-5049-8077-8F2DEB230862}" srcId="{86B18A74-A674-CD46-8A79-191A1A8B0292}" destId="{562CDA50-D12A-5041-BEBE-AEF44862DE87}" srcOrd="3" destOrd="0" parTransId="{0782B8F1-BA8D-414A-8F87-3925423EEAF5}" sibTransId="{F3218721-6D77-7D43-8D99-CB0B1ABF8F38}"/>
    <dgm:cxn modelId="{55D44EEB-9DCE-E448-B3C9-7CD8E6D221C8}" type="presOf" srcId="{62B319F5-51C4-9744-8D88-94BEB3E210BB}" destId="{9DDB2869-759F-CC47-BBD8-4E74F9BBE159}" srcOrd="0" destOrd="0" presId="urn:microsoft.com/office/officeart/2005/8/layout/cycle3"/>
    <dgm:cxn modelId="{7CEC8BCE-9538-1A43-98B2-A6249745DA3B}" srcId="{86B18A74-A674-CD46-8A79-191A1A8B0292}" destId="{9639F301-C7FB-B743-BABC-D541D6F4B931}" srcOrd="0" destOrd="0" parTransId="{E22A4FA0-C82E-0743-911A-617D8654A707}" sibTransId="{5B319D24-E66A-1B45-A9AB-140CE2398107}"/>
    <dgm:cxn modelId="{4ABBE0A0-4E5C-DB45-9F85-ADBE6BD6B171}" srcId="{86B18A74-A674-CD46-8A79-191A1A8B0292}" destId="{62B319F5-51C4-9744-8D88-94BEB3E210BB}" srcOrd="1" destOrd="0" parTransId="{54F52541-35DC-DE4D-BD56-42E9A51AB173}" sibTransId="{74D46720-5DEF-FC47-980C-3CC5A2B10FE8}"/>
    <dgm:cxn modelId="{5C06DC12-9981-FD4F-8AE9-2DABA25AFAA7}" type="presOf" srcId="{562CDA50-D12A-5041-BEBE-AEF44862DE87}" destId="{850B1B5E-9F4E-3F4F-9118-AB71108C00AF}" srcOrd="0" destOrd="0" presId="urn:microsoft.com/office/officeart/2005/8/layout/cycle3"/>
    <dgm:cxn modelId="{45C249D0-7952-3344-A0F6-30BCCD4E60AF}" type="presOf" srcId="{86B18A74-A674-CD46-8A79-191A1A8B0292}" destId="{CCFC47A9-2AF5-3E4E-9F85-CDD3AA95BDDA}" srcOrd="0" destOrd="0" presId="urn:microsoft.com/office/officeart/2005/8/layout/cycle3"/>
    <dgm:cxn modelId="{0D9752BB-F5E9-1841-9262-EF99FAF2FA97}" srcId="{86B18A74-A674-CD46-8A79-191A1A8B0292}" destId="{87746BA3-1F95-354F-BED3-BC0318E73664}" srcOrd="2" destOrd="0" parTransId="{707A6993-6470-3F4E-87A4-284D1D25BE76}" sibTransId="{870C8B0A-471D-5749-9BEB-919BC5E41D41}"/>
    <dgm:cxn modelId="{06C25C1D-7F63-8B4D-B19D-6F433EBD04EC}" type="presOf" srcId="{5B319D24-E66A-1B45-A9AB-140CE2398107}" destId="{2E57458C-7A0E-284A-BBBE-8AF5EB0500A3}" srcOrd="0" destOrd="0" presId="urn:microsoft.com/office/officeart/2005/8/layout/cycle3"/>
    <dgm:cxn modelId="{625C58C8-B478-5D45-BFD8-D606F80871B8}" type="presOf" srcId="{87746BA3-1F95-354F-BED3-BC0318E73664}" destId="{41A63206-FD95-8F45-90A3-D0D5A7454C30}" srcOrd="0" destOrd="0" presId="urn:microsoft.com/office/officeart/2005/8/layout/cycle3"/>
    <dgm:cxn modelId="{CFAD13D0-B47D-C049-B76B-800E67A12A55}" type="presOf" srcId="{9639F301-C7FB-B743-BABC-D541D6F4B931}" destId="{83B13C1E-F11A-F74C-8515-01F812D33FBE}" srcOrd="0" destOrd="0" presId="urn:microsoft.com/office/officeart/2005/8/layout/cycle3"/>
    <dgm:cxn modelId="{FF8C01D8-518F-F440-A67A-D53787B5882F}" type="presParOf" srcId="{CCFC47A9-2AF5-3E4E-9F85-CDD3AA95BDDA}" destId="{1E07F39F-5D96-4B44-B100-701A47B68B14}" srcOrd="0" destOrd="0" presId="urn:microsoft.com/office/officeart/2005/8/layout/cycle3"/>
    <dgm:cxn modelId="{25BBBF8A-31D2-D24E-B88E-607053C9928D}" type="presParOf" srcId="{1E07F39F-5D96-4B44-B100-701A47B68B14}" destId="{83B13C1E-F11A-F74C-8515-01F812D33FBE}" srcOrd="0" destOrd="0" presId="urn:microsoft.com/office/officeart/2005/8/layout/cycle3"/>
    <dgm:cxn modelId="{9F5F3301-14BB-324C-B351-C3D55B273321}" type="presParOf" srcId="{1E07F39F-5D96-4B44-B100-701A47B68B14}" destId="{2E57458C-7A0E-284A-BBBE-8AF5EB0500A3}" srcOrd="1" destOrd="0" presId="urn:microsoft.com/office/officeart/2005/8/layout/cycle3"/>
    <dgm:cxn modelId="{2951FC86-24A8-484C-B573-CD401208E9A8}" type="presParOf" srcId="{1E07F39F-5D96-4B44-B100-701A47B68B14}" destId="{9DDB2869-759F-CC47-BBD8-4E74F9BBE159}" srcOrd="2" destOrd="0" presId="urn:microsoft.com/office/officeart/2005/8/layout/cycle3"/>
    <dgm:cxn modelId="{D0C0A888-DFFC-3449-90BA-0F1ABD96C136}" type="presParOf" srcId="{1E07F39F-5D96-4B44-B100-701A47B68B14}" destId="{41A63206-FD95-8F45-90A3-D0D5A7454C30}" srcOrd="3" destOrd="0" presId="urn:microsoft.com/office/officeart/2005/8/layout/cycle3"/>
    <dgm:cxn modelId="{099E25CD-BA5B-C14F-9FB3-40C6A85726DD}" type="presParOf" srcId="{1E07F39F-5D96-4B44-B100-701A47B68B14}" destId="{850B1B5E-9F4E-3F4F-9118-AB71108C00AF}" srcOrd="4" destOrd="0" presId="urn:microsoft.com/office/officeart/2005/8/layout/cycle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31BF16-5B9C-3A4E-A5A9-99A8343F3C24}" type="doc">
      <dgm:prSet loTypeId="urn:microsoft.com/office/officeart/2005/8/layout/hChevron3" loCatId="" qsTypeId="urn:microsoft.com/office/officeart/2005/8/quickstyle/simple1" qsCatId="simple" csTypeId="urn:microsoft.com/office/officeart/2005/8/colors/accent1_2" csCatId="accent1" phldr="1"/>
      <dgm:spPr/>
    </dgm:pt>
    <dgm:pt modelId="{733F448F-4AE9-4D42-84FF-12E38C234599}">
      <dgm:prSet phldrT="[Text]"/>
      <dgm:spPr>
        <a:solidFill>
          <a:srgbClr val="006C60"/>
        </a:solidFill>
      </dgm:spPr>
      <dgm:t>
        <a:bodyPr/>
        <a:lstStyle/>
        <a:p>
          <a:r>
            <a:rPr lang="en-US" dirty="0" smtClean="0"/>
            <a:t>Data Complexity</a:t>
          </a:r>
          <a:endParaRPr lang="en-US" dirty="0"/>
        </a:p>
      </dgm:t>
    </dgm:pt>
    <dgm:pt modelId="{BDE8DBC4-9F18-B74C-86E2-B4904449848A}" type="parTrans" cxnId="{4950D1AF-C69E-D24B-9052-2D0F9C40AD96}">
      <dgm:prSet/>
      <dgm:spPr/>
      <dgm:t>
        <a:bodyPr/>
        <a:lstStyle/>
        <a:p>
          <a:endParaRPr lang="en-US"/>
        </a:p>
      </dgm:t>
    </dgm:pt>
    <dgm:pt modelId="{A1E5E08A-6C99-ED40-B1B8-F71C4C4BE30E}" type="sibTrans" cxnId="{4950D1AF-C69E-D24B-9052-2D0F9C40AD96}">
      <dgm:prSet/>
      <dgm:spPr/>
      <dgm:t>
        <a:bodyPr/>
        <a:lstStyle/>
        <a:p>
          <a:endParaRPr lang="en-US"/>
        </a:p>
      </dgm:t>
    </dgm:pt>
    <dgm:pt modelId="{B5C1DD61-F799-FA4E-BA06-7FC967C6CF93}">
      <dgm:prSet phldrT="[Text]"/>
      <dgm:spPr>
        <a:solidFill>
          <a:srgbClr val="006C60"/>
        </a:solidFill>
      </dgm:spPr>
      <dgm:t>
        <a:bodyPr/>
        <a:lstStyle/>
        <a:p>
          <a:r>
            <a:rPr lang="en-US" dirty="0" smtClean="0"/>
            <a:t>Interpretability</a:t>
          </a:r>
          <a:endParaRPr lang="en-US" dirty="0"/>
        </a:p>
      </dgm:t>
    </dgm:pt>
    <dgm:pt modelId="{D9B5BBA4-F044-DB49-B24B-67B5E73C4F3E}" type="parTrans" cxnId="{5E6F78A6-0AD6-7545-89E7-E88E46350415}">
      <dgm:prSet/>
      <dgm:spPr/>
      <dgm:t>
        <a:bodyPr/>
        <a:lstStyle/>
        <a:p>
          <a:endParaRPr lang="en-US"/>
        </a:p>
      </dgm:t>
    </dgm:pt>
    <dgm:pt modelId="{F191631C-394F-0448-82BB-D35DCF21F2B2}" type="sibTrans" cxnId="{5E6F78A6-0AD6-7545-89E7-E88E46350415}">
      <dgm:prSet/>
      <dgm:spPr/>
      <dgm:t>
        <a:bodyPr/>
        <a:lstStyle/>
        <a:p>
          <a:endParaRPr lang="en-US"/>
        </a:p>
      </dgm:t>
    </dgm:pt>
    <dgm:pt modelId="{FD8FE1D7-545D-5241-BC59-CBE50F256DA3}">
      <dgm:prSet phldrT="[Text]"/>
      <dgm:spPr>
        <a:solidFill>
          <a:srgbClr val="006C60"/>
        </a:solidFill>
      </dgm:spPr>
      <dgm:t>
        <a:bodyPr/>
        <a:lstStyle/>
        <a:p>
          <a:r>
            <a:rPr lang="en-US" dirty="0" smtClean="0"/>
            <a:t>Performance and Scale</a:t>
          </a:r>
          <a:endParaRPr lang="en-US" dirty="0"/>
        </a:p>
      </dgm:t>
    </dgm:pt>
    <dgm:pt modelId="{0211D59A-BE76-E841-90FB-0B55C18B2C30}" type="sibTrans" cxnId="{6D84E946-EF11-E244-B0D9-42C66C31B858}">
      <dgm:prSet/>
      <dgm:spPr/>
      <dgm:t>
        <a:bodyPr/>
        <a:lstStyle/>
        <a:p>
          <a:endParaRPr lang="en-US"/>
        </a:p>
      </dgm:t>
    </dgm:pt>
    <dgm:pt modelId="{213C27D4-5F9D-8442-A51A-DA946143A243}" type="parTrans" cxnId="{6D84E946-EF11-E244-B0D9-42C66C31B858}">
      <dgm:prSet/>
      <dgm:spPr/>
      <dgm:t>
        <a:bodyPr/>
        <a:lstStyle/>
        <a:p>
          <a:endParaRPr lang="en-US"/>
        </a:p>
      </dgm:t>
    </dgm:pt>
    <dgm:pt modelId="{EDA7FFB1-B9BD-5743-97AD-29FCC217B59D}" type="pres">
      <dgm:prSet presAssocID="{4F31BF16-5B9C-3A4E-A5A9-99A8343F3C24}" presName="Name0" presStyleCnt="0">
        <dgm:presLayoutVars>
          <dgm:dir/>
          <dgm:resizeHandles val="exact"/>
        </dgm:presLayoutVars>
      </dgm:prSet>
      <dgm:spPr/>
    </dgm:pt>
    <dgm:pt modelId="{E2B649A6-050E-8445-A96F-76AC89A0E117}" type="pres">
      <dgm:prSet presAssocID="{733F448F-4AE9-4D42-84FF-12E38C234599}" presName="parTxOnly" presStyleLbl="node1" presStyleIdx="0" presStyleCnt="3" custScaleX="89544">
        <dgm:presLayoutVars>
          <dgm:bulletEnabled val="1"/>
        </dgm:presLayoutVars>
      </dgm:prSet>
      <dgm:spPr/>
      <dgm:t>
        <a:bodyPr/>
        <a:lstStyle/>
        <a:p>
          <a:endParaRPr lang="en-US"/>
        </a:p>
      </dgm:t>
    </dgm:pt>
    <dgm:pt modelId="{408D147D-3B8B-E04E-959E-1929FEBEE3B4}" type="pres">
      <dgm:prSet presAssocID="{A1E5E08A-6C99-ED40-B1B8-F71C4C4BE30E}" presName="parSpace" presStyleCnt="0"/>
      <dgm:spPr/>
    </dgm:pt>
    <dgm:pt modelId="{D0D1E5E2-EFA0-7844-9E15-4282D33E070D}" type="pres">
      <dgm:prSet presAssocID="{B5C1DD61-F799-FA4E-BA06-7FC967C6CF93}" presName="parTxOnly" presStyleLbl="node1" presStyleIdx="1" presStyleCnt="3" custScaleX="85409">
        <dgm:presLayoutVars>
          <dgm:bulletEnabled val="1"/>
        </dgm:presLayoutVars>
      </dgm:prSet>
      <dgm:spPr/>
      <dgm:t>
        <a:bodyPr/>
        <a:lstStyle/>
        <a:p>
          <a:endParaRPr lang="en-US"/>
        </a:p>
      </dgm:t>
    </dgm:pt>
    <dgm:pt modelId="{BCFCDD7C-47AD-F644-B855-6526BFD07006}" type="pres">
      <dgm:prSet presAssocID="{F191631C-394F-0448-82BB-D35DCF21F2B2}" presName="parSpace" presStyleCnt="0"/>
      <dgm:spPr/>
    </dgm:pt>
    <dgm:pt modelId="{F1B77F1E-529B-8745-A1E0-F253C130B59E}" type="pres">
      <dgm:prSet presAssocID="{FD8FE1D7-545D-5241-BC59-CBE50F256DA3}" presName="parTxOnly" presStyleLbl="node1" presStyleIdx="2" presStyleCnt="3" custScaleX="108763">
        <dgm:presLayoutVars>
          <dgm:bulletEnabled val="1"/>
        </dgm:presLayoutVars>
      </dgm:prSet>
      <dgm:spPr/>
      <dgm:t>
        <a:bodyPr/>
        <a:lstStyle/>
        <a:p>
          <a:endParaRPr lang="en-US"/>
        </a:p>
      </dgm:t>
    </dgm:pt>
  </dgm:ptLst>
  <dgm:cxnLst>
    <dgm:cxn modelId="{10BE1194-DE3F-1E4A-89A9-120651663229}" type="presOf" srcId="{4F31BF16-5B9C-3A4E-A5A9-99A8343F3C24}" destId="{EDA7FFB1-B9BD-5743-97AD-29FCC217B59D}" srcOrd="0" destOrd="0" presId="urn:microsoft.com/office/officeart/2005/8/layout/hChevron3"/>
    <dgm:cxn modelId="{193A162F-5674-FC4E-9943-0E30EE83BF47}" type="presOf" srcId="{B5C1DD61-F799-FA4E-BA06-7FC967C6CF93}" destId="{D0D1E5E2-EFA0-7844-9E15-4282D33E070D}" srcOrd="0" destOrd="0" presId="urn:microsoft.com/office/officeart/2005/8/layout/hChevron3"/>
    <dgm:cxn modelId="{6D84E946-EF11-E244-B0D9-42C66C31B858}" srcId="{4F31BF16-5B9C-3A4E-A5A9-99A8343F3C24}" destId="{FD8FE1D7-545D-5241-BC59-CBE50F256DA3}" srcOrd="2" destOrd="0" parTransId="{213C27D4-5F9D-8442-A51A-DA946143A243}" sibTransId="{0211D59A-BE76-E841-90FB-0B55C18B2C30}"/>
    <dgm:cxn modelId="{74F1919E-006D-2A4B-83C9-D8FDDE3FEE24}" type="presOf" srcId="{733F448F-4AE9-4D42-84FF-12E38C234599}" destId="{E2B649A6-050E-8445-A96F-76AC89A0E117}" srcOrd="0" destOrd="0" presId="urn:microsoft.com/office/officeart/2005/8/layout/hChevron3"/>
    <dgm:cxn modelId="{4950D1AF-C69E-D24B-9052-2D0F9C40AD96}" srcId="{4F31BF16-5B9C-3A4E-A5A9-99A8343F3C24}" destId="{733F448F-4AE9-4D42-84FF-12E38C234599}" srcOrd="0" destOrd="0" parTransId="{BDE8DBC4-9F18-B74C-86E2-B4904449848A}" sibTransId="{A1E5E08A-6C99-ED40-B1B8-F71C4C4BE30E}"/>
    <dgm:cxn modelId="{4C406E70-94CE-8D44-91B5-F87D2022842A}" type="presOf" srcId="{FD8FE1D7-545D-5241-BC59-CBE50F256DA3}" destId="{F1B77F1E-529B-8745-A1E0-F253C130B59E}" srcOrd="0" destOrd="0" presId="urn:microsoft.com/office/officeart/2005/8/layout/hChevron3"/>
    <dgm:cxn modelId="{5E6F78A6-0AD6-7545-89E7-E88E46350415}" srcId="{4F31BF16-5B9C-3A4E-A5A9-99A8343F3C24}" destId="{B5C1DD61-F799-FA4E-BA06-7FC967C6CF93}" srcOrd="1" destOrd="0" parTransId="{D9B5BBA4-F044-DB49-B24B-67B5E73C4F3E}" sibTransId="{F191631C-394F-0448-82BB-D35DCF21F2B2}"/>
    <dgm:cxn modelId="{EAAA4E72-60D9-8741-BBB3-B3C9EC36BFA4}" type="presParOf" srcId="{EDA7FFB1-B9BD-5743-97AD-29FCC217B59D}" destId="{E2B649A6-050E-8445-A96F-76AC89A0E117}" srcOrd="0" destOrd="0" presId="urn:microsoft.com/office/officeart/2005/8/layout/hChevron3"/>
    <dgm:cxn modelId="{20880FDC-E933-5A41-8B2D-4F7FD34B87BA}" type="presParOf" srcId="{EDA7FFB1-B9BD-5743-97AD-29FCC217B59D}" destId="{408D147D-3B8B-E04E-959E-1929FEBEE3B4}" srcOrd="1" destOrd="0" presId="urn:microsoft.com/office/officeart/2005/8/layout/hChevron3"/>
    <dgm:cxn modelId="{387C29BC-7C35-394D-98C1-28410B4F6411}" type="presParOf" srcId="{EDA7FFB1-B9BD-5743-97AD-29FCC217B59D}" destId="{D0D1E5E2-EFA0-7844-9E15-4282D33E070D}" srcOrd="2" destOrd="0" presId="urn:microsoft.com/office/officeart/2005/8/layout/hChevron3"/>
    <dgm:cxn modelId="{29E0BA24-72AC-994D-B8EB-C4D800F84516}" type="presParOf" srcId="{EDA7FFB1-B9BD-5743-97AD-29FCC217B59D}" destId="{BCFCDD7C-47AD-F644-B855-6526BFD07006}" srcOrd="3" destOrd="0" presId="urn:microsoft.com/office/officeart/2005/8/layout/hChevron3"/>
    <dgm:cxn modelId="{127FC8C8-45F0-D44D-AFF2-017E8348B1B0}" type="presParOf" srcId="{EDA7FFB1-B9BD-5743-97AD-29FCC217B59D}" destId="{F1B77F1E-529B-8745-A1E0-F253C130B59E}" srcOrd="4" destOrd="0" presId="urn:microsoft.com/office/officeart/2005/8/layout/hChevron3"/>
  </dgm:cxnLst>
  <dgm:bg>
    <a:noFill/>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6B2B85-EA94-084D-91F4-F7770BA6351E}" type="doc">
      <dgm:prSet loTypeId="urn:microsoft.com/office/officeart/2005/8/layout/pList2" loCatId="" qsTypeId="urn:microsoft.com/office/officeart/2005/8/quickstyle/simple4" qsCatId="simple" csTypeId="urn:microsoft.com/office/officeart/2005/8/colors/accent3_3" csCatId="accent3" phldr="1"/>
      <dgm:spPr/>
      <dgm:t>
        <a:bodyPr/>
        <a:lstStyle/>
        <a:p>
          <a:endParaRPr lang="en-US"/>
        </a:p>
      </dgm:t>
    </dgm:pt>
    <dgm:pt modelId="{C18A569F-7989-D142-9C98-36FED8AB2DA8}">
      <dgm:prSet phldrT="[Text]" custT="1"/>
      <dgm:spPr/>
      <dgm:t>
        <a:bodyPr lIns="91440" tIns="91440" rIns="0" bIns="91440"/>
        <a:lstStyle/>
        <a:p>
          <a:r>
            <a:rPr lang="en-US" sz="2000" b="1" dirty="0" smtClean="0">
              <a:solidFill>
                <a:schemeClr val="bg1"/>
              </a:solidFill>
            </a:rPr>
            <a:t>Separate Jobs</a:t>
          </a:r>
          <a:endParaRPr lang="en-US" sz="2000" b="1" dirty="0" smtClean="0">
            <a:solidFill>
              <a:schemeClr val="bg1"/>
            </a:solidFill>
          </a:endParaRPr>
        </a:p>
      </dgm:t>
    </dgm:pt>
    <dgm:pt modelId="{13D00164-33F6-7F4C-B49F-CC49F872DB05}" type="parTrans" cxnId="{37695816-E11A-9041-915B-8AE84069F83C}">
      <dgm:prSet/>
      <dgm:spPr/>
      <dgm:t>
        <a:bodyPr/>
        <a:lstStyle/>
        <a:p>
          <a:endParaRPr lang="en-US" sz="2000" b="1">
            <a:solidFill>
              <a:schemeClr val="bg1"/>
            </a:solidFill>
          </a:endParaRPr>
        </a:p>
      </dgm:t>
    </dgm:pt>
    <dgm:pt modelId="{831ED4A3-E647-8744-BAB9-2B6CE5960A0A}" type="sibTrans" cxnId="{37695816-E11A-9041-915B-8AE84069F83C}">
      <dgm:prSet/>
      <dgm:spPr/>
      <dgm:t>
        <a:bodyPr/>
        <a:lstStyle/>
        <a:p>
          <a:endParaRPr lang="en-US" sz="2000" b="1">
            <a:solidFill>
              <a:schemeClr val="bg1"/>
            </a:solidFill>
          </a:endParaRPr>
        </a:p>
      </dgm:t>
    </dgm:pt>
    <dgm:pt modelId="{815539D1-7A8D-AF41-B95A-52853582D550}">
      <dgm:prSet phldrT="[Text]" custT="1"/>
      <dgm:spPr/>
      <dgm:t>
        <a:bodyPr lIns="91440" tIns="91440" rIns="0" bIns="91440"/>
        <a:lstStyle/>
        <a:p>
          <a:r>
            <a:rPr lang="en-US" sz="2000" b="1" dirty="0" smtClean="0">
              <a:solidFill>
                <a:schemeClr val="bg1"/>
              </a:solidFill>
            </a:rPr>
            <a:t>Compute Intensive</a:t>
          </a:r>
          <a:endParaRPr lang="en-US" sz="2000" b="1" dirty="0" smtClean="0">
            <a:solidFill>
              <a:schemeClr val="bg1"/>
            </a:solidFill>
          </a:endParaRPr>
        </a:p>
      </dgm:t>
    </dgm:pt>
    <dgm:pt modelId="{D82A9A9E-819B-F142-9F40-B6967F40E91A}" type="parTrans" cxnId="{15517E9F-FF98-FD44-A98D-C3E3C72D32FF}">
      <dgm:prSet/>
      <dgm:spPr/>
      <dgm:t>
        <a:bodyPr/>
        <a:lstStyle/>
        <a:p>
          <a:endParaRPr lang="en-US" sz="2000" b="1">
            <a:solidFill>
              <a:schemeClr val="bg1"/>
            </a:solidFill>
          </a:endParaRPr>
        </a:p>
      </dgm:t>
    </dgm:pt>
    <dgm:pt modelId="{5DD36D86-C48E-8346-AFB2-C5AF63DF0238}" type="sibTrans" cxnId="{15517E9F-FF98-FD44-A98D-C3E3C72D32FF}">
      <dgm:prSet/>
      <dgm:spPr/>
      <dgm:t>
        <a:bodyPr/>
        <a:lstStyle/>
        <a:p>
          <a:endParaRPr lang="en-US" sz="2000" b="1">
            <a:solidFill>
              <a:schemeClr val="bg1"/>
            </a:solidFill>
          </a:endParaRPr>
        </a:p>
      </dgm:t>
    </dgm:pt>
    <dgm:pt modelId="{ED369D37-1833-3E48-BB96-3E408D077BAA}">
      <dgm:prSet phldrT="[Text]" custT="1"/>
      <dgm:spPr/>
      <dgm:t>
        <a:bodyPr lIns="91440" tIns="91440" rIns="0" bIns="91440"/>
        <a:lstStyle/>
        <a:p>
          <a:r>
            <a:rPr lang="en-US" sz="2000" b="1" dirty="0" smtClean="0">
              <a:solidFill>
                <a:schemeClr val="bg1"/>
              </a:solidFill>
            </a:rPr>
            <a:t>All-to-All </a:t>
          </a:r>
          <a:endParaRPr lang="en-US" sz="2000" b="1" dirty="0">
            <a:solidFill>
              <a:schemeClr val="bg1"/>
            </a:solidFill>
          </a:endParaRPr>
        </a:p>
      </dgm:t>
    </dgm:pt>
    <dgm:pt modelId="{987B0E59-1081-E34B-9050-5D28843811F9}" type="parTrans" cxnId="{8934C105-0F83-D04B-A795-0CFC05531246}">
      <dgm:prSet/>
      <dgm:spPr/>
      <dgm:t>
        <a:bodyPr/>
        <a:lstStyle/>
        <a:p>
          <a:endParaRPr lang="en-US" sz="2000" b="1">
            <a:solidFill>
              <a:schemeClr val="bg1"/>
            </a:solidFill>
          </a:endParaRPr>
        </a:p>
      </dgm:t>
    </dgm:pt>
    <dgm:pt modelId="{2265684A-A344-214D-BCF7-543ED9836042}" type="sibTrans" cxnId="{8934C105-0F83-D04B-A795-0CFC05531246}">
      <dgm:prSet/>
      <dgm:spPr/>
      <dgm:t>
        <a:bodyPr/>
        <a:lstStyle/>
        <a:p>
          <a:endParaRPr lang="en-US" sz="2000" b="1">
            <a:solidFill>
              <a:schemeClr val="bg1"/>
            </a:solidFill>
          </a:endParaRPr>
        </a:p>
      </dgm:t>
    </dgm:pt>
    <dgm:pt modelId="{1F221F27-4251-1041-BB9F-CCC2E54E7F71}">
      <dgm:prSet phldrT="[Text]" custT="1"/>
      <dgm:spPr/>
      <dgm:t>
        <a:bodyPr lIns="91440" tIns="91440" rIns="0" bIns="91440"/>
        <a:lstStyle/>
        <a:p>
          <a:r>
            <a:rPr lang="en-US" sz="2000" b="1" dirty="0" smtClean="0">
              <a:solidFill>
                <a:schemeClr val="bg1"/>
              </a:solidFill>
            </a:rPr>
            <a:t>Random </a:t>
          </a:r>
          <a:r>
            <a:rPr lang="en-US" sz="2000" b="1" dirty="0" smtClean="0">
              <a:solidFill>
                <a:schemeClr val="bg1"/>
              </a:solidFill>
            </a:rPr>
            <a:t>Access</a:t>
          </a:r>
          <a:endParaRPr lang="en-US" sz="2000" b="1" dirty="0">
            <a:solidFill>
              <a:schemeClr val="bg1"/>
            </a:solidFill>
          </a:endParaRPr>
        </a:p>
      </dgm:t>
    </dgm:pt>
    <dgm:pt modelId="{D4B0480E-8984-6B4E-86BF-288BB150497B}" type="parTrans" cxnId="{FD08BEC4-DD64-5B4C-AE2E-B90E00037D22}">
      <dgm:prSet/>
      <dgm:spPr/>
      <dgm:t>
        <a:bodyPr/>
        <a:lstStyle/>
        <a:p>
          <a:endParaRPr lang="en-US" sz="2000" b="1">
            <a:solidFill>
              <a:schemeClr val="bg1"/>
            </a:solidFill>
          </a:endParaRPr>
        </a:p>
      </dgm:t>
    </dgm:pt>
    <dgm:pt modelId="{9B965053-68A6-3F40-B807-BC3677904FDE}" type="sibTrans" cxnId="{FD08BEC4-DD64-5B4C-AE2E-B90E00037D22}">
      <dgm:prSet/>
      <dgm:spPr/>
      <dgm:t>
        <a:bodyPr/>
        <a:lstStyle/>
        <a:p>
          <a:endParaRPr lang="en-US" sz="2000" b="1">
            <a:solidFill>
              <a:schemeClr val="bg1"/>
            </a:solidFill>
          </a:endParaRPr>
        </a:p>
      </dgm:t>
    </dgm:pt>
    <dgm:pt modelId="{50C3B53B-4E20-F24E-B5AE-D0ED9F21811F}">
      <dgm:prSet phldrT="[Text]" custT="1"/>
      <dgm:spPr/>
      <dgm:t>
        <a:bodyPr lIns="91440" tIns="91440" rIns="0" bIns="91440"/>
        <a:lstStyle/>
        <a:p>
          <a:r>
            <a:rPr lang="en-US" sz="2000" b="1" dirty="0" smtClean="0">
              <a:solidFill>
                <a:schemeClr val="bg1"/>
              </a:solidFill>
            </a:rPr>
            <a:t>Nearest </a:t>
          </a:r>
          <a:r>
            <a:rPr lang="en-US" sz="2000" b="1" dirty="0" smtClean="0">
              <a:solidFill>
                <a:schemeClr val="bg1"/>
              </a:solidFill>
            </a:rPr>
            <a:t>Neighbor</a:t>
          </a:r>
          <a:endParaRPr lang="en-US" sz="2000" b="1" dirty="0">
            <a:solidFill>
              <a:schemeClr val="bg1"/>
            </a:solidFill>
          </a:endParaRPr>
        </a:p>
      </dgm:t>
    </dgm:pt>
    <dgm:pt modelId="{611A50B3-B95A-694A-BE00-B7E3D3760A04}" type="parTrans" cxnId="{F75A7234-EC0D-AB48-9B7B-531B9E4DEA80}">
      <dgm:prSet/>
      <dgm:spPr/>
      <dgm:t>
        <a:bodyPr/>
        <a:lstStyle/>
        <a:p>
          <a:endParaRPr lang="en-US" sz="2000">
            <a:solidFill>
              <a:schemeClr val="bg1"/>
            </a:solidFill>
          </a:endParaRPr>
        </a:p>
      </dgm:t>
    </dgm:pt>
    <dgm:pt modelId="{AEAA9280-4597-0141-BF84-499DCFFE35E2}" type="sibTrans" cxnId="{F75A7234-EC0D-AB48-9B7B-531B9E4DEA80}">
      <dgm:prSet/>
      <dgm:spPr/>
      <dgm:t>
        <a:bodyPr/>
        <a:lstStyle/>
        <a:p>
          <a:endParaRPr lang="en-US" sz="2000">
            <a:solidFill>
              <a:schemeClr val="bg1"/>
            </a:solidFill>
          </a:endParaRPr>
        </a:p>
      </dgm:t>
    </dgm:pt>
    <dgm:pt modelId="{CEDF0DEB-22DD-0143-BD72-78C051383159}" type="pres">
      <dgm:prSet presAssocID="{746B2B85-EA94-084D-91F4-F7770BA6351E}" presName="Name0" presStyleCnt="0">
        <dgm:presLayoutVars>
          <dgm:dir/>
          <dgm:resizeHandles val="exact"/>
        </dgm:presLayoutVars>
      </dgm:prSet>
      <dgm:spPr/>
      <dgm:t>
        <a:bodyPr/>
        <a:lstStyle/>
        <a:p>
          <a:endParaRPr lang="en-US"/>
        </a:p>
      </dgm:t>
    </dgm:pt>
    <dgm:pt modelId="{CA5F110C-2995-E446-A458-DB0468F9FB7A}" type="pres">
      <dgm:prSet presAssocID="{746B2B85-EA94-084D-91F4-F7770BA6351E}" presName="bkgdShp" presStyleLbl="alignAccFollowNode1" presStyleIdx="0" presStyleCnt="1"/>
      <dgm:spPr/>
    </dgm:pt>
    <dgm:pt modelId="{944AE9A0-1744-D044-BA96-EBAD30B9FA92}" type="pres">
      <dgm:prSet presAssocID="{746B2B85-EA94-084D-91F4-F7770BA6351E}" presName="linComp" presStyleCnt="0"/>
      <dgm:spPr/>
    </dgm:pt>
    <dgm:pt modelId="{D33A7ECE-BBC7-0749-9A31-D08F6C13BFBD}" type="pres">
      <dgm:prSet presAssocID="{C18A569F-7989-D142-9C98-36FED8AB2DA8}" presName="compNode" presStyleCnt="0"/>
      <dgm:spPr/>
    </dgm:pt>
    <dgm:pt modelId="{B7025564-6366-4847-AB3D-682A485C6C68}" type="pres">
      <dgm:prSet presAssocID="{C18A569F-7989-D142-9C98-36FED8AB2DA8}" presName="node" presStyleLbl="node1" presStyleIdx="0" presStyleCnt="5">
        <dgm:presLayoutVars>
          <dgm:bulletEnabled val="1"/>
        </dgm:presLayoutVars>
      </dgm:prSet>
      <dgm:spPr/>
      <dgm:t>
        <a:bodyPr/>
        <a:lstStyle/>
        <a:p>
          <a:endParaRPr lang="en-US"/>
        </a:p>
      </dgm:t>
    </dgm:pt>
    <dgm:pt modelId="{0E2DA529-7C12-2645-A6A8-A2676C48B957}" type="pres">
      <dgm:prSet presAssocID="{C18A569F-7989-D142-9C98-36FED8AB2DA8}" presName="invisiNode" presStyleLbl="node1" presStyleIdx="0" presStyleCnt="5"/>
      <dgm:spPr/>
    </dgm:pt>
    <dgm:pt modelId="{4F5B4268-32DC-284B-94D7-52EFFD0F0C8C}" type="pres">
      <dgm:prSet presAssocID="{C18A569F-7989-D142-9C98-36FED8AB2DA8}" presName="imagNode" presStyleLbl="fgImgPlace1" presStyleIdx="0" presStyleCnt="5" custScaleY="108073"/>
      <dgm:spPr>
        <a:blipFill rotWithShape="1">
          <a:blip xmlns:r="http://schemas.openxmlformats.org/officeDocument/2006/relationships" r:embed="rId1"/>
          <a:stretch>
            <a:fillRect/>
          </a:stretch>
        </a:blipFill>
      </dgm:spPr>
      <dgm:t>
        <a:bodyPr/>
        <a:lstStyle/>
        <a:p>
          <a:endParaRPr lang="en-US"/>
        </a:p>
      </dgm:t>
    </dgm:pt>
    <dgm:pt modelId="{D8941901-FDED-BD41-8484-AAD821FAA859}" type="pres">
      <dgm:prSet presAssocID="{831ED4A3-E647-8744-BAB9-2B6CE5960A0A}" presName="sibTrans" presStyleLbl="sibTrans2D1" presStyleIdx="0" presStyleCnt="0"/>
      <dgm:spPr/>
      <dgm:t>
        <a:bodyPr/>
        <a:lstStyle/>
        <a:p>
          <a:endParaRPr lang="en-US"/>
        </a:p>
      </dgm:t>
    </dgm:pt>
    <dgm:pt modelId="{5E8B6188-142E-134E-A67A-95CDD4D4AB5C}" type="pres">
      <dgm:prSet presAssocID="{815539D1-7A8D-AF41-B95A-52853582D550}" presName="compNode" presStyleCnt="0"/>
      <dgm:spPr/>
    </dgm:pt>
    <dgm:pt modelId="{07458024-19D0-0E41-827C-80B33F16FDF4}" type="pres">
      <dgm:prSet presAssocID="{815539D1-7A8D-AF41-B95A-52853582D550}" presName="node" presStyleLbl="node1" presStyleIdx="1" presStyleCnt="5">
        <dgm:presLayoutVars>
          <dgm:bulletEnabled val="1"/>
        </dgm:presLayoutVars>
      </dgm:prSet>
      <dgm:spPr/>
      <dgm:t>
        <a:bodyPr/>
        <a:lstStyle/>
        <a:p>
          <a:endParaRPr lang="en-US"/>
        </a:p>
      </dgm:t>
    </dgm:pt>
    <dgm:pt modelId="{9792E878-247D-5641-9307-4A91EC7C4704}" type="pres">
      <dgm:prSet presAssocID="{815539D1-7A8D-AF41-B95A-52853582D550}" presName="invisiNode" presStyleLbl="node1" presStyleIdx="1" presStyleCnt="5"/>
      <dgm:spPr/>
    </dgm:pt>
    <dgm:pt modelId="{276BCCA0-A87E-FF4D-AAA0-6EBB3737CBD5}" type="pres">
      <dgm:prSet presAssocID="{815539D1-7A8D-AF41-B95A-52853582D550}" presName="imagNode" presStyleLbl="fgImgPlace1" presStyleIdx="1" presStyleCnt="5" custScaleY="108073"/>
      <dgm:spPr>
        <a:blipFill rotWithShape="1">
          <a:blip xmlns:r="http://schemas.openxmlformats.org/officeDocument/2006/relationships" r:embed="rId2"/>
          <a:stretch>
            <a:fillRect/>
          </a:stretch>
        </a:blipFill>
      </dgm:spPr>
      <dgm:t>
        <a:bodyPr/>
        <a:lstStyle/>
        <a:p>
          <a:endParaRPr lang="en-US"/>
        </a:p>
      </dgm:t>
    </dgm:pt>
    <dgm:pt modelId="{0C362F47-51D7-824B-84E2-49A5F5A44E86}" type="pres">
      <dgm:prSet presAssocID="{5DD36D86-C48E-8346-AFB2-C5AF63DF0238}" presName="sibTrans" presStyleLbl="sibTrans2D1" presStyleIdx="0" presStyleCnt="0"/>
      <dgm:spPr/>
      <dgm:t>
        <a:bodyPr/>
        <a:lstStyle/>
        <a:p>
          <a:endParaRPr lang="en-US"/>
        </a:p>
      </dgm:t>
    </dgm:pt>
    <dgm:pt modelId="{327850A4-7743-2346-9064-49AEF19A24C1}" type="pres">
      <dgm:prSet presAssocID="{50C3B53B-4E20-F24E-B5AE-D0ED9F21811F}" presName="compNode" presStyleCnt="0"/>
      <dgm:spPr/>
    </dgm:pt>
    <dgm:pt modelId="{E2D7C888-74EF-054D-88E6-3ACB24C2A014}" type="pres">
      <dgm:prSet presAssocID="{50C3B53B-4E20-F24E-B5AE-D0ED9F21811F}" presName="node" presStyleLbl="node1" presStyleIdx="2" presStyleCnt="5">
        <dgm:presLayoutVars>
          <dgm:bulletEnabled val="1"/>
        </dgm:presLayoutVars>
      </dgm:prSet>
      <dgm:spPr/>
      <dgm:t>
        <a:bodyPr/>
        <a:lstStyle/>
        <a:p>
          <a:endParaRPr lang="en-US"/>
        </a:p>
      </dgm:t>
    </dgm:pt>
    <dgm:pt modelId="{B65150D2-C358-454B-8861-2B9480A35F89}" type="pres">
      <dgm:prSet presAssocID="{50C3B53B-4E20-F24E-B5AE-D0ED9F21811F}" presName="invisiNode" presStyleLbl="node1" presStyleIdx="2" presStyleCnt="5"/>
      <dgm:spPr/>
    </dgm:pt>
    <dgm:pt modelId="{873FB442-D964-124F-9080-3EEEFD06BBA1}" type="pres">
      <dgm:prSet presAssocID="{50C3B53B-4E20-F24E-B5AE-D0ED9F21811F}" presName="imagNode" presStyleLbl="fgImgPlace1" presStyleIdx="2" presStyleCnt="5" custScaleY="113443"/>
      <dgm:spPr>
        <a:blipFill rotWithShape="1">
          <a:blip xmlns:r="http://schemas.openxmlformats.org/officeDocument/2006/relationships" r:embed="rId3"/>
          <a:stretch>
            <a:fillRect/>
          </a:stretch>
        </a:blipFill>
        <a:effectLst/>
      </dgm:spPr>
      <dgm:t>
        <a:bodyPr/>
        <a:lstStyle/>
        <a:p>
          <a:endParaRPr lang="en-US"/>
        </a:p>
      </dgm:t>
    </dgm:pt>
    <dgm:pt modelId="{9277C527-728B-8044-89DB-7CF924ED162D}" type="pres">
      <dgm:prSet presAssocID="{AEAA9280-4597-0141-BF84-499DCFFE35E2}" presName="sibTrans" presStyleLbl="sibTrans2D1" presStyleIdx="0" presStyleCnt="0"/>
      <dgm:spPr/>
      <dgm:t>
        <a:bodyPr/>
        <a:lstStyle/>
        <a:p>
          <a:endParaRPr lang="en-US"/>
        </a:p>
      </dgm:t>
    </dgm:pt>
    <dgm:pt modelId="{AFE2ECC3-6BDD-A043-A934-BC2C082A6B84}" type="pres">
      <dgm:prSet presAssocID="{ED369D37-1833-3E48-BB96-3E408D077BAA}" presName="compNode" presStyleCnt="0"/>
      <dgm:spPr/>
    </dgm:pt>
    <dgm:pt modelId="{10727984-A075-DC46-98CD-CBC06E46C769}" type="pres">
      <dgm:prSet presAssocID="{ED369D37-1833-3E48-BB96-3E408D077BAA}" presName="node" presStyleLbl="node1" presStyleIdx="3" presStyleCnt="5">
        <dgm:presLayoutVars>
          <dgm:bulletEnabled val="1"/>
        </dgm:presLayoutVars>
      </dgm:prSet>
      <dgm:spPr/>
      <dgm:t>
        <a:bodyPr/>
        <a:lstStyle/>
        <a:p>
          <a:endParaRPr lang="en-US"/>
        </a:p>
      </dgm:t>
    </dgm:pt>
    <dgm:pt modelId="{6546A566-7113-4342-99B3-EF6EDDB61AFF}" type="pres">
      <dgm:prSet presAssocID="{ED369D37-1833-3E48-BB96-3E408D077BAA}" presName="invisiNode" presStyleLbl="node1" presStyleIdx="3" presStyleCnt="5"/>
      <dgm:spPr/>
    </dgm:pt>
    <dgm:pt modelId="{31D79A3F-FA10-BB4C-8194-8354BAF03B9F}" type="pres">
      <dgm:prSet presAssocID="{ED369D37-1833-3E48-BB96-3E408D077BAA}" presName="imagNode" presStyleLbl="fgImgPlace1" presStyleIdx="3" presStyleCnt="5" custScaleY="108073"/>
      <dgm:spPr>
        <a:blipFill rotWithShape="1">
          <a:blip xmlns:r="http://schemas.openxmlformats.org/officeDocument/2006/relationships" r:embed="rId4"/>
          <a:stretch>
            <a:fillRect/>
          </a:stretch>
        </a:blipFill>
      </dgm:spPr>
      <dgm:t>
        <a:bodyPr/>
        <a:lstStyle/>
        <a:p>
          <a:endParaRPr lang="en-US"/>
        </a:p>
      </dgm:t>
    </dgm:pt>
    <dgm:pt modelId="{EDEEEDD7-8FA5-A34A-A5B2-2EA064B05BA3}" type="pres">
      <dgm:prSet presAssocID="{2265684A-A344-214D-BCF7-543ED9836042}" presName="sibTrans" presStyleLbl="sibTrans2D1" presStyleIdx="0" presStyleCnt="0"/>
      <dgm:spPr/>
      <dgm:t>
        <a:bodyPr/>
        <a:lstStyle/>
        <a:p>
          <a:endParaRPr lang="en-US"/>
        </a:p>
      </dgm:t>
    </dgm:pt>
    <dgm:pt modelId="{5A7152BD-038A-BD4A-9507-16D0CE75B31B}" type="pres">
      <dgm:prSet presAssocID="{1F221F27-4251-1041-BB9F-CCC2E54E7F71}" presName="compNode" presStyleCnt="0"/>
      <dgm:spPr/>
    </dgm:pt>
    <dgm:pt modelId="{24C36EFC-3F05-9443-97D4-A1229F4EC2C8}" type="pres">
      <dgm:prSet presAssocID="{1F221F27-4251-1041-BB9F-CCC2E54E7F71}" presName="node" presStyleLbl="node1" presStyleIdx="4" presStyleCnt="5">
        <dgm:presLayoutVars>
          <dgm:bulletEnabled val="1"/>
        </dgm:presLayoutVars>
      </dgm:prSet>
      <dgm:spPr/>
      <dgm:t>
        <a:bodyPr/>
        <a:lstStyle/>
        <a:p>
          <a:endParaRPr lang="en-US"/>
        </a:p>
      </dgm:t>
    </dgm:pt>
    <dgm:pt modelId="{ED6E6D7B-87A9-5541-91E0-AC86E8E7D0C5}" type="pres">
      <dgm:prSet presAssocID="{1F221F27-4251-1041-BB9F-CCC2E54E7F71}" presName="invisiNode" presStyleLbl="node1" presStyleIdx="4" presStyleCnt="5"/>
      <dgm:spPr/>
    </dgm:pt>
    <dgm:pt modelId="{A1DA6C42-981C-2C45-AB91-594459A879DE}" type="pres">
      <dgm:prSet presAssocID="{1F221F27-4251-1041-BB9F-CCC2E54E7F71}" presName="imagNode" presStyleLbl="fgImgPlace1" presStyleIdx="4" presStyleCnt="5" custScaleY="108073"/>
      <dgm:spPr>
        <a:blipFill rotWithShape="1">
          <a:blip xmlns:r="http://schemas.openxmlformats.org/officeDocument/2006/relationships" r:embed="rId5"/>
          <a:stretch>
            <a:fillRect/>
          </a:stretch>
        </a:blipFill>
      </dgm:spPr>
      <dgm:t>
        <a:bodyPr/>
        <a:lstStyle/>
        <a:p>
          <a:endParaRPr lang="en-US"/>
        </a:p>
      </dgm:t>
    </dgm:pt>
  </dgm:ptLst>
  <dgm:cxnLst>
    <dgm:cxn modelId="{D0889856-9176-4E4C-9FCE-51ACC4FCE3F6}" type="presOf" srcId="{815539D1-7A8D-AF41-B95A-52853582D550}" destId="{07458024-19D0-0E41-827C-80B33F16FDF4}" srcOrd="0" destOrd="0" presId="urn:microsoft.com/office/officeart/2005/8/layout/pList2"/>
    <dgm:cxn modelId="{BEF1AC20-3652-A94F-8C40-7DE0EEE6CBCC}" type="presOf" srcId="{831ED4A3-E647-8744-BAB9-2B6CE5960A0A}" destId="{D8941901-FDED-BD41-8484-AAD821FAA859}" srcOrd="0" destOrd="0" presId="urn:microsoft.com/office/officeart/2005/8/layout/pList2"/>
    <dgm:cxn modelId="{37695816-E11A-9041-915B-8AE84069F83C}" srcId="{746B2B85-EA94-084D-91F4-F7770BA6351E}" destId="{C18A569F-7989-D142-9C98-36FED8AB2DA8}" srcOrd="0" destOrd="0" parTransId="{13D00164-33F6-7F4C-B49F-CC49F872DB05}" sibTransId="{831ED4A3-E647-8744-BAB9-2B6CE5960A0A}"/>
    <dgm:cxn modelId="{F75A7234-EC0D-AB48-9B7B-531B9E4DEA80}" srcId="{746B2B85-EA94-084D-91F4-F7770BA6351E}" destId="{50C3B53B-4E20-F24E-B5AE-D0ED9F21811F}" srcOrd="2" destOrd="0" parTransId="{611A50B3-B95A-694A-BE00-B7E3D3760A04}" sibTransId="{AEAA9280-4597-0141-BF84-499DCFFE35E2}"/>
    <dgm:cxn modelId="{6EB75C39-4561-4C4D-A85C-1DC130FA6D90}" type="presOf" srcId="{5DD36D86-C48E-8346-AFB2-C5AF63DF0238}" destId="{0C362F47-51D7-824B-84E2-49A5F5A44E86}" srcOrd="0" destOrd="0" presId="urn:microsoft.com/office/officeart/2005/8/layout/pList2"/>
    <dgm:cxn modelId="{361B1F6A-DD51-5E48-8CF9-BA8ED2933CFA}" type="presOf" srcId="{C18A569F-7989-D142-9C98-36FED8AB2DA8}" destId="{B7025564-6366-4847-AB3D-682A485C6C68}" srcOrd="0" destOrd="0" presId="urn:microsoft.com/office/officeart/2005/8/layout/pList2"/>
    <dgm:cxn modelId="{6BA60CF8-01C0-034F-9625-B24B6297A423}" type="presOf" srcId="{2265684A-A344-214D-BCF7-543ED9836042}" destId="{EDEEEDD7-8FA5-A34A-A5B2-2EA064B05BA3}" srcOrd="0" destOrd="0" presId="urn:microsoft.com/office/officeart/2005/8/layout/pList2"/>
    <dgm:cxn modelId="{FEAABAA6-8A17-D044-8CF9-10B4DA6E73D6}" type="presOf" srcId="{AEAA9280-4597-0141-BF84-499DCFFE35E2}" destId="{9277C527-728B-8044-89DB-7CF924ED162D}" srcOrd="0" destOrd="0" presId="urn:microsoft.com/office/officeart/2005/8/layout/pList2"/>
    <dgm:cxn modelId="{E7FD2FAD-4C1D-094E-A04C-D19C46031B93}" type="presOf" srcId="{ED369D37-1833-3E48-BB96-3E408D077BAA}" destId="{10727984-A075-DC46-98CD-CBC06E46C769}" srcOrd="0" destOrd="0" presId="urn:microsoft.com/office/officeart/2005/8/layout/pList2"/>
    <dgm:cxn modelId="{15517E9F-FF98-FD44-A98D-C3E3C72D32FF}" srcId="{746B2B85-EA94-084D-91F4-F7770BA6351E}" destId="{815539D1-7A8D-AF41-B95A-52853582D550}" srcOrd="1" destOrd="0" parTransId="{D82A9A9E-819B-F142-9F40-B6967F40E91A}" sibTransId="{5DD36D86-C48E-8346-AFB2-C5AF63DF0238}"/>
    <dgm:cxn modelId="{8934C105-0F83-D04B-A795-0CFC05531246}" srcId="{746B2B85-EA94-084D-91F4-F7770BA6351E}" destId="{ED369D37-1833-3E48-BB96-3E408D077BAA}" srcOrd="3" destOrd="0" parTransId="{987B0E59-1081-E34B-9050-5D28843811F9}" sibTransId="{2265684A-A344-214D-BCF7-543ED9836042}"/>
    <dgm:cxn modelId="{A5E72E73-1324-AF4C-8A8C-1AB8944DD46F}" type="presOf" srcId="{746B2B85-EA94-084D-91F4-F7770BA6351E}" destId="{CEDF0DEB-22DD-0143-BD72-78C051383159}" srcOrd="0" destOrd="0" presId="urn:microsoft.com/office/officeart/2005/8/layout/pList2"/>
    <dgm:cxn modelId="{FD08BEC4-DD64-5B4C-AE2E-B90E00037D22}" srcId="{746B2B85-EA94-084D-91F4-F7770BA6351E}" destId="{1F221F27-4251-1041-BB9F-CCC2E54E7F71}" srcOrd="4" destOrd="0" parTransId="{D4B0480E-8984-6B4E-86BF-288BB150497B}" sibTransId="{9B965053-68A6-3F40-B807-BC3677904FDE}"/>
    <dgm:cxn modelId="{8F7C7210-69B4-DD4D-AF70-A872598FC482}" type="presOf" srcId="{1F221F27-4251-1041-BB9F-CCC2E54E7F71}" destId="{24C36EFC-3F05-9443-97D4-A1229F4EC2C8}" srcOrd="0" destOrd="0" presId="urn:microsoft.com/office/officeart/2005/8/layout/pList2"/>
    <dgm:cxn modelId="{1D823113-752B-074A-8297-B707EC05B802}" type="presOf" srcId="{50C3B53B-4E20-F24E-B5AE-D0ED9F21811F}" destId="{E2D7C888-74EF-054D-88E6-3ACB24C2A014}" srcOrd="0" destOrd="0" presId="urn:microsoft.com/office/officeart/2005/8/layout/pList2"/>
    <dgm:cxn modelId="{0EAFCEB2-0374-994F-B03D-BCDA651AD1F2}" type="presParOf" srcId="{CEDF0DEB-22DD-0143-BD72-78C051383159}" destId="{CA5F110C-2995-E446-A458-DB0468F9FB7A}" srcOrd="0" destOrd="0" presId="urn:microsoft.com/office/officeart/2005/8/layout/pList2"/>
    <dgm:cxn modelId="{5715E0CC-B3E8-354D-B2AD-D0CBE67DAAE1}" type="presParOf" srcId="{CEDF0DEB-22DD-0143-BD72-78C051383159}" destId="{944AE9A0-1744-D044-BA96-EBAD30B9FA92}" srcOrd="1" destOrd="0" presId="urn:microsoft.com/office/officeart/2005/8/layout/pList2"/>
    <dgm:cxn modelId="{F30C3338-F24E-9C46-AAA3-14D2B420BCC6}" type="presParOf" srcId="{944AE9A0-1744-D044-BA96-EBAD30B9FA92}" destId="{D33A7ECE-BBC7-0749-9A31-D08F6C13BFBD}" srcOrd="0" destOrd="0" presId="urn:microsoft.com/office/officeart/2005/8/layout/pList2"/>
    <dgm:cxn modelId="{A703EEE7-E8EA-2E44-B0A0-6D2909E93033}" type="presParOf" srcId="{D33A7ECE-BBC7-0749-9A31-D08F6C13BFBD}" destId="{B7025564-6366-4847-AB3D-682A485C6C68}" srcOrd="0" destOrd="0" presId="urn:microsoft.com/office/officeart/2005/8/layout/pList2"/>
    <dgm:cxn modelId="{EFC6EC3E-89FC-7642-B644-015455A4030B}" type="presParOf" srcId="{D33A7ECE-BBC7-0749-9A31-D08F6C13BFBD}" destId="{0E2DA529-7C12-2645-A6A8-A2676C48B957}" srcOrd="1" destOrd="0" presId="urn:microsoft.com/office/officeart/2005/8/layout/pList2"/>
    <dgm:cxn modelId="{758E233A-C40B-194E-92BD-EEFE4B7ADFE8}" type="presParOf" srcId="{D33A7ECE-BBC7-0749-9A31-D08F6C13BFBD}" destId="{4F5B4268-32DC-284B-94D7-52EFFD0F0C8C}" srcOrd="2" destOrd="0" presId="urn:microsoft.com/office/officeart/2005/8/layout/pList2"/>
    <dgm:cxn modelId="{8469132E-D5BD-FD42-B856-A8AFD523F5F5}" type="presParOf" srcId="{944AE9A0-1744-D044-BA96-EBAD30B9FA92}" destId="{D8941901-FDED-BD41-8484-AAD821FAA859}" srcOrd="1" destOrd="0" presId="urn:microsoft.com/office/officeart/2005/8/layout/pList2"/>
    <dgm:cxn modelId="{0457220E-48E0-8440-B276-72062B129B00}" type="presParOf" srcId="{944AE9A0-1744-D044-BA96-EBAD30B9FA92}" destId="{5E8B6188-142E-134E-A67A-95CDD4D4AB5C}" srcOrd="2" destOrd="0" presId="urn:microsoft.com/office/officeart/2005/8/layout/pList2"/>
    <dgm:cxn modelId="{52C596FF-AD8F-0640-941C-46DC32128DCC}" type="presParOf" srcId="{5E8B6188-142E-134E-A67A-95CDD4D4AB5C}" destId="{07458024-19D0-0E41-827C-80B33F16FDF4}" srcOrd="0" destOrd="0" presId="urn:microsoft.com/office/officeart/2005/8/layout/pList2"/>
    <dgm:cxn modelId="{8DB97F9E-39A8-6047-AD82-4A08DE44D082}" type="presParOf" srcId="{5E8B6188-142E-134E-A67A-95CDD4D4AB5C}" destId="{9792E878-247D-5641-9307-4A91EC7C4704}" srcOrd="1" destOrd="0" presId="urn:microsoft.com/office/officeart/2005/8/layout/pList2"/>
    <dgm:cxn modelId="{932BB520-E127-9644-B7AD-D13C5605F079}" type="presParOf" srcId="{5E8B6188-142E-134E-A67A-95CDD4D4AB5C}" destId="{276BCCA0-A87E-FF4D-AAA0-6EBB3737CBD5}" srcOrd="2" destOrd="0" presId="urn:microsoft.com/office/officeart/2005/8/layout/pList2"/>
    <dgm:cxn modelId="{3CD733A6-51A4-3242-A95B-FAEA0D339200}" type="presParOf" srcId="{944AE9A0-1744-D044-BA96-EBAD30B9FA92}" destId="{0C362F47-51D7-824B-84E2-49A5F5A44E86}" srcOrd="3" destOrd="0" presId="urn:microsoft.com/office/officeart/2005/8/layout/pList2"/>
    <dgm:cxn modelId="{E44B196A-F20A-064F-AF77-6FC998B9AF41}" type="presParOf" srcId="{944AE9A0-1744-D044-BA96-EBAD30B9FA92}" destId="{327850A4-7743-2346-9064-49AEF19A24C1}" srcOrd="4" destOrd="0" presId="urn:microsoft.com/office/officeart/2005/8/layout/pList2"/>
    <dgm:cxn modelId="{9B859864-C8B1-AE41-B21E-94D303AE94D2}" type="presParOf" srcId="{327850A4-7743-2346-9064-49AEF19A24C1}" destId="{E2D7C888-74EF-054D-88E6-3ACB24C2A014}" srcOrd="0" destOrd="0" presId="urn:microsoft.com/office/officeart/2005/8/layout/pList2"/>
    <dgm:cxn modelId="{E6DE56F5-48AB-264E-82F1-BA3ADC82160B}" type="presParOf" srcId="{327850A4-7743-2346-9064-49AEF19A24C1}" destId="{B65150D2-C358-454B-8861-2B9480A35F89}" srcOrd="1" destOrd="0" presId="urn:microsoft.com/office/officeart/2005/8/layout/pList2"/>
    <dgm:cxn modelId="{D95A00CB-9F70-404D-BF39-3B2D3C93DE3C}" type="presParOf" srcId="{327850A4-7743-2346-9064-49AEF19A24C1}" destId="{873FB442-D964-124F-9080-3EEEFD06BBA1}" srcOrd="2" destOrd="0" presId="urn:microsoft.com/office/officeart/2005/8/layout/pList2"/>
    <dgm:cxn modelId="{2754DC0B-ADDB-5542-B260-04DDAFF19D8A}" type="presParOf" srcId="{944AE9A0-1744-D044-BA96-EBAD30B9FA92}" destId="{9277C527-728B-8044-89DB-7CF924ED162D}" srcOrd="5" destOrd="0" presId="urn:microsoft.com/office/officeart/2005/8/layout/pList2"/>
    <dgm:cxn modelId="{84E912CB-B5F4-AC46-89D4-1912DBC1F5FB}" type="presParOf" srcId="{944AE9A0-1744-D044-BA96-EBAD30B9FA92}" destId="{AFE2ECC3-6BDD-A043-A934-BC2C082A6B84}" srcOrd="6" destOrd="0" presId="urn:microsoft.com/office/officeart/2005/8/layout/pList2"/>
    <dgm:cxn modelId="{5B865555-F679-084D-9691-8B0DDD9FFD7A}" type="presParOf" srcId="{AFE2ECC3-6BDD-A043-A934-BC2C082A6B84}" destId="{10727984-A075-DC46-98CD-CBC06E46C769}" srcOrd="0" destOrd="0" presId="urn:microsoft.com/office/officeart/2005/8/layout/pList2"/>
    <dgm:cxn modelId="{F0DC36DB-5779-124C-8F2D-E5CF382C435F}" type="presParOf" srcId="{AFE2ECC3-6BDD-A043-A934-BC2C082A6B84}" destId="{6546A566-7113-4342-99B3-EF6EDDB61AFF}" srcOrd="1" destOrd="0" presId="urn:microsoft.com/office/officeart/2005/8/layout/pList2"/>
    <dgm:cxn modelId="{0B262E56-32EB-174F-BDBA-4608A765F144}" type="presParOf" srcId="{AFE2ECC3-6BDD-A043-A934-BC2C082A6B84}" destId="{31D79A3F-FA10-BB4C-8194-8354BAF03B9F}" srcOrd="2" destOrd="0" presId="urn:microsoft.com/office/officeart/2005/8/layout/pList2"/>
    <dgm:cxn modelId="{38AE4728-3092-E74E-AC0A-121D306634C8}" type="presParOf" srcId="{944AE9A0-1744-D044-BA96-EBAD30B9FA92}" destId="{EDEEEDD7-8FA5-A34A-A5B2-2EA064B05BA3}" srcOrd="7" destOrd="0" presId="urn:microsoft.com/office/officeart/2005/8/layout/pList2"/>
    <dgm:cxn modelId="{ECE2D6F1-50F3-AE42-9428-47F261E973AA}" type="presParOf" srcId="{944AE9A0-1744-D044-BA96-EBAD30B9FA92}" destId="{5A7152BD-038A-BD4A-9507-16D0CE75B31B}" srcOrd="8" destOrd="0" presId="urn:microsoft.com/office/officeart/2005/8/layout/pList2"/>
    <dgm:cxn modelId="{EB0127DF-1C63-FF43-8137-6150C1F84B37}" type="presParOf" srcId="{5A7152BD-038A-BD4A-9507-16D0CE75B31B}" destId="{24C36EFC-3F05-9443-97D4-A1229F4EC2C8}" srcOrd="0" destOrd="0" presId="urn:microsoft.com/office/officeart/2005/8/layout/pList2"/>
    <dgm:cxn modelId="{4FD7C2E9-FFCF-2847-B314-33C3BDB7C703}" type="presParOf" srcId="{5A7152BD-038A-BD4A-9507-16D0CE75B31B}" destId="{ED6E6D7B-87A9-5541-91E0-AC86E8E7D0C5}" srcOrd="1" destOrd="0" presId="urn:microsoft.com/office/officeart/2005/8/layout/pList2"/>
    <dgm:cxn modelId="{E7A198FA-E0F2-8847-92CC-5839E4F8F5AB}" type="presParOf" srcId="{5A7152BD-038A-BD4A-9507-16D0CE75B31B}" destId="{A1DA6C42-981C-2C45-AB91-594459A879DE}"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63EC7-6408-644C-A080-DF28C620E8A9}">
      <dsp:nvSpPr>
        <dsp:cNvPr id="0" name=""/>
        <dsp:cNvSpPr/>
      </dsp:nvSpPr>
      <dsp:spPr>
        <a:xfrm>
          <a:off x="278498" y="212907"/>
          <a:ext cx="5988229" cy="5074727"/>
        </a:xfrm>
        <a:prstGeom prst="circularArrow">
          <a:avLst>
            <a:gd name="adj1" fmla="val 5274"/>
            <a:gd name="adj2" fmla="val 312630"/>
            <a:gd name="adj3" fmla="val 15629835"/>
            <a:gd name="adj4" fmla="val 16340556"/>
            <a:gd name="adj5" fmla="val 5477"/>
          </a:avLst>
        </a:prstGeom>
        <a:solidFill>
          <a:schemeClr val="accent5">
            <a:lumMod val="75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81A9AF5-DFE2-DB49-88DE-E33C3E37671E}">
      <dsp:nvSpPr>
        <dsp:cNvPr id="0" name=""/>
        <dsp:cNvSpPr/>
      </dsp:nvSpPr>
      <dsp:spPr>
        <a:xfrm>
          <a:off x="2971430" y="462583"/>
          <a:ext cx="308235" cy="56707"/>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en-US" sz="500" kern="1200" dirty="0">
            <a:solidFill>
              <a:schemeClr val="bg1"/>
            </a:solidFill>
          </a:endParaRPr>
        </a:p>
      </dsp:txBody>
      <dsp:txXfrm>
        <a:off x="2974198" y="465351"/>
        <a:ext cx="302699" cy="51171"/>
      </dsp:txXfrm>
    </dsp:sp>
    <dsp:sp modelId="{261AC40E-B051-CD47-8AAB-5DC05625061B}">
      <dsp:nvSpPr>
        <dsp:cNvPr id="0" name=""/>
        <dsp:cNvSpPr/>
      </dsp:nvSpPr>
      <dsp:spPr>
        <a:xfrm flipH="1">
          <a:off x="4915540" y="1145800"/>
          <a:ext cx="59609" cy="639771"/>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en-US" sz="700" kern="1200"/>
        </a:p>
      </dsp:txBody>
      <dsp:txXfrm>
        <a:off x="4918450" y="1148710"/>
        <a:ext cx="53789" cy="633951"/>
      </dsp:txXfrm>
    </dsp:sp>
    <dsp:sp modelId="{C7AAABC4-8877-3847-B0C8-5B98B676D156}">
      <dsp:nvSpPr>
        <dsp:cNvPr id="0" name=""/>
        <dsp:cNvSpPr/>
      </dsp:nvSpPr>
      <dsp:spPr>
        <a:xfrm flipH="1">
          <a:off x="5222843" y="2663702"/>
          <a:ext cx="295889" cy="178449"/>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en-US" sz="700" kern="1200"/>
        </a:p>
      </dsp:txBody>
      <dsp:txXfrm>
        <a:off x="5231554" y="2672413"/>
        <a:ext cx="278467" cy="161027"/>
      </dsp:txXfrm>
    </dsp:sp>
    <dsp:sp modelId="{9C284CEB-9784-1A43-B921-85A9D78A37C9}">
      <dsp:nvSpPr>
        <dsp:cNvPr id="0" name=""/>
        <dsp:cNvSpPr/>
      </dsp:nvSpPr>
      <dsp:spPr>
        <a:xfrm>
          <a:off x="2647608" y="4696601"/>
          <a:ext cx="579623" cy="206863"/>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en-US" sz="800" kern="1200"/>
        </a:p>
      </dsp:txBody>
      <dsp:txXfrm>
        <a:off x="2657706" y="4706699"/>
        <a:ext cx="559427" cy="186667"/>
      </dsp:txXfrm>
    </dsp:sp>
    <dsp:sp modelId="{FE562E26-C2F1-664B-BB75-09DD1C863DBA}">
      <dsp:nvSpPr>
        <dsp:cNvPr id="0" name=""/>
        <dsp:cNvSpPr/>
      </dsp:nvSpPr>
      <dsp:spPr>
        <a:xfrm>
          <a:off x="920023" y="2543360"/>
          <a:ext cx="147028" cy="59618"/>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en-US" sz="500" kern="1200"/>
        </a:p>
      </dsp:txBody>
      <dsp:txXfrm>
        <a:off x="922933" y="2546270"/>
        <a:ext cx="141208" cy="53798"/>
      </dsp:txXfrm>
    </dsp:sp>
    <dsp:sp modelId="{75F19F22-0C8D-DB4E-AB9C-AFC6551BF6F0}">
      <dsp:nvSpPr>
        <dsp:cNvPr id="0" name=""/>
        <dsp:cNvSpPr/>
      </dsp:nvSpPr>
      <dsp:spPr>
        <a:xfrm>
          <a:off x="1171834" y="1426301"/>
          <a:ext cx="415429" cy="78769"/>
        </a:xfrm>
        <a:prstGeom prst="roundRect">
          <a:avLst/>
        </a:prstGeom>
        <a:no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en-US" sz="500" kern="1200" dirty="0"/>
        </a:p>
      </dsp:txBody>
      <dsp:txXfrm>
        <a:off x="1175679" y="1430146"/>
        <a:ext cx="407739" cy="710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81E2B-96F5-D64B-AC49-A1687D39CA42}">
      <dsp:nvSpPr>
        <dsp:cNvPr id="0" name=""/>
        <dsp:cNvSpPr/>
      </dsp:nvSpPr>
      <dsp:spPr>
        <a:xfrm>
          <a:off x="2493287" y="77719"/>
          <a:ext cx="1227584" cy="1227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2493287" y="77719"/>
        <a:ext cx="1227584" cy="1227584"/>
      </dsp:txXfrm>
    </dsp:sp>
    <dsp:sp modelId="{33BD03D2-C323-234A-809C-E1E9FB6D88F8}">
      <dsp:nvSpPr>
        <dsp:cNvPr id="0" name=""/>
        <dsp:cNvSpPr/>
      </dsp:nvSpPr>
      <dsp:spPr>
        <a:xfrm>
          <a:off x="329815" y="175"/>
          <a:ext cx="3468601" cy="3468601"/>
        </a:xfrm>
        <a:prstGeom prst="circularArrow">
          <a:avLst>
            <a:gd name="adj1" fmla="val 6901"/>
            <a:gd name="adj2" fmla="val 465293"/>
            <a:gd name="adj3" fmla="val 549665"/>
            <a:gd name="adj4" fmla="val 20585042"/>
            <a:gd name="adj5" fmla="val 8052"/>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F3DF0F6-3A73-F54E-AB1D-5CCC2882A084}">
      <dsp:nvSpPr>
        <dsp:cNvPr id="0" name=""/>
        <dsp:cNvSpPr/>
      </dsp:nvSpPr>
      <dsp:spPr>
        <a:xfrm>
          <a:off x="2493287" y="2163647"/>
          <a:ext cx="1227584" cy="1227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2493287" y="2163647"/>
        <a:ext cx="1227584" cy="1227584"/>
      </dsp:txXfrm>
    </dsp:sp>
    <dsp:sp modelId="{D799621E-1B51-1141-B60C-8CC79DEA16D3}">
      <dsp:nvSpPr>
        <dsp:cNvPr id="0" name=""/>
        <dsp:cNvSpPr/>
      </dsp:nvSpPr>
      <dsp:spPr>
        <a:xfrm>
          <a:off x="329815" y="175"/>
          <a:ext cx="3468601" cy="3468601"/>
        </a:xfrm>
        <a:prstGeom prst="circularArrow">
          <a:avLst>
            <a:gd name="adj1" fmla="val 6901"/>
            <a:gd name="adj2" fmla="val 465293"/>
            <a:gd name="adj3" fmla="val 5949665"/>
            <a:gd name="adj4" fmla="val 4385042"/>
            <a:gd name="adj5" fmla="val 8052"/>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312564D-2E55-3F4E-AD67-1749ED60C701}">
      <dsp:nvSpPr>
        <dsp:cNvPr id="0" name=""/>
        <dsp:cNvSpPr/>
      </dsp:nvSpPr>
      <dsp:spPr>
        <a:xfrm>
          <a:off x="407360" y="2163647"/>
          <a:ext cx="1227584" cy="1227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407360" y="2163647"/>
        <a:ext cx="1227584" cy="1227584"/>
      </dsp:txXfrm>
    </dsp:sp>
    <dsp:sp modelId="{3C0B76AD-24F4-A344-B388-EBF1C7473354}">
      <dsp:nvSpPr>
        <dsp:cNvPr id="0" name=""/>
        <dsp:cNvSpPr/>
      </dsp:nvSpPr>
      <dsp:spPr>
        <a:xfrm>
          <a:off x="329815" y="175"/>
          <a:ext cx="3468601" cy="3468601"/>
        </a:xfrm>
        <a:prstGeom prst="circularArrow">
          <a:avLst>
            <a:gd name="adj1" fmla="val 6901"/>
            <a:gd name="adj2" fmla="val 465293"/>
            <a:gd name="adj3" fmla="val 11349665"/>
            <a:gd name="adj4" fmla="val 9785042"/>
            <a:gd name="adj5" fmla="val 8052"/>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7D3FB43-AEE7-3F42-809C-7E2FB75A0169}">
      <dsp:nvSpPr>
        <dsp:cNvPr id="0" name=""/>
        <dsp:cNvSpPr/>
      </dsp:nvSpPr>
      <dsp:spPr>
        <a:xfrm>
          <a:off x="407360" y="77719"/>
          <a:ext cx="1227584" cy="1227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407360" y="77719"/>
        <a:ext cx="1227584" cy="1227584"/>
      </dsp:txXfrm>
    </dsp:sp>
    <dsp:sp modelId="{92FABDBE-DF50-E540-9464-86ABFAED80F7}">
      <dsp:nvSpPr>
        <dsp:cNvPr id="0" name=""/>
        <dsp:cNvSpPr/>
      </dsp:nvSpPr>
      <dsp:spPr>
        <a:xfrm>
          <a:off x="329815" y="175"/>
          <a:ext cx="3468601" cy="3468601"/>
        </a:xfrm>
        <a:prstGeom prst="circularArrow">
          <a:avLst>
            <a:gd name="adj1" fmla="val 6901"/>
            <a:gd name="adj2" fmla="val 465293"/>
            <a:gd name="adj3" fmla="val 16749665"/>
            <a:gd name="adj4" fmla="val 15185042"/>
            <a:gd name="adj5" fmla="val 8052"/>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57458C-7A0E-284A-BBBE-8AF5EB0500A3}">
      <dsp:nvSpPr>
        <dsp:cNvPr id="0" name=""/>
        <dsp:cNvSpPr/>
      </dsp:nvSpPr>
      <dsp:spPr>
        <a:xfrm>
          <a:off x="1311455" y="292245"/>
          <a:ext cx="4135185" cy="4135185"/>
        </a:xfrm>
        <a:prstGeom prst="circularArrow">
          <a:avLst>
            <a:gd name="adj1" fmla="val 4668"/>
            <a:gd name="adj2" fmla="val 272909"/>
            <a:gd name="adj3" fmla="val 14214402"/>
            <a:gd name="adj4" fmla="val 17158365"/>
            <a:gd name="adj5" fmla="val 4847"/>
          </a:avLst>
        </a:prstGeom>
        <a:solidFill>
          <a:srgbClr val="509EBF"/>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3B13C1E-F11A-F74C-8515-01F812D33FBE}">
      <dsp:nvSpPr>
        <dsp:cNvPr id="0" name=""/>
        <dsp:cNvSpPr/>
      </dsp:nvSpPr>
      <dsp:spPr>
        <a:xfrm>
          <a:off x="2558026" y="394202"/>
          <a:ext cx="1642043" cy="569113"/>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Computing and Data Facilities</a:t>
          </a:r>
          <a:endParaRPr lang="en-US" sz="1600" kern="1200" dirty="0">
            <a:latin typeface="Avenir Next Condensed Demi Bold"/>
            <a:cs typeface="Avenir Next Condensed Demi Bold"/>
          </a:endParaRPr>
        </a:p>
      </dsp:txBody>
      <dsp:txXfrm>
        <a:off x="2585808" y="421984"/>
        <a:ext cx="1586479" cy="513549"/>
      </dsp:txXfrm>
    </dsp:sp>
    <dsp:sp modelId="{9DDB2869-759F-CC47-BBD8-4E74F9BBE159}">
      <dsp:nvSpPr>
        <dsp:cNvPr id="0" name=""/>
        <dsp:cNvSpPr/>
      </dsp:nvSpPr>
      <dsp:spPr>
        <a:xfrm>
          <a:off x="5038102" y="2059227"/>
          <a:ext cx="1261259" cy="700384"/>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Expertise</a:t>
          </a:r>
          <a:endParaRPr lang="en-US" sz="1600" kern="1200" dirty="0">
            <a:latin typeface="Avenir Next Condensed Demi Bold"/>
            <a:cs typeface="Avenir Next Condensed Demi Bold"/>
          </a:endParaRPr>
        </a:p>
      </dsp:txBody>
      <dsp:txXfrm>
        <a:off x="5072292" y="2093417"/>
        <a:ext cx="1192879" cy="632004"/>
      </dsp:txXfrm>
    </dsp:sp>
    <dsp:sp modelId="{41A63206-FD95-8F45-90A3-D0D5A7454C30}">
      <dsp:nvSpPr>
        <dsp:cNvPr id="0" name=""/>
        <dsp:cNvSpPr/>
      </dsp:nvSpPr>
      <dsp:spPr>
        <a:xfrm>
          <a:off x="2050799" y="3780677"/>
          <a:ext cx="1931976" cy="523794"/>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User Community</a:t>
          </a:r>
          <a:endParaRPr lang="en-US" sz="1600" kern="1200" dirty="0">
            <a:latin typeface="Avenir Next Condensed Demi Bold"/>
            <a:cs typeface="Avenir Next Condensed Demi Bold"/>
          </a:endParaRPr>
        </a:p>
      </dsp:txBody>
      <dsp:txXfrm>
        <a:off x="2076369" y="3806247"/>
        <a:ext cx="1880836" cy="472654"/>
      </dsp:txXfrm>
    </dsp:sp>
    <dsp:sp modelId="{850B1B5E-9F4E-3F4F-9118-AB71108C00AF}">
      <dsp:nvSpPr>
        <dsp:cNvPr id="0" name=""/>
        <dsp:cNvSpPr/>
      </dsp:nvSpPr>
      <dsp:spPr>
        <a:xfrm>
          <a:off x="444645" y="2059223"/>
          <a:ext cx="1497156" cy="700384"/>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Experimental Facilities</a:t>
          </a:r>
          <a:endParaRPr lang="en-US" sz="1600" kern="1200" dirty="0">
            <a:latin typeface="Avenir Next Condensed Demi Bold"/>
            <a:cs typeface="Avenir Next Condensed Demi Bold"/>
          </a:endParaRPr>
        </a:p>
      </dsp:txBody>
      <dsp:txXfrm>
        <a:off x="478835" y="2093413"/>
        <a:ext cx="1428776" cy="6320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649A6-050E-8445-A96F-76AC89A0E117}">
      <dsp:nvSpPr>
        <dsp:cNvPr id="0" name=""/>
        <dsp:cNvSpPr/>
      </dsp:nvSpPr>
      <dsp:spPr>
        <a:xfrm>
          <a:off x="1647" y="0"/>
          <a:ext cx="3155682" cy="765532"/>
        </a:xfrm>
        <a:prstGeom prst="homePlate">
          <a:avLst/>
        </a:prstGeom>
        <a:solidFill>
          <a:srgbClr val="006C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Data Complexity</a:t>
          </a:r>
          <a:endParaRPr lang="en-US" sz="2400" kern="1200" dirty="0"/>
        </a:p>
      </dsp:txBody>
      <dsp:txXfrm>
        <a:off x="1647" y="0"/>
        <a:ext cx="2964299" cy="765532"/>
      </dsp:txXfrm>
    </dsp:sp>
    <dsp:sp modelId="{D0D1E5E2-EFA0-7844-9E15-4282D33E070D}">
      <dsp:nvSpPr>
        <dsp:cNvPr id="0" name=""/>
        <dsp:cNvSpPr/>
      </dsp:nvSpPr>
      <dsp:spPr>
        <a:xfrm>
          <a:off x="2452496" y="0"/>
          <a:ext cx="3009957" cy="765532"/>
        </a:xfrm>
        <a:prstGeom prst="chevron">
          <a:avLst/>
        </a:prstGeom>
        <a:solidFill>
          <a:srgbClr val="006C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Interpretability</a:t>
          </a:r>
          <a:endParaRPr lang="en-US" sz="2400" kern="1200" dirty="0"/>
        </a:p>
      </dsp:txBody>
      <dsp:txXfrm>
        <a:off x="2835262" y="0"/>
        <a:ext cx="2244425" cy="765532"/>
      </dsp:txXfrm>
    </dsp:sp>
    <dsp:sp modelId="{F1B77F1E-529B-8745-A1E0-F253C130B59E}">
      <dsp:nvSpPr>
        <dsp:cNvPr id="0" name=""/>
        <dsp:cNvSpPr/>
      </dsp:nvSpPr>
      <dsp:spPr>
        <a:xfrm>
          <a:off x="4757619" y="0"/>
          <a:ext cx="3832992" cy="765532"/>
        </a:xfrm>
        <a:prstGeom prst="chevron">
          <a:avLst/>
        </a:prstGeom>
        <a:solidFill>
          <a:srgbClr val="006C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Performance and Scale</a:t>
          </a:r>
          <a:endParaRPr lang="en-US" sz="2400" kern="1200" dirty="0"/>
        </a:p>
      </dsp:txBody>
      <dsp:txXfrm>
        <a:off x="5140385" y="0"/>
        <a:ext cx="3067460" cy="7655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5F110C-2995-E446-A458-DB0468F9FB7A}">
      <dsp:nvSpPr>
        <dsp:cNvPr id="0" name=""/>
        <dsp:cNvSpPr/>
      </dsp:nvSpPr>
      <dsp:spPr>
        <a:xfrm>
          <a:off x="0" y="0"/>
          <a:ext cx="8229600" cy="1743075"/>
        </a:xfrm>
        <a:prstGeom prst="roundRect">
          <a:avLst>
            <a:gd name="adj" fmla="val 10000"/>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F5B4268-32DC-284B-94D7-52EFFD0F0C8C}">
      <dsp:nvSpPr>
        <dsp:cNvPr id="0" name=""/>
        <dsp:cNvSpPr/>
      </dsp:nvSpPr>
      <dsp:spPr>
        <a:xfrm>
          <a:off x="249532" y="180813"/>
          <a:ext cx="1431580" cy="1381448"/>
        </a:xfrm>
        <a:prstGeom prst="roundRect">
          <a:avLst>
            <a:gd name="adj" fmla="val 10000"/>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7025564-6366-4847-AB3D-682A485C6C68}">
      <dsp:nvSpPr>
        <dsp:cNvPr id="0" name=""/>
        <dsp:cNvSpPr/>
      </dsp:nvSpPr>
      <dsp:spPr>
        <a:xfrm rot="10800000">
          <a:off x="249532" y="1743075"/>
          <a:ext cx="1431580" cy="2130425"/>
        </a:xfrm>
        <a:prstGeom prst="round2SameRect">
          <a:avLst>
            <a:gd name="adj1" fmla="val 10500"/>
            <a:gd name="adj2" fmla="val 0"/>
          </a:avLst>
        </a:prstGeom>
        <a:gradFill rotWithShape="0">
          <a:gsLst>
            <a:gs pos="0">
              <a:schemeClr val="accent3">
                <a:shade val="80000"/>
                <a:hueOff val="0"/>
                <a:satOff val="0"/>
                <a:lumOff val="0"/>
                <a:alphaOff val="0"/>
                <a:tint val="100000"/>
                <a:shade val="100000"/>
                <a:satMod val="130000"/>
              </a:schemeClr>
            </a:gs>
            <a:gs pos="100000">
              <a:schemeClr val="accent3">
                <a:shade val="8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0" bIns="914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bg1"/>
              </a:solidFill>
            </a:rPr>
            <a:t>Separate Jobs</a:t>
          </a:r>
          <a:endParaRPr lang="en-US" sz="2000" b="1" kern="1200" dirty="0" smtClean="0">
            <a:solidFill>
              <a:schemeClr val="bg1"/>
            </a:solidFill>
          </a:endParaRPr>
        </a:p>
      </dsp:txBody>
      <dsp:txXfrm rot="10800000">
        <a:off x="293558" y="1743075"/>
        <a:ext cx="1343528" cy="2086399"/>
      </dsp:txXfrm>
    </dsp:sp>
    <dsp:sp modelId="{276BCCA0-A87E-FF4D-AAA0-6EBB3737CBD5}">
      <dsp:nvSpPr>
        <dsp:cNvPr id="0" name=""/>
        <dsp:cNvSpPr/>
      </dsp:nvSpPr>
      <dsp:spPr>
        <a:xfrm>
          <a:off x="1824270" y="180813"/>
          <a:ext cx="1431580" cy="1381448"/>
        </a:xfrm>
        <a:prstGeom prst="roundRect">
          <a:avLst>
            <a:gd name="adj" fmla="val 10000"/>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7458024-19D0-0E41-827C-80B33F16FDF4}">
      <dsp:nvSpPr>
        <dsp:cNvPr id="0" name=""/>
        <dsp:cNvSpPr/>
      </dsp:nvSpPr>
      <dsp:spPr>
        <a:xfrm rot="10800000">
          <a:off x="1824270" y="1743075"/>
          <a:ext cx="1431580" cy="2130425"/>
        </a:xfrm>
        <a:prstGeom prst="round2SameRect">
          <a:avLst>
            <a:gd name="adj1" fmla="val 10500"/>
            <a:gd name="adj2" fmla="val 0"/>
          </a:avLst>
        </a:prstGeom>
        <a:gradFill rotWithShape="0">
          <a:gsLst>
            <a:gs pos="0">
              <a:schemeClr val="accent3">
                <a:shade val="80000"/>
                <a:hueOff val="54726"/>
                <a:satOff val="-358"/>
                <a:lumOff val="6139"/>
                <a:alphaOff val="0"/>
                <a:tint val="100000"/>
                <a:shade val="100000"/>
                <a:satMod val="130000"/>
              </a:schemeClr>
            </a:gs>
            <a:gs pos="100000">
              <a:schemeClr val="accent3">
                <a:shade val="80000"/>
                <a:hueOff val="54726"/>
                <a:satOff val="-358"/>
                <a:lumOff val="613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0" bIns="914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bg1"/>
              </a:solidFill>
            </a:rPr>
            <a:t>Compute Intensive</a:t>
          </a:r>
          <a:endParaRPr lang="en-US" sz="2000" b="1" kern="1200" dirty="0" smtClean="0">
            <a:solidFill>
              <a:schemeClr val="bg1"/>
            </a:solidFill>
          </a:endParaRPr>
        </a:p>
      </dsp:txBody>
      <dsp:txXfrm rot="10800000">
        <a:off x="1868296" y="1743075"/>
        <a:ext cx="1343528" cy="2086399"/>
      </dsp:txXfrm>
    </dsp:sp>
    <dsp:sp modelId="{873FB442-D964-124F-9080-3EEEFD06BBA1}">
      <dsp:nvSpPr>
        <dsp:cNvPr id="0" name=""/>
        <dsp:cNvSpPr/>
      </dsp:nvSpPr>
      <dsp:spPr>
        <a:xfrm>
          <a:off x="3399009" y="146492"/>
          <a:ext cx="1431580" cy="1450090"/>
        </a:xfrm>
        <a:prstGeom prst="roundRect">
          <a:avLst>
            <a:gd name="adj" fmla="val 10000"/>
          </a:avLst>
        </a:prstGeom>
        <a:blipFill rotWithShape="1">
          <a:blip xmlns:r="http://schemas.openxmlformats.org/officeDocument/2006/relationships" r:embed="rId3"/>
          <a:stretch>
            <a:fillRect/>
          </a:stretch>
        </a:blipFill>
        <a:ln>
          <a:noFill/>
        </a:ln>
        <a:effectLst/>
      </dsp:spPr>
      <dsp:style>
        <a:lnRef idx="0">
          <a:scrgbClr r="0" g="0" b="0"/>
        </a:lnRef>
        <a:fillRef idx="1">
          <a:scrgbClr r="0" g="0" b="0"/>
        </a:fillRef>
        <a:effectRef idx="2">
          <a:scrgbClr r="0" g="0" b="0"/>
        </a:effectRef>
        <a:fontRef idx="minor"/>
      </dsp:style>
    </dsp:sp>
    <dsp:sp modelId="{E2D7C888-74EF-054D-88E6-3ACB24C2A014}">
      <dsp:nvSpPr>
        <dsp:cNvPr id="0" name=""/>
        <dsp:cNvSpPr/>
      </dsp:nvSpPr>
      <dsp:spPr>
        <a:xfrm rot="10800000">
          <a:off x="3399009" y="1743075"/>
          <a:ext cx="1431580" cy="2130425"/>
        </a:xfrm>
        <a:prstGeom prst="round2SameRect">
          <a:avLst>
            <a:gd name="adj1" fmla="val 10500"/>
            <a:gd name="adj2" fmla="val 0"/>
          </a:avLst>
        </a:prstGeom>
        <a:gradFill rotWithShape="0">
          <a:gsLst>
            <a:gs pos="0">
              <a:schemeClr val="accent3">
                <a:shade val="80000"/>
                <a:hueOff val="109453"/>
                <a:satOff val="-716"/>
                <a:lumOff val="12277"/>
                <a:alphaOff val="0"/>
                <a:tint val="100000"/>
                <a:shade val="100000"/>
                <a:satMod val="130000"/>
              </a:schemeClr>
            </a:gs>
            <a:gs pos="100000">
              <a:schemeClr val="accent3">
                <a:shade val="80000"/>
                <a:hueOff val="109453"/>
                <a:satOff val="-716"/>
                <a:lumOff val="12277"/>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0" bIns="914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bg1"/>
              </a:solidFill>
            </a:rPr>
            <a:t>Nearest </a:t>
          </a:r>
          <a:r>
            <a:rPr lang="en-US" sz="2000" b="1" kern="1200" dirty="0" smtClean="0">
              <a:solidFill>
                <a:schemeClr val="bg1"/>
              </a:solidFill>
            </a:rPr>
            <a:t>Neighbor</a:t>
          </a:r>
          <a:endParaRPr lang="en-US" sz="2000" b="1" kern="1200" dirty="0">
            <a:solidFill>
              <a:schemeClr val="bg1"/>
            </a:solidFill>
          </a:endParaRPr>
        </a:p>
      </dsp:txBody>
      <dsp:txXfrm rot="10800000">
        <a:off x="3443035" y="1743075"/>
        <a:ext cx="1343528" cy="2086399"/>
      </dsp:txXfrm>
    </dsp:sp>
    <dsp:sp modelId="{31D79A3F-FA10-BB4C-8194-8354BAF03B9F}">
      <dsp:nvSpPr>
        <dsp:cNvPr id="0" name=""/>
        <dsp:cNvSpPr/>
      </dsp:nvSpPr>
      <dsp:spPr>
        <a:xfrm>
          <a:off x="4973748" y="180813"/>
          <a:ext cx="1431580" cy="1381448"/>
        </a:xfrm>
        <a:prstGeom prst="roundRect">
          <a:avLst>
            <a:gd name="adj" fmla="val 10000"/>
          </a:avLst>
        </a:prstGeom>
        <a:blipFill rotWithShape="1">
          <a:blip xmlns:r="http://schemas.openxmlformats.org/officeDocument/2006/relationships" r:embed="rId4"/>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0727984-A075-DC46-98CD-CBC06E46C769}">
      <dsp:nvSpPr>
        <dsp:cNvPr id="0" name=""/>
        <dsp:cNvSpPr/>
      </dsp:nvSpPr>
      <dsp:spPr>
        <a:xfrm rot="10800000">
          <a:off x="4973748" y="1743075"/>
          <a:ext cx="1431580" cy="2130425"/>
        </a:xfrm>
        <a:prstGeom prst="round2SameRect">
          <a:avLst>
            <a:gd name="adj1" fmla="val 10500"/>
            <a:gd name="adj2" fmla="val 0"/>
          </a:avLst>
        </a:prstGeom>
        <a:gradFill rotWithShape="0">
          <a:gsLst>
            <a:gs pos="0">
              <a:schemeClr val="accent3">
                <a:shade val="80000"/>
                <a:hueOff val="164179"/>
                <a:satOff val="-1073"/>
                <a:lumOff val="18416"/>
                <a:alphaOff val="0"/>
                <a:tint val="100000"/>
                <a:shade val="100000"/>
                <a:satMod val="130000"/>
              </a:schemeClr>
            </a:gs>
            <a:gs pos="100000">
              <a:schemeClr val="accent3">
                <a:shade val="80000"/>
                <a:hueOff val="164179"/>
                <a:satOff val="-1073"/>
                <a:lumOff val="1841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0" bIns="914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bg1"/>
              </a:solidFill>
            </a:rPr>
            <a:t>All-to-All </a:t>
          </a:r>
          <a:endParaRPr lang="en-US" sz="2000" b="1" kern="1200" dirty="0">
            <a:solidFill>
              <a:schemeClr val="bg1"/>
            </a:solidFill>
          </a:endParaRPr>
        </a:p>
      </dsp:txBody>
      <dsp:txXfrm rot="10800000">
        <a:off x="5017774" y="1743075"/>
        <a:ext cx="1343528" cy="2086399"/>
      </dsp:txXfrm>
    </dsp:sp>
    <dsp:sp modelId="{A1DA6C42-981C-2C45-AB91-594459A879DE}">
      <dsp:nvSpPr>
        <dsp:cNvPr id="0" name=""/>
        <dsp:cNvSpPr/>
      </dsp:nvSpPr>
      <dsp:spPr>
        <a:xfrm>
          <a:off x="6548487" y="180813"/>
          <a:ext cx="1431580" cy="1381448"/>
        </a:xfrm>
        <a:prstGeom prst="roundRect">
          <a:avLst>
            <a:gd name="adj" fmla="val 10000"/>
          </a:avLst>
        </a:prstGeom>
        <a:blipFill rotWithShape="1">
          <a:blip xmlns:r="http://schemas.openxmlformats.org/officeDocument/2006/relationships" r:embed="rId5"/>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4C36EFC-3F05-9443-97D4-A1229F4EC2C8}">
      <dsp:nvSpPr>
        <dsp:cNvPr id="0" name=""/>
        <dsp:cNvSpPr/>
      </dsp:nvSpPr>
      <dsp:spPr>
        <a:xfrm rot="10800000">
          <a:off x="6548487" y="1743075"/>
          <a:ext cx="1431580" cy="2130425"/>
        </a:xfrm>
        <a:prstGeom prst="round2SameRect">
          <a:avLst>
            <a:gd name="adj1" fmla="val 10500"/>
            <a:gd name="adj2" fmla="val 0"/>
          </a:avLst>
        </a:prstGeom>
        <a:gradFill rotWithShape="0">
          <a:gsLst>
            <a:gs pos="0">
              <a:schemeClr val="accent3">
                <a:shade val="80000"/>
                <a:hueOff val="218906"/>
                <a:satOff val="-1431"/>
                <a:lumOff val="24554"/>
                <a:alphaOff val="0"/>
                <a:tint val="100000"/>
                <a:shade val="100000"/>
                <a:satMod val="130000"/>
              </a:schemeClr>
            </a:gs>
            <a:gs pos="100000">
              <a:schemeClr val="accent3">
                <a:shade val="80000"/>
                <a:hueOff val="218906"/>
                <a:satOff val="-1431"/>
                <a:lumOff val="24554"/>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0" bIns="914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bg1"/>
              </a:solidFill>
            </a:rPr>
            <a:t>Random </a:t>
          </a:r>
          <a:r>
            <a:rPr lang="en-US" sz="2000" b="1" kern="1200" dirty="0" smtClean="0">
              <a:solidFill>
                <a:schemeClr val="bg1"/>
              </a:solidFill>
            </a:rPr>
            <a:t>Access</a:t>
          </a:r>
          <a:endParaRPr lang="en-US" sz="2000" b="1" kern="1200" dirty="0">
            <a:solidFill>
              <a:schemeClr val="bg1"/>
            </a:solidFill>
          </a:endParaRPr>
        </a:p>
      </dsp:txBody>
      <dsp:txXfrm rot="10800000">
        <a:off x="6592513" y="1743075"/>
        <a:ext cx="1343528" cy="2086399"/>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z="900" smtClean="0"/>
              <a:t>NERSC Presentation</a:t>
            </a:r>
            <a:endParaRPr lang="en-US" sz="9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3D68A3-9B80-584C-9BEB-F8B43CF5A651}" type="datetime1">
              <a:rPr lang="en-US" sz="900" smtClean="0"/>
              <a:pPr/>
              <a:t>10/14/17</a:t>
            </a:fld>
            <a:endParaRPr lang="en-US" sz="9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sz="9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FF58F80-FCEC-C745-BEA9-0BA1921C5D36}" type="slidenum">
              <a:rPr lang="en-US" sz="900" smtClean="0"/>
              <a:pPr/>
              <a:t>‹#›</a:t>
            </a:fld>
            <a:endParaRPr lang="en-US" sz="900"/>
          </a:p>
        </p:txBody>
      </p:sp>
    </p:spTree>
    <p:extLst>
      <p:ext uri="{BB962C8B-B14F-4D97-AF65-F5344CB8AC3E}">
        <p14:creationId xmlns:p14="http://schemas.microsoft.com/office/powerpoint/2010/main" val="1057137354"/>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NERSC Presentation</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FEAFF0-7375-1D4A-A389-D6238357B121}" type="datetime1">
              <a:rPr lang="en-US" smtClean="0"/>
              <a:pPr/>
              <a:t>10/14/17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511CB-48C6-1D49-AC56-5A39CE8EA9E7}" type="slidenum">
              <a:rPr lang="en-US" smtClean="0"/>
              <a:pPr/>
              <a:t>‹#›</a:t>
            </a:fld>
            <a:endParaRPr lang="en-US"/>
          </a:p>
        </p:txBody>
      </p:sp>
    </p:spTree>
    <p:extLst>
      <p:ext uri="{BB962C8B-B14F-4D97-AF65-F5344CB8AC3E}">
        <p14:creationId xmlns:p14="http://schemas.microsoft.com/office/powerpoint/2010/main" val="3135984579"/>
      </p:ext>
    </p:extLst>
  </p:cSld>
  <p:clrMap bg1="lt1" tx1="dk1" bg2="lt2" tx2="dk2" accent1="accent1" accent2="accent2" accent3="accent3" accent4="accent4" accent5="accent5" accent6="accent6" hlink="hlink" folHlink="folHlink"/>
  <p:hf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hyperlink" Target="http://en.wikipedia.org/wiki/Spin_coating"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B892E-6B90-CA4D-B244-234761471B9E}" type="slidenum">
              <a:rPr lang="en-US" smtClean="0"/>
              <a:t>4</a:t>
            </a:fld>
            <a:endParaRPr lang="en-US" dirty="0"/>
          </a:p>
        </p:txBody>
      </p:sp>
    </p:spTree>
    <p:extLst>
      <p:ext uri="{BB962C8B-B14F-4D97-AF65-F5344CB8AC3E}">
        <p14:creationId xmlns:p14="http://schemas.microsoft.com/office/powerpoint/2010/main" val="3328131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1" dirty="0" smtClean="0"/>
              <a:t>17-year-old Brittany Wegner creates breast cancer detection tool that is 99% accurate on a minimally invasive, previously inaccurate test.</a:t>
            </a:r>
          </a:p>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10/14/17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5</a:t>
            </a:fld>
            <a:endParaRPr lang="en-US"/>
          </a:p>
        </p:txBody>
      </p:sp>
    </p:spTree>
    <p:extLst>
      <p:ext uri="{BB962C8B-B14F-4D97-AF65-F5344CB8AC3E}">
        <p14:creationId xmlns:p14="http://schemas.microsoft.com/office/powerpoint/2010/main" val="1827165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I’m</a:t>
            </a:r>
            <a:r>
              <a:rPr lang="en-US" baseline="0" dirty="0" smtClean="0"/>
              <a:t> going to start with a story that is not about computing, because it changed my views on science and how it is going to be done in the future</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10/14/17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6</a:t>
            </a:fld>
            <a:endParaRPr lang="en-US"/>
          </a:p>
        </p:txBody>
      </p:sp>
    </p:spTree>
    <p:extLst>
      <p:ext uri="{BB962C8B-B14F-4D97-AF65-F5344CB8AC3E}">
        <p14:creationId xmlns:p14="http://schemas.microsoft.com/office/powerpoint/2010/main" val="2232945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10/17/17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7</a:t>
            </a:fld>
            <a:endParaRPr lang="en-US"/>
          </a:p>
        </p:txBody>
      </p:sp>
    </p:spTree>
    <p:extLst>
      <p:ext uri="{BB962C8B-B14F-4D97-AF65-F5344CB8AC3E}">
        <p14:creationId xmlns:p14="http://schemas.microsoft.com/office/powerpoint/2010/main" val="4217806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Big</a:t>
            </a:r>
            <a:r>
              <a:rPr lang="en-US" baseline="0" dirty="0" smtClean="0"/>
              <a:t> Data has changed our lives.  It changes the products that we buy, how our sports teams are coached, and how our food is grown</a:t>
            </a:r>
          </a:p>
          <a:p>
            <a:endParaRPr lang="en-US" dirty="0" smtClean="0"/>
          </a:p>
          <a:p>
            <a:r>
              <a:rPr lang="en-US" dirty="0" smtClean="0"/>
              <a:t>But</a:t>
            </a:r>
            <a:r>
              <a:rPr lang="en-US" baseline="0" dirty="0" smtClean="0"/>
              <a:t> my career has been about languages and tools for modeling and simulation, right?  Why am I talking about Big Data?</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10/17/17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9</a:t>
            </a:fld>
            <a:endParaRPr lang="en-US"/>
          </a:p>
        </p:txBody>
      </p:sp>
    </p:spTree>
    <p:extLst>
      <p:ext uri="{BB962C8B-B14F-4D97-AF65-F5344CB8AC3E}">
        <p14:creationId xmlns:p14="http://schemas.microsoft.com/office/powerpoint/2010/main" val="3284836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Grazing</a:t>
            </a:r>
            <a:r>
              <a:rPr lang="en-US" sz="1200" kern="1200" baseline="0" dirty="0" smtClean="0">
                <a:solidFill>
                  <a:schemeClr val="tx1"/>
                </a:solidFill>
                <a:latin typeface="+mn-lt"/>
                <a:ea typeface="+mn-ea"/>
                <a:cs typeface="+mn-cs"/>
              </a:rPr>
              <a:t> Incidence Small Angle X-Rays Scattering</a:t>
            </a:r>
          </a:p>
          <a:p>
            <a:r>
              <a:rPr lang="en-US" sz="1200" kern="1200" dirty="0" smtClean="0">
                <a:solidFill>
                  <a:schemeClr val="tx1"/>
                </a:solidFill>
                <a:latin typeface="+mn-lt"/>
                <a:ea typeface="+mn-ea"/>
                <a:cs typeface="+mn-cs"/>
              </a:rPr>
              <a:t>Plastic solar cells that can be printed on flexible sheets with an ink-like solution show a lot of potential as a source of lightweight, inexpensive renewable energy. However, much of the power-conversion efficiency of such cells gets lost in the translation from small-scale lab studies to large-scale manufacturing processes.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Fabricating organic </a:t>
            </a:r>
            <a:r>
              <a:rPr lang="en-US" sz="1200" kern="1200" dirty="0" err="1" smtClean="0">
                <a:solidFill>
                  <a:schemeClr val="tx1"/>
                </a:solidFill>
                <a:latin typeface="+mn-lt"/>
                <a:ea typeface="+mn-ea"/>
                <a:cs typeface="+mn-cs"/>
              </a:rPr>
              <a:t>photovoltaics</a:t>
            </a:r>
            <a:r>
              <a:rPr lang="en-US" sz="1200" kern="1200" dirty="0" smtClean="0">
                <a:solidFill>
                  <a:schemeClr val="tx1"/>
                </a:solidFill>
                <a:latin typeface="+mn-lt"/>
                <a:ea typeface="+mn-ea"/>
                <a:cs typeface="+mn-cs"/>
              </a:rPr>
              <a:t> (OPV) that could enable large-scale manufacture of these devices.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more flexible material than traditional </a:t>
            </a:r>
            <a:r>
              <a:rPr lang="en-US" sz="1200" kern="1200" dirty="0" err="1" smtClean="0">
                <a:solidFill>
                  <a:schemeClr val="tx1"/>
                </a:solidFill>
                <a:latin typeface="+mn-lt"/>
                <a:ea typeface="+mn-ea"/>
                <a:cs typeface="+mn-cs"/>
              </a:rPr>
              <a:t>photovoltaics</a:t>
            </a:r>
            <a:r>
              <a:rPr lang="en-US" sz="1200" kern="1200" dirty="0" smtClean="0">
                <a:solidFill>
                  <a:schemeClr val="tx1"/>
                </a:solidFill>
                <a:latin typeface="+mn-lt"/>
                <a:ea typeface="+mn-ea"/>
                <a:cs typeface="+mn-cs"/>
              </a:rPr>
              <a:t>, OPVs hold promise for reducing energy costs and increasing conversion efficiency. But mass-producing OPVs has proven to be a challenge; most efforts to fabricate them have focused on </a:t>
            </a:r>
            <a:r>
              <a:rPr lang="en-US" sz="1200" b="1" u="sng" kern="1200" dirty="0" smtClean="0">
                <a:solidFill>
                  <a:schemeClr val="tx1"/>
                </a:solidFill>
                <a:latin typeface="+mn-lt"/>
                <a:ea typeface="+mn-ea"/>
                <a:cs typeface="+mn-cs"/>
                <a:hlinkClick r:id="rId3"/>
              </a:rPr>
              <a:t>spin-coating, a process often used in laboratory testing that does not lend itself to large-scale fabrication and significantly reduces the power conversion efficiencies (PCE) of the devices.</a:t>
            </a:r>
          </a:p>
          <a:p>
            <a:endParaRPr lang="en-US" dirty="0" smtClean="0">
              <a:solidFill>
                <a:srgbClr val="FFFFFF"/>
              </a:solidFill>
              <a:latin typeface="Arial"/>
              <a:cs typeface="Arial"/>
            </a:endParaRPr>
          </a:p>
          <a:p>
            <a:endParaRPr lang="en-US" dirty="0" smtClean="0">
              <a:solidFill>
                <a:srgbClr val="FFFFFF"/>
              </a:solidFill>
              <a:latin typeface="Arial"/>
              <a:cs typeface="Arial"/>
            </a:endParaRPr>
          </a:p>
          <a:p>
            <a:r>
              <a:rPr lang="en" dirty="0" smtClean="0">
                <a:solidFill>
                  <a:srgbClr val="FFFFFF"/>
                </a:solidFill>
                <a:latin typeface="Arial"/>
                <a:cs typeface="Arial"/>
              </a:rPr>
              <a:t>Real-time analysis of ‘slot-die’ technique for printing organic photovoltaics</a:t>
            </a:r>
            <a:endParaRPr lang="en-US" dirty="0" smtClean="0">
              <a:solidFill>
                <a:srgbClr val="FFFFFF"/>
              </a:solidFill>
              <a:latin typeface="Arial"/>
              <a:cs typeface="Arial"/>
            </a:endParaRPr>
          </a:p>
          <a:p>
            <a:r>
              <a:rPr lang="en-US" dirty="0" smtClean="0">
                <a:solidFill>
                  <a:srgbClr val="FFFFFF"/>
                </a:solidFill>
                <a:latin typeface="Arial"/>
                <a:cs typeface="Arial"/>
              </a:rPr>
              <a:t>U</a:t>
            </a:r>
            <a:r>
              <a:rPr lang="en" dirty="0" smtClean="0">
                <a:solidFill>
                  <a:srgbClr val="FFFFFF"/>
                </a:solidFill>
                <a:latin typeface="Arial"/>
                <a:cs typeface="Arial"/>
              </a:rPr>
              <a:t>sing ALS + NERSC (SPOT Suite for reduction, remeshing, analysis)</a:t>
            </a:r>
            <a:endParaRPr lang="en-US" dirty="0" smtClean="0">
              <a:solidFill>
                <a:srgbClr val="FFFFFF"/>
              </a:solidFill>
              <a:latin typeface="Arial"/>
              <a:cs typeface="Arial"/>
            </a:endParaRPr>
          </a:p>
          <a:p>
            <a:r>
              <a:rPr lang="en" dirty="0" smtClean="0">
                <a:solidFill>
                  <a:srgbClr val="FFFFFF"/>
                </a:solidFill>
                <a:latin typeface="Arial"/>
                <a:cs typeface="Arial"/>
              </a:rPr>
              <a:t>OLCF (HipGISAXS running on Titan w/ 8000 GPUs).  </a:t>
            </a:r>
            <a:endParaRPr lang="en-US" dirty="0" smtClean="0">
              <a:solidFill>
                <a:srgbClr val="FFFFFF"/>
              </a:solidFill>
              <a:latin typeface="Arial"/>
              <a:cs typeface="Arial"/>
            </a:endParaRPr>
          </a:p>
          <a:p>
            <a:r>
              <a:rPr lang="en" dirty="0" smtClean="0">
                <a:solidFill>
                  <a:srgbClr val="FFFFFF"/>
                </a:solidFill>
                <a:latin typeface="Arial"/>
                <a:cs typeface="Arial"/>
              </a:rPr>
              <a:t>Results presented at March 2015 meeting of American Physical Society by Alex Hexemer. </a:t>
            </a:r>
          </a:p>
          <a:p>
            <a:r>
              <a:rPr lang="en" dirty="0" smtClean="0">
                <a:solidFill>
                  <a:srgbClr val="FFFFFF"/>
                </a:solidFill>
                <a:latin typeface="Arial"/>
                <a:cs typeface="Arial"/>
              </a:rPr>
              <a:t>Additional DOE contributions: GLOBUS (ANL), CAMERA (Berkeley Lab)</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a:r>
            <a:r>
              <a:rPr lang="en-US" sz="1200" b="1" kern="1200" dirty="0" smtClean="0">
                <a:solidFill>
                  <a:schemeClr val="tx1"/>
                </a:solidFill>
                <a:effectLst/>
                <a:latin typeface="+mn-lt"/>
                <a:ea typeface="+mn-ea"/>
                <a:cs typeface="+mn-cs"/>
              </a:rPr>
              <a:t>Advanced mathematical algorithms for data analysis and large-scale simulations coupled to data analysis are becoming critical to scientific understanding of BES </a:t>
            </a:r>
            <a:r>
              <a:rPr lang="en-US" sz="1200" b="1" kern="1200" dirty="0" err="1" smtClean="0">
                <a:solidFill>
                  <a:schemeClr val="tx1"/>
                </a:solidFill>
                <a:effectLst/>
                <a:latin typeface="+mn-lt"/>
                <a:ea typeface="+mn-ea"/>
                <a:cs typeface="+mn-cs"/>
              </a:rPr>
              <a:t>lightsource</a:t>
            </a:r>
            <a:r>
              <a:rPr lang="en-US" sz="1200" b="1" kern="1200" dirty="0" smtClean="0">
                <a:solidFill>
                  <a:schemeClr val="tx1"/>
                </a:solidFill>
                <a:effectLst/>
                <a:latin typeface="+mn-lt"/>
                <a:ea typeface="+mn-ea"/>
                <a:cs typeface="+mn-cs"/>
              </a:rPr>
              <a:t> data. </a:t>
            </a:r>
            <a:endParaRPr lang="en-US" dirty="0" smtClean="0">
              <a:effectLst/>
            </a:endParaRPr>
          </a:p>
          <a:p>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Many Reverse Monte Carlo (RMC) and simulation codes are HPC-scale, even </a:t>
            </a:r>
            <a:r>
              <a:rPr lang="en-US" sz="1200" b="1" kern="1200" dirty="0" err="1" smtClean="0">
                <a:solidFill>
                  <a:schemeClr val="tx1"/>
                </a:solidFill>
                <a:effectLst/>
                <a:latin typeface="+mn-lt"/>
                <a:ea typeface="+mn-ea"/>
                <a:cs typeface="+mn-cs"/>
              </a:rPr>
              <a:t>Exa</a:t>
            </a:r>
            <a:r>
              <a:rPr lang="en-US" sz="1200" b="1" kern="1200" dirty="0" smtClean="0">
                <a:solidFill>
                  <a:schemeClr val="tx1"/>
                </a:solidFill>
                <a:effectLst/>
                <a:latin typeface="+mn-lt"/>
                <a:ea typeface="+mn-ea"/>
                <a:cs typeface="+mn-cs"/>
              </a:rPr>
              <a:t>-scale, and heavily optimized for (</a:t>
            </a:r>
            <a:r>
              <a:rPr lang="en-US" sz="1200" b="1" kern="1200" dirty="0" err="1" smtClean="0">
                <a:solidFill>
                  <a:schemeClr val="tx1"/>
                </a:solidFill>
                <a:effectLst/>
                <a:latin typeface="+mn-lt"/>
                <a:ea typeface="+mn-ea"/>
                <a:cs typeface="+mn-cs"/>
              </a:rPr>
              <a:t>eg</a:t>
            </a:r>
            <a:r>
              <a:rPr lang="en-US" sz="1200" b="1" kern="1200" dirty="0" smtClean="0">
                <a:solidFill>
                  <a:schemeClr val="tx1"/>
                </a:solidFill>
                <a:effectLst/>
                <a:latin typeface="+mn-lt"/>
                <a:ea typeface="+mn-ea"/>
                <a:cs typeface="+mn-cs"/>
              </a:rPr>
              <a:t>. GPU) architectures. </a:t>
            </a:r>
            <a:endParaRPr lang="en-US" dirty="0" smtClean="0">
              <a:effectLst/>
            </a:endParaRPr>
          </a:p>
          <a:p>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We want to eliminate boundaries between the Scientist and the world’s best Algorithms running on the best architecture for that code. </a:t>
            </a:r>
            <a:endParaRPr lang="en-US" dirty="0" smtClean="0">
              <a:effectLst/>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Typical ALS chain + </a:t>
            </a:r>
            <a:r>
              <a:rPr lang="en-US" sz="1200" kern="1200" dirty="0" err="1" smtClean="0">
                <a:solidFill>
                  <a:schemeClr val="tx1"/>
                </a:solidFill>
                <a:effectLst/>
                <a:latin typeface="+mn-lt"/>
                <a:ea typeface="+mn-ea"/>
                <a:cs typeface="+mn-cs"/>
              </a:rPr>
              <a:t>dpdak</a:t>
            </a:r>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HipRMC</a:t>
            </a:r>
            <a:r>
              <a:rPr lang="en-US" sz="1200" kern="1200" dirty="0" smtClean="0">
                <a:solidFill>
                  <a:schemeClr val="tx1"/>
                </a:solidFill>
                <a:effectLst/>
                <a:latin typeface="+mn-lt"/>
                <a:ea typeface="+mn-ea"/>
                <a:cs typeface="+mn-cs"/>
              </a:rPr>
              <a:t> on NERSC reserva1on </a:t>
            </a:r>
            <a:endParaRPr lang="en-US" dirty="0" smtClean="0">
              <a:effectLst/>
            </a:endParaRPr>
          </a:p>
          <a:p>
            <a:r>
              <a:rPr lang="en-US" sz="1200" kern="1200" dirty="0" smtClean="0">
                <a:solidFill>
                  <a:schemeClr val="tx1"/>
                </a:solidFill>
                <a:effectLst/>
                <a:latin typeface="+mn-lt"/>
                <a:ea typeface="+mn-ea"/>
                <a:cs typeface="+mn-cs"/>
              </a:rPr>
              <a:t>– a state of the art materials science questions (OPV or </a:t>
            </a:r>
            <a:r>
              <a:rPr lang="en-US" sz="1200" kern="1200" dirty="0" err="1" smtClean="0">
                <a:solidFill>
                  <a:schemeClr val="tx1"/>
                </a:solidFill>
                <a:effectLst/>
                <a:latin typeface="+mn-lt"/>
                <a:ea typeface="+mn-ea"/>
                <a:cs typeface="+mn-cs"/>
              </a:rPr>
              <a:t>Nafion</a:t>
            </a:r>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  Co-schedule ALS beam1me &amp; Titan reserva1on </a:t>
            </a:r>
            <a:endParaRPr lang="en-US" dirty="0" smtClean="0">
              <a:effectLst/>
            </a:endParaRPr>
          </a:p>
          <a:p>
            <a:r>
              <a:rPr lang="en-US" sz="1200" kern="1200" dirty="0" smtClean="0">
                <a:solidFill>
                  <a:schemeClr val="tx1"/>
                </a:solidFill>
                <a:effectLst/>
                <a:latin typeface="+mn-lt"/>
                <a:ea typeface="+mn-ea"/>
                <a:cs typeface="+mn-cs"/>
              </a:rPr>
              <a:t>– state the art X-ray detectors and instrumentation </a:t>
            </a:r>
            <a:endParaRPr lang="en-US" dirty="0" smtClean="0">
              <a:effectLst/>
            </a:endParaRPr>
          </a:p>
          <a:p>
            <a:r>
              <a:rPr lang="en-US" sz="1200" kern="1200" dirty="0" smtClean="0">
                <a:solidFill>
                  <a:schemeClr val="tx1"/>
                </a:solidFill>
                <a:effectLst/>
                <a:latin typeface="+mn-lt"/>
                <a:ea typeface="+mn-ea"/>
                <a:cs typeface="+mn-cs"/>
              </a:rPr>
              <a:t>•  Typical ALS chain + </a:t>
            </a:r>
            <a:r>
              <a:rPr lang="en-US" sz="1200" kern="1200" dirty="0" err="1" smtClean="0">
                <a:solidFill>
                  <a:schemeClr val="tx1"/>
                </a:solidFill>
                <a:effectLst/>
                <a:latin typeface="+mn-lt"/>
                <a:ea typeface="+mn-ea"/>
                <a:cs typeface="+mn-cs"/>
              </a:rPr>
              <a:t>dpdak</a:t>
            </a:r>
            <a:r>
              <a:rPr lang="en-US" sz="1200" kern="1200" dirty="0" smtClean="0">
                <a:solidFill>
                  <a:schemeClr val="tx1"/>
                </a:solidFill>
                <a:effectLst/>
                <a:latin typeface="+mn-lt"/>
                <a:ea typeface="+mn-ea"/>
                <a:cs typeface="+mn-cs"/>
              </a:rPr>
              <a:t> =&gt; Spade + Globus Online =&gt; ORNL (FW) </a:t>
            </a:r>
            <a:endParaRPr lang="en-US" dirty="0" smtClean="0">
              <a:effectLst/>
            </a:endParaRPr>
          </a:p>
          <a:p>
            <a:r>
              <a:rPr lang="en-US" sz="1200" kern="1200" dirty="0" smtClean="0">
                <a:solidFill>
                  <a:schemeClr val="tx1"/>
                </a:solidFill>
                <a:effectLst/>
                <a:latin typeface="+mn-lt"/>
                <a:ea typeface="+mn-ea"/>
                <a:cs typeface="+mn-cs"/>
              </a:rPr>
              <a:t>– advanced mathematical algorithms and software </a:t>
            </a:r>
            <a:endParaRPr lang="en-US" dirty="0" smtClean="0">
              <a:effectLst/>
            </a:endParaRPr>
          </a:p>
          <a:p>
            <a:r>
              <a:rPr lang="en-US" sz="1200" kern="1200" dirty="0" smtClean="0">
                <a:solidFill>
                  <a:schemeClr val="tx1"/>
                </a:solidFill>
                <a:effectLst/>
                <a:latin typeface="+mn-lt"/>
                <a:ea typeface="+mn-ea"/>
                <a:cs typeface="+mn-cs"/>
              </a:rPr>
              <a:t>•  Sentry launches </a:t>
            </a:r>
            <a:r>
              <a:rPr lang="en-US" sz="1200" kern="1200" dirty="0" err="1" smtClean="0">
                <a:solidFill>
                  <a:schemeClr val="tx1"/>
                </a:solidFill>
                <a:effectLst/>
                <a:latin typeface="+mn-lt"/>
                <a:ea typeface="+mn-ea"/>
                <a:cs typeface="+mn-cs"/>
              </a:rPr>
              <a:t>HipGISAXS</a:t>
            </a:r>
            <a:r>
              <a:rPr lang="en-US" sz="1200" kern="1200" dirty="0" smtClean="0">
                <a:solidFill>
                  <a:schemeClr val="tx1"/>
                </a:solidFill>
                <a:effectLst/>
                <a:latin typeface="+mn-lt"/>
                <a:ea typeface="+mn-ea"/>
                <a:cs typeface="+mn-cs"/>
              </a:rPr>
              <a:t> – 8000 nodes and feeds results back IRT </a:t>
            </a:r>
            <a:endParaRPr lang="en-US" dirty="0" smtClean="0">
              <a:effectLst/>
            </a:endParaRPr>
          </a:p>
          <a:p>
            <a:r>
              <a:rPr lang="en-US" sz="1200" kern="1200" dirty="0" smtClean="0">
                <a:solidFill>
                  <a:schemeClr val="tx1"/>
                </a:solidFill>
                <a:effectLst/>
                <a:latin typeface="+mn-lt"/>
                <a:ea typeface="+mn-ea"/>
                <a:cs typeface="+mn-cs"/>
              </a:rPr>
              <a:t>– fast data movement and visualization </a:t>
            </a:r>
            <a:endParaRPr lang="en-US" dirty="0" smtClean="0">
              <a:effectLst/>
            </a:endParaRPr>
          </a:p>
          <a:p>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HipGISAXS</a:t>
            </a:r>
            <a:r>
              <a:rPr lang="en-US" sz="1200" kern="1200" dirty="0" smtClean="0">
                <a:solidFill>
                  <a:schemeClr val="tx1"/>
                </a:solidFill>
                <a:effectLst/>
                <a:latin typeface="+mn-lt"/>
                <a:ea typeface="+mn-ea"/>
                <a:cs typeface="+mn-cs"/>
              </a:rPr>
              <a:t> runs </a:t>
            </a:r>
            <a:r>
              <a:rPr lang="en-US" sz="1200" b="1" kern="1200" dirty="0" smtClean="0">
                <a:solidFill>
                  <a:schemeClr val="tx1"/>
                </a:solidFill>
                <a:effectLst/>
                <a:latin typeface="+mn-lt"/>
                <a:ea typeface="+mn-ea"/>
                <a:cs typeface="+mn-cs"/>
              </a:rPr>
              <a:t>live </a:t>
            </a:r>
            <a:r>
              <a:rPr lang="en-US" sz="1200" kern="1200" dirty="0" smtClean="0">
                <a:solidFill>
                  <a:schemeClr val="tx1"/>
                </a:solidFill>
                <a:effectLst/>
                <a:latin typeface="+mn-lt"/>
                <a:ea typeface="+mn-ea"/>
                <a:cs typeface="+mn-cs"/>
              </a:rPr>
              <a:t>during beam1me (see next) </a:t>
            </a:r>
            <a:endParaRPr lang="en-US" dirty="0" smtClean="0">
              <a:effectLst/>
            </a:endParaRPr>
          </a:p>
          <a:p>
            <a:r>
              <a:rPr lang="en-US" sz="1200" kern="1200" dirty="0" smtClean="0">
                <a:solidFill>
                  <a:schemeClr val="tx1"/>
                </a:solidFill>
                <a:effectLst/>
                <a:latin typeface="+mn-lt"/>
                <a:ea typeface="+mn-ea"/>
                <a:cs typeface="+mn-cs"/>
              </a:rPr>
              <a:t>– run on some of the fastest computer in the world </a:t>
            </a:r>
            <a:endParaRPr lang="en-US" dirty="0" smtClean="0">
              <a:effectLst/>
            </a:endParaRPr>
          </a:p>
          <a:p>
            <a:r>
              <a:rPr lang="en-US" sz="1200" kern="1200" dirty="0" smtClean="0">
                <a:solidFill>
                  <a:schemeClr val="tx1"/>
                </a:solidFill>
                <a:effectLst/>
                <a:latin typeface="+mn-lt"/>
                <a:ea typeface="+mn-ea"/>
                <a:cs typeface="+mn-cs"/>
              </a:rPr>
              <a:t>•  Integrated Super-Facility Dashboard – </a:t>
            </a:r>
            <a:r>
              <a:rPr lang="en-US" sz="1200" b="1" kern="1200" dirty="0" smtClean="0">
                <a:solidFill>
                  <a:schemeClr val="tx1"/>
                </a:solidFill>
                <a:effectLst/>
                <a:latin typeface="+mn-lt"/>
                <a:ea typeface="+mn-ea"/>
                <a:cs typeface="+mn-cs"/>
              </a:rPr>
              <a:t>not </a:t>
            </a:r>
            <a:r>
              <a:rPr lang="en-US" sz="1200" kern="1200" dirty="0" smtClean="0">
                <a:solidFill>
                  <a:schemeClr val="tx1"/>
                </a:solidFill>
                <a:effectLst/>
                <a:latin typeface="+mn-lt"/>
                <a:ea typeface="+mn-ea"/>
                <a:cs typeface="+mn-cs"/>
              </a:rPr>
              <a:t>produc1on quality </a:t>
            </a:r>
            <a:endParaRPr lang="en-US" dirty="0">
              <a:effectLst/>
            </a:endParaRPr>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10/14/17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13</a:t>
            </a:fld>
            <a:endParaRPr lang="en-US"/>
          </a:p>
        </p:txBody>
      </p:sp>
    </p:spTree>
    <p:extLst>
      <p:ext uri="{BB962C8B-B14F-4D97-AF65-F5344CB8AC3E}">
        <p14:creationId xmlns:p14="http://schemas.microsoft.com/office/powerpoint/2010/main" val="3594362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4500 users in 18 months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10/17/17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16</a:t>
            </a:fld>
            <a:endParaRPr lang="en-US"/>
          </a:p>
        </p:txBody>
      </p:sp>
    </p:spTree>
    <p:extLst>
      <p:ext uri="{BB962C8B-B14F-4D97-AF65-F5344CB8AC3E}">
        <p14:creationId xmlns:p14="http://schemas.microsoft.com/office/powerpoint/2010/main" val="4145312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lvl="0"/>
            <a:r>
              <a:rPr lang="en-US" b="1" dirty="0" smtClean="0"/>
              <a:t>The </a:t>
            </a:r>
            <a:r>
              <a:rPr lang="en-US" b="1" dirty="0" err="1" smtClean="0"/>
              <a:t>Superfacility</a:t>
            </a:r>
            <a:r>
              <a:rPr lang="en-US" b="1" dirty="0" smtClean="0"/>
              <a:t> Concept</a:t>
            </a:r>
            <a:r>
              <a:rPr lang="en-US" dirty="0" smtClean="0"/>
              <a:t> </a:t>
            </a:r>
            <a:r>
              <a:rPr lang="en-US" sz="1600" dirty="0" smtClean="0"/>
              <a:t> </a:t>
            </a:r>
            <a:r>
              <a:rPr lang="en-US" u="sng" dirty="0" smtClean="0"/>
              <a:t>Enabling new discoveries by coupling experimental science with large scale data analysis and simulations.</a:t>
            </a:r>
            <a:endParaRPr lang="en-US" dirty="0" smtClean="0"/>
          </a:p>
          <a:p>
            <a:pPr marL="628650" lvl="1" indent="-171450">
              <a:buFont typeface="Arial" charset="0"/>
              <a:buChar char="•"/>
            </a:pPr>
            <a:r>
              <a:rPr lang="en-US" dirty="0" smtClean="0"/>
              <a:t>Massive data sets move easily over </a:t>
            </a:r>
            <a:r>
              <a:rPr lang="en-US" dirty="0" err="1" smtClean="0"/>
              <a:t>ESnet</a:t>
            </a:r>
            <a:r>
              <a:rPr lang="en-US" dirty="0" smtClean="0"/>
              <a:t> </a:t>
            </a:r>
          </a:p>
          <a:p>
            <a:pPr marL="628650" lvl="1" indent="-171450">
              <a:buFont typeface="Arial" charset="0"/>
              <a:buChar char="•"/>
            </a:pPr>
            <a:r>
              <a:rPr lang="en-US" dirty="0" smtClean="0"/>
              <a:t>Science DMZ model and an ecosystem of Data Transfer Nodes now reach user facilities at 100Gb/s  </a:t>
            </a:r>
          </a:p>
          <a:p>
            <a:pPr marL="628650" lvl="1" indent="-171450">
              <a:buFont typeface="Arial" charset="0"/>
              <a:buChar char="•"/>
            </a:pPr>
            <a:r>
              <a:rPr lang="en-US" dirty="0" smtClean="0"/>
              <a:t>Scalable seamless workflows let scientists focus on science, not data movement. </a:t>
            </a:r>
          </a:p>
          <a:p>
            <a:pPr marL="628650" lvl="1" indent="-171450">
              <a:buFont typeface="Arial" charset="0"/>
              <a:buChar char="•"/>
            </a:pPr>
            <a:r>
              <a:rPr lang="en-US" dirty="0" smtClean="0"/>
              <a:t>The User community</a:t>
            </a:r>
            <a:r>
              <a:rPr lang="en-US" baseline="0" dirty="0" smtClean="0"/>
              <a:t> around the country has access to the data and the best models, analytics, and software.</a:t>
            </a:r>
            <a:endParaRPr lang="en-US" dirty="0" smtClean="0"/>
          </a:p>
          <a:p>
            <a:pPr marL="628650" lvl="1" indent="-171450">
              <a:buFont typeface="Arial" charset="0"/>
              <a:buChar char="•"/>
            </a:pPr>
            <a:r>
              <a:rPr lang="en-US" b="1" dirty="0" smtClean="0"/>
              <a:t>LBNL is ideally suited to develop and demonstrate an array of inter-operable science capabilities.</a:t>
            </a:r>
          </a:p>
          <a:p>
            <a:pPr marL="800100" lvl="1" indent="-342900">
              <a:buFont typeface="Arial"/>
              <a:buChar char="•"/>
            </a:pPr>
            <a:endParaRPr lang="en-US" sz="2000" dirty="0" smtClean="0"/>
          </a:p>
        </p:txBody>
      </p:sp>
      <p:sp>
        <p:nvSpPr>
          <p:cNvPr id="4" name="Slide Number Placeholder 3"/>
          <p:cNvSpPr>
            <a:spLocks noGrp="1"/>
          </p:cNvSpPr>
          <p:nvPr>
            <p:ph type="sldNum" sz="quarter" idx="10"/>
          </p:nvPr>
        </p:nvSpPr>
        <p:spPr/>
        <p:txBody>
          <a:bodyPr/>
          <a:lstStyle/>
          <a:p>
            <a:fld id="{4AEEBFE0-CB33-E142-8C7D-75ED2BE97758}" type="slidenum">
              <a:rPr lang="en-US" smtClean="0"/>
              <a:t>21</a:t>
            </a:fld>
            <a:endParaRPr lang="en-US"/>
          </a:p>
        </p:txBody>
      </p:sp>
    </p:spTree>
    <p:extLst>
      <p:ext uri="{BB962C8B-B14F-4D97-AF65-F5344CB8AC3E}">
        <p14:creationId xmlns:p14="http://schemas.microsoft.com/office/powerpoint/2010/main" val="2698185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lvl="0"/>
            <a:r>
              <a:rPr lang="en-US" b="1" dirty="0" err="1"/>
              <a:t>ESnet</a:t>
            </a:r>
            <a:r>
              <a:rPr lang="en-US" b="1" dirty="0"/>
              <a:t>: Discovery at Scale, Unconstrained by Geography</a:t>
            </a:r>
            <a:endParaRPr lang="en-US" dirty="0"/>
          </a:p>
          <a:p>
            <a:pPr lvl="1"/>
            <a:r>
              <a:rPr lang="en-US" dirty="0"/>
              <a:t>Constant innovation allows network to keep up with explosion of data: 1 Exabyte per year now, </a:t>
            </a:r>
            <a:r>
              <a:rPr lang="en-US" dirty="0" smtClean="0"/>
              <a:t>100 </a:t>
            </a:r>
            <a:r>
              <a:rPr lang="en-US" dirty="0"/>
              <a:t>EB per year by 2024.</a:t>
            </a:r>
          </a:p>
          <a:p>
            <a:pPr lvl="1"/>
            <a:r>
              <a:rPr lang="en-US" dirty="0"/>
              <a:t>LCLS/NERSC/ESNET working together to analyze data at unprecedented rate.</a:t>
            </a:r>
          </a:p>
          <a:p>
            <a:pPr lvl="1"/>
            <a:r>
              <a:rPr lang="en-US" dirty="0"/>
              <a:t>Science requires innovative network performance, but continuity of operations must be maintained.  </a:t>
            </a:r>
          </a:p>
          <a:p>
            <a:endParaRPr lang="en-US" dirty="0"/>
          </a:p>
        </p:txBody>
      </p:sp>
      <p:sp>
        <p:nvSpPr>
          <p:cNvPr id="4" name="Slide Number Placeholder 3"/>
          <p:cNvSpPr>
            <a:spLocks noGrp="1"/>
          </p:cNvSpPr>
          <p:nvPr>
            <p:ph type="sldNum" sz="quarter" idx="10"/>
          </p:nvPr>
        </p:nvSpPr>
        <p:spPr/>
        <p:txBody>
          <a:bodyPr/>
          <a:lstStyle/>
          <a:p>
            <a:fld id="{4AEEBFE0-CB33-E142-8C7D-75ED2BE97758}" type="slidenum">
              <a:rPr lang="en-US" smtClean="0"/>
              <a:t>22</a:t>
            </a:fld>
            <a:endParaRPr lang="en-US"/>
          </a:p>
        </p:txBody>
      </p:sp>
    </p:spTree>
    <p:extLst>
      <p:ext uri="{BB962C8B-B14F-4D97-AF65-F5344CB8AC3E}">
        <p14:creationId xmlns:p14="http://schemas.microsoft.com/office/powerpoint/2010/main" val="1610559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spcAft>
                <a:spcPts val="568"/>
              </a:spcAft>
            </a:pPr>
            <a:r>
              <a:rPr lang="en-US" dirty="0" smtClean="0"/>
              <a:t>Future work:</a:t>
            </a:r>
          </a:p>
          <a:p>
            <a:pPr lvl="1">
              <a:spcAft>
                <a:spcPts val="568"/>
              </a:spcAft>
            </a:pPr>
            <a:r>
              <a:rPr lang="en-US" dirty="0" smtClean="0"/>
              <a:t>Need to work closely with </a:t>
            </a:r>
            <a:r>
              <a:rPr lang="en-US" dirty="0" err="1" smtClean="0"/>
              <a:t>ESnet</a:t>
            </a:r>
            <a:r>
              <a:rPr lang="en-US" dirty="0" smtClean="0"/>
              <a:t> to schedule network bandwidth to experimental facilities for some use cases</a:t>
            </a:r>
          </a:p>
          <a:p>
            <a:pPr lvl="1">
              <a:spcAft>
                <a:spcPts val="568"/>
              </a:spcAft>
            </a:pPr>
            <a:r>
              <a:rPr lang="en-US" dirty="0" smtClean="0"/>
              <a:t>Will allow users to submit requests for </a:t>
            </a:r>
            <a:r>
              <a:rPr lang="en-US" dirty="0" err="1" smtClean="0"/>
              <a:t>realtime</a:t>
            </a:r>
            <a:r>
              <a:rPr lang="en-US" dirty="0" smtClean="0"/>
              <a:t> access during the year with an online form</a:t>
            </a:r>
          </a:p>
          <a:p>
            <a:endParaRPr lang="en-US" dirty="0" smtClean="0"/>
          </a:p>
          <a:p>
            <a:pPr lvl="1"/>
            <a:r>
              <a:rPr lang="en-US" dirty="0" smtClean="0"/>
              <a:t>Added a question to ERCAP about real-time needs to assess demand and size real-time resources.</a:t>
            </a:r>
          </a:p>
          <a:p>
            <a:pPr lvl="1"/>
            <a:r>
              <a:rPr lang="en-US" dirty="0" smtClean="0"/>
              <a:t>Reviewed with program managers and gathered feedback</a:t>
            </a:r>
          </a:p>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10/14/17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26</a:t>
            </a:fld>
            <a:endParaRPr lang="en-US"/>
          </a:p>
        </p:txBody>
      </p:sp>
    </p:spTree>
    <p:extLst>
      <p:ext uri="{BB962C8B-B14F-4D97-AF65-F5344CB8AC3E}">
        <p14:creationId xmlns:p14="http://schemas.microsoft.com/office/powerpoint/2010/main" val="2344078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Compute topological structure of pore network augmented with geometric information </a:t>
            </a:r>
          </a:p>
          <a:p>
            <a:r>
              <a:rPr lang="en-US" dirty="0" smtClean="0"/>
              <a:t>Derive quantities describing flow through rock, etc.</a:t>
            </a:r>
          </a:p>
        </p:txBody>
      </p:sp>
      <p:sp>
        <p:nvSpPr>
          <p:cNvPr id="4" name="Slide Number Placeholder 3"/>
          <p:cNvSpPr>
            <a:spLocks noGrp="1"/>
          </p:cNvSpPr>
          <p:nvPr>
            <p:ph type="sldNum" sz="quarter" idx="10"/>
          </p:nvPr>
        </p:nvSpPr>
        <p:spPr/>
        <p:txBody>
          <a:bodyPr/>
          <a:lstStyle/>
          <a:p>
            <a:pPr>
              <a:defRPr/>
            </a:pPr>
            <a:fld id="{22DF9D46-810D-E94D-9879-1770FCA368BC}" type="slidenum">
              <a:rPr lang="en-US" smtClean="0">
                <a:solidFill>
                  <a:prstClr val="black"/>
                </a:solidFill>
              </a:rPr>
              <a:pPr>
                <a:defRPr/>
              </a:pPr>
              <a:t>30</a:t>
            </a:fld>
            <a:endParaRPr lang="en-US">
              <a:solidFill>
                <a:prstClr val="black"/>
              </a:solidFill>
            </a:endParaRPr>
          </a:p>
        </p:txBody>
      </p:sp>
    </p:spTree>
    <p:extLst>
      <p:ext uri="{BB962C8B-B14F-4D97-AF65-F5344CB8AC3E}">
        <p14:creationId xmlns:p14="http://schemas.microsoft.com/office/powerpoint/2010/main" val="3974038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5512B7-6D47-4E24-9F20-744EFD10F363}" type="slidenum">
              <a:rPr lang="en-US" smtClean="0"/>
              <a:pPr/>
              <a:t>31</a:t>
            </a:fld>
            <a:endParaRPr lang="en-US"/>
          </a:p>
        </p:txBody>
      </p:sp>
    </p:spTree>
    <p:extLst>
      <p:ext uri="{BB962C8B-B14F-4D97-AF65-F5344CB8AC3E}">
        <p14:creationId xmlns:p14="http://schemas.microsoft.com/office/powerpoint/2010/main" val="2357388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690DF4-ABE7-2541-8FE9-B5CCF7F9D510}" type="slidenum">
              <a:rPr lang="en-US" smtClean="0"/>
              <a:t>35</a:t>
            </a:fld>
            <a:endParaRPr lang="en-US"/>
          </a:p>
        </p:txBody>
      </p:sp>
    </p:spTree>
    <p:extLst>
      <p:ext uri="{BB962C8B-B14F-4D97-AF65-F5344CB8AC3E}">
        <p14:creationId xmlns:p14="http://schemas.microsoft.com/office/powerpoint/2010/main" val="2016335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10/16/17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36</a:t>
            </a:fld>
            <a:endParaRPr lang="en-US"/>
          </a:p>
        </p:txBody>
      </p:sp>
    </p:spTree>
    <p:extLst>
      <p:ext uri="{BB962C8B-B14F-4D97-AF65-F5344CB8AC3E}">
        <p14:creationId xmlns:p14="http://schemas.microsoft.com/office/powerpoint/2010/main" val="2049005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Cori better scaling behavior than Comet (even with RDMA)</a:t>
            </a:r>
          </a:p>
          <a:p>
            <a:r>
              <a:rPr lang="en-US" dirty="0" smtClean="0"/>
              <a:t>RDMA</a:t>
            </a:r>
            <a:r>
              <a:rPr lang="en-US" baseline="0" dirty="0" smtClean="0"/>
              <a:t> harms performance at low node numbers</a:t>
            </a:r>
          </a:p>
          <a:p>
            <a:r>
              <a:rPr lang="en-US" baseline="0" dirty="0" smtClean="0"/>
              <a:t>Helps performance at higher node numbers</a:t>
            </a:r>
          </a:p>
          <a:p>
            <a:r>
              <a:rPr lang="en-US" baseline="0" dirty="0" smtClean="0"/>
              <a:t>Reduces time spent in compute</a:t>
            </a:r>
            <a:endParaRPr lang="en-US" dirty="0"/>
          </a:p>
        </p:txBody>
      </p:sp>
    </p:spTree>
    <p:extLst>
      <p:ext uri="{BB962C8B-B14F-4D97-AF65-F5344CB8AC3E}">
        <p14:creationId xmlns:p14="http://schemas.microsoft.com/office/powerpoint/2010/main" val="1204500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FF0000"/>
                </a:solidFill>
              </a:rPr>
              <a:t>T-FETs improve energy, but increase latency</a:t>
            </a:r>
          </a:p>
          <a:p>
            <a:r>
              <a:rPr lang="en-US" i="1" dirty="0">
                <a:solidFill>
                  <a:srgbClr val="FF0000"/>
                </a:solidFill>
              </a:rPr>
              <a:t>Can scientific calculations increase parallelism to benefit?</a:t>
            </a:r>
          </a:p>
          <a:p>
            <a:r>
              <a:rPr lang="en-US" i="1" dirty="0">
                <a:solidFill>
                  <a:srgbClr val="FF0000"/>
                </a:solidFill>
              </a:rPr>
              <a:t>   - How much and what kind of parallelism?</a:t>
            </a:r>
            <a:endParaRPr lang="en-US" dirty="0" smtClean="0"/>
          </a:p>
          <a:p>
            <a:endParaRPr lang="en-US" dirty="0" smtClean="0"/>
          </a:p>
          <a:p>
            <a:r>
              <a:rPr lang="en-US" dirty="0" smtClean="0"/>
              <a:t>Bottom plot says that we can gain big time in energy delay with </a:t>
            </a:r>
            <a:r>
              <a:rPr lang="en-US" dirty="0" err="1" smtClean="0"/>
              <a:t>tfets</a:t>
            </a:r>
            <a:r>
              <a:rPr lang="en-US" dirty="0" smtClean="0"/>
              <a:t> by sacrificing performance.</a:t>
            </a:r>
            <a:r>
              <a:rPr lang="en-US" baseline="0" dirty="0" smtClean="0"/>
              <a:t> How to take maximum advantage of such technologies (that sacrifice single core performance).</a:t>
            </a:r>
          </a:p>
          <a:p>
            <a:endParaRPr lang="en-US" baseline="0" dirty="0" smtClean="0"/>
          </a:p>
          <a:p>
            <a:r>
              <a:rPr lang="en-US" baseline="0" dirty="0" smtClean="0"/>
              <a:t>Many of them push energy delay to slower delay. So more parallelism. How general can we make the advantage? Use John’s diagram for higher delay. Assess this diagram for algorithms that are of scientific importance.</a:t>
            </a:r>
            <a:endParaRPr lang="en-US" dirty="0" smtClean="0"/>
          </a:p>
          <a:p>
            <a:endParaRPr lang="en-US" dirty="0" smtClean="0"/>
          </a:p>
          <a:p>
            <a:r>
              <a:rPr lang="en-US" dirty="0" smtClean="0"/>
              <a:t>Metrics are: How much does it localize bandwidth density, force you towards higher parallelism.</a:t>
            </a:r>
            <a:r>
              <a:rPr lang="en-US" baseline="0" dirty="0" smtClean="0"/>
              <a:t> We could use extreme parallelizable algorithms as limit. Very parallel architectures.</a:t>
            </a:r>
            <a:endParaRPr lang="en-US" dirty="0" smtClean="0"/>
          </a:p>
        </p:txBody>
      </p:sp>
      <p:sp>
        <p:nvSpPr>
          <p:cNvPr id="4" name="Slide Number Placeholder 3"/>
          <p:cNvSpPr>
            <a:spLocks noGrp="1"/>
          </p:cNvSpPr>
          <p:nvPr>
            <p:ph type="sldNum" sz="quarter" idx="10"/>
          </p:nvPr>
        </p:nvSpPr>
        <p:spPr/>
        <p:txBody>
          <a:bodyPr/>
          <a:lstStyle/>
          <a:p>
            <a:fld id="{872B99FE-0621-4447-904D-F9BAC5DEC96F}" type="slidenum">
              <a:rPr lang="en-US" smtClean="0"/>
              <a:t>43</a:t>
            </a:fld>
            <a:endParaRPr lang="en-US"/>
          </a:p>
        </p:txBody>
      </p:sp>
    </p:spTree>
    <p:extLst>
      <p:ext uri="{BB962C8B-B14F-4D97-AF65-F5344CB8AC3E}">
        <p14:creationId xmlns:p14="http://schemas.microsoft.com/office/powerpoint/2010/main" val="567997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a:t>
            </a:r>
            <a:r>
              <a:rPr lang="en-US" baseline="0" dirty="0" smtClean="0"/>
              <a:t> send you </a:t>
            </a:r>
            <a:r>
              <a:rPr lang="en-US" baseline="0" dirty="0" err="1" smtClean="0"/>
              <a:t>Avitar</a:t>
            </a:r>
            <a:endParaRPr lang="en-US" dirty="0"/>
          </a:p>
        </p:txBody>
      </p:sp>
      <p:sp>
        <p:nvSpPr>
          <p:cNvPr id="4" name="Slide Number Placeholder 3"/>
          <p:cNvSpPr>
            <a:spLocks noGrp="1"/>
          </p:cNvSpPr>
          <p:nvPr>
            <p:ph type="sldNum" sz="quarter" idx="10"/>
          </p:nvPr>
        </p:nvSpPr>
        <p:spPr/>
        <p:txBody>
          <a:bodyPr/>
          <a:lstStyle/>
          <a:p>
            <a:pPr>
              <a:defRPr/>
            </a:pPr>
            <a:fld id="{7AA08B78-A8B5-C343-B834-0C229BF0A957}" type="slidenum">
              <a:rPr lang="en-US" smtClean="0"/>
              <a:pPr>
                <a:defRPr/>
              </a:pPr>
              <a:t>46</a:t>
            </a:fld>
            <a:endParaRPr lang="en-US"/>
          </a:p>
        </p:txBody>
      </p:sp>
    </p:spTree>
    <p:extLst>
      <p:ext uri="{BB962C8B-B14F-4D97-AF65-F5344CB8AC3E}">
        <p14:creationId xmlns:p14="http://schemas.microsoft.com/office/powerpoint/2010/main" val="29669042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png"/><Relationship Id="rId5" Type="http://schemas.openxmlformats.org/officeDocument/2006/relationships/image" Target="../media/image11.tiff"/><Relationship Id="rId6" Type="http://schemas.openxmlformats.org/officeDocument/2006/relationships/image" Target="../media/image12.png"/><Relationship Id="rId7" Type="http://schemas.openxmlformats.org/officeDocument/2006/relationships/image" Target="../media/image13.tiff"/><Relationship Id="rId8" Type="http://schemas.openxmlformats.org/officeDocument/2006/relationships/image" Target="../media/image14.png"/><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03870"/>
            <a:ext cx="7772400" cy="1470025"/>
          </a:xfrm>
        </p:spPr>
        <p:txBody>
          <a:bodyPr anchor="ctr" anchorCtr="0">
            <a:normAutofit/>
          </a:bodyPr>
          <a:lstStyle>
            <a:lvl1pPr algn="ct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4259644"/>
            <a:ext cx="7772400" cy="1226817"/>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13" name="Date Placeholder 12"/>
          <p:cNvSpPr>
            <a:spLocks noGrp="1"/>
          </p:cNvSpPr>
          <p:nvPr>
            <p:ph type="dt" sz="half" idx="12"/>
          </p:nvPr>
        </p:nvSpPr>
        <p:spPr>
          <a:xfrm>
            <a:off x="1371600" y="5508753"/>
            <a:ext cx="6400800" cy="494267"/>
          </a:xfrm>
          <a:prstGeom prst="rect">
            <a:avLst/>
          </a:prstGeom>
        </p:spPr>
        <p:txBody>
          <a:bodyPr anchor="ctr" anchorCtr="0"/>
          <a:lstStyle>
            <a:lvl1pPr algn="ctr">
              <a:defRPr sz="2400" b="1"/>
            </a:lvl1pPr>
          </a:lstStyle>
          <a:p>
            <a:endParaRPr lang="en-US" dirty="0"/>
          </a:p>
        </p:txBody>
      </p:sp>
      <p:pic>
        <p:nvPicPr>
          <p:cNvPr id="7" name="Picture 6"/>
          <p:cNvPicPr>
            <a:picLocks noChangeAspect="1"/>
          </p:cNvPicPr>
          <p:nvPr userDrawn="1"/>
        </p:nvPicPr>
        <p:blipFill>
          <a:blip r:embed="rId2"/>
          <a:stretch>
            <a:fillRect/>
          </a:stretch>
        </p:blipFill>
        <p:spPr>
          <a:xfrm>
            <a:off x="5219700" y="40647"/>
            <a:ext cx="1205932" cy="1216152"/>
          </a:xfrm>
          <a:prstGeom prst="rect">
            <a:avLst/>
          </a:prstGeom>
          <a:effectLst>
            <a:reflection endPos="85000" dist="12700" dir="5400000" sy="-100000" algn="bl"/>
          </a:effectLst>
        </p:spPr>
      </p:pic>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09700" y="40647"/>
            <a:ext cx="1216152" cy="1216152"/>
          </a:xfrm>
          <a:prstGeom prst="rect">
            <a:avLst/>
          </a:prstGeom>
          <a:effectLst>
            <a:reflection endPos="85000" dist="12700" dir="5400000" sy="-100000" algn="bl"/>
          </a:effec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39700" y="40647"/>
            <a:ext cx="1216152" cy="1216152"/>
          </a:xfrm>
          <a:prstGeom prst="rect">
            <a:avLst/>
          </a:prstGeom>
          <a:effectLst>
            <a:reflection endPos="85000" dist="12700" dir="5400000" sy="-100000" algn="bl"/>
          </a:effectLst>
        </p:spPr>
      </p:pic>
      <p:pic>
        <p:nvPicPr>
          <p:cNvPr id="10" name="Picture 9"/>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679700" y="40647"/>
            <a:ext cx="1216152" cy="1216152"/>
          </a:xfrm>
          <a:prstGeom prst="rect">
            <a:avLst/>
          </a:prstGeom>
          <a:effectLst>
            <a:reflection endPos="85000" dist="12700" dir="5400000" sy="-100000" algn="bl"/>
          </a:effectLst>
        </p:spPr>
      </p:pic>
      <p:pic>
        <p:nvPicPr>
          <p:cNvPr id="11" name="Picture 10"/>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3937000" y="40647"/>
            <a:ext cx="1229816" cy="1216152"/>
          </a:xfrm>
          <a:prstGeom prst="rect">
            <a:avLst/>
          </a:prstGeom>
          <a:effectLst>
            <a:reflection endPos="85000" dist="12700" dir="5400000" sy="-100000" algn="bl"/>
          </a:effectLst>
        </p:spPr>
      </p:pic>
      <p:pic>
        <p:nvPicPr>
          <p:cNvPr id="12" name="Picture 11"/>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a:off x="6477000" y="40647"/>
            <a:ext cx="1216152" cy="1216152"/>
          </a:xfrm>
          <a:prstGeom prst="rect">
            <a:avLst/>
          </a:prstGeom>
          <a:effectLst>
            <a:reflection endPos="85000" dist="12700" dir="5400000" sy="-100000" algn="bl"/>
          </a:effectLst>
        </p:spPr>
      </p:pic>
      <p:pic>
        <p:nvPicPr>
          <p:cNvPr id="16" name="Picture 15"/>
          <p:cNvPicPr>
            <a:picLocks noChangeAspect="1"/>
          </p:cNvPicPr>
          <p:nvPr userDrawn="1"/>
        </p:nvPicPr>
        <p:blipFill>
          <a:blip r:embed="rId8"/>
          <a:stretch>
            <a:fillRect/>
          </a:stretch>
        </p:blipFill>
        <p:spPr>
          <a:xfrm>
            <a:off x="7759700" y="40647"/>
            <a:ext cx="1216152" cy="1216152"/>
          </a:xfrm>
          <a:prstGeom prst="rect">
            <a:avLst/>
          </a:prstGeom>
          <a:effectLst>
            <a:reflection endPos="85000" dist="12700" dir="5400000" sy="-100000" algn="bl"/>
          </a:effectLst>
        </p:spPr>
      </p:pic>
    </p:spTree>
    <p:extLst>
      <p:ext uri="{BB962C8B-B14F-4D97-AF65-F5344CB8AC3E}">
        <p14:creationId xmlns:p14="http://schemas.microsoft.com/office/powerpoint/2010/main" val="183162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260483"/>
            <a:ext cx="4038600" cy="48656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60483"/>
            <a:ext cx="4038600" cy="48656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50805"/>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90575"/>
            <a:ext cx="4040188" cy="423559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250805"/>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890575"/>
            <a:ext cx="4041775" cy="423559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6" y="1059641"/>
            <a:ext cx="3008313" cy="1162051"/>
          </a:xfrm>
        </p:spPr>
        <p:txBody>
          <a:bodyPr anchor="ctr" anchorCtr="0"/>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051979"/>
            <a:ext cx="5111750" cy="5074184"/>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16" y="2221692"/>
            <a:ext cx="3008313" cy="39044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32047"/>
            <a:ext cx="5486400" cy="3495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7"/>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18162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2_Title Slide">
    <p:spTree>
      <p:nvGrpSpPr>
        <p:cNvPr id="1" name=""/>
        <p:cNvGrpSpPr/>
        <p:nvPr/>
      </p:nvGrpSpPr>
      <p:grpSpPr>
        <a:xfrm>
          <a:off x="0" y="0"/>
          <a:ext cx="0" cy="0"/>
          <a:chOff x="0" y="0"/>
          <a:chExt cx="0" cy="0"/>
        </a:xfrm>
      </p:grpSpPr>
      <p:pic>
        <p:nvPicPr>
          <p:cNvPr id="32" name="Header_Footer_BES_CR-02_plain.png"/>
          <p:cNvPicPr/>
          <p:nvPr/>
        </p:nvPicPr>
        <p:blipFill>
          <a:blip r:embed="rId2" cstate="screen">
            <a:extLst>
              <a:ext uri="{28A0092B-C50C-407E-A947-70E740481C1C}">
                <a14:useLocalDpi xmlns:a14="http://schemas.microsoft.com/office/drawing/2010/main"/>
              </a:ext>
            </a:extLst>
          </a:blip>
          <a:stretch>
            <a:fillRect/>
          </a:stretch>
        </p:blipFill>
        <p:spPr>
          <a:xfrm>
            <a:off x="-25624" y="6451203"/>
            <a:ext cx="9195247" cy="419216"/>
          </a:xfrm>
          <a:prstGeom prst="rect">
            <a:avLst/>
          </a:prstGeom>
          <a:ln w="12700">
            <a:miter lim="400000"/>
          </a:ln>
        </p:spPr>
      </p:pic>
      <p:pic>
        <p:nvPicPr>
          <p:cNvPr id="33" name="spot.jpg"/>
          <p:cNvPicPr/>
          <p:nvPr/>
        </p:nvPicPr>
        <p:blipFill>
          <a:blip r:embed="rId3" cstate="screen">
            <a:extLst>
              <a:ext uri="{28A0092B-C50C-407E-A947-70E740481C1C}">
                <a14:useLocalDpi xmlns:a14="http://schemas.microsoft.com/office/drawing/2010/main"/>
              </a:ext>
            </a:extLst>
          </a:blip>
          <a:srcRect/>
          <a:stretch>
            <a:fillRect/>
          </a:stretch>
        </p:blipFill>
        <p:spPr>
          <a:xfrm>
            <a:off x="6403440" y="6515566"/>
            <a:ext cx="663671" cy="290353"/>
          </a:xfrm>
          <a:prstGeom prst="rect">
            <a:avLst/>
          </a:prstGeom>
          <a:ln w="12700">
            <a:miter lim="400000"/>
          </a:ln>
        </p:spPr>
      </p:pic>
      <p:pic>
        <p:nvPicPr>
          <p:cNvPr id="34" name="pasted-image.png"/>
          <p:cNvPicPr/>
          <p:nvPr/>
        </p:nvPicPr>
        <p:blipFill>
          <a:blip r:embed="rId4" cstate="screen">
            <a:extLst>
              <a:ext uri="{28A0092B-C50C-407E-A947-70E740481C1C}">
                <a14:useLocalDpi xmlns:a14="http://schemas.microsoft.com/office/drawing/2010/main"/>
              </a:ext>
            </a:extLst>
          </a:blip>
          <a:stretch>
            <a:fillRect/>
          </a:stretch>
        </p:blipFill>
        <p:spPr>
          <a:xfrm>
            <a:off x="5982805" y="6513391"/>
            <a:ext cx="341435" cy="294764"/>
          </a:xfrm>
          <a:prstGeom prst="rect">
            <a:avLst/>
          </a:prstGeom>
          <a:ln w="12700">
            <a:miter lim="400000"/>
          </a:ln>
        </p:spPr>
      </p:pic>
      <p:pic>
        <p:nvPicPr>
          <p:cNvPr id="35" name="pasted-image.tif"/>
          <p:cNvPicPr/>
          <p:nvPr/>
        </p:nvPicPr>
        <p:blipFill>
          <a:blip r:embed="rId5" cstate="screen">
            <a:extLst>
              <a:ext uri="{28A0092B-C50C-407E-A947-70E740481C1C}">
                <a14:useLocalDpi xmlns:a14="http://schemas.microsoft.com/office/drawing/2010/main"/>
              </a:ext>
            </a:extLst>
          </a:blip>
          <a:stretch>
            <a:fillRect/>
          </a:stretch>
        </p:blipFill>
        <p:spPr>
          <a:xfrm>
            <a:off x="60380" y="19224"/>
            <a:ext cx="1188624" cy="717797"/>
          </a:xfrm>
          <a:prstGeom prst="rect">
            <a:avLst/>
          </a:prstGeom>
          <a:ln w="12700">
            <a:miter lim="400000"/>
          </a:ln>
        </p:spPr>
      </p:pic>
      <p:pic>
        <p:nvPicPr>
          <p:cNvPr id="36" name="Picture 35"/>
          <p:cNvPicPr/>
          <p:nvPr/>
        </p:nvPicPr>
        <p:blipFill>
          <a:blip r:embed="rId6">
            <a:extLst/>
          </a:blip>
          <a:stretch>
            <a:fillRect/>
          </a:stretch>
        </p:blipFill>
        <p:spPr>
          <a:xfrm rot="21600000">
            <a:off x="1089235" y="719841"/>
            <a:ext cx="7697554" cy="26791"/>
          </a:xfrm>
          <a:prstGeom prst="rect">
            <a:avLst/>
          </a:prstGeom>
        </p:spPr>
      </p:pic>
      <p:pic>
        <p:nvPicPr>
          <p:cNvPr id="38" name="pasted-image.tif"/>
          <p:cNvPicPr/>
          <p:nvPr/>
        </p:nvPicPr>
        <p:blipFill>
          <a:blip r:embed="rId7" cstate="screen">
            <a:extLst>
              <a:ext uri="{28A0092B-C50C-407E-A947-70E740481C1C}">
                <a14:useLocalDpi xmlns:a14="http://schemas.microsoft.com/office/drawing/2010/main"/>
              </a:ext>
            </a:extLst>
          </a:blip>
          <a:stretch>
            <a:fillRect/>
          </a:stretch>
        </p:blipFill>
        <p:spPr>
          <a:xfrm>
            <a:off x="4399452" y="6546991"/>
            <a:ext cx="1504138" cy="227583"/>
          </a:xfrm>
          <a:prstGeom prst="rect">
            <a:avLst/>
          </a:prstGeom>
          <a:ln w="12700">
            <a:miter lim="400000"/>
          </a:ln>
        </p:spPr>
      </p:pic>
      <p:pic>
        <p:nvPicPr>
          <p:cNvPr id="39" name="NERSClogocolor.png"/>
          <p:cNvPicPr/>
          <p:nvPr/>
        </p:nvPicPr>
        <p:blipFill>
          <a:blip r:embed="rId8" cstate="screen">
            <a:extLst>
              <a:ext uri="{28A0092B-C50C-407E-A947-70E740481C1C}">
                <a14:useLocalDpi xmlns:a14="http://schemas.microsoft.com/office/drawing/2010/main"/>
              </a:ext>
            </a:extLst>
          </a:blip>
          <a:srcRect/>
          <a:stretch>
            <a:fillRect/>
          </a:stretch>
        </p:blipFill>
        <p:spPr>
          <a:xfrm>
            <a:off x="3423206" y="6494547"/>
            <a:ext cx="867298" cy="332452"/>
          </a:xfrm>
          <a:prstGeom prst="rect">
            <a:avLst/>
          </a:prstGeom>
          <a:ln w="12700">
            <a:miter lim="400000"/>
          </a:ln>
        </p:spPr>
      </p:pic>
    </p:spTree>
    <p:extLst>
      <p:ext uri="{BB962C8B-B14F-4D97-AF65-F5344CB8AC3E}">
        <p14:creationId xmlns:p14="http://schemas.microsoft.com/office/powerpoint/2010/main" val="70831350"/>
      </p:ext>
    </p:extLst>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2"/>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6E035553-B4B7-4253-98FF-C17F1BC23D58}" type="datetimeFigureOut">
              <a:rPr lang="en-US" smtClean="0"/>
              <a:pPr/>
              <a:t>10/14/17</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CA8F12A7-EEE7-4706-A163-5CC722B33056}" type="slidenum">
              <a:rPr lang="en-US" smtClean="0"/>
              <a:pPr/>
              <a:t>‹#›</a:t>
            </a:fld>
            <a:endParaRPr lang="en-US"/>
          </a:p>
        </p:txBody>
      </p:sp>
    </p:spTree>
    <p:extLst>
      <p:ext uri="{BB962C8B-B14F-4D97-AF65-F5344CB8AC3E}">
        <p14:creationId xmlns:p14="http://schemas.microsoft.com/office/powerpoint/2010/main" val="2405668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normal">
    <p:spTree>
      <p:nvGrpSpPr>
        <p:cNvPr id="1" name=""/>
        <p:cNvGrpSpPr/>
        <p:nvPr/>
      </p:nvGrpSpPr>
      <p:grpSpPr>
        <a:xfrm>
          <a:off x="0" y="0"/>
          <a:ext cx="0" cy="0"/>
          <a:chOff x="0" y="0"/>
          <a:chExt cx="0" cy="0"/>
        </a:xfrm>
      </p:grpSpPr>
      <p:sp>
        <p:nvSpPr>
          <p:cNvPr id="16" name="Title 1"/>
          <p:cNvSpPr>
            <a:spLocks noGrp="1"/>
          </p:cNvSpPr>
          <p:nvPr>
            <p:ph type="title"/>
          </p:nvPr>
        </p:nvSpPr>
        <p:spPr>
          <a:xfrm>
            <a:off x="0" y="4"/>
            <a:ext cx="9144000" cy="855765"/>
          </a:xfrm>
        </p:spPr>
        <p:txBody>
          <a:bodyPr anchor="ctr"/>
          <a:lstStyle>
            <a:lvl1pPr>
              <a:defRPr sz="2800">
                <a:solidFill>
                  <a:srgbClr val="FFFFFF"/>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940023354"/>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15"/>
          <p:cNvSpPr>
            <a:spLocks noGrp="1"/>
          </p:cNvSpPr>
          <p:nvPr>
            <p:ph type="body" sz="quarter" idx="13"/>
          </p:nvPr>
        </p:nvSpPr>
        <p:spPr>
          <a:xfrm>
            <a:off x="136771" y="1204500"/>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15"/>
          <p:cNvSpPr>
            <a:spLocks noGrp="1"/>
          </p:cNvSpPr>
          <p:nvPr>
            <p:ph type="body" sz="quarter" idx="14"/>
          </p:nvPr>
        </p:nvSpPr>
        <p:spPr>
          <a:xfrm>
            <a:off x="3195866" y="1208487"/>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15"/>
          <p:cNvSpPr>
            <a:spLocks noGrp="1"/>
          </p:cNvSpPr>
          <p:nvPr>
            <p:ph type="body" sz="quarter" idx="15"/>
          </p:nvPr>
        </p:nvSpPr>
        <p:spPr>
          <a:xfrm>
            <a:off x="6254962" y="1204500"/>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74871707"/>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Text">
    <p:spTree>
      <p:nvGrpSpPr>
        <p:cNvPr id="1" name=""/>
        <p:cNvGrpSpPr/>
        <p:nvPr/>
      </p:nvGrpSpPr>
      <p:grpSpPr>
        <a:xfrm>
          <a:off x="0" y="0"/>
          <a:ext cx="0" cy="0"/>
          <a:chOff x="0" y="0"/>
          <a:chExt cx="0" cy="0"/>
        </a:xfrm>
      </p:grpSpPr>
      <p:sp>
        <p:nvSpPr>
          <p:cNvPr id="117" name="Shape 117"/>
          <p:cNvSpPr/>
          <p:nvPr/>
        </p:nvSpPr>
        <p:spPr>
          <a:xfrm>
            <a:off x="-1" y="3"/>
            <a:ext cx="9144001" cy="855764"/>
          </a:xfrm>
          <a:prstGeom prst="rect">
            <a:avLst/>
          </a:prstGeom>
          <a:solidFill>
            <a:srgbClr val="1A3658"/>
          </a:solidFill>
          <a:ln w="12700">
            <a:miter lim="400000"/>
          </a:ln>
          <a:effectLst>
            <a:outerShdw blurRad="63500" dist="50800" dir="5400000" rotWithShape="0">
              <a:srgbClr val="000000">
                <a:alpha val="40000"/>
              </a:srgbClr>
            </a:outerShdw>
          </a:effectLst>
        </p:spPr>
        <p:txBody>
          <a:bodyPr lIns="32137" tIns="32137" rIns="32137" bIns="32137"/>
          <a:lstStyle/>
          <a:p>
            <a:pPr defTabSz="642551" hangingPunct="0">
              <a:defRPr sz="3400">
                <a:uFill>
                  <a:solidFill>
                    <a:srgbClr val="000000"/>
                  </a:solidFill>
                </a:uFill>
                <a:latin typeface="Arial"/>
                <a:ea typeface="Arial"/>
                <a:cs typeface="Arial"/>
                <a:sym typeface="Arial"/>
              </a:defRPr>
            </a:pPr>
            <a:endParaRPr sz="3400" kern="0">
              <a:solidFill>
                <a:srgbClr val="000000"/>
              </a:solidFill>
              <a:uFill>
                <a:solidFill>
                  <a:srgbClr val="000000"/>
                </a:solidFill>
              </a:uFill>
              <a:latin typeface="Arial"/>
              <a:ea typeface="Arial"/>
              <a:cs typeface="Arial"/>
              <a:sym typeface="Arial"/>
            </a:endParaRPr>
          </a:p>
        </p:txBody>
      </p:sp>
      <p:sp>
        <p:nvSpPr>
          <p:cNvPr id="118" name="Shape 118"/>
          <p:cNvSpPr/>
          <p:nvPr/>
        </p:nvSpPr>
        <p:spPr>
          <a:xfrm>
            <a:off x="0" y="6406355"/>
            <a:ext cx="9152930" cy="455415"/>
          </a:xfrm>
          <a:prstGeom prst="rect">
            <a:avLst/>
          </a:prstGeom>
          <a:solidFill>
            <a:srgbClr val="103859"/>
          </a:solidFill>
        </p:spPr>
        <p:txBody>
          <a:bodyPr lIns="26780" tIns="26780" rIns="26780" bIns="26780" anchor="ctr"/>
          <a:lstStyle/>
          <a:p>
            <a:pPr algn="ctr" defTabSz="580260" hangingPunct="0">
              <a:buClr>
                <a:srgbClr val="FFFFFF"/>
              </a:buClr>
              <a:defRPr sz="5600">
                <a:solidFill>
                  <a:srgbClr val="FFFFFF"/>
                </a:solidFill>
                <a:effectLst>
                  <a:outerShdw blurRad="38100" dist="12700" dir="5400000" rotWithShape="0">
                    <a:srgbClr val="000000">
                      <a:alpha val="50000"/>
                    </a:srgbClr>
                  </a:outerShdw>
                </a:effectLst>
                <a:uFill>
                  <a:solidFill>
                    <a:srgbClr val="FFFFFF"/>
                  </a:solidFill>
                </a:uFill>
                <a:latin typeface="Arial"/>
                <a:ea typeface="Arial"/>
                <a:cs typeface="Arial"/>
                <a:sym typeface="Arial"/>
              </a:defRPr>
            </a:pPr>
            <a:endParaRPr sz="5600" kern="0">
              <a:solidFill>
                <a:srgbClr val="FFFFFF"/>
              </a:solidFill>
              <a:effectLst>
                <a:outerShdw blurRad="38100" dist="12700" dir="5400000" rotWithShape="0">
                  <a:srgbClr val="000000">
                    <a:alpha val="50000"/>
                  </a:srgbClr>
                </a:outerShdw>
              </a:effectLst>
              <a:uFill>
                <a:solidFill>
                  <a:srgbClr val="FFFFFF"/>
                </a:solidFill>
              </a:uFill>
              <a:latin typeface="Arial"/>
              <a:ea typeface="Arial"/>
              <a:cs typeface="Arial"/>
              <a:sym typeface="Arial"/>
            </a:endParaRPr>
          </a:p>
        </p:txBody>
      </p:sp>
      <p:pic>
        <p:nvPicPr>
          <p:cNvPr id="119" name="image3.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368" y="6406343"/>
            <a:ext cx="609600" cy="460588"/>
          </a:xfrm>
          <a:prstGeom prst="rect">
            <a:avLst/>
          </a:prstGeom>
          <a:ln w="12700"/>
        </p:spPr>
      </p:pic>
      <p:sp>
        <p:nvSpPr>
          <p:cNvPr id="120" name="Shape 120"/>
          <p:cNvSpPr>
            <a:spLocks noGrp="1"/>
          </p:cNvSpPr>
          <p:nvPr>
            <p:ph type="title"/>
          </p:nvPr>
        </p:nvSpPr>
        <p:spPr>
          <a:xfrm>
            <a:off x="137550" y="84045"/>
            <a:ext cx="8761977" cy="687691"/>
          </a:xfrm>
          <a:prstGeom prst="rect">
            <a:avLst/>
          </a:prstGeom>
        </p:spPr>
        <p:txBody>
          <a:bodyPr anchor="b"/>
          <a:lstStyle>
            <a:lvl1pPr>
              <a:defRPr b="0"/>
            </a:lvl1pPr>
          </a:lstStyle>
          <a:p>
            <a:pPr>
              <a:defRPr b="1"/>
            </a:pPr>
            <a:r>
              <a:rPr b="0"/>
              <a:t>Title Text</a:t>
            </a:r>
          </a:p>
        </p:txBody>
      </p:sp>
      <p:sp>
        <p:nvSpPr>
          <p:cNvPr id="121" name="Shape 121"/>
          <p:cNvSpPr>
            <a:spLocks noGrp="1"/>
          </p:cNvSpPr>
          <p:nvPr>
            <p:ph type="body" idx="1"/>
          </p:nvPr>
        </p:nvSpPr>
        <p:spPr>
          <a:xfrm>
            <a:off x="137550" y="1081611"/>
            <a:ext cx="8761977" cy="5098892"/>
          </a:xfrm>
          <a:prstGeom prst="rect">
            <a:avLst/>
          </a:prstGeom>
        </p:spPr>
        <p:txBody>
          <a:bodyPr anchor="t"/>
          <a:lstStyle>
            <a:lvl1pPr marL="277732" indent="-277732">
              <a:spcBef>
                <a:spcPts val="0"/>
              </a:spcBef>
              <a:buBlip>
                <a:blip r:embed="rId3"/>
              </a:buBlip>
              <a:defRPr sz="2200"/>
            </a:lvl1pPr>
            <a:lvl2pPr marL="572820" indent="-260372">
              <a:spcBef>
                <a:spcPts val="0"/>
              </a:spcBef>
              <a:buSzPct val="45000"/>
              <a:buBlip>
                <a:blip r:embed="rId3"/>
              </a:buBlip>
              <a:defRPr sz="2100"/>
            </a:lvl2pPr>
            <a:lvl3pPr marL="867909" indent="-243015">
              <a:spcBef>
                <a:spcPts val="0"/>
              </a:spcBef>
              <a:buSzPct val="45000"/>
              <a:buBlip>
                <a:blip r:embed="rId3"/>
              </a:buBlip>
              <a:defRPr sz="2000"/>
            </a:lvl3pPr>
            <a:lvl4pPr marL="1171680" indent="-234336">
              <a:spcBef>
                <a:spcPts val="0"/>
              </a:spcBef>
              <a:buSzPct val="45000"/>
              <a:buBlip>
                <a:blip r:embed="rId3"/>
              </a:buBlip>
              <a:defRPr sz="1900"/>
            </a:lvl4pPr>
            <a:lvl5pPr marL="1475448" indent="-225654">
              <a:spcBef>
                <a:spcPts val="0"/>
              </a:spcBef>
              <a:buSzPct val="45000"/>
              <a:buBlip>
                <a:blip r:embed="rId3"/>
              </a:buBlip>
              <a:defRPr sz="1800"/>
            </a:lvl5pPr>
          </a:lstStyle>
          <a:p>
            <a:r>
              <a:t>Body Level One</a:t>
            </a:r>
          </a:p>
          <a:p>
            <a:pPr lvl="1"/>
            <a:r>
              <a:t>Body Level Two</a:t>
            </a:r>
          </a:p>
          <a:p>
            <a:pPr lvl="2"/>
            <a:r>
              <a:t>Body Level Three</a:t>
            </a:r>
          </a:p>
          <a:p>
            <a:pPr lvl="3"/>
            <a:r>
              <a:t>Body Level Four</a:t>
            </a:r>
          </a:p>
          <a:p>
            <a:pPr lvl="4"/>
            <a:r>
              <a:t>Body Level Five</a:t>
            </a:r>
          </a:p>
        </p:txBody>
      </p:sp>
      <p:pic>
        <p:nvPicPr>
          <p:cNvPr id="122" name="RGB_White-Seal_White-Mark_SC_Horizonta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5208" y="6446543"/>
            <a:ext cx="2234162" cy="375020"/>
          </a:xfrm>
          <a:prstGeom prst="rect">
            <a:avLst/>
          </a:prstGeom>
          <a:ln w="12700">
            <a:miter lim="400000"/>
          </a:ln>
        </p:spPr>
      </p:pic>
      <p:sp>
        <p:nvSpPr>
          <p:cNvPr id="123" name="Shape 123"/>
          <p:cNvSpPr>
            <a:spLocks noGrp="1"/>
          </p:cNvSpPr>
          <p:nvPr>
            <p:ph type="sldNum" sz="quarter" idx="2"/>
          </p:nvPr>
        </p:nvSpPr>
        <p:spPr>
          <a:xfrm>
            <a:off x="8706374" y="6500113"/>
            <a:ext cx="259104" cy="267891"/>
          </a:xfrm>
          <a:prstGeom prst="rect">
            <a:avLst/>
          </a:prstGeom>
        </p:spPr>
        <p:txBody>
          <a:bodyPr>
            <a:normAutofit/>
          </a:bodyPr>
          <a:lstStyle>
            <a:lvl1pPr>
              <a:defRPr>
                <a:solidFill>
                  <a:srgbClr val="FFFFFF"/>
                </a:solidFill>
              </a:defRPr>
            </a:lvl1pPr>
          </a:lstStyle>
          <a:p>
            <a:fld id="{86CB4B4D-7CA3-9044-876B-883B54F8677D}" type="slidenum">
              <a:rPr>
                <a:latin typeface="Helvetica Light"/>
                <a:ea typeface="Helvetica Light"/>
                <a:cs typeface="Helvetica Light"/>
              </a:rPr>
              <a:pPr/>
              <a:t>‹#›</a:t>
            </a:fld>
            <a:endParaRPr>
              <a:latin typeface="Helvetica Light"/>
              <a:ea typeface="Helvetica Light"/>
              <a:cs typeface="Helvetica Light"/>
            </a:endParaRPr>
          </a:p>
        </p:txBody>
      </p:sp>
      <p:sp>
        <p:nvSpPr>
          <p:cNvPr id="124" name="Shape 124"/>
          <p:cNvSpPr/>
          <p:nvPr/>
        </p:nvSpPr>
        <p:spPr>
          <a:xfrm>
            <a:off x="8661797" y="6481502"/>
            <a:ext cx="348258" cy="305113"/>
          </a:xfrm>
          <a:prstGeom prst="roundRect">
            <a:avLst>
              <a:gd name="adj" fmla="val 17121"/>
            </a:avLst>
          </a:prstGeom>
          <a:ln w="38100">
            <a:solidFill>
              <a:srgbClr val="FFFFFF"/>
            </a:solidFill>
            <a:miter lim="400000"/>
          </a:ln>
        </p:spPr>
        <p:txBody>
          <a:bodyPr lIns="35707" tIns="35707" rIns="35707" bIns="35707" anchor="ctr"/>
          <a:lstStyle/>
          <a:p>
            <a:pPr algn="ctr" defTabSz="410646" hangingPunct="0">
              <a:defRPr sz="2400"/>
            </a:pPr>
            <a:endParaRPr sz="2400" kern="0">
              <a:solidFill>
                <a:srgbClr val="000000"/>
              </a:solidFill>
              <a:latin typeface="Helvetica Light"/>
              <a:ea typeface="Helvetica Light"/>
              <a:cs typeface="Helvetica Light"/>
              <a:sym typeface="Helvetica Light"/>
            </a:endParaRPr>
          </a:p>
        </p:txBody>
      </p:sp>
    </p:spTree>
    <p:extLst>
      <p:ext uri="{BB962C8B-B14F-4D97-AF65-F5344CB8AC3E}">
        <p14:creationId xmlns:p14="http://schemas.microsoft.com/office/powerpoint/2010/main" val="3229500674"/>
      </p:ext>
    </p:extLst>
  </p:cSld>
  <p:clrMapOvr>
    <a:masterClrMapping/>
  </p:clrMapOvr>
  <p:transition xmlns:p14="http://schemas.microsoft.com/office/powerpoint/2010/main" spd="med"/>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lab of future">
    <p:spTree>
      <p:nvGrpSpPr>
        <p:cNvPr id="1" name=""/>
        <p:cNvGrpSpPr/>
        <p:nvPr/>
      </p:nvGrpSpPr>
      <p:grpSpPr>
        <a:xfrm>
          <a:off x="0" y="0"/>
          <a:ext cx="0" cy="0"/>
          <a:chOff x="0" y="0"/>
          <a:chExt cx="0" cy="0"/>
        </a:xfrm>
      </p:grpSpPr>
      <p:sp>
        <p:nvSpPr>
          <p:cNvPr id="12" name="Rectangle 11"/>
          <p:cNvSpPr/>
          <p:nvPr/>
        </p:nvSpPr>
        <p:spPr bwMode="auto">
          <a:xfrm>
            <a:off x="0" y="1"/>
            <a:ext cx="9144000" cy="855764"/>
          </a:xfrm>
          <a:prstGeom prst="rect">
            <a:avLst/>
          </a:prstGeom>
          <a:solidFill>
            <a:srgbClr val="1F497D"/>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defTabSz="914165" eaLnBrk="0" fontAlgn="base" hangingPunct="0">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16" name="Title 1"/>
          <p:cNvSpPr>
            <a:spLocks noGrp="1"/>
          </p:cNvSpPr>
          <p:nvPr userDrawn="1">
            <p:ph type="title"/>
          </p:nvPr>
        </p:nvSpPr>
        <p:spPr>
          <a:xfrm>
            <a:off x="0" y="1"/>
            <a:ext cx="9144000" cy="855765"/>
          </a:xfrm>
        </p:spPr>
        <p:txBody>
          <a:bodyPr anchor="ctr"/>
          <a:lstStyle>
            <a:lvl1pPr>
              <a:defRPr sz="2800">
                <a:solidFill>
                  <a:srgbClr val="FFFFF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918500085"/>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342" y="179879"/>
            <a:ext cx="8326458" cy="769479"/>
          </a:xfrm>
          <a:prstGeom prst="rect">
            <a:avLst/>
          </a:prstGeom>
        </p:spPr>
        <p:txBody>
          <a:bodyPr vert="horz" lIns="91440" tIns="0" rIns="91440" bIns="0" rtlCol="0" anchor="b"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3"/>
            <a:ext cx="8229600" cy="48307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2"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65" r:id="rId10"/>
    <p:sldLayoutId id="2147483668" r:id="rId11"/>
    <p:sldLayoutId id="2147483672" r:id="rId12"/>
    <p:sldLayoutId id="2147483673" r:id="rId13"/>
    <p:sldLayoutId id="2147483674" r:id="rId14"/>
    <p:sldLayoutId id="2147483675" r:id="rId15"/>
    <p:sldLayoutId id="2147483676" r:id="rId16"/>
  </p:sldLayoutIdLst>
  <p:hf hdr="0"/>
  <p:txStyles>
    <p:titleStyle>
      <a:lvl1pPr marL="228600" indent="-228600" algn="l" defTabSz="457200" rtl="0" eaLnBrk="1" latinLnBrk="0" hangingPunct="1">
        <a:spcBef>
          <a:spcPct val="0"/>
        </a:spcBef>
        <a:buNone/>
        <a:defRPr sz="3200" b="0" i="0" u="none" kern="1200" cap="none">
          <a:solidFill>
            <a:schemeClr val="tx2"/>
          </a:solidFill>
          <a:latin typeface="Helvetica Neue Bold Condensed"/>
          <a:ea typeface="+mj-ea"/>
          <a:cs typeface="Helvetica Neue Bold Condensed"/>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jpeg"/><Relationship Id="rId5" Type="http://schemas.openxmlformats.org/officeDocument/2006/relationships/image" Target="../media/image27.png"/><Relationship Id="rId1" Type="http://schemas.openxmlformats.org/officeDocument/2006/relationships/slideLayout" Target="../slideLayouts/slideLayout3.xml"/><Relationship Id="rId2"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jpeg"/><Relationship Id="rId6" Type="http://schemas.openxmlformats.org/officeDocument/2006/relationships/image" Target="../media/image34.jpeg"/><Relationship Id="rId1" Type="http://schemas.openxmlformats.org/officeDocument/2006/relationships/slideLayout" Target="../slideLayouts/slideLayout16.xml"/><Relationship Id="rId2" Type="http://schemas.openxmlformats.org/officeDocument/2006/relationships/image" Target="../media/image2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41.png"/><Relationship Id="rId9" Type="http://schemas.openxmlformats.org/officeDocument/2006/relationships/image" Target="../media/image42.png"/><Relationship Id="rId10" Type="http://schemas.openxmlformats.org/officeDocument/2006/relationships/image" Target="../media/image43.png"/><Relationship Id="rId11" Type="http://schemas.openxmlformats.org/officeDocument/2006/relationships/image" Target="../media/image44.png"/><Relationship Id="rId1" Type="http://schemas.openxmlformats.org/officeDocument/2006/relationships/slideLayout" Target="../slideLayouts/slideLayout10.xml"/><Relationship Id="rId2" Type="http://schemas.openxmlformats.org/officeDocument/2006/relationships/image" Target="../media/image35.png"/></Relationships>
</file>

<file path=ppt/slides/_rels/slide13.xml.rels><?xml version="1.0" encoding="UTF-8" standalone="yes"?>
<Relationships xmlns="http://schemas.openxmlformats.org/package/2006/relationships"><Relationship Id="rId11" Type="http://schemas.openxmlformats.org/officeDocument/2006/relationships/image" Target="../media/image48.emf"/><Relationship Id="rId12" Type="http://schemas.openxmlformats.org/officeDocument/2006/relationships/image" Target="../media/image49.png"/><Relationship Id="rId13" Type="http://schemas.openxmlformats.org/officeDocument/2006/relationships/image" Target="../media/image50.jpeg"/><Relationship Id="rId14" Type="http://schemas.openxmlformats.org/officeDocument/2006/relationships/image" Target="../media/image51.png"/><Relationship Id="rId15" Type="http://schemas.openxmlformats.org/officeDocument/2006/relationships/image" Target="../media/image52.tiff"/><Relationship Id="rId16" Type="http://schemas.openxmlformats.org/officeDocument/2006/relationships/image" Target="../media/image53.emf"/><Relationship Id="rId17" Type="http://schemas.openxmlformats.org/officeDocument/2006/relationships/image" Target="../media/image54.png"/><Relationship Id="rId18" Type="http://schemas.openxmlformats.org/officeDocument/2006/relationships/image" Target="../media/image55.png"/><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5.jpe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9" Type="http://schemas.openxmlformats.org/officeDocument/2006/relationships/image" Target="../media/image46.png"/><Relationship Id="rId10"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58.emf"/><Relationship Id="rId5" Type="http://schemas.openxmlformats.org/officeDocument/2006/relationships/image" Target="../media/image59.png"/><Relationship Id="rId6"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16.xml.rels><?xml version="1.0" encoding="UTF-8" standalone="yes"?>
<Relationships xmlns="http://schemas.openxmlformats.org/package/2006/relationships"><Relationship Id="rId11" Type="http://schemas.openxmlformats.org/officeDocument/2006/relationships/image" Target="../media/image64.emf"/><Relationship Id="rId12" Type="http://schemas.openxmlformats.org/officeDocument/2006/relationships/image" Target="../media/image65.jpeg"/><Relationship Id="rId13" Type="http://schemas.microsoft.com/office/2007/relationships/hdphoto" Target="NULL"/><Relationship Id="rId14" Type="http://schemas.openxmlformats.org/officeDocument/2006/relationships/image" Target="../media/image66.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1.pn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9" Type="http://schemas.openxmlformats.org/officeDocument/2006/relationships/image" Target="../media/image62.png"/><Relationship Id="rId10" Type="http://schemas.openxmlformats.org/officeDocument/2006/relationships/image" Target="../media/image6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69.png"/><Relationship Id="rId7" Type="http://schemas.openxmlformats.org/officeDocument/2006/relationships/image" Target="../media/image70.emf"/><Relationship Id="rId1" Type="http://schemas.microsoft.com/office/2007/relationships/media" Target="../media/media1.mp4"/><Relationship Id="rId2" Type="http://schemas.openxmlformats.org/officeDocument/2006/relationships/video" Target="../media/media1.mp4"/></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1.png"/><Relationship Id="rId3" Type="http://schemas.openxmlformats.org/officeDocument/2006/relationships/image" Target="../media/image72.png"/></Relationships>
</file>

<file path=ppt/slides/_rels/slide19.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emf"/><Relationship Id="rId5" Type="http://schemas.openxmlformats.org/officeDocument/2006/relationships/image" Target="../media/image76.emf"/><Relationship Id="rId1" Type="http://schemas.openxmlformats.org/officeDocument/2006/relationships/slideLayout" Target="../slideLayouts/slideLayout5.xml"/><Relationship Id="rId2" Type="http://schemas.openxmlformats.org/officeDocument/2006/relationships/image" Target="../media/image7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9" Type="http://schemas.openxmlformats.org/officeDocument/2006/relationships/diagramColors" Target="../diagrams/colors3.xml"/><Relationship Id="rId20" Type="http://schemas.openxmlformats.org/officeDocument/2006/relationships/image" Target="../media/image88.png"/><Relationship Id="rId10" Type="http://schemas.microsoft.com/office/2007/relationships/diagramDrawing" Target="../diagrams/drawing3.xml"/><Relationship Id="rId11" Type="http://schemas.openxmlformats.org/officeDocument/2006/relationships/image" Target="../media/image80.png"/><Relationship Id="rId12" Type="http://schemas.openxmlformats.org/officeDocument/2006/relationships/image" Target="../media/image81.png"/><Relationship Id="rId13" Type="http://schemas.openxmlformats.org/officeDocument/2006/relationships/image" Target="../media/image82.png"/><Relationship Id="rId14" Type="http://schemas.openxmlformats.org/officeDocument/2006/relationships/image" Target="../media/image83.png"/><Relationship Id="rId15" Type="http://schemas.openxmlformats.org/officeDocument/2006/relationships/image" Target="../media/image84.png"/><Relationship Id="rId16" Type="http://schemas.openxmlformats.org/officeDocument/2006/relationships/image" Target="../media/image85.png"/><Relationship Id="rId17" Type="http://schemas.microsoft.com/office/2007/relationships/hdphoto" Target="../media/hdphoto1.wdp"/><Relationship Id="rId18" Type="http://schemas.openxmlformats.org/officeDocument/2006/relationships/image" Target="../media/image86.png"/><Relationship Id="rId19" Type="http://schemas.openxmlformats.org/officeDocument/2006/relationships/image" Target="../media/image87.png"/><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77.png"/><Relationship Id="rId4" Type="http://schemas.openxmlformats.org/officeDocument/2006/relationships/image" Target="../media/image78.png"/><Relationship Id="rId5" Type="http://schemas.openxmlformats.org/officeDocument/2006/relationships/image" Target="../media/image79.png"/><Relationship Id="rId6" Type="http://schemas.openxmlformats.org/officeDocument/2006/relationships/diagramData" Target="../diagrams/data3.xml"/><Relationship Id="rId7" Type="http://schemas.openxmlformats.org/officeDocument/2006/relationships/diagramLayout" Target="../diagrams/layout3.xml"/><Relationship Id="rId8"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89.png"/><Relationship Id="rId5" Type="http://schemas.openxmlformats.org/officeDocument/2006/relationships/image" Target="../media/image90.png"/><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1.tiff"/></Relationships>
</file>

<file path=ppt/slides/_rels/slide24.xml.rels><?xml version="1.0" encoding="UTF-8" standalone="yes"?>
<Relationships xmlns="http://schemas.openxmlformats.org/package/2006/relationships"><Relationship Id="rId3" Type="http://schemas.openxmlformats.org/officeDocument/2006/relationships/image" Target="../media/image93.png"/><Relationship Id="rId4" Type="http://schemas.openxmlformats.org/officeDocument/2006/relationships/image" Target="../media/image94.jpeg"/><Relationship Id="rId1" Type="http://schemas.openxmlformats.org/officeDocument/2006/relationships/slideLayout" Target="../slideLayouts/slideLayout2.xml"/><Relationship Id="rId2" Type="http://schemas.openxmlformats.org/officeDocument/2006/relationships/image" Target="../media/image92.jpeg"/></Relationships>
</file>

<file path=ppt/slides/_rels/slide25.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9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3" Type="http://schemas.openxmlformats.org/officeDocument/2006/relationships/image" Target="../media/image97.emf"/><Relationship Id="rId4" Type="http://schemas.openxmlformats.org/officeDocument/2006/relationships/image" Target="../media/image98.png"/><Relationship Id="rId5" Type="http://schemas.openxmlformats.org/officeDocument/2006/relationships/image" Target="../media/image99.png"/><Relationship Id="rId6" Type="http://schemas.openxmlformats.org/officeDocument/2006/relationships/image" Target="../media/image100.emf"/><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2.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1" Type="http://schemas.openxmlformats.org/officeDocument/2006/relationships/image" Target="../media/image111.emf"/><Relationship Id="rId12" Type="http://schemas.openxmlformats.org/officeDocument/2006/relationships/image" Target="../media/image112.emf"/><Relationship Id="rId13" Type="http://schemas.openxmlformats.org/officeDocument/2006/relationships/image" Target="../media/image113.pn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jpeg"/><Relationship Id="rId8" Type="http://schemas.openxmlformats.org/officeDocument/2006/relationships/image" Target="../media/image108.emf"/><Relationship Id="rId9" Type="http://schemas.openxmlformats.org/officeDocument/2006/relationships/image" Target="../media/image109.png"/><Relationship Id="rId10" Type="http://schemas.openxmlformats.org/officeDocument/2006/relationships/image" Target="../media/image110.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14.png"/></Relationships>
</file>

<file path=ppt/slides/_rels/slide32.xml.rels><?xml version="1.0" encoding="UTF-8" standalone="yes"?>
<Relationships xmlns="http://schemas.openxmlformats.org/package/2006/relationships"><Relationship Id="rId11" Type="http://schemas.openxmlformats.org/officeDocument/2006/relationships/image" Target="../media/image124.tiff"/><Relationship Id="rId12" Type="http://schemas.openxmlformats.org/officeDocument/2006/relationships/diagramData" Target="../diagrams/data4.xml"/><Relationship Id="rId13" Type="http://schemas.openxmlformats.org/officeDocument/2006/relationships/diagramLayout" Target="../diagrams/layout4.xml"/><Relationship Id="rId14" Type="http://schemas.openxmlformats.org/officeDocument/2006/relationships/diagramQuickStyle" Target="../diagrams/quickStyle4.xml"/><Relationship Id="rId15" Type="http://schemas.openxmlformats.org/officeDocument/2006/relationships/diagramColors" Target="../diagrams/colors4.xml"/><Relationship Id="rId1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image" Target="../media/image115.emf"/><Relationship Id="rId3" Type="http://schemas.openxmlformats.org/officeDocument/2006/relationships/image" Target="../media/image116.png"/><Relationship Id="rId4" Type="http://schemas.openxmlformats.org/officeDocument/2006/relationships/image" Target="../media/image117.png"/><Relationship Id="rId5" Type="http://schemas.openxmlformats.org/officeDocument/2006/relationships/image" Target="../media/image118.png"/><Relationship Id="rId6" Type="http://schemas.openxmlformats.org/officeDocument/2006/relationships/image" Target="../media/image119.jpeg"/><Relationship Id="rId7" Type="http://schemas.openxmlformats.org/officeDocument/2006/relationships/image" Target="../media/image120.jpeg"/><Relationship Id="rId8" Type="http://schemas.openxmlformats.org/officeDocument/2006/relationships/image" Target="../media/image121.jpeg"/><Relationship Id="rId9" Type="http://schemas.openxmlformats.org/officeDocument/2006/relationships/image" Target="../media/image122.png"/><Relationship Id="rId10" Type="http://schemas.openxmlformats.org/officeDocument/2006/relationships/image" Target="../media/image1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5.emf"/></Relationships>
</file>

<file path=ppt/slides/_rels/slide36.xml.rels><?xml version="1.0" encoding="UTF-8" standalone="yes"?>
<Relationships xmlns="http://schemas.openxmlformats.org/package/2006/relationships"><Relationship Id="rId3" Type="http://schemas.openxmlformats.org/officeDocument/2006/relationships/image" Target="../media/image126.png"/><Relationship Id="rId4" Type="http://schemas.openxmlformats.org/officeDocument/2006/relationships/image" Target="../media/image127.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8.emf"/></Relationships>
</file>

<file path=ppt/slides/_rels/slide38.xml.rels><?xml version="1.0" encoding="UTF-8" standalone="yes"?>
<Relationships xmlns="http://schemas.openxmlformats.org/package/2006/relationships"><Relationship Id="rId3" Type="http://schemas.openxmlformats.org/officeDocument/2006/relationships/image" Target="../media/image130.png"/><Relationship Id="rId4" Type="http://schemas.openxmlformats.org/officeDocument/2006/relationships/image" Target="../media/image131.png"/><Relationship Id="rId5" Type="http://schemas.openxmlformats.org/officeDocument/2006/relationships/image" Target="../media/image132.png"/><Relationship Id="rId6" Type="http://schemas.openxmlformats.org/officeDocument/2006/relationships/image" Target="../media/image133.png"/><Relationship Id="rId1" Type="http://schemas.openxmlformats.org/officeDocument/2006/relationships/slideLayout" Target="../slideLayouts/slideLayout5.xml"/><Relationship Id="rId2" Type="http://schemas.openxmlformats.org/officeDocument/2006/relationships/image" Target="../media/image129.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41.xml.rels><?xml version="1.0" encoding="UTF-8" standalone="yes"?>
<Relationships xmlns="http://schemas.openxmlformats.org/package/2006/relationships"><Relationship Id="rId11" Type="http://schemas.openxmlformats.org/officeDocument/2006/relationships/image" Target="../media/image148.png"/><Relationship Id="rId12" Type="http://schemas.openxmlformats.org/officeDocument/2006/relationships/image" Target="../media/image149.png"/><Relationship Id="rId1" Type="http://schemas.openxmlformats.org/officeDocument/2006/relationships/slideLayout" Target="../slideLayouts/slideLayout5.xml"/><Relationship Id="rId2" Type="http://schemas.openxmlformats.org/officeDocument/2006/relationships/chart" Target="../charts/chart3.xml"/><Relationship Id="rId3" Type="http://schemas.openxmlformats.org/officeDocument/2006/relationships/image" Target="../media/image140.jpeg"/><Relationship Id="rId4" Type="http://schemas.openxmlformats.org/officeDocument/2006/relationships/image" Target="../media/image141.jpeg"/><Relationship Id="rId5" Type="http://schemas.openxmlformats.org/officeDocument/2006/relationships/image" Target="../media/image142.jpeg"/><Relationship Id="rId6" Type="http://schemas.openxmlformats.org/officeDocument/2006/relationships/image" Target="../media/image143.jpeg"/><Relationship Id="rId7" Type="http://schemas.openxmlformats.org/officeDocument/2006/relationships/image" Target="../media/image144.jpeg"/><Relationship Id="rId8" Type="http://schemas.openxmlformats.org/officeDocument/2006/relationships/image" Target="../media/image145.png"/><Relationship Id="rId9" Type="http://schemas.openxmlformats.org/officeDocument/2006/relationships/image" Target="../media/image146.png"/><Relationship Id="rId10" Type="http://schemas.openxmlformats.org/officeDocument/2006/relationships/image" Target="../media/image14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1.png"/></Relationships>
</file>

<file path=ppt/slides/_rels/slide44.xml.rels><?xml version="1.0" encoding="UTF-8" standalone="yes"?>
<Relationships xmlns="http://schemas.openxmlformats.org/package/2006/relationships"><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1" Type="http://schemas.openxmlformats.org/officeDocument/2006/relationships/slideLayout" Target="../slideLayouts/slideLayout5.xml"/><Relationship Id="rId2" Type="http://schemas.openxmlformats.org/officeDocument/2006/relationships/image" Target="../media/image15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7.png"/><Relationship Id="rId3" Type="http://schemas.openxmlformats.org/officeDocument/2006/relationships/image" Target="../media/image15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5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23494" y="2077057"/>
            <a:ext cx="8819869" cy="1755775"/>
          </a:xfrm>
        </p:spPr>
        <p:txBody>
          <a:bodyPr>
            <a:normAutofit/>
          </a:bodyPr>
          <a:lstStyle/>
          <a:p>
            <a:r>
              <a:rPr lang="en-US" dirty="0" smtClean="0">
                <a:solidFill>
                  <a:srgbClr val="FFFF9E"/>
                </a:solidFill>
              </a:rPr>
              <a:t>More Data, More Science</a:t>
            </a:r>
            <a:r>
              <a:rPr lang="is-IS" dirty="0" smtClean="0">
                <a:solidFill>
                  <a:srgbClr val="FFFF9E"/>
                </a:solidFill>
              </a:rPr>
              <a:t>… and Moore’s Law?</a:t>
            </a:r>
            <a:endParaRPr lang="en-US" dirty="0">
              <a:solidFill>
                <a:srgbClr val="FFFF9E"/>
              </a:solidFill>
            </a:endParaRPr>
          </a:p>
        </p:txBody>
      </p:sp>
      <p:sp>
        <p:nvSpPr>
          <p:cNvPr id="8" name="Subtitle 7"/>
          <p:cNvSpPr>
            <a:spLocks noGrp="1"/>
          </p:cNvSpPr>
          <p:nvPr>
            <p:ph type="subTitle" idx="1"/>
          </p:nvPr>
        </p:nvSpPr>
        <p:spPr>
          <a:xfrm>
            <a:off x="685800" y="3775217"/>
            <a:ext cx="7772400" cy="2343695"/>
          </a:xfrm>
        </p:spPr>
        <p:txBody>
          <a:bodyPr>
            <a:noAutofit/>
          </a:bodyPr>
          <a:lstStyle/>
          <a:p>
            <a:pPr>
              <a:spcBef>
                <a:spcPts val="0"/>
              </a:spcBef>
            </a:pPr>
            <a:r>
              <a:rPr lang="en-US" sz="2400" dirty="0" smtClean="0"/>
              <a:t>Kathy Yelick</a:t>
            </a:r>
          </a:p>
          <a:p>
            <a:pPr>
              <a:spcBef>
                <a:spcPts val="0"/>
              </a:spcBef>
            </a:pPr>
            <a:endParaRPr lang="en-US" sz="2000" dirty="0" smtClean="0"/>
          </a:p>
          <a:p>
            <a:pPr>
              <a:spcBef>
                <a:spcPts val="0"/>
              </a:spcBef>
            </a:pPr>
            <a:r>
              <a:rPr lang="en-US" sz="2000" dirty="0" smtClean="0"/>
              <a:t>Associate Laboratory </a:t>
            </a:r>
            <a:r>
              <a:rPr lang="en-US" sz="2000" dirty="0"/>
              <a:t>Director for Computing Sciences</a:t>
            </a:r>
          </a:p>
          <a:p>
            <a:pPr>
              <a:spcBef>
                <a:spcPts val="0"/>
              </a:spcBef>
            </a:pPr>
            <a:r>
              <a:rPr lang="en-US" sz="2000" dirty="0"/>
              <a:t>Lawrence Berkeley National </a:t>
            </a:r>
            <a:r>
              <a:rPr lang="en-US" sz="2000" dirty="0" smtClean="0"/>
              <a:t>Laboratory</a:t>
            </a:r>
          </a:p>
          <a:p>
            <a:pPr>
              <a:spcBef>
                <a:spcPts val="0"/>
              </a:spcBef>
            </a:pPr>
            <a:r>
              <a:rPr lang="en-US" sz="2000" dirty="0"/>
              <a:t>Professor of Electrical Engineering and Computer Sciences</a:t>
            </a:r>
          </a:p>
          <a:p>
            <a:pPr>
              <a:spcBef>
                <a:spcPts val="0"/>
              </a:spcBef>
            </a:pPr>
            <a:r>
              <a:rPr lang="en-US" sz="2000" dirty="0"/>
              <a:t>University of California at Berkeley</a:t>
            </a:r>
          </a:p>
          <a:p>
            <a:pPr>
              <a:spcBef>
                <a:spcPts val="0"/>
              </a:spcBef>
            </a:pPr>
            <a:endParaRPr lang="en-US" sz="2000" dirty="0"/>
          </a:p>
          <a:p>
            <a:pPr>
              <a:spcBef>
                <a:spcPts val="0"/>
              </a:spcBef>
            </a:pPr>
            <a:endParaRPr lang="en-US" sz="2000" dirty="0"/>
          </a:p>
        </p:txBody>
      </p:sp>
    </p:spTree>
    <p:extLst>
      <p:ext uri="{BB962C8B-B14F-4D97-AF65-F5344CB8AC3E}">
        <p14:creationId xmlns:p14="http://schemas.microsoft.com/office/powerpoint/2010/main" val="113221936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9419" y="2518551"/>
            <a:ext cx="8314896" cy="769437"/>
          </a:xfrm>
          <a:prstGeom prst="rect">
            <a:avLst/>
          </a:prstGeom>
        </p:spPr>
        <p:txBody>
          <a:bodyPr wrap="none" lIns="91435" tIns="45718" rIns="91435" bIns="45718">
            <a:spAutoFit/>
          </a:bodyPr>
          <a:lstStyle/>
          <a:p>
            <a:r>
              <a:rPr lang="en-US" sz="4400" dirty="0">
                <a:latin typeface="Helvetica Neue Bold Condensed"/>
                <a:cs typeface="Helvetica Neue Bold Condensed"/>
              </a:rPr>
              <a:t>Science is poised for </a:t>
            </a:r>
            <a:r>
              <a:rPr lang="en-US" sz="4400" dirty="0" smtClean="0">
                <a:latin typeface="Helvetica Neue Bold Condensed"/>
                <a:cs typeface="Helvetica Neue Bold Condensed"/>
              </a:rPr>
              <a:t>transformation</a:t>
            </a:r>
            <a:endParaRPr lang="en-US" sz="4400" dirty="0">
              <a:latin typeface="Helvetica Neue Bold Condensed"/>
              <a:cs typeface="Helvetica Neue Bold Condensed"/>
            </a:endParaRPr>
          </a:p>
        </p:txBody>
      </p:sp>
    </p:spTree>
    <p:extLst>
      <p:ext uri="{BB962C8B-B14F-4D97-AF65-F5344CB8AC3E}">
        <p14:creationId xmlns:p14="http://schemas.microsoft.com/office/powerpoint/2010/main" val="6076273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962" y="1107763"/>
            <a:ext cx="9149922" cy="5726080"/>
          </a:xfrm>
          <a:prstGeom prst="rect">
            <a:avLst/>
          </a:prstGeom>
        </p:spPr>
      </p:pic>
      <p:sp>
        <p:nvSpPr>
          <p:cNvPr id="7" name="Title 6"/>
          <p:cNvSpPr>
            <a:spLocks noGrp="1"/>
          </p:cNvSpPr>
          <p:nvPr>
            <p:ph type="title"/>
          </p:nvPr>
        </p:nvSpPr>
        <p:spPr/>
        <p:txBody>
          <a:bodyPr/>
          <a:lstStyle/>
          <a:p>
            <a:r>
              <a:rPr lang="en-US" dirty="0" smtClean="0"/>
              <a:t>Old School Scientists: The Lone Scientist</a:t>
            </a:r>
            <a:endParaRPr lang="en-US" dirty="0"/>
          </a:p>
        </p:txBody>
      </p:sp>
    </p:spTree>
    <p:extLst>
      <p:ext uri="{BB962C8B-B14F-4D97-AF65-F5344CB8AC3E}">
        <p14:creationId xmlns:p14="http://schemas.microsoft.com/office/powerpoint/2010/main" val="113221494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4400" y="670362"/>
            <a:ext cx="9188400" cy="6287521"/>
            <a:chOff x="-44400" y="570479"/>
            <a:chExt cx="9188400" cy="6287521"/>
          </a:xfrm>
        </p:grpSpPr>
        <p:pic>
          <p:nvPicPr>
            <p:cNvPr id="5"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939" t="13334" r="2566"/>
            <a:stretch/>
          </p:blipFill>
          <p:spPr bwMode="auto">
            <a:xfrm>
              <a:off x="1587" y="827597"/>
              <a:ext cx="9142413" cy="6030403"/>
            </a:xfrm>
            <a:prstGeom prst="rect">
              <a:avLst/>
            </a:prstGeom>
            <a:noFill/>
            <a:ln w="9525">
              <a:noFill/>
              <a:miter lim="800000"/>
              <a:headEnd/>
              <a:tailEnd/>
            </a:ln>
          </p:spPr>
        </p:pic>
        <p:sp>
          <p:nvSpPr>
            <p:cNvPr id="7" name="Rectangle 6"/>
            <p:cNvSpPr/>
            <p:nvPr/>
          </p:nvSpPr>
          <p:spPr bwMode="auto">
            <a:xfrm>
              <a:off x="-44400" y="570479"/>
              <a:ext cx="9144000" cy="5391173"/>
            </a:xfrm>
            <a:prstGeom prst="rect">
              <a:avLst/>
            </a:prstGeom>
            <a:blipFill rotWithShape="1">
              <a:blip r:embed="rId4" cstate="email">
                <a:extLst>
                  <a:ext uri="{28A0092B-C50C-407E-A947-70E740481C1C}">
                    <a14:useLocalDpi xmlns:a14="http://schemas.microsoft.com/office/drawing/2010/main"/>
                  </a:ext>
                </a:extLst>
              </a:blip>
              <a:srcRect/>
              <a:stretch>
                <a:fillRect l="17"/>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sp>
        <p:nvSpPr>
          <p:cNvPr id="6" name="Title 5"/>
          <p:cNvSpPr>
            <a:spLocks noGrp="1"/>
          </p:cNvSpPr>
          <p:nvPr>
            <p:ph type="title"/>
          </p:nvPr>
        </p:nvSpPr>
        <p:spPr>
          <a:xfrm>
            <a:off x="-44400" y="-28168"/>
            <a:ext cx="9144000" cy="855765"/>
          </a:xfrm>
        </p:spPr>
        <p:txBody>
          <a:bodyPr/>
          <a:lstStyle/>
          <a:p>
            <a:r>
              <a:rPr lang="en-US" dirty="0">
                <a:ea typeface="ＭＳ Ｐゴシック" charset="0"/>
                <a:sym typeface="Arial" charset="0"/>
              </a:rPr>
              <a:t> </a:t>
            </a:r>
            <a:r>
              <a:rPr lang="en-US" dirty="0" smtClean="0">
                <a:ea typeface="ＭＳ Ｐゴシック" charset="0"/>
                <a:sym typeface="Arial" charset="0"/>
              </a:rPr>
              <a:t> The Legacy of Team Science</a:t>
            </a:r>
            <a:endParaRPr lang="en-US" dirty="0"/>
          </a:p>
        </p:txBody>
      </p:sp>
      <p:sp>
        <p:nvSpPr>
          <p:cNvPr id="2" name="TextBox 1"/>
          <p:cNvSpPr txBox="1"/>
          <p:nvPr/>
        </p:nvSpPr>
        <p:spPr>
          <a:xfrm>
            <a:off x="7118430" y="2995141"/>
            <a:ext cx="2023983" cy="2308324"/>
          </a:xfrm>
          <a:prstGeom prst="rect">
            <a:avLst/>
          </a:prstGeom>
          <a:solidFill>
            <a:schemeClr val="bg1">
              <a:alpha val="67000"/>
            </a:schemeClr>
          </a:solidFill>
          <a:ln w="38100" cmpd="sng">
            <a:solidFill>
              <a:schemeClr val="tx2"/>
            </a:solidFill>
          </a:ln>
        </p:spPr>
        <p:txBody>
          <a:bodyPr wrap="square" rtlCol="0">
            <a:spAutoFit/>
          </a:bodyPr>
          <a:lstStyle/>
          <a:p>
            <a:r>
              <a:rPr lang="en-US" sz="1600" b="1" dirty="0" smtClean="0">
                <a:solidFill>
                  <a:srgbClr val="FFFF9E"/>
                </a:solidFill>
                <a:latin typeface="Avenir Next Condensed Demi Bold"/>
                <a:cs typeface="Avenir Next Condensed Demi Bold"/>
              </a:rPr>
              <a:t>Radiation Lab staff on the magnet yoke for the 60-in cyclotron, 1939, including:</a:t>
            </a:r>
          </a:p>
          <a:p>
            <a:r>
              <a:rPr lang="en-US" sz="1600" b="1" dirty="0" smtClean="0">
                <a:solidFill>
                  <a:srgbClr val="FFFF9E"/>
                </a:solidFill>
                <a:latin typeface="Avenir Next Condensed Demi Bold"/>
                <a:cs typeface="Avenir Next Condensed Demi Bold"/>
              </a:rPr>
              <a:t>E. O. Lawrence</a:t>
            </a:r>
          </a:p>
          <a:p>
            <a:r>
              <a:rPr lang="en-US" sz="1600" b="1" dirty="0" smtClean="0">
                <a:solidFill>
                  <a:srgbClr val="FFFF9E"/>
                </a:solidFill>
                <a:latin typeface="Avenir Next Condensed Demi Bold"/>
                <a:cs typeface="Avenir Next Condensed Demi Bold"/>
              </a:rPr>
              <a:t>Edwin McMillan</a:t>
            </a:r>
          </a:p>
          <a:p>
            <a:r>
              <a:rPr lang="en-US" sz="1600" b="1" dirty="0" smtClean="0">
                <a:solidFill>
                  <a:srgbClr val="FFFF9E"/>
                </a:solidFill>
                <a:latin typeface="Avenir Next Condensed Demi Bold"/>
                <a:cs typeface="Avenir Next Condensed Demi Bold"/>
              </a:rPr>
              <a:t>Luis Alvarez</a:t>
            </a:r>
          </a:p>
          <a:p>
            <a:r>
              <a:rPr lang="en-US" sz="1600" b="1" dirty="0" smtClean="0">
                <a:solidFill>
                  <a:srgbClr val="FFFF9E"/>
                </a:solidFill>
                <a:latin typeface="Avenir Next Condensed Demi Bold"/>
                <a:cs typeface="Avenir Next Condensed Demi Bold"/>
              </a:rPr>
              <a:t>J. Robert Oppenheimer</a:t>
            </a:r>
          </a:p>
          <a:p>
            <a:r>
              <a:rPr lang="en-US" sz="1600" b="1" dirty="0" smtClean="0">
                <a:solidFill>
                  <a:srgbClr val="FFFF9E"/>
                </a:solidFill>
                <a:latin typeface="Avenir Next Condensed Demi Bold"/>
                <a:cs typeface="Avenir Next Condensed Demi Bold"/>
              </a:rPr>
              <a:t>Robert R. Wilson</a:t>
            </a:r>
          </a:p>
        </p:txBody>
      </p:sp>
    </p:spTree>
    <p:extLst>
      <p:ext uri="{BB962C8B-B14F-4D97-AF65-F5344CB8AC3E}">
        <p14:creationId xmlns:p14="http://schemas.microsoft.com/office/powerpoint/2010/main" val="228529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Scientists</a:t>
            </a:r>
            <a:endParaRPr lang="en-US" dirty="0"/>
          </a:p>
        </p:txBody>
      </p:sp>
      <p:sp>
        <p:nvSpPr>
          <p:cNvPr id="7" name="Rectangle 6"/>
          <p:cNvSpPr/>
          <p:nvPr/>
        </p:nvSpPr>
        <p:spPr>
          <a:xfrm>
            <a:off x="541121" y="5392673"/>
            <a:ext cx="7843647" cy="923330"/>
          </a:xfrm>
          <a:prstGeom prst="rect">
            <a:avLst/>
          </a:prstGeom>
        </p:spPr>
        <p:txBody>
          <a:bodyPr wrap="square">
            <a:spAutoFit/>
          </a:bodyPr>
          <a:lstStyle/>
          <a:p>
            <a:pPr>
              <a:defRPr/>
            </a:pPr>
            <a:r>
              <a:rPr lang="en-US" i="1" dirty="0"/>
              <a:t>17-year-old Brittany Wegner creates breast cancer detection tool that is 99% accurate on a minimally invasive, previously inaccurate test</a:t>
            </a:r>
            <a:r>
              <a:rPr lang="en-US" i="1" dirty="0" smtClean="0"/>
              <a:t>.</a:t>
            </a:r>
          </a:p>
          <a:p>
            <a:pPr>
              <a:defRPr/>
            </a:pPr>
            <a:r>
              <a:rPr lang="en-US" dirty="0" smtClean="0"/>
              <a:t>         </a:t>
            </a:r>
            <a:r>
              <a:rPr lang="en-US" b="1" dirty="0" smtClean="0">
                <a:solidFill>
                  <a:srgbClr val="FFFFD4"/>
                </a:solidFill>
              </a:rPr>
              <a:t>Machine </a:t>
            </a:r>
            <a:r>
              <a:rPr lang="en-US" b="1" dirty="0">
                <a:solidFill>
                  <a:srgbClr val="FFFFD4"/>
                </a:solidFill>
              </a:rPr>
              <a:t>Learning +  Online Data + Cloud Computing</a:t>
            </a:r>
            <a:endParaRPr lang="en-US" b="1" i="1" dirty="0">
              <a:solidFill>
                <a:srgbClr val="FFFFD4"/>
              </a:solidFill>
            </a:endParaRPr>
          </a:p>
        </p:txBody>
      </p:sp>
      <p:pic>
        <p:nvPicPr>
          <p:cNvPr id="8" name="Picture 7"/>
          <p:cNvPicPr>
            <a:picLocks noChangeAspect="1"/>
          </p:cNvPicPr>
          <p:nvPr/>
        </p:nvPicPr>
        <p:blipFill>
          <a:blip r:embed="rId3"/>
          <a:stretch>
            <a:fillRect/>
          </a:stretch>
        </p:blipFill>
        <p:spPr>
          <a:xfrm>
            <a:off x="1316933" y="1068260"/>
            <a:ext cx="7016750" cy="4404360"/>
          </a:xfrm>
          <a:prstGeom prst="rect">
            <a:avLst/>
          </a:prstGeom>
        </p:spPr>
      </p:pic>
    </p:spTree>
    <p:extLst>
      <p:ext uri="{BB962C8B-B14F-4D97-AF65-F5344CB8AC3E}">
        <p14:creationId xmlns:p14="http://schemas.microsoft.com/office/powerpoint/2010/main" val="194935102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Science is Changing</a:t>
            </a:r>
            <a:endParaRPr lang="en-US" dirty="0"/>
          </a:p>
        </p:txBody>
      </p:sp>
      <p:sp>
        <p:nvSpPr>
          <p:cNvPr id="3" name="Content Placeholder 2"/>
          <p:cNvSpPr>
            <a:spLocks noGrp="1"/>
          </p:cNvSpPr>
          <p:nvPr>
            <p:ph idx="1"/>
          </p:nvPr>
        </p:nvSpPr>
        <p:spPr>
          <a:xfrm>
            <a:off x="457200" y="4270772"/>
            <a:ext cx="8229600" cy="1855397"/>
          </a:xfrm>
        </p:spPr>
        <p:txBody>
          <a:bodyPr/>
          <a:lstStyle/>
          <a:p>
            <a:r>
              <a:rPr lang="en-US" dirty="0" err="1" smtClean="0"/>
              <a:t>sdf</a:t>
            </a:r>
            <a:endParaRPr lang="en-US" dirty="0"/>
          </a:p>
        </p:txBody>
      </p:sp>
      <p:pic>
        <p:nvPicPr>
          <p:cNvPr id="5" name="Picture 4" descr="Screen Shot 2015-10-20 at 8.41.29 AM.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2021" y="1801670"/>
            <a:ext cx="8708950" cy="4324503"/>
          </a:xfrm>
          <a:prstGeom prst="rect">
            <a:avLst/>
          </a:prstGeom>
        </p:spPr>
      </p:pic>
    </p:spTree>
    <p:extLst>
      <p:ext uri="{BB962C8B-B14F-4D97-AF65-F5344CB8AC3E}">
        <p14:creationId xmlns:p14="http://schemas.microsoft.com/office/powerpoint/2010/main" val="134180263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42" y="179868"/>
            <a:ext cx="8543798" cy="599065"/>
          </a:xfrm>
        </p:spPr>
        <p:txBody>
          <a:bodyPr>
            <a:normAutofit/>
          </a:bodyPr>
          <a:lstStyle/>
          <a:p>
            <a:r>
              <a:rPr lang="en-US" dirty="0" smtClean="0"/>
              <a:t>Computing Sciences at Berkeley Lab</a:t>
            </a:r>
            <a:endParaRPr lang="en-US" sz="3200" i="1" dirty="0"/>
          </a:p>
        </p:txBody>
      </p:sp>
      <p:sp>
        <p:nvSpPr>
          <p:cNvPr id="4" name="Slide Number Placeholder 3"/>
          <p:cNvSpPr>
            <a:spLocks noGrp="1"/>
          </p:cNvSpPr>
          <p:nvPr>
            <p:ph type="sldNum" sz="quarter" idx="4294967295"/>
          </p:nvPr>
        </p:nvSpPr>
        <p:spPr>
          <a:xfrm>
            <a:off x="4116656" y="6368805"/>
            <a:ext cx="925708" cy="365125"/>
          </a:xfrm>
          <a:prstGeom prst="rect">
            <a:avLst/>
          </a:prstGeom>
        </p:spPr>
        <p:txBody>
          <a:bodyPr/>
          <a:lstStyle/>
          <a:p>
            <a:r>
              <a:rPr lang="en-US" smtClean="0"/>
              <a:t>- </a:t>
            </a:r>
            <a:fld id="{D174BAF6-F8F2-EF4F-936C-8DF63288C82F}" type="slidenum">
              <a:rPr lang="en-US" smtClean="0"/>
              <a:pPr/>
              <a:t>7</a:t>
            </a:fld>
            <a:r>
              <a:rPr lang="en-US" smtClean="0"/>
              <a:t> -</a:t>
            </a:r>
            <a:endParaRPr lang="en-US" dirty="0"/>
          </a:p>
        </p:txBody>
      </p:sp>
      <p:sp>
        <p:nvSpPr>
          <p:cNvPr id="3" name="Content Placeholder 2"/>
          <p:cNvSpPr>
            <a:spLocks noGrp="1"/>
          </p:cNvSpPr>
          <p:nvPr>
            <p:ph idx="1"/>
          </p:nvPr>
        </p:nvSpPr>
        <p:spPr>
          <a:xfrm>
            <a:off x="457200" y="4892055"/>
            <a:ext cx="8446940" cy="1476750"/>
          </a:xfrm>
        </p:spPr>
        <p:txBody>
          <a:bodyPr>
            <a:normAutofit/>
          </a:bodyPr>
          <a:lstStyle/>
          <a:p>
            <a:pPr marL="0" indent="0">
              <a:buNone/>
            </a:pPr>
            <a:r>
              <a:rPr lang="en-US" dirty="0" smtClean="0"/>
              <a:t>NERSC: State</a:t>
            </a:r>
            <a:r>
              <a:rPr lang="en-US" dirty="0" smtClean="0"/>
              <a:t>-of-the art </a:t>
            </a:r>
            <a:r>
              <a:rPr lang="en-US" dirty="0" smtClean="0"/>
              <a:t>supercomputing </a:t>
            </a:r>
            <a:r>
              <a:rPr lang="en-US" dirty="0" smtClean="0"/>
              <a:t>for the broad science community – over 7000 users, 700 </a:t>
            </a:r>
            <a:r>
              <a:rPr lang="en-US" dirty="0" smtClean="0"/>
              <a:t>applications mostly in simulation</a:t>
            </a:r>
            <a:endParaRPr lang="en-US" dirty="0"/>
          </a:p>
        </p:txBody>
      </p:sp>
      <p:pic>
        <p:nvPicPr>
          <p:cNvPr id="12" name="Picture 11" descr="Cori-Pano.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932585"/>
            <a:ext cx="9144000" cy="3677892"/>
          </a:xfrm>
          <a:prstGeom prst="rect">
            <a:avLst/>
          </a:prstGeom>
        </p:spPr>
      </p:pic>
      <p:sp>
        <p:nvSpPr>
          <p:cNvPr id="9" name="Footer Placeholder 8"/>
          <p:cNvSpPr>
            <a:spLocks noGrp="1"/>
          </p:cNvSpPr>
          <p:nvPr>
            <p:ph type="ftr" sz="quarter" idx="4294967295"/>
          </p:nvPr>
        </p:nvSpPr>
        <p:spPr>
          <a:xfrm>
            <a:off x="5855300" y="6368808"/>
            <a:ext cx="2864157" cy="365125"/>
          </a:xfrm>
          <a:prstGeom prst="rect">
            <a:avLst/>
          </a:prstGeom>
        </p:spPr>
        <p:txBody>
          <a:bodyPr/>
          <a:lstStyle/>
          <a:p>
            <a:r>
              <a:rPr lang="en-US" smtClean="0"/>
              <a:t>Exascale Science</a:t>
            </a:r>
            <a:endParaRPr lang="en-US" dirty="0"/>
          </a:p>
        </p:txBody>
      </p:sp>
    </p:spTree>
    <p:extLst>
      <p:ext uri="{BB962C8B-B14F-4D97-AF65-F5344CB8AC3E}">
        <p14:creationId xmlns:p14="http://schemas.microsoft.com/office/powerpoint/2010/main" val="223748914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228600" y="76200"/>
            <a:ext cx="8763000" cy="914400"/>
          </a:xfrm>
        </p:spPr>
        <p:txBody>
          <a:bodyPr>
            <a:normAutofit/>
          </a:bodyPr>
          <a:lstStyle/>
          <a:p>
            <a:pPr eaLnBrk="1" hangingPunct="1"/>
            <a:r>
              <a:rPr lang="en-US" sz="4000" dirty="0" smtClean="0">
                <a:ea typeface="ＭＳ Ｐゴシック" charset="0"/>
                <a:cs typeface="Helvetica Neue Bold Condensed"/>
              </a:rPr>
              <a:t>High Performance Computing in Science</a:t>
            </a:r>
            <a:endParaRPr lang="en-US" sz="4000" dirty="0">
              <a:ea typeface="ＭＳ Ｐゴシック" charset="0"/>
              <a:cs typeface="Helvetica Neue Bold Condensed"/>
            </a:endParaRPr>
          </a:p>
        </p:txBody>
      </p:sp>
      <p:sp>
        <p:nvSpPr>
          <p:cNvPr id="3" name="Content Placeholder 2"/>
          <p:cNvSpPr>
            <a:spLocks noGrp="1"/>
          </p:cNvSpPr>
          <p:nvPr>
            <p:ph sz="half" idx="1"/>
          </p:nvPr>
        </p:nvSpPr>
        <p:spPr>
          <a:xfrm>
            <a:off x="381000" y="1295400"/>
            <a:ext cx="8153400" cy="4648200"/>
          </a:xfrm>
        </p:spPr>
        <p:txBody>
          <a:bodyPr>
            <a:normAutofit/>
          </a:bodyPr>
          <a:lstStyle/>
          <a:p>
            <a:pPr marL="0" indent="0" eaLnBrk="1" hangingPunct="1">
              <a:buFont typeface="Arial" pitchFamily="32" charset="0"/>
              <a:buNone/>
              <a:defRPr/>
            </a:pPr>
            <a:r>
              <a:rPr lang="en-US" dirty="0" smtClean="0">
                <a:ea typeface="ＭＳ Ｐゴシック" pitchFamily="32" charset="-128"/>
                <a:cs typeface="ＭＳ Ｐゴシック" pitchFamily="32" charset="-128"/>
              </a:rPr>
              <a:t>Computers are used to understand things that </a:t>
            </a:r>
            <a:r>
              <a:rPr lang="en-US" dirty="0" smtClean="0">
                <a:ea typeface="ＭＳ Ｐゴシック" pitchFamily="32" charset="-128"/>
                <a:cs typeface="ＭＳ Ｐゴシック" pitchFamily="32" charset="-128"/>
              </a:rPr>
              <a:t>are</a:t>
            </a:r>
            <a:endParaRPr lang="en-US" dirty="0" smtClean="0">
              <a:ea typeface="ＭＳ Ｐゴシック" pitchFamily="32" charset="-128"/>
              <a:cs typeface="ＭＳ Ｐゴシック" pitchFamily="32" charset="-128"/>
            </a:endParaRPr>
          </a:p>
          <a:p>
            <a:pPr marL="0" indent="0" eaLnBrk="1" hangingPunct="1">
              <a:buFont typeface="Arial" pitchFamily="32" charset="0"/>
              <a:buNone/>
              <a:defRPr/>
            </a:pPr>
            <a:endParaRPr lang="en-US" dirty="0" smtClean="0">
              <a:ea typeface="ＭＳ Ｐゴシック" pitchFamily="32" charset="-128"/>
              <a:cs typeface="ＭＳ Ｐゴシック" pitchFamily="32" charset="-128"/>
            </a:endParaRPr>
          </a:p>
          <a:p>
            <a:pPr marL="0" indent="0" eaLnBrk="1" hangingPunct="1">
              <a:buFont typeface="Arial" pitchFamily="32" charset="0"/>
              <a:buNone/>
              <a:defRPr/>
            </a:pPr>
            <a:endParaRPr lang="en-US" dirty="0">
              <a:ea typeface="ＭＳ Ｐゴシック" pitchFamily="32" charset="-128"/>
              <a:cs typeface="ＭＳ Ｐゴシック" pitchFamily="32" charset="-128"/>
            </a:endParaRPr>
          </a:p>
          <a:p>
            <a:pPr marL="0" indent="0" eaLnBrk="1" hangingPunct="1">
              <a:buFont typeface="Arial" pitchFamily="32" charset="0"/>
              <a:buNone/>
              <a:defRPr/>
            </a:pPr>
            <a:endParaRPr lang="en-US" dirty="0" smtClean="0">
              <a:ea typeface="ＭＳ Ｐゴシック" pitchFamily="32" charset="-128"/>
              <a:cs typeface="ＭＳ Ｐゴシック" pitchFamily="32" charset="-128"/>
            </a:endParaRPr>
          </a:p>
          <a:p>
            <a:pPr marL="0" indent="0" eaLnBrk="1" hangingPunct="1">
              <a:buFont typeface="Arial" pitchFamily="32" charset="0"/>
              <a:buNone/>
              <a:defRPr/>
            </a:pPr>
            <a:endParaRPr lang="en-US" dirty="0">
              <a:ea typeface="ＭＳ Ｐゴシック" pitchFamily="32" charset="-128"/>
              <a:cs typeface="ＭＳ Ｐゴシック" pitchFamily="32" charset="-128"/>
            </a:endParaRPr>
          </a:p>
          <a:p>
            <a:pPr marL="0" indent="0" eaLnBrk="1" hangingPunct="1">
              <a:buFont typeface="Arial" pitchFamily="32" charset="0"/>
              <a:buNone/>
              <a:defRPr/>
            </a:pPr>
            <a:endParaRPr lang="en-US" dirty="0" smtClean="0">
              <a:ea typeface="ＭＳ Ｐゴシック" pitchFamily="32" charset="-128"/>
              <a:cs typeface="ＭＳ Ｐゴシック" pitchFamily="32" charset="-128"/>
            </a:endParaRPr>
          </a:p>
          <a:p>
            <a:pPr marL="0" indent="0" eaLnBrk="1" hangingPunct="1">
              <a:buFont typeface="Arial" pitchFamily="32" charset="0"/>
              <a:buNone/>
              <a:defRPr/>
            </a:pPr>
            <a:endParaRPr lang="en-US" dirty="0">
              <a:ea typeface="ＭＳ Ｐゴシック" pitchFamily="32" charset="-128"/>
              <a:cs typeface="ＭＳ Ｐゴシック" pitchFamily="32" charset="-128"/>
            </a:endParaRPr>
          </a:p>
          <a:p>
            <a:pPr marL="0" indent="0" eaLnBrk="1" hangingPunct="1">
              <a:buFont typeface="Arial" pitchFamily="32" charset="0"/>
              <a:buNone/>
              <a:defRPr/>
            </a:pPr>
            <a:endParaRPr lang="en-US" dirty="0" smtClean="0">
              <a:ea typeface="ＭＳ Ｐゴシック" pitchFamily="32" charset="-128"/>
              <a:cs typeface="ＭＳ Ｐゴシック" pitchFamily="32" charset="-128"/>
            </a:endParaRPr>
          </a:p>
          <a:p>
            <a:pPr marL="0" indent="0" eaLnBrk="1" hangingPunct="1">
              <a:buFont typeface="Arial" pitchFamily="32" charset="0"/>
              <a:buNone/>
              <a:defRPr/>
            </a:pPr>
            <a:r>
              <a:rPr lang="en-US" dirty="0" smtClean="0">
                <a:ea typeface="ＭＳ Ｐゴシック" pitchFamily="32" charset="-128"/>
                <a:cs typeface="ＭＳ Ｐゴシック" pitchFamily="32" charset="-128"/>
              </a:rPr>
              <a:t>for experiments alone, so simulations are used</a:t>
            </a:r>
            <a:endParaRPr lang="en-US" dirty="0" smtClean="0">
              <a:ea typeface="ＭＳ Ｐゴシック" pitchFamily="32" charset="-128"/>
              <a:cs typeface="ＭＳ Ｐゴシック" pitchFamily="32" charset="-128"/>
            </a:endParaRPr>
          </a:p>
        </p:txBody>
      </p:sp>
      <p:sp>
        <p:nvSpPr>
          <p:cNvPr id="40963" name="Content Placeholder 5"/>
          <p:cNvSpPr>
            <a:spLocks noGrp="1"/>
          </p:cNvSpPr>
          <p:nvPr>
            <p:ph sz="half" idx="2"/>
          </p:nvPr>
        </p:nvSpPr>
        <p:spPr>
          <a:xfrm>
            <a:off x="4210050" y="3847046"/>
            <a:ext cx="2667000" cy="639763"/>
          </a:xfrm>
        </p:spPr>
        <p:txBody>
          <a:bodyPr>
            <a:normAutofit/>
          </a:bodyPr>
          <a:lstStyle/>
          <a:p>
            <a:pPr algn="ctr" eaLnBrk="1" hangingPunct="1">
              <a:buFont typeface="Arial" charset="0"/>
              <a:buNone/>
            </a:pPr>
            <a:r>
              <a:rPr lang="en-US" sz="1600" b="0" dirty="0" smtClean="0">
                <a:solidFill>
                  <a:srgbClr val="FCF1B0"/>
                </a:solidFill>
                <a:latin typeface="Calibri" charset="0"/>
                <a:ea typeface="ＭＳ Ｐゴシック" charset="0"/>
                <a:cs typeface="ＭＳ Ｐゴシック" charset="0"/>
              </a:rPr>
              <a:t>Too fast</a:t>
            </a:r>
            <a:endParaRPr lang="en-US" sz="1600" b="0" dirty="0">
              <a:solidFill>
                <a:srgbClr val="FCF1B0"/>
              </a:solidFill>
              <a:latin typeface="Calibri" charset="0"/>
              <a:ea typeface="ＭＳ Ｐゴシック" charset="0"/>
              <a:cs typeface="ＭＳ Ｐゴシック" charset="0"/>
            </a:endParaRPr>
          </a:p>
        </p:txBody>
      </p:sp>
      <p:sp>
        <p:nvSpPr>
          <p:cNvPr id="40964" name="Content Placeholder 5"/>
          <p:cNvSpPr txBox="1">
            <a:spLocks/>
          </p:cNvSpPr>
          <p:nvPr/>
        </p:nvSpPr>
        <p:spPr bwMode="auto">
          <a:xfrm>
            <a:off x="6146800" y="5168374"/>
            <a:ext cx="2590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buFont typeface="Arial" charset="0"/>
              <a:buNone/>
            </a:pPr>
            <a:r>
              <a:rPr lang="en-US" sz="1600" dirty="0" smtClean="0">
                <a:solidFill>
                  <a:srgbClr val="FCF1B0"/>
                </a:solidFill>
                <a:latin typeface="Calibri" charset="0"/>
              </a:rPr>
              <a:t>Too slow</a:t>
            </a:r>
            <a:endParaRPr lang="en-US" sz="1600" dirty="0">
              <a:solidFill>
                <a:srgbClr val="FCF1B0"/>
              </a:solidFill>
              <a:latin typeface="Calibri" charset="0"/>
            </a:endParaRPr>
          </a:p>
        </p:txBody>
      </p:sp>
      <p:pic>
        <p:nvPicPr>
          <p:cNvPr id="40965" name="Content Placeholder 4" descr="combust_X_OH0000.tif"/>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10050" y="1924053"/>
            <a:ext cx="20955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Content Placeholder 5"/>
          <p:cNvSpPr txBox="1">
            <a:spLocks/>
          </p:cNvSpPr>
          <p:nvPr/>
        </p:nvSpPr>
        <p:spPr bwMode="auto">
          <a:xfrm>
            <a:off x="1595966" y="5151438"/>
            <a:ext cx="27432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buFont typeface="Arial" charset="0"/>
              <a:buNone/>
            </a:pPr>
            <a:r>
              <a:rPr lang="en-US" sz="1600" dirty="0" smtClean="0">
                <a:solidFill>
                  <a:srgbClr val="FCF1B0"/>
                </a:solidFill>
                <a:latin typeface="Calibri" charset="0"/>
              </a:rPr>
              <a:t>Too Small</a:t>
            </a:r>
            <a:endParaRPr lang="en-US" sz="1600" dirty="0">
              <a:solidFill>
                <a:srgbClr val="FCF1B0"/>
              </a:solidFill>
              <a:latin typeface="Calibri" charset="0"/>
            </a:endParaRPr>
          </a:p>
        </p:txBody>
      </p:sp>
      <p:sp>
        <p:nvSpPr>
          <p:cNvPr id="40967" name="Content Placeholder 5"/>
          <p:cNvSpPr txBox="1">
            <a:spLocks/>
          </p:cNvSpPr>
          <p:nvPr/>
        </p:nvSpPr>
        <p:spPr bwMode="auto">
          <a:xfrm>
            <a:off x="262466" y="3759203"/>
            <a:ext cx="26670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buFont typeface="Arial" charset="0"/>
              <a:buNone/>
            </a:pPr>
            <a:r>
              <a:rPr lang="en-US" sz="1600" dirty="0" smtClean="0">
                <a:solidFill>
                  <a:srgbClr val="FCF1B0"/>
                </a:solidFill>
                <a:latin typeface="Calibri" charset="0"/>
              </a:rPr>
              <a:t>Too Big</a:t>
            </a:r>
            <a:endParaRPr lang="en-US" sz="1600" dirty="0">
              <a:solidFill>
                <a:srgbClr val="FCF1B0"/>
              </a:solidFill>
              <a:latin typeface="Calibri" charset="0"/>
            </a:endParaRPr>
          </a:p>
        </p:txBody>
      </p:sp>
      <p:pic>
        <p:nvPicPr>
          <p:cNvPr id="40968" name="Content Placeholder 4" descr="INCITE6.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31527" y="3238501"/>
            <a:ext cx="160020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11" descr="Photos-Perlmutter3-large.jpg"/>
          <p:cNvPicPr>
            <a:picLocks noChangeAspect="1"/>
          </p:cNvPicPr>
          <p:nvPr/>
        </p:nvPicPr>
        <p:blipFill rotWithShape="1">
          <a:blip r:embed="rId4" cstate="email">
            <a:extLst>
              <a:ext uri="{28A0092B-C50C-407E-A947-70E740481C1C}">
                <a14:useLocalDpi xmlns:a14="http://schemas.microsoft.com/office/drawing/2010/main"/>
              </a:ext>
            </a:extLst>
          </a:blip>
          <a:srcRect r="54299" b="38235"/>
          <a:stretch/>
        </p:blipFill>
        <p:spPr bwMode="auto">
          <a:xfrm>
            <a:off x="745070" y="2081215"/>
            <a:ext cx="1642530" cy="176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5"/>
          <a:srcRect l="50000"/>
          <a:stretch/>
        </p:blipFill>
        <p:spPr>
          <a:xfrm>
            <a:off x="6400800" y="3161774"/>
            <a:ext cx="2190750" cy="1854200"/>
          </a:xfrm>
          <a:prstGeom prst="rect">
            <a:avLst/>
          </a:prstGeom>
        </p:spPr>
      </p:pic>
    </p:spTree>
    <p:extLst>
      <p:ext uri="{BB962C8B-B14F-4D97-AF65-F5344CB8AC3E}">
        <p14:creationId xmlns:p14="http://schemas.microsoft.com/office/powerpoint/2010/main" val="87650421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Data” Changes Everything…What about Science?</a:t>
            </a:r>
            <a:endParaRPr lang="en-US"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92888" y="1543200"/>
            <a:ext cx="2174586" cy="3332699"/>
          </a:xfrm>
          <a:prstGeom prst="rect">
            <a:avLst/>
          </a:prstGeom>
          <a:effectLst>
            <a:outerShdw blurRad="50800" dist="101600" dir="2700000" algn="tl" rotWithShape="0">
              <a:srgbClr val="000000">
                <a:alpha val="43000"/>
              </a:srgbClr>
            </a:outerShdw>
          </a:effectLst>
        </p:spPr>
      </p:pic>
      <p:pic>
        <p:nvPicPr>
          <p:cNvPr id="8" name="Picture 7"/>
          <p:cNvPicPr>
            <a:picLocks noChangeAspect="1"/>
          </p:cNvPicPr>
          <p:nvPr/>
        </p:nvPicPr>
        <p:blipFill>
          <a:blip r:embed="rId4"/>
          <a:stretch>
            <a:fillRect/>
          </a:stretch>
        </p:blipFill>
        <p:spPr>
          <a:xfrm>
            <a:off x="889000" y="1298967"/>
            <a:ext cx="3683000" cy="2197100"/>
          </a:xfrm>
          <a:prstGeom prst="rect">
            <a:avLst/>
          </a:prstGeom>
          <a:effectLst>
            <a:outerShdw blurRad="50800" dist="101600" dir="2700000" algn="tl" rotWithShape="0">
              <a:srgbClr val="000000">
                <a:alpha val="43000"/>
              </a:srgbClr>
            </a:outerShdw>
          </a:effectLst>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57049" y="3802282"/>
            <a:ext cx="4624034" cy="2441994"/>
          </a:xfrm>
          <a:prstGeom prst="rect">
            <a:avLst/>
          </a:prstGeom>
        </p:spPr>
      </p:pic>
    </p:spTree>
    <p:extLst>
      <p:ext uri="{BB962C8B-B14F-4D97-AF65-F5344CB8AC3E}">
        <p14:creationId xmlns:p14="http://schemas.microsoft.com/office/powerpoint/2010/main" val="26259114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Cori-Pano.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83105" y="3821563"/>
            <a:ext cx="5872246" cy="2361930"/>
          </a:xfrm>
          <a:prstGeom prst="rect">
            <a:avLst/>
          </a:prstGeom>
        </p:spPr>
      </p:pic>
      <p:pic>
        <p:nvPicPr>
          <p:cNvPr id="55297" name="Picture 6"/>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3816808"/>
            <a:ext cx="3651250"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8" name="Picture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60438" y="861104"/>
            <a:ext cx="5491162"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5300" name="Picture 3"/>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150" y="867358"/>
            <a:ext cx="2776538"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5301" name="Picture 4"/>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46838" y="861104"/>
            <a:ext cx="2697162"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2" name="Group 11"/>
          <p:cNvGrpSpPr>
            <a:grpSpLocks/>
          </p:cNvGrpSpPr>
          <p:nvPr/>
        </p:nvGrpSpPr>
        <p:grpSpPr bwMode="auto">
          <a:xfrm>
            <a:off x="-57150" y="5651501"/>
            <a:ext cx="9200982" cy="1206500"/>
            <a:chOff x="-57150" y="5651500"/>
            <a:chExt cx="9201150" cy="1206801"/>
          </a:xfrm>
        </p:grpSpPr>
        <p:sp>
          <p:nvSpPr>
            <p:cNvPr id="55305" name="Rectangle 6"/>
            <p:cNvSpPr>
              <a:spLocks/>
            </p:cNvSpPr>
            <p:nvPr/>
          </p:nvSpPr>
          <p:spPr bwMode="auto">
            <a:xfrm>
              <a:off x="-22225" y="5651500"/>
              <a:ext cx="9166225" cy="1206500"/>
            </a:xfrm>
            <a:prstGeom prst="rect">
              <a:avLst/>
            </a:prstGeom>
            <a:solidFill>
              <a:schemeClr val="tx1">
                <a:alpha val="3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16" tIns="45716" rIns="86360" bIns="45716"/>
            <a:lstStyle/>
            <a:p>
              <a:pPr algn="ctr" defTabSz="455577" fontAlgn="auto">
                <a:spcBef>
                  <a:spcPts val="0"/>
                </a:spcBef>
                <a:spcAft>
                  <a:spcPts val="0"/>
                </a:spcAft>
              </a:pPr>
              <a:endParaRPr lang="en-US" sz="3600" b="1" dirty="0">
                <a:solidFill>
                  <a:srgbClr val="FFFFFF"/>
                </a:solidFill>
                <a:latin typeface="Arial"/>
                <a:ea typeface="ヒラギノ角ゴ ProN W3"/>
                <a:cs typeface="Arial" charset="0"/>
                <a:sym typeface="Arial" charset="0"/>
              </a:endParaRPr>
            </a:p>
          </p:txBody>
        </p:sp>
        <p:sp>
          <p:nvSpPr>
            <p:cNvPr id="55306" name="Rectangle 6"/>
            <p:cNvSpPr>
              <a:spLocks/>
            </p:cNvSpPr>
            <p:nvPr/>
          </p:nvSpPr>
          <p:spPr bwMode="auto">
            <a:xfrm>
              <a:off x="-57150" y="5651801"/>
              <a:ext cx="9166225" cy="1206500"/>
            </a:xfrm>
            <a:prstGeom prst="rect">
              <a:avLst/>
            </a:prstGeom>
            <a:solidFill>
              <a:schemeClr val="bg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16" tIns="45716" rIns="86360" bIns="45716" anchor="ctr"/>
            <a:lstStyle/>
            <a:p>
              <a:pPr algn="ctr" defTabSz="455577" fontAlgn="auto">
                <a:spcBef>
                  <a:spcPts val="0"/>
                </a:spcBef>
                <a:spcAft>
                  <a:spcPts val="0"/>
                </a:spcAft>
              </a:pPr>
              <a:r>
                <a:rPr lang="en-US" sz="1800" b="1" dirty="0" smtClean="0">
                  <a:solidFill>
                    <a:srgbClr val="FFFFFF"/>
                  </a:solidFill>
                  <a:latin typeface="Arial"/>
                  <a:ea typeface="ヒラギノ角ゴ ProN W3"/>
                  <a:cs typeface="Arial" charset="0"/>
                  <a:sym typeface="Arial" charset="0"/>
                </a:rPr>
                <a:t>About 10,000 visiting scientists (~2/3 from universities) use Berkeley Lab research facilities each year, which provide some of the world’s most advanced capabilities in materials science, biological research, computation and networking</a:t>
              </a:r>
            </a:p>
          </p:txBody>
        </p:sp>
      </p:grpSp>
      <p:sp>
        <p:nvSpPr>
          <p:cNvPr id="3" name="TextBox 2"/>
          <p:cNvSpPr txBox="1"/>
          <p:nvPr/>
        </p:nvSpPr>
        <p:spPr>
          <a:xfrm>
            <a:off x="1206501" y="1729412"/>
            <a:ext cx="1460500" cy="923330"/>
          </a:xfrm>
          <a:prstGeom prst="rect">
            <a:avLst/>
          </a:prstGeom>
          <a:solidFill>
            <a:srgbClr val="10253F">
              <a:alpha val="55000"/>
            </a:srgbClr>
          </a:solidFill>
          <a:effectLst>
            <a:softEdge rad="63500"/>
          </a:effectLst>
        </p:spPr>
        <p:txBody>
          <a:bodyPr wrap="square" rtlCol="0">
            <a:spAutoFit/>
          </a:bodyPr>
          <a:lstStyle/>
          <a:p>
            <a:pPr algn="r" defTabSz="457173" fontAlgn="auto">
              <a:spcBef>
                <a:spcPts val="0"/>
              </a:spcBef>
              <a:spcAft>
                <a:spcPts val="0"/>
              </a:spcAft>
            </a:pPr>
            <a:r>
              <a:rPr lang="en-US" b="1" dirty="0" smtClean="0">
                <a:latin typeface="Arial"/>
                <a:ea typeface="ヒラギノ角ゴ ProN W3"/>
                <a:cs typeface="ヒラギノ角ゴ ProN W3"/>
              </a:rPr>
              <a:t>Advanced Light Source</a:t>
            </a:r>
            <a:endParaRPr lang="en-US" b="1" dirty="0">
              <a:latin typeface="Arial"/>
              <a:ea typeface="ヒラギノ角ゴ ProN W3"/>
              <a:cs typeface="ヒラギノ角ゴ ProN W3"/>
            </a:endParaRPr>
          </a:p>
        </p:txBody>
      </p:sp>
      <p:sp>
        <p:nvSpPr>
          <p:cNvPr id="13" name="TextBox 12"/>
          <p:cNvSpPr txBox="1"/>
          <p:nvPr/>
        </p:nvSpPr>
        <p:spPr>
          <a:xfrm>
            <a:off x="4429127" y="987583"/>
            <a:ext cx="1206499" cy="923330"/>
          </a:xfrm>
          <a:prstGeom prst="rect">
            <a:avLst/>
          </a:prstGeom>
          <a:solidFill>
            <a:srgbClr val="10253F">
              <a:alpha val="55000"/>
            </a:srgbClr>
          </a:solidFill>
          <a:effectLst>
            <a:softEdge rad="63500"/>
          </a:effectLst>
        </p:spPr>
        <p:txBody>
          <a:bodyPr wrap="square" rtlCol="0">
            <a:spAutoFit/>
          </a:bodyPr>
          <a:lstStyle/>
          <a:p>
            <a:pPr algn="r" defTabSz="457173" fontAlgn="auto">
              <a:spcBef>
                <a:spcPts val="0"/>
              </a:spcBef>
              <a:spcAft>
                <a:spcPts val="0"/>
              </a:spcAft>
            </a:pPr>
            <a:r>
              <a:rPr lang="en-US" b="1" dirty="0" smtClean="0">
                <a:latin typeface="Arial"/>
                <a:ea typeface="ヒラギノ角ゴ ProN W3"/>
                <a:cs typeface="ヒラギノ角ゴ ProN W3"/>
              </a:rPr>
              <a:t>Joint Genome Institute</a:t>
            </a:r>
            <a:endParaRPr lang="en-US" b="1" dirty="0">
              <a:latin typeface="Arial"/>
              <a:ea typeface="ヒラギノ角ゴ ProN W3"/>
              <a:cs typeface="ヒラギノ角ゴ ProN W3"/>
            </a:endParaRPr>
          </a:p>
        </p:txBody>
      </p:sp>
      <p:sp>
        <p:nvSpPr>
          <p:cNvPr id="14" name="TextBox 13"/>
          <p:cNvSpPr txBox="1"/>
          <p:nvPr/>
        </p:nvSpPr>
        <p:spPr>
          <a:xfrm>
            <a:off x="7445374" y="1449248"/>
            <a:ext cx="1312863" cy="646331"/>
          </a:xfrm>
          <a:prstGeom prst="rect">
            <a:avLst/>
          </a:prstGeom>
          <a:solidFill>
            <a:srgbClr val="10253F">
              <a:alpha val="55000"/>
            </a:srgbClr>
          </a:solidFill>
          <a:effectLst>
            <a:softEdge rad="63500"/>
          </a:effectLst>
        </p:spPr>
        <p:txBody>
          <a:bodyPr wrap="square" rtlCol="0">
            <a:spAutoFit/>
          </a:bodyPr>
          <a:lstStyle/>
          <a:p>
            <a:pPr algn="r" defTabSz="457173" fontAlgn="auto">
              <a:spcBef>
                <a:spcPts val="0"/>
              </a:spcBef>
              <a:spcAft>
                <a:spcPts val="0"/>
              </a:spcAft>
            </a:pPr>
            <a:r>
              <a:rPr lang="en-US" b="1" dirty="0" smtClean="0">
                <a:latin typeface="Arial"/>
                <a:ea typeface="ヒラギノ角ゴ ProN W3"/>
                <a:cs typeface="ヒラギノ角ゴ ProN W3"/>
              </a:rPr>
              <a:t>Molecular Foundry</a:t>
            </a:r>
            <a:endParaRPr lang="en-US" b="1" dirty="0">
              <a:latin typeface="Arial"/>
              <a:ea typeface="ヒラギノ角ゴ ProN W3"/>
              <a:cs typeface="ヒラギノ角ゴ ProN W3"/>
            </a:endParaRPr>
          </a:p>
        </p:txBody>
      </p:sp>
      <p:sp>
        <p:nvSpPr>
          <p:cNvPr id="15" name="TextBox 14"/>
          <p:cNvSpPr txBox="1"/>
          <p:nvPr/>
        </p:nvSpPr>
        <p:spPr>
          <a:xfrm>
            <a:off x="278958" y="4084521"/>
            <a:ext cx="3011448" cy="369332"/>
          </a:xfrm>
          <a:prstGeom prst="rect">
            <a:avLst/>
          </a:prstGeom>
          <a:solidFill>
            <a:srgbClr val="10253F">
              <a:alpha val="55000"/>
            </a:srgbClr>
          </a:solidFill>
          <a:effectLst>
            <a:softEdge rad="63500"/>
          </a:effectLst>
        </p:spPr>
        <p:txBody>
          <a:bodyPr wrap="square" rtlCol="0">
            <a:spAutoFit/>
          </a:bodyPr>
          <a:lstStyle/>
          <a:p>
            <a:pPr defTabSz="457173" fontAlgn="auto">
              <a:spcBef>
                <a:spcPts val="0"/>
              </a:spcBef>
              <a:spcAft>
                <a:spcPts val="0"/>
              </a:spcAft>
            </a:pPr>
            <a:r>
              <a:rPr lang="en-US" b="1" dirty="0" smtClean="0">
                <a:latin typeface="Arial"/>
                <a:ea typeface="ヒラギノ角ゴ ProN W3"/>
                <a:cs typeface="ヒラギノ角ゴ ProN W3"/>
              </a:rPr>
              <a:t>Energy Sciences Network</a:t>
            </a:r>
            <a:endParaRPr lang="en-US" b="1" dirty="0">
              <a:latin typeface="Arial"/>
              <a:ea typeface="ヒラギノ角ゴ ProN W3"/>
              <a:cs typeface="ヒラギノ角ゴ ProN W3"/>
            </a:endParaRPr>
          </a:p>
        </p:txBody>
      </p:sp>
      <p:sp>
        <p:nvSpPr>
          <p:cNvPr id="16" name="TextBox 15"/>
          <p:cNvSpPr txBox="1"/>
          <p:nvPr/>
        </p:nvSpPr>
        <p:spPr>
          <a:xfrm>
            <a:off x="5552796" y="4022847"/>
            <a:ext cx="3424238" cy="646331"/>
          </a:xfrm>
          <a:prstGeom prst="rect">
            <a:avLst/>
          </a:prstGeom>
          <a:solidFill>
            <a:srgbClr val="10253F">
              <a:alpha val="55000"/>
            </a:srgbClr>
          </a:solidFill>
          <a:effectLst>
            <a:softEdge rad="63500"/>
          </a:effectLst>
        </p:spPr>
        <p:txBody>
          <a:bodyPr wrap="square" rtlCol="0">
            <a:spAutoFit/>
          </a:bodyPr>
          <a:lstStyle/>
          <a:p>
            <a:pPr algn="r" defTabSz="457173" fontAlgn="auto">
              <a:spcBef>
                <a:spcPts val="0"/>
              </a:spcBef>
              <a:spcAft>
                <a:spcPts val="0"/>
              </a:spcAft>
            </a:pPr>
            <a:r>
              <a:rPr lang="en-US" b="1" dirty="0" smtClean="0">
                <a:latin typeface="Arial"/>
                <a:ea typeface="ヒラギノ角ゴ ProN W3"/>
                <a:cs typeface="ヒラギノ角ゴ ProN W3"/>
              </a:rPr>
              <a:t>National Energy Research Scientific Computing Center</a:t>
            </a:r>
            <a:endParaRPr lang="en-US" b="1" dirty="0">
              <a:latin typeface="Arial"/>
              <a:ea typeface="ヒラギノ角ゴ ProN W3"/>
              <a:cs typeface="ヒラギノ角ゴ ProN W3"/>
            </a:endParaRPr>
          </a:p>
        </p:txBody>
      </p:sp>
      <p:sp>
        <p:nvSpPr>
          <p:cNvPr id="55299" name="Rectangle 2"/>
          <p:cNvSpPr>
            <a:spLocks noGrp="1" noChangeArrowheads="1"/>
          </p:cNvSpPr>
          <p:nvPr>
            <p:ph type="title"/>
          </p:nvPr>
        </p:nvSpPr>
        <p:spPr/>
        <p:txBody>
          <a:bodyPr>
            <a:noAutofit/>
          </a:bodyPr>
          <a:lstStyle/>
          <a:p>
            <a:r>
              <a:rPr lang="en-US" sz="3200" b="1" dirty="0" smtClean="0">
                <a:solidFill>
                  <a:srgbClr val="FFFFFF"/>
                </a:solidFill>
                <a:latin typeface="Helvetica Neue Condensed Bold"/>
                <a:ea typeface="ヒラギノ角ゴ ProN W6" charset="0"/>
                <a:cs typeface="Helvetica Neue" charset="0"/>
                <a:sym typeface="Helvetica Neue" charset="0"/>
              </a:rPr>
              <a:t>Berkeley Lab’s Advanced Facilities Enable               World-Leading Science</a:t>
            </a:r>
            <a:endParaRPr lang="en-US" sz="3200" b="1" dirty="0">
              <a:solidFill>
                <a:srgbClr val="FFFFFF"/>
              </a:solidFill>
              <a:latin typeface="Helvetica Neue Condensed Bold"/>
              <a:ea typeface="ヒラギノ角ゴ ProN W6" charset="0"/>
              <a:cs typeface="ヒラギノ角ゴ ProN W6" charset="0"/>
              <a:sym typeface="Helvetica Neue" charset="0"/>
            </a:endParaRPr>
          </a:p>
        </p:txBody>
      </p:sp>
    </p:spTree>
    <p:extLst>
      <p:ext uri="{BB962C8B-B14F-4D97-AF65-F5344CB8AC3E}">
        <p14:creationId xmlns:p14="http://schemas.microsoft.com/office/powerpoint/2010/main" val="3143354747"/>
      </p:ext>
    </p:extLst>
  </p:cSld>
  <p:clrMapOvr>
    <a:masterClrMapping/>
  </p:clrMapOvr>
  <mc:AlternateContent xmlns:mc="http://schemas.openxmlformats.org/markup-compatibility/2006" xmlns:p14="http://schemas.microsoft.com/office/powerpoint/2010/main">
    <mc:Choice Requires="p14">
      <p:transition p14:dur="0"/>
    </mc:Choice>
    <mc:Fallback xmlns="" xmlns:mv="urn:schemas-microsoft-com:mac:vml">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Growth is Outpacing Computing Growth</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138710702"/>
              </p:ext>
            </p:extLst>
          </p:nvPr>
        </p:nvGraphicFramePr>
        <p:xfrm>
          <a:off x="1181863" y="1361849"/>
          <a:ext cx="7002976" cy="47596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1580681" y="3494861"/>
            <a:ext cx="5007200" cy="461665"/>
          </a:xfrm>
          <a:prstGeom prst="rect">
            <a:avLst/>
          </a:prstGeom>
          <a:noFill/>
          <a:scene3d>
            <a:camera prst="orthographicFront">
              <a:rot lat="0" lon="0" rev="5400000"/>
            </a:camera>
            <a:lightRig rig="threePt" dir="t"/>
          </a:scene3d>
        </p:spPr>
        <p:txBody>
          <a:bodyPr wrap="none" rtlCol="0">
            <a:spAutoFit/>
          </a:bodyPr>
          <a:lstStyle/>
          <a:p>
            <a:r>
              <a:rPr lang="en-US" sz="2400" b="1" dirty="0" smtClean="0"/>
              <a:t>Projected Data Rates Relative to 2010</a:t>
            </a:r>
            <a:endParaRPr lang="en-US" sz="2400" b="1" dirty="0"/>
          </a:p>
        </p:txBody>
      </p:sp>
      <p:sp>
        <p:nvSpPr>
          <p:cNvPr id="3" name="TextBox 2"/>
          <p:cNvSpPr txBox="1"/>
          <p:nvPr/>
        </p:nvSpPr>
        <p:spPr>
          <a:xfrm>
            <a:off x="4376422" y="1678353"/>
            <a:ext cx="2335603" cy="830997"/>
          </a:xfrm>
          <a:prstGeom prst="rect">
            <a:avLst/>
          </a:prstGeom>
          <a:solidFill>
            <a:srgbClr val="8B6BB5"/>
          </a:solidFill>
        </p:spPr>
        <p:txBody>
          <a:bodyPr wrap="square" rtlCol="0">
            <a:spAutoFit/>
          </a:bodyPr>
          <a:lstStyle/>
          <a:p>
            <a:r>
              <a:rPr lang="en-US" sz="2400" dirty="0" smtClean="0"/>
              <a:t>Graph based on average growth</a:t>
            </a:r>
            <a:endParaRPr lang="en-US" sz="2400" dirty="0"/>
          </a:p>
        </p:txBody>
      </p:sp>
    </p:spTree>
    <p:extLst>
      <p:ext uri="{BB962C8B-B14F-4D97-AF65-F5344CB8AC3E}">
        <p14:creationId xmlns:p14="http://schemas.microsoft.com/office/powerpoint/2010/main" val="12605965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Notched Right Arrow 30"/>
          <p:cNvSpPr/>
          <p:nvPr/>
        </p:nvSpPr>
        <p:spPr>
          <a:xfrm>
            <a:off x="1767526" y="4298807"/>
            <a:ext cx="4162288" cy="225471"/>
          </a:xfrm>
          <a:prstGeom prst="notchedRightArrow">
            <a:avLst/>
          </a:prstGeom>
          <a:solidFill>
            <a:schemeClr val="tx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a:stretch>
            <a:fillRect/>
          </a:stretch>
        </p:blipFill>
        <p:spPr>
          <a:xfrm>
            <a:off x="564861" y="1001155"/>
            <a:ext cx="3551280" cy="1758941"/>
          </a:xfrm>
          <a:prstGeom prst="rect">
            <a:avLst/>
          </a:prstGeom>
        </p:spPr>
      </p:pic>
      <p:sp>
        <p:nvSpPr>
          <p:cNvPr id="2" name="Title 1"/>
          <p:cNvSpPr>
            <a:spLocks noGrp="1"/>
          </p:cNvSpPr>
          <p:nvPr>
            <p:ph type="title" idx="4294967295"/>
          </p:nvPr>
        </p:nvSpPr>
        <p:spPr>
          <a:xfrm>
            <a:off x="1164256" y="374243"/>
            <a:ext cx="7772400" cy="553999"/>
          </a:xfrm>
        </p:spPr>
        <p:txBody>
          <a:bodyPr/>
          <a:lstStyle/>
          <a:p>
            <a:r>
              <a:rPr lang="en-US" sz="3600" dirty="0" smtClean="0"/>
              <a:t>Old School Scientific Workflow</a:t>
            </a:r>
            <a:endParaRPr lang="en-US" sz="3600" dirty="0"/>
          </a:p>
        </p:txBody>
      </p:sp>
      <p:sp>
        <p:nvSpPr>
          <p:cNvPr id="20" name="Left-Right Arrow 19"/>
          <p:cNvSpPr/>
          <p:nvPr/>
        </p:nvSpPr>
        <p:spPr>
          <a:xfrm rot="5400000">
            <a:off x="437858" y="3854200"/>
            <a:ext cx="997055" cy="225033"/>
          </a:xfrm>
          <a:prstGeom prst="leftRightArrow">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3381" y="3662293"/>
            <a:ext cx="874127" cy="632419"/>
          </a:xfrm>
          <a:prstGeom prst="rect">
            <a:avLst/>
          </a:prstGeom>
        </p:spPr>
      </p:pic>
      <p:pic>
        <p:nvPicPr>
          <p:cNvPr id="23" name="Picture 22"/>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2569819" y="3914537"/>
            <a:ext cx="1821566" cy="947215"/>
          </a:xfrm>
          <a:prstGeom prst="rect">
            <a:avLst/>
          </a:prstGeom>
        </p:spPr>
      </p:pic>
      <p:pic>
        <p:nvPicPr>
          <p:cNvPr id="29" name="Picture 28"/>
          <p:cNvPicPr>
            <a:picLocks noChangeAspect="1"/>
          </p:cNvPicPr>
          <p:nvPr/>
        </p:nvPicPr>
        <p:blipFill>
          <a:blip r:embed="rId5" cstate="email">
            <a:grayscl/>
            <a:extLst>
              <a:ext uri="{28A0092B-C50C-407E-A947-70E740481C1C}">
                <a14:useLocalDpi xmlns:a14="http://schemas.microsoft.com/office/drawing/2010/main"/>
              </a:ext>
            </a:extLst>
          </a:blip>
          <a:stretch>
            <a:fillRect/>
          </a:stretch>
        </p:blipFill>
        <p:spPr>
          <a:xfrm>
            <a:off x="2968135" y="4761553"/>
            <a:ext cx="2961693" cy="1324219"/>
          </a:xfrm>
          <a:prstGeom prst="rect">
            <a:avLst/>
          </a:prstGeom>
        </p:spPr>
      </p:pic>
      <p:pic>
        <p:nvPicPr>
          <p:cNvPr id="38" name="Picture 3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12167" y="757734"/>
            <a:ext cx="1612856" cy="2051031"/>
          </a:xfrm>
          <a:prstGeom prst="rect">
            <a:avLst/>
          </a:prstGeom>
        </p:spPr>
      </p:pic>
      <p:pic>
        <p:nvPicPr>
          <p:cNvPr id="6" name="Picture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25109" y="2004455"/>
            <a:ext cx="1350512" cy="1350512"/>
          </a:xfrm>
          <a:prstGeom prst="rect">
            <a:avLst/>
          </a:prstGeom>
        </p:spPr>
      </p:pic>
      <p:pic>
        <p:nvPicPr>
          <p:cNvPr id="5" name="Picture 4"/>
          <p:cNvPicPr>
            <a:picLocks noChangeAspect="1"/>
          </p:cNvPicPr>
          <p:nvPr/>
        </p:nvPicPr>
        <p:blipFill>
          <a:blip r:embed="rId8"/>
          <a:stretch>
            <a:fillRect/>
          </a:stretch>
        </p:blipFill>
        <p:spPr>
          <a:xfrm>
            <a:off x="158151" y="4524278"/>
            <a:ext cx="2342258" cy="1561505"/>
          </a:xfrm>
          <a:prstGeom prst="rect">
            <a:avLst/>
          </a:prstGeom>
        </p:spPr>
      </p:pic>
      <p:pic>
        <p:nvPicPr>
          <p:cNvPr id="19" name="Picture 14" descr="300px-GISAXS"/>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67280" y="2059983"/>
            <a:ext cx="1400246" cy="1400247"/>
          </a:xfrm>
          <a:prstGeom prst="rect">
            <a:avLst/>
          </a:prstGeom>
          <a:solidFill>
            <a:srgbClr val="FFFFFF"/>
          </a:solidFill>
        </p:spPr>
      </p:pic>
      <p:pic>
        <p:nvPicPr>
          <p:cNvPr id="3" name="Picture 2"/>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423660" y="4465233"/>
            <a:ext cx="2114343" cy="1689193"/>
          </a:xfrm>
          <a:prstGeom prst="rect">
            <a:avLst/>
          </a:prstGeom>
        </p:spPr>
      </p:pic>
      <p:pic>
        <p:nvPicPr>
          <p:cNvPr id="8" name="Picture 7"/>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094364" y="3137641"/>
            <a:ext cx="1842292" cy="1489323"/>
          </a:xfrm>
          <a:prstGeom prst="rect">
            <a:avLst/>
          </a:prstGeom>
        </p:spPr>
      </p:pic>
    </p:spTree>
    <p:extLst>
      <p:ext uri="{BB962C8B-B14F-4D97-AF65-F5344CB8AC3E}">
        <p14:creationId xmlns:p14="http://schemas.microsoft.com/office/powerpoint/2010/main" val="2184470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22" presetClass="entr" presetSubtype="8"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childTnLst>
                                </p:cTn>
                              </p:par>
                            </p:childTnLst>
                          </p:cTn>
                        </p:par>
                        <p:par>
                          <p:cTn id="42" fill="hold">
                            <p:stCondLst>
                              <p:cond delay="0"/>
                            </p:stCondLst>
                            <p:childTnLst>
                              <p:par>
                                <p:cTn id="43" presetID="0" presetClass="path" presetSubtype="0" accel="50000" decel="50000" fill="hold" nodeType="afterEffect">
                                  <p:stCondLst>
                                    <p:cond delay="0"/>
                                  </p:stCondLst>
                                  <p:childTnLst>
                                    <p:animMotion origin="layout" path="M 0.05015 -0.00602 C 0.05553 -0.0074 0.0531 -0.00717 0.05709 -0.00717 L 0.06767 -0.00717 C 0.07513 -0.00879 0.08225 -0.01018 0.08988 -0.0118 C 0.0911 -0.01226 0.09353 -0.01296 0.09353 -0.01272 C 0.09752 -0.01504 0.11539 -0.02567 0.12598 -0.02567 C 0.13101 -0.02868 0.13639 -0.03146 0.14142 -0.03469 C 0.15426 -0.04394 0.13621 -0.03469 0.14628 -0.03932 C 0.15426 -0.04765 0.16224 -0.05389 0.16745 -0.0636 C 0.17127 -0.07609 0.1756 -0.08604 0.1756 -0.09829 C 0.1756 -0.10477 0.1756 -0.11124 0.1756 -0.11772 C 0.17421 -0.13853 0.17439 -0.15287 0.17439 -0.17184 C 0.1756 -0.17692 0.1756 -0.17507 0.1756 -0.17762 C 0.17647 -0.18294 0.17699 -0.18826 0.17803 -0.19357 C 0.17821 -0.19681 0.17925 -0.20283 0.17925 -0.20259 C 0.18168 -0.22665 0.18168 -0.2174 0.18168 -0.23035 C 0.18306 -0.24237 0.18983 -0.27429 0.18983 -0.29163 C 0.19053 -0.2951 0.19452 -0.30736 0.19452 -0.31337 C 0.19764 -0.321 0.19972 -0.32863 0.20267 -0.33627 C 0.20319 -0.33904 0.20493 -0.34436 0.20493 -0.34413 C 0.21204 -0.35847 0.21725 -0.36957 0.22384 -0.38229 C 0.22922 -0.38923 0.23391 -0.39616 0.23998 -0.40195 C 0.24241 -0.4038 0.24484 -0.40565 0.24709 -0.4075 C 0.24813 -0.40865 0.24831 -0.41027 0.24952 -0.41097 C 0.25161 -0.41282 0.25664 -0.41559 0.25664 -0.41536 C 0.2615 -0.41837 0.27989 -0.43086 0.29047 -0.43086 C 0.29603 -0.43086 0.30141 -0.43086 0.30713 -0.43086 C 0.32518 -0.42854 0.34357 -0.42646 0.36214 -0.42392 C 0.36353 -0.42392 0.36665 -0.42276 0.36665 -0.42253 C 0.37654 -0.41883 0.38626 -0.41536 0.39597 -0.41097 C 0.39823 -0.41004 0.40083 -0.40842 0.40309 -0.40634 C 0.40552 -0.40426 0.41003 -0.39963 0.41003 -0.3994 C 0.41558 -0.39616 0.42131 -0.39339 0.42651 -0.38923 C 0.42842 -0.38761 0.42808 -0.38368 0.42998 -0.38113 C 0.43085 -0.37998 0.43345 -0.37766 0.43345 -0.37743 C 0.44265 -0.37003 0.45341 -0.3661 0.45341 -0.35361 C 0.45653 -0.34876 0.46504 -0.33673 0.46504 -0.3284 C 0.46642 -0.31407 0.47111 -0.29348 0.47111 -0.27776 C 0.4725 -0.26689 0.47441 -0.25579 0.47441 -0.24422 C 0.47614 -0.23474 0.47562 -0.23983 0.47562 -0.22919 C 0.47562 -0.21925 0.47562 -0.2093 0.47562 -0.19936 C 0.47562 -0.19103 0.47562 -0.18271 0.47562 -0.17415 C 0.47406 -0.16235 0.47441 -0.16814 0.47441 -0.1568 C 0.47302 -0.15148 0.47354 -0.1538 0.47354 -0.14987 " pathEditMode="relative" rAng="0" ptsTypes="fAfffffffffffffffffffffffffffffffffffffffffA">
                                      <p:cBhvr>
                                        <p:cTn id="44" dur="2000" fill="hold"/>
                                        <p:tgtEl>
                                          <p:spTgt spid="22"/>
                                        </p:tgtEl>
                                        <p:attrNameLst>
                                          <p:attrName>ppt_x</p:attrName>
                                          <p:attrName>ppt_y</p:attrName>
                                        </p:attrNameLst>
                                      </p:cBhvr>
                                      <p:rCtr x="21291" y="-212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G_2371.jpg" descr="F:\Talks\APS_2014_March_Robot_Poster\IMG_2371.JPG"/>
          <p:cNvPicPr/>
          <p:nvPr/>
        </p:nvPicPr>
        <p:blipFill>
          <a:blip r:embed="rId3" cstate="screen">
            <a:extLst>
              <a:ext uri="{28A0092B-C50C-407E-A947-70E740481C1C}">
                <a14:useLocalDpi xmlns:a14="http://schemas.microsoft.com/office/drawing/2010/main"/>
              </a:ext>
            </a:extLst>
          </a:blip>
          <a:stretch>
            <a:fillRect/>
          </a:stretch>
        </p:blipFill>
        <p:spPr>
          <a:xfrm>
            <a:off x="5324101" y="1020513"/>
            <a:ext cx="1202819" cy="1119779"/>
          </a:xfrm>
          <a:prstGeom prst="rect">
            <a:avLst/>
          </a:prstGeom>
          <a:ln w="12700">
            <a:miter lim="400000"/>
          </a:ln>
        </p:spPr>
      </p:pic>
      <p:graphicFrame>
        <p:nvGraphicFramePr>
          <p:cNvPr id="12" name="Diagram 11"/>
          <p:cNvGraphicFramePr/>
          <p:nvPr>
            <p:extLst>
              <p:ext uri="{D42A27DB-BD31-4B8C-83A1-F6EECF244321}">
                <p14:modId xmlns:p14="http://schemas.microsoft.com/office/powerpoint/2010/main" val="528524854"/>
              </p:ext>
            </p:extLst>
          </p:nvPr>
        </p:nvGraphicFramePr>
        <p:xfrm>
          <a:off x="1061860" y="1173402"/>
          <a:ext cx="6265124" cy="50651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p:cNvSpPr>
            <a:spLocks noGrp="1"/>
          </p:cNvSpPr>
          <p:nvPr>
            <p:ph type="title"/>
          </p:nvPr>
        </p:nvSpPr>
        <p:spPr>
          <a:xfrm>
            <a:off x="219235" y="113960"/>
            <a:ext cx="8588964" cy="902389"/>
          </a:xfrm>
        </p:spPr>
        <p:txBody>
          <a:bodyPr>
            <a:noAutofit/>
          </a:bodyPr>
          <a:lstStyle/>
          <a:p>
            <a:r>
              <a:rPr lang="en-US" b="1" dirty="0" smtClean="0"/>
              <a:t>Computing, experiments, networking and expertise in a “</a:t>
            </a:r>
            <a:r>
              <a:rPr lang="en-US" b="1" dirty="0" err="1" smtClean="0"/>
              <a:t>Superfacility</a:t>
            </a:r>
            <a:r>
              <a:rPr lang="en-US" b="1" dirty="0" smtClean="0"/>
              <a:t>” for Science</a:t>
            </a:r>
            <a:endParaRPr lang="en-US" dirty="0"/>
          </a:p>
        </p:txBody>
      </p:sp>
      <p:sp>
        <p:nvSpPr>
          <p:cNvPr id="3" name="Slide Number Placeholder 2"/>
          <p:cNvSpPr>
            <a:spLocks noGrp="1"/>
          </p:cNvSpPr>
          <p:nvPr>
            <p:ph type="sldNum" sz="quarter" idx="4294967295"/>
          </p:nvPr>
        </p:nvSpPr>
        <p:spPr>
          <a:xfrm>
            <a:off x="4116656" y="6368808"/>
            <a:ext cx="925708" cy="365125"/>
          </a:xfrm>
          <a:prstGeom prst="rect">
            <a:avLst/>
          </a:prstGeom>
        </p:spPr>
        <p:txBody>
          <a:bodyPr/>
          <a:lstStyle/>
          <a:p>
            <a:r>
              <a:rPr lang="en-US" smtClean="0"/>
              <a:t>- </a:t>
            </a:r>
            <a:fld id="{D174BAF6-F8F2-EF4F-936C-8DF63288C82F}" type="slidenum">
              <a:rPr lang="en-US" smtClean="0"/>
              <a:pPr/>
              <a:t>13</a:t>
            </a:fld>
            <a:r>
              <a:rPr lang="en-US" smtClean="0"/>
              <a:t> -</a:t>
            </a:r>
            <a:endParaRPr lang="en-US" dirty="0"/>
          </a:p>
        </p:txBody>
      </p:sp>
      <p:pic>
        <p:nvPicPr>
          <p:cNvPr id="8" name="Shape 234"/>
          <p:cNvPicPr preferRelativeResize="0"/>
          <p:nvPr/>
        </p:nvPicPr>
        <p:blipFill>
          <a:blip r:embed="rId9">
            <a:alphaModFix/>
          </a:blip>
          <a:stretch>
            <a:fillRect/>
          </a:stretch>
        </p:blipFill>
        <p:spPr>
          <a:xfrm>
            <a:off x="4303869" y="1173403"/>
            <a:ext cx="1020232" cy="838164"/>
          </a:xfrm>
          <a:prstGeom prst="rect">
            <a:avLst/>
          </a:prstGeom>
          <a:noFill/>
          <a:ln>
            <a:noFill/>
          </a:ln>
        </p:spPr>
      </p:pic>
      <p:pic>
        <p:nvPicPr>
          <p:cNvPr id="19" name="Shape 233"/>
          <p:cNvPicPr preferRelativeResize="0"/>
          <p:nvPr/>
        </p:nvPicPr>
        <p:blipFill>
          <a:blip r:embed="rId10">
            <a:alphaModFix/>
          </a:blip>
          <a:stretch>
            <a:fillRect/>
          </a:stretch>
        </p:blipFill>
        <p:spPr>
          <a:xfrm>
            <a:off x="6321144" y="2058891"/>
            <a:ext cx="1005840" cy="1001928"/>
          </a:xfrm>
          <a:prstGeom prst="ellipse">
            <a:avLst/>
          </a:prstGeom>
          <a:noFill/>
          <a:ln>
            <a:solidFill>
              <a:srgbClr val="FFFFFF"/>
            </a:solidFill>
          </a:ln>
        </p:spPr>
      </p:pic>
      <p:pic>
        <p:nvPicPr>
          <p:cNvPr id="5" name="Picture 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75615" y="2725040"/>
            <a:ext cx="1948486" cy="1993541"/>
          </a:xfrm>
          <a:prstGeom prst="rect">
            <a:avLst/>
          </a:prstGeom>
        </p:spPr>
      </p:pic>
      <p:pic>
        <p:nvPicPr>
          <p:cNvPr id="18" name="Picture 17"/>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349756" y="5081784"/>
            <a:ext cx="1835603" cy="916033"/>
          </a:xfrm>
          <a:prstGeom prst="rect">
            <a:avLst/>
          </a:prstGeom>
        </p:spPr>
      </p:pic>
      <p:pic>
        <p:nvPicPr>
          <p:cNvPr id="20" name="Picture 2" descr="https://www.olcf.ornl.gov/wp-content/uploads/2012/10/Titan_2012-P03156_low.jpg"/>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061871" y="1689594"/>
            <a:ext cx="1861627" cy="1201481"/>
          </a:xfrm>
          <a:prstGeom prst="rect">
            <a:avLst/>
          </a:prstGeom>
          <a:ln>
            <a:noFill/>
          </a:ln>
          <a:effectLst>
            <a:outerShdw blurRad="50800" dist="38100" dir="2700000" algn="tl" rotWithShape="0">
              <a:prstClr val="black">
                <a:alpha val="4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grpSp>
        <p:nvGrpSpPr>
          <p:cNvPr id="55" name="Group 54"/>
          <p:cNvGrpSpPr/>
          <p:nvPr/>
        </p:nvGrpSpPr>
        <p:grpSpPr>
          <a:xfrm>
            <a:off x="5042364" y="4868951"/>
            <a:ext cx="2282080" cy="1704599"/>
            <a:chOff x="6262364" y="3679305"/>
            <a:chExt cx="2282080" cy="1704599"/>
          </a:xfrm>
        </p:grpSpPr>
        <p:pic>
          <p:nvPicPr>
            <p:cNvPr id="15" name="Picture 14"/>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262364" y="3679305"/>
              <a:ext cx="1739522" cy="1701194"/>
            </a:xfrm>
            <a:prstGeom prst="rect">
              <a:avLst/>
            </a:prstGeom>
          </p:spPr>
        </p:pic>
        <p:pic>
          <p:nvPicPr>
            <p:cNvPr id="51" name="pasted-image.tif"/>
            <p:cNvPicPr/>
            <p:nvPr/>
          </p:nvPicPr>
          <p:blipFill>
            <a:blip r:embed="rId15" cstate="screen">
              <a:extLst>
                <a:ext uri="{28A0092B-C50C-407E-A947-70E740481C1C}">
                  <a14:useLocalDpi xmlns:a14="http://schemas.microsoft.com/office/drawing/2010/main"/>
                </a:ext>
              </a:extLst>
            </a:blip>
            <a:stretch>
              <a:fillRect/>
            </a:stretch>
          </p:blipFill>
          <p:spPr>
            <a:xfrm>
              <a:off x="6837445" y="4254862"/>
              <a:ext cx="1019075" cy="972927"/>
            </a:xfrm>
            <a:prstGeom prst="rect">
              <a:avLst/>
            </a:prstGeom>
            <a:ln w="12700" cap="flat">
              <a:noFill/>
              <a:miter lim="400000"/>
            </a:ln>
            <a:effectLst/>
          </p:spPr>
        </p:pic>
        <p:pic>
          <p:nvPicPr>
            <p:cNvPr id="6" name="Picture 5"/>
            <p:cNvPicPr>
              <a:picLocks noChangeAspect="1"/>
            </p:cNvPicPr>
            <p:nvPr/>
          </p:nvPicPr>
          <p:blipFill>
            <a:blip r:embed="rId16"/>
            <a:stretch>
              <a:fillRect/>
            </a:stretch>
          </p:blipFill>
          <p:spPr>
            <a:xfrm>
              <a:off x="7541144" y="4808171"/>
              <a:ext cx="1003300" cy="575733"/>
            </a:xfrm>
            <a:prstGeom prst="rect">
              <a:avLst/>
            </a:prstGeom>
          </p:spPr>
        </p:pic>
      </p:grpSp>
      <p:grpSp>
        <p:nvGrpSpPr>
          <p:cNvPr id="56" name="Group 55"/>
          <p:cNvGrpSpPr/>
          <p:nvPr/>
        </p:nvGrpSpPr>
        <p:grpSpPr>
          <a:xfrm>
            <a:off x="435584" y="3617665"/>
            <a:ext cx="1997315" cy="1022187"/>
            <a:chOff x="728639" y="4290831"/>
            <a:chExt cx="1997315" cy="1022185"/>
          </a:xfrm>
        </p:grpSpPr>
        <p:pic>
          <p:nvPicPr>
            <p:cNvPr id="52" name="image.png"/>
            <p:cNvPicPr/>
            <p:nvPr/>
          </p:nvPicPr>
          <p:blipFill rotWithShape="1">
            <a:blip r:embed="rId17" cstate="screen">
              <a:extLst>
                <a:ext uri="{28A0092B-C50C-407E-A947-70E740481C1C}">
                  <a14:useLocalDpi xmlns:a14="http://schemas.microsoft.com/office/drawing/2010/main"/>
                </a:ext>
              </a:extLst>
            </a:blip>
            <a:srcRect/>
            <a:stretch/>
          </p:blipFill>
          <p:spPr>
            <a:xfrm>
              <a:off x="787709" y="4290831"/>
              <a:ext cx="1938245" cy="1022185"/>
            </a:xfrm>
            <a:prstGeom prst="rect">
              <a:avLst/>
            </a:prstGeom>
            <a:ln w="12700" cap="flat">
              <a:noFill/>
              <a:miter lim="400000"/>
            </a:ln>
            <a:effectLst/>
          </p:spPr>
        </p:pic>
        <p:sp>
          <p:nvSpPr>
            <p:cNvPr id="53" name="Rectangle 52"/>
            <p:cNvSpPr/>
            <p:nvPr/>
          </p:nvSpPr>
          <p:spPr>
            <a:xfrm>
              <a:off x="728639" y="4948853"/>
              <a:ext cx="1990910" cy="338553"/>
            </a:xfrm>
            <a:prstGeom prst="rect">
              <a:avLst/>
            </a:prstGeom>
          </p:spPr>
          <p:txBody>
            <a:bodyPr wrap="none">
              <a:spAutoFit/>
            </a:bodyPr>
            <a:lstStyle/>
            <a:p>
              <a:r>
                <a:rPr lang="en-US" sz="1600" i="1" dirty="0" err="1" smtClean="0">
                  <a:solidFill>
                    <a:schemeClr val="bg1"/>
                  </a:solidFill>
                  <a:latin typeface="Arial"/>
                  <a:ea typeface="Arial"/>
                  <a:cs typeface="Arial"/>
                  <a:sym typeface="Arial"/>
                </a:rPr>
                <a:t>HipGISAXS</a:t>
              </a:r>
              <a:r>
                <a:rPr lang="en-US" sz="1600" i="1" dirty="0" smtClean="0">
                  <a:solidFill>
                    <a:schemeClr val="bg1"/>
                  </a:solidFill>
                  <a:latin typeface="Arial"/>
                  <a:ea typeface="Arial"/>
                  <a:cs typeface="Arial"/>
                  <a:sym typeface="Arial"/>
                </a:rPr>
                <a:t> &amp; RMC</a:t>
              </a:r>
              <a:endParaRPr lang="en-US" sz="1600" dirty="0"/>
            </a:p>
          </p:txBody>
        </p:sp>
      </p:grpSp>
      <p:pic>
        <p:nvPicPr>
          <p:cNvPr id="54" name="Picture 53"/>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6278627" y="3369795"/>
            <a:ext cx="2329594" cy="1080969"/>
          </a:xfrm>
          <a:prstGeom prst="rect">
            <a:avLst/>
          </a:prstGeom>
        </p:spPr>
      </p:pic>
      <p:sp>
        <p:nvSpPr>
          <p:cNvPr id="57" name="TextBox 56"/>
          <p:cNvSpPr txBox="1"/>
          <p:nvPr/>
        </p:nvSpPr>
        <p:spPr>
          <a:xfrm>
            <a:off x="3359350" y="2720153"/>
            <a:ext cx="2005677" cy="1877437"/>
          </a:xfrm>
          <a:prstGeom prst="rect">
            <a:avLst/>
          </a:prstGeom>
          <a:noFill/>
        </p:spPr>
        <p:txBody>
          <a:bodyPr wrap="none" rtlCol="0">
            <a:spAutoFit/>
          </a:bodyPr>
          <a:lstStyle/>
          <a:p>
            <a:r>
              <a:rPr lang="en-US" sz="2000" b="1" dirty="0" smtClean="0">
                <a:solidFill>
                  <a:srgbClr val="000000"/>
                </a:solidFill>
              </a:rPr>
              <a:t>GISAXS</a:t>
            </a:r>
            <a:endParaRPr lang="en-US" sz="2000" b="1" dirty="0">
              <a:solidFill>
                <a:srgbClr val="000000"/>
              </a:solidFill>
            </a:endParaRPr>
          </a:p>
          <a:p>
            <a:endParaRPr lang="en-US" sz="1600" dirty="0" smtClean="0">
              <a:solidFill>
                <a:srgbClr val="000000"/>
              </a:solidFill>
            </a:endParaRPr>
          </a:p>
          <a:p>
            <a:endParaRPr lang="en-US" sz="1600" dirty="0">
              <a:solidFill>
                <a:srgbClr val="000000"/>
              </a:solidFill>
            </a:endParaRPr>
          </a:p>
          <a:p>
            <a:endParaRPr lang="en-US" sz="1600" dirty="0" smtClean="0">
              <a:solidFill>
                <a:srgbClr val="000000"/>
              </a:solidFill>
            </a:endParaRPr>
          </a:p>
          <a:p>
            <a:endParaRPr lang="en-US" sz="1600" dirty="0">
              <a:solidFill>
                <a:srgbClr val="000000"/>
              </a:solidFill>
            </a:endParaRPr>
          </a:p>
          <a:p>
            <a:r>
              <a:rPr lang="en-US" sz="1600" dirty="0" smtClean="0"/>
              <a:t>Slot-die printing of </a:t>
            </a:r>
          </a:p>
          <a:p>
            <a:r>
              <a:rPr lang="en-US" sz="1600" dirty="0" smtClean="0"/>
              <a:t>Organic </a:t>
            </a:r>
            <a:r>
              <a:rPr lang="en-US" sz="1600" dirty="0" err="1" smtClean="0"/>
              <a:t>photovoltaics</a:t>
            </a:r>
            <a:r>
              <a:rPr lang="en-US" sz="1600" dirty="0" smtClean="0"/>
              <a:t> </a:t>
            </a:r>
            <a:endParaRPr lang="en-US" sz="1600" dirty="0"/>
          </a:p>
        </p:txBody>
      </p:sp>
      <p:sp>
        <p:nvSpPr>
          <p:cNvPr id="4" name="TextBox 3"/>
          <p:cNvSpPr txBox="1"/>
          <p:nvPr/>
        </p:nvSpPr>
        <p:spPr>
          <a:xfrm>
            <a:off x="7019992" y="5111844"/>
            <a:ext cx="1965845" cy="738664"/>
          </a:xfrm>
          <a:prstGeom prst="rect">
            <a:avLst/>
          </a:prstGeom>
          <a:noFill/>
        </p:spPr>
        <p:txBody>
          <a:bodyPr wrap="square" rtlCol="0">
            <a:spAutoFit/>
          </a:bodyPr>
          <a:lstStyle/>
          <a:p>
            <a:r>
              <a:rPr lang="en-US" sz="1400" dirty="0" smtClean="0"/>
              <a:t>Liu et al, “Fast </a:t>
            </a:r>
            <a:r>
              <a:rPr lang="en-US" sz="1400" dirty="0"/>
              <a:t>printing and in situ morphology </a:t>
            </a:r>
            <a:r>
              <a:rPr lang="is-IS" sz="1400" dirty="0" smtClean="0"/>
              <a:t>…”</a:t>
            </a:r>
            <a:r>
              <a:rPr lang="en-US" sz="1400" dirty="0" smtClean="0"/>
              <a:t>. </a:t>
            </a:r>
            <a:r>
              <a:rPr lang="en-US" sz="1400" dirty="0" err="1"/>
              <a:t>Adv</a:t>
            </a:r>
            <a:r>
              <a:rPr lang="en-US" sz="1400" dirty="0"/>
              <a:t> </a:t>
            </a:r>
            <a:r>
              <a:rPr lang="en-US" sz="1400" dirty="0" smtClean="0"/>
              <a:t>Mater</a:t>
            </a:r>
            <a:r>
              <a:rPr lang="en-US" sz="1400" dirty="0"/>
              <a:t>. 2015 </a:t>
            </a:r>
          </a:p>
        </p:txBody>
      </p:sp>
    </p:spTree>
    <p:extLst>
      <p:ext uri="{BB962C8B-B14F-4D97-AF65-F5344CB8AC3E}">
        <p14:creationId xmlns:p14="http://schemas.microsoft.com/office/powerpoint/2010/main" val="127682759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9419" y="2518551"/>
            <a:ext cx="8060235" cy="2123654"/>
          </a:xfrm>
          <a:prstGeom prst="rect">
            <a:avLst/>
          </a:prstGeom>
        </p:spPr>
        <p:txBody>
          <a:bodyPr wrap="square" lIns="91435" tIns="45718" rIns="91435" bIns="45718">
            <a:spAutoFit/>
          </a:bodyPr>
          <a:lstStyle/>
          <a:p>
            <a:r>
              <a:rPr lang="en-US" sz="4400" dirty="0" smtClean="0">
                <a:latin typeface="Helvetica Neue Bold Condensed"/>
                <a:cs typeface="Helvetica Neue Bold Condensed"/>
              </a:rPr>
              <a:t>Science at the boundary of theory and experiment </a:t>
            </a:r>
            <a:r>
              <a:rPr lang="is-IS" sz="4400" dirty="0" smtClean="0">
                <a:latin typeface="Helvetica Neue Bold Condensed"/>
                <a:cs typeface="Helvetica Neue Bold Condensed"/>
              </a:rPr>
              <a:t>… simulation and data analytics</a:t>
            </a:r>
            <a:endParaRPr lang="en-US" sz="4400" dirty="0">
              <a:latin typeface="Helvetica Neue Bold Condensed"/>
              <a:cs typeface="Helvetica Neue Bold Condensed"/>
            </a:endParaRPr>
          </a:p>
        </p:txBody>
      </p:sp>
    </p:spTree>
    <p:extLst>
      <p:ext uri="{BB962C8B-B14F-4D97-AF65-F5344CB8AC3E}">
        <p14:creationId xmlns:p14="http://schemas.microsoft.com/office/powerpoint/2010/main" val="327967361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stretch>
            <a:fillRect/>
          </a:stretch>
        </p:blipFill>
        <p:spPr>
          <a:xfrm>
            <a:off x="2012180" y="1097671"/>
            <a:ext cx="5137480" cy="5137480"/>
          </a:xfrm>
          <a:prstGeom prst="rect">
            <a:avLst/>
          </a:prstGeom>
        </p:spPr>
      </p:pic>
      <p:sp>
        <p:nvSpPr>
          <p:cNvPr id="2" name="Title 1"/>
          <p:cNvSpPr>
            <a:spLocks noGrp="1"/>
          </p:cNvSpPr>
          <p:nvPr>
            <p:ph type="title"/>
          </p:nvPr>
        </p:nvSpPr>
        <p:spPr/>
        <p:txBody>
          <a:bodyPr>
            <a:normAutofit fontScale="90000"/>
          </a:bodyPr>
          <a:lstStyle/>
          <a:p>
            <a:r>
              <a:rPr lang="en-US" dirty="0" smtClean="0"/>
              <a:t>Integration of Simulation and Observational Science</a:t>
            </a:r>
            <a:endParaRPr lang="en-US" dirty="0"/>
          </a:p>
        </p:txBody>
      </p:sp>
      <p:sp>
        <p:nvSpPr>
          <p:cNvPr id="4" name="Slide Number Placeholder 3"/>
          <p:cNvSpPr>
            <a:spLocks noGrp="1"/>
          </p:cNvSpPr>
          <p:nvPr>
            <p:ph type="sldNum" sz="quarter" idx="4294967295"/>
          </p:nvPr>
        </p:nvSpPr>
        <p:spPr>
          <a:xfrm>
            <a:off x="4116656" y="6368808"/>
            <a:ext cx="925708" cy="365125"/>
          </a:xfrm>
          <a:prstGeom prst="rect">
            <a:avLst/>
          </a:prstGeom>
        </p:spPr>
        <p:txBody>
          <a:bodyPr/>
          <a:lstStyle/>
          <a:p>
            <a:r>
              <a:rPr lang="en-US" smtClean="0"/>
              <a:t>- </a:t>
            </a:r>
            <a:fld id="{D174BAF6-F8F2-EF4F-936C-8DF63288C82F}" type="slidenum">
              <a:rPr lang="en-US" smtClean="0"/>
              <a:pPr/>
              <a:t>15</a:t>
            </a:fld>
            <a:r>
              <a:rPr lang="en-US" smtClean="0"/>
              <a:t> -</a:t>
            </a:r>
            <a:endParaRPr lang="en-US" dirty="0"/>
          </a:p>
        </p:txBody>
      </p:sp>
      <p:sp>
        <p:nvSpPr>
          <p:cNvPr id="11" name="Circular Arrow 10"/>
          <p:cNvSpPr/>
          <p:nvPr/>
        </p:nvSpPr>
        <p:spPr>
          <a:xfrm>
            <a:off x="1577895" y="1183379"/>
            <a:ext cx="5988229" cy="5074727"/>
          </a:xfrm>
          <a:prstGeom prst="circularArrow">
            <a:avLst>
              <a:gd name="adj1" fmla="val 5274"/>
              <a:gd name="adj2" fmla="val 312630"/>
              <a:gd name="adj3" fmla="val 15629835"/>
              <a:gd name="adj4" fmla="val 16340556"/>
              <a:gd name="adj5" fmla="val 5477"/>
            </a:avLst>
          </a:prstGeom>
          <a:solidFill>
            <a:schemeClr val="accent2">
              <a:lumMod val="75000"/>
            </a:schemeClr>
          </a:solidFill>
        </p:spPr>
        <p:style>
          <a:lnRef idx="0">
            <a:schemeClr val="dk1">
              <a:hueOff val="0"/>
              <a:satOff val="0"/>
              <a:lumOff val="0"/>
              <a:alphaOff val="0"/>
            </a:schemeClr>
          </a:lnRef>
          <a:fillRef idx="1">
            <a:scrgbClr r="0" g="0" b="0"/>
          </a:fillRef>
          <a:effectRef idx="2">
            <a:schemeClr val="accent1">
              <a:tint val="40000"/>
              <a:hueOff val="0"/>
              <a:satOff val="0"/>
              <a:lumOff val="0"/>
              <a:alphaOff val="0"/>
            </a:schemeClr>
          </a:effectRef>
          <a:fontRef idx="minor">
            <a:schemeClr val="dk1">
              <a:hueOff val="0"/>
              <a:satOff val="0"/>
              <a:lumOff val="0"/>
              <a:alphaOff val="0"/>
            </a:schemeClr>
          </a:fontRef>
        </p:style>
      </p:sp>
      <p:pic>
        <p:nvPicPr>
          <p:cNvPr id="7" name="Content Placeholder 6" descr="ptf.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5891409" y="1183379"/>
            <a:ext cx="2682067" cy="1574371"/>
          </a:xfrm>
        </p:spPr>
      </p:pic>
      <p:pic>
        <p:nvPicPr>
          <p:cNvPr id="6" name="Picture 1" descr="20120706.pd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54393" y="4141907"/>
            <a:ext cx="2734102" cy="2112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2"/>
          <p:cNvSpPr txBox="1">
            <a:spLocks/>
          </p:cNvSpPr>
          <p:nvPr/>
        </p:nvSpPr>
        <p:spPr>
          <a:xfrm>
            <a:off x="489470" y="5915621"/>
            <a:ext cx="2176849" cy="818312"/>
          </a:xfrm>
          <a:prstGeom prst="rect">
            <a:avLst/>
          </a:prstGeom>
          <a:solidFill>
            <a:schemeClr val="bg1">
              <a:alpha val="70000"/>
            </a:schemeClr>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t>Simulations </a:t>
            </a:r>
            <a:r>
              <a:rPr lang="en-US" sz="2000" dirty="0" smtClean="0"/>
              <a:t>aid in interpreting data</a:t>
            </a:r>
          </a:p>
        </p:txBody>
      </p:sp>
      <p:sp>
        <p:nvSpPr>
          <p:cNvPr id="9" name="Rectangle 8"/>
          <p:cNvSpPr/>
          <p:nvPr/>
        </p:nvSpPr>
        <p:spPr>
          <a:xfrm>
            <a:off x="5891409" y="2728828"/>
            <a:ext cx="3014396" cy="923330"/>
          </a:xfrm>
          <a:prstGeom prst="rect">
            <a:avLst/>
          </a:prstGeom>
        </p:spPr>
        <p:txBody>
          <a:bodyPr wrap="square">
            <a:spAutoFit/>
          </a:bodyPr>
          <a:lstStyle/>
          <a:p>
            <a:r>
              <a:rPr lang="en-US" dirty="0"/>
              <a:t>Intermediate Palomar Transient </a:t>
            </a:r>
            <a:r>
              <a:rPr lang="en-US" dirty="0" smtClean="0"/>
              <a:t>Factory with DESI, CMB-S4 and LSST coming</a:t>
            </a:r>
            <a:endParaRPr lang="en-US" dirty="0"/>
          </a:p>
        </p:txBody>
      </p:sp>
      <p:sp>
        <p:nvSpPr>
          <p:cNvPr id="13" name="Rectangle 12"/>
          <p:cNvSpPr/>
          <p:nvPr/>
        </p:nvSpPr>
        <p:spPr>
          <a:xfrm>
            <a:off x="3320651" y="4750006"/>
            <a:ext cx="2842559" cy="646331"/>
          </a:xfrm>
          <a:prstGeom prst="rect">
            <a:avLst/>
          </a:prstGeom>
        </p:spPr>
        <p:txBody>
          <a:bodyPr wrap="square">
            <a:spAutoFit/>
          </a:bodyPr>
          <a:lstStyle/>
          <a:p>
            <a:r>
              <a:rPr lang="en-US" dirty="0" smtClean="0"/>
              <a:t>A. </a:t>
            </a:r>
            <a:r>
              <a:rPr lang="en-US" dirty="0" err="1" smtClean="0"/>
              <a:t>Goobar</a:t>
            </a:r>
            <a:r>
              <a:rPr lang="en-US" dirty="0" smtClean="0"/>
              <a:t>, P. Nugent, et al (2017) Science</a:t>
            </a:r>
            <a:endParaRPr lang="en-US" dirty="0"/>
          </a:p>
        </p:txBody>
      </p:sp>
      <p:sp>
        <p:nvSpPr>
          <p:cNvPr id="17" name="Rectangle 16"/>
          <p:cNvSpPr/>
          <p:nvPr/>
        </p:nvSpPr>
        <p:spPr>
          <a:xfrm>
            <a:off x="6054393" y="6168862"/>
            <a:ext cx="3089607" cy="646331"/>
          </a:xfrm>
          <a:prstGeom prst="rect">
            <a:avLst/>
          </a:prstGeom>
        </p:spPr>
        <p:txBody>
          <a:bodyPr wrap="square">
            <a:spAutoFit/>
          </a:bodyPr>
          <a:lstStyle/>
          <a:p>
            <a:r>
              <a:rPr lang="en-US" dirty="0" smtClean="0"/>
              <a:t>Image subtraction, machine learning in minutes</a:t>
            </a:r>
            <a:endParaRPr lang="en-US" dirty="0"/>
          </a:p>
        </p:txBody>
      </p:sp>
      <p:pic>
        <p:nvPicPr>
          <p:cNvPr id="18" name="Picture 17"/>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92199" y="4141907"/>
            <a:ext cx="2418896" cy="1696338"/>
          </a:xfrm>
          <a:prstGeom prst="rect">
            <a:avLst/>
          </a:prstGeom>
          <a:noFill/>
          <a:ln w="9525">
            <a:noFill/>
            <a:miter lim="800000"/>
            <a:headEnd/>
            <a:tailEnd/>
          </a:ln>
          <a:effectLst/>
        </p:spPr>
      </p:pic>
      <p:pic>
        <p:nvPicPr>
          <p:cNvPr id="19" name="Picture 1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92199" y="1183379"/>
            <a:ext cx="2521488" cy="2383482"/>
          </a:xfrm>
          <a:prstGeom prst="ellipse">
            <a:avLst/>
          </a:prstGeom>
        </p:spPr>
      </p:pic>
    </p:spTree>
    <p:extLst>
      <p:ext uri="{BB962C8B-B14F-4D97-AF65-F5344CB8AC3E}">
        <p14:creationId xmlns:p14="http://schemas.microsoft.com/office/powerpoint/2010/main" val="401075635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527727" y="2657976"/>
            <a:ext cx="2208628" cy="1964129"/>
          </a:xfrm>
          <a:prstGeom prst="rect">
            <a:avLst/>
          </a:prstGeom>
          <a:noFill/>
          <a:ln w="1270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graphicFrame>
        <p:nvGraphicFramePr>
          <p:cNvPr id="4" name="Diagram 3"/>
          <p:cNvGraphicFramePr/>
          <p:nvPr>
            <p:extLst>
              <p:ext uri="{D42A27DB-BD31-4B8C-83A1-F6EECF244321}">
                <p14:modId xmlns:p14="http://schemas.microsoft.com/office/powerpoint/2010/main" val="68825639"/>
              </p:ext>
            </p:extLst>
          </p:nvPr>
        </p:nvGraphicFramePr>
        <p:xfrm>
          <a:off x="3428705" y="2619376"/>
          <a:ext cx="4128233" cy="34689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p:cNvSpPr>
            <a:spLocks noGrp="1"/>
          </p:cNvSpPr>
          <p:nvPr>
            <p:ph type="title"/>
          </p:nvPr>
        </p:nvSpPr>
        <p:spPr/>
        <p:txBody>
          <a:bodyPr/>
          <a:lstStyle/>
          <a:p>
            <a:r>
              <a:rPr lang="en-US" dirty="0"/>
              <a:t>Re-Use and Re-Analyze Previously Collected Data</a:t>
            </a:r>
          </a:p>
        </p:txBody>
      </p:sp>
      <p:sp>
        <p:nvSpPr>
          <p:cNvPr id="3" name="Content Placeholder 2"/>
          <p:cNvSpPr>
            <a:spLocks noGrp="1"/>
          </p:cNvSpPr>
          <p:nvPr>
            <p:ph idx="1"/>
          </p:nvPr>
        </p:nvSpPr>
        <p:spPr>
          <a:xfrm>
            <a:off x="2257781" y="1166318"/>
            <a:ext cx="6263543" cy="1472798"/>
          </a:xfrm>
        </p:spPr>
        <p:txBody>
          <a:bodyPr>
            <a:normAutofit/>
          </a:bodyPr>
          <a:lstStyle/>
          <a:p>
            <a:r>
              <a:rPr lang="en-US" dirty="0" smtClean="0"/>
              <a:t>Materials Genome Initiative</a:t>
            </a:r>
          </a:p>
          <a:p>
            <a:pPr lvl="1"/>
            <a:r>
              <a:rPr lang="en-US" dirty="0" smtClean="0"/>
              <a:t>Materials Project: </a:t>
            </a:r>
            <a:r>
              <a:rPr lang="en-US" dirty="0"/>
              <a:t>O</a:t>
            </a:r>
            <a:r>
              <a:rPr lang="en-US" dirty="0" smtClean="0"/>
              <a:t>ver 10,000 users!</a:t>
            </a:r>
            <a:endParaRPr lang="en-US" dirty="0" smtClean="0"/>
          </a:p>
          <a:p>
            <a:pPr lvl="1"/>
            <a:r>
              <a:rPr lang="en-US" dirty="0" smtClean="0"/>
              <a:t>“World-Changing Idea of 2013”</a:t>
            </a:r>
          </a:p>
        </p:txBody>
      </p:sp>
      <p:pic>
        <p:nvPicPr>
          <p:cNvPr id="6" name="Picture 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80721" y="2619376"/>
            <a:ext cx="1483747" cy="1483747"/>
          </a:xfrm>
          <a:prstGeom prst="rect">
            <a:avLst/>
          </a:prstGeom>
        </p:spPr>
      </p:pic>
      <p:pic>
        <p:nvPicPr>
          <p:cNvPr id="8" name="Picture 7"/>
          <p:cNvPicPr>
            <a:picLocks noChangeAspect="1"/>
          </p:cNvPicPr>
          <p:nvPr/>
        </p:nvPicPr>
        <p:blipFill>
          <a:blip r:embed="rId10"/>
          <a:stretch>
            <a:fillRect/>
          </a:stretch>
        </p:blipFill>
        <p:spPr>
          <a:xfrm>
            <a:off x="114168" y="1363215"/>
            <a:ext cx="2199597" cy="2911847"/>
          </a:xfrm>
          <a:prstGeom prst="rect">
            <a:avLst/>
          </a:prstGeom>
        </p:spPr>
      </p:pic>
      <p:pic>
        <p:nvPicPr>
          <p:cNvPr id="13" name="Picture 6"/>
          <p:cNvPicPr>
            <a:picLocks noChangeAspect="1"/>
          </p:cNvPicPr>
          <p:nvPr/>
        </p:nvPicPr>
        <p:blipFill rotWithShape="1">
          <a:blip r:embed="rId11" cstate="screen">
            <a:extLst>
              <a:ext uri="{28A0092B-C50C-407E-A947-70E740481C1C}">
                <a14:useLocalDpi xmlns:a14="http://schemas.microsoft.com/office/drawing/2010/main"/>
              </a:ext>
            </a:extLst>
          </a:blip>
          <a:srcRect l="11912" t="15985" r="2988" b="12543"/>
          <a:stretch/>
        </p:blipFill>
        <p:spPr bwMode="auto">
          <a:xfrm>
            <a:off x="6012730" y="4939486"/>
            <a:ext cx="2662855" cy="1796270"/>
          </a:xfrm>
          <a:prstGeom prst="rect">
            <a:avLst/>
          </a:prstGeom>
          <a:solidFill>
            <a:schemeClr val="tx1"/>
          </a:solidFill>
          <a:ln w="19050">
            <a:solidFill>
              <a:srgbClr val="000000"/>
            </a:solidFill>
            <a:miter lim="800000"/>
            <a:headEnd/>
            <a:tailEnd/>
          </a:ln>
          <a:extLst/>
        </p:spPr>
      </p:pic>
      <p:cxnSp>
        <p:nvCxnSpPr>
          <p:cNvPr id="14" name="Straight Connector 9"/>
          <p:cNvCxnSpPr>
            <a:cxnSpLocks noChangeShapeType="1"/>
          </p:cNvCxnSpPr>
          <p:nvPr/>
        </p:nvCxnSpPr>
        <p:spPr bwMode="auto">
          <a:xfrm flipV="1">
            <a:off x="5996855" y="5977117"/>
            <a:ext cx="2668112" cy="16075"/>
          </a:xfrm>
          <a:prstGeom prst="line">
            <a:avLst/>
          </a:prstGeom>
          <a:noFill/>
          <a:ln w="57150">
            <a:solidFill>
              <a:schemeClr val="accent6"/>
            </a:solidFill>
            <a:round/>
            <a:headEnd/>
            <a:tailEnd/>
          </a:ln>
          <a:extLst>
            <a:ext uri="{909E8E84-426E-40dd-AFC4-6F175D3DCCD1}">
              <a14:hiddenFill xmlns:a14="http://schemas.microsoft.com/office/drawing/2010/main">
                <a:noFill/>
              </a14:hiddenFill>
            </a:ext>
          </a:extLst>
        </p:spPr>
      </p:cxnSp>
      <p:cxnSp>
        <p:nvCxnSpPr>
          <p:cNvPr id="15" name="Straight Connector 11"/>
          <p:cNvCxnSpPr>
            <a:cxnSpLocks noChangeShapeType="1"/>
            <a:stCxn id="20" idx="2"/>
          </p:cNvCxnSpPr>
          <p:nvPr/>
        </p:nvCxnSpPr>
        <p:spPr bwMode="auto">
          <a:xfrm flipH="1">
            <a:off x="7320726" y="4836767"/>
            <a:ext cx="21188" cy="1906110"/>
          </a:xfrm>
          <a:prstGeom prst="line">
            <a:avLst/>
          </a:prstGeom>
          <a:noFill/>
          <a:ln w="57150">
            <a:solidFill>
              <a:srgbClr val="4FA556"/>
            </a:solidFill>
            <a:round/>
            <a:headEnd/>
            <a:tailEnd/>
          </a:ln>
          <a:extLst>
            <a:ext uri="{909E8E84-426E-40dd-AFC4-6F175D3DCCD1}">
              <a14:hiddenFill xmlns:a14="http://schemas.microsoft.com/office/drawing/2010/main">
                <a:noFill/>
              </a14:hiddenFill>
            </a:ext>
          </a:extLst>
        </p:spPr>
      </p:cxnSp>
      <p:sp>
        <p:nvSpPr>
          <p:cNvPr id="16" name="TextBox 12"/>
          <p:cNvSpPr txBox="1">
            <a:spLocks noChangeArrowheads="1"/>
          </p:cNvSpPr>
          <p:nvPr/>
        </p:nvSpPr>
        <p:spPr bwMode="auto">
          <a:xfrm flipH="1">
            <a:off x="7663422" y="5134081"/>
            <a:ext cx="1058019" cy="205438"/>
          </a:xfrm>
          <a:prstGeom prst="borderCallout2">
            <a:avLst>
              <a:gd name="adj1" fmla="val 88297"/>
              <a:gd name="adj2" fmla="val 44183"/>
              <a:gd name="adj3" fmla="val 204208"/>
              <a:gd name="adj4" fmla="val 46352"/>
              <a:gd name="adj5" fmla="val 206316"/>
              <a:gd name="adj6" fmla="val 115579"/>
            </a:avLst>
          </a:prstGeom>
          <a:solidFill>
            <a:srgbClr val="FFFFFF"/>
          </a:solidFill>
          <a:ln w="28575">
            <a:solidFill>
              <a:srgbClr val="4FA556"/>
            </a:solidFill>
            <a:round/>
            <a:headEnd type="none" w="med" len="med"/>
            <a:tailEnd type="triangle" w="med" len="med"/>
          </a:ln>
          <a:effectLst>
            <a:outerShdw blurRad="50800" dist="38100" dir="2700000" algn="tl" rotWithShape="0">
              <a:prstClr val="black">
                <a:alpha val="40000"/>
              </a:prstClr>
            </a:outerShdw>
          </a:effectLst>
          <a:extLst/>
        </p:spPr>
        <p:txBody>
          <a:bodyPr wrap="square" lIns="18288" tIns="18288" rIns="18288" bIns="18288" anchor="ctr" anchorCtr="0">
            <a:no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50" dirty="0" smtClean="0">
                <a:solidFill>
                  <a:schemeClr val="accent4">
                    <a:lumMod val="50000"/>
                  </a:schemeClr>
                </a:solidFill>
                <a:latin typeface="+mn-lt"/>
              </a:rPr>
              <a:t>Today’</a:t>
            </a:r>
            <a:r>
              <a:rPr lang="en-US" altLang="ja-JP" sz="1050" dirty="0" smtClean="0">
                <a:solidFill>
                  <a:schemeClr val="accent4">
                    <a:lumMod val="50000"/>
                  </a:schemeClr>
                </a:solidFill>
                <a:latin typeface="+mn-lt"/>
              </a:rPr>
              <a:t>s batteries</a:t>
            </a:r>
            <a:endParaRPr lang="en-US" sz="1050" dirty="0">
              <a:solidFill>
                <a:schemeClr val="accent4">
                  <a:lumMod val="50000"/>
                </a:schemeClr>
              </a:solidFill>
              <a:latin typeface="+mn-lt"/>
            </a:endParaRPr>
          </a:p>
        </p:txBody>
      </p:sp>
      <p:sp>
        <p:nvSpPr>
          <p:cNvPr id="19" name="Rectangle 18"/>
          <p:cNvSpPr/>
          <p:nvPr/>
        </p:nvSpPr>
        <p:spPr>
          <a:xfrm>
            <a:off x="7368612" y="5977317"/>
            <a:ext cx="1322848" cy="774315"/>
          </a:xfrm>
          <a:prstGeom prst="rect">
            <a:avLst/>
          </a:prstGeom>
          <a:noFill/>
          <a:ln w="38100">
            <a:solidFill>
              <a:srgbClr val="FFFF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TextBox 12"/>
          <p:cNvSpPr txBox="1">
            <a:spLocks noChangeArrowheads="1"/>
          </p:cNvSpPr>
          <p:nvPr/>
        </p:nvSpPr>
        <p:spPr bwMode="auto">
          <a:xfrm flipH="1">
            <a:off x="5936720" y="4734048"/>
            <a:ext cx="1405194" cy="205438"/>
          </a:xfrm>
          <a:prstGeom prst="borderCallout2">
            <a:avLst>
              <a:gd name="adj1" fmla="val 88297"/>
              <a:gd name="adj2" fmla="val 85435"/>
              <a:gd name="adj3" fmla="val 312392"/>
              <a:gd name="adj4" fmla="val 87268"/>
              <a:gd name="adj5" fmla="val 569504"/>
              <a:gd name="adj6" fmla="val 30016"/>
            </a:avLst>
          </a:prstGeom>
          <a:solidFill>
            <a:schemeClr val="tx1"/>
          </a:solidFill>
          <a:ln w="28575">
            <a:solidFill>
              <a:schemeClr val="accent6"/>
            </a:solidFill>
            <a:round/>
            <a:headEnd type="none" w="med" len="med"/>
            <a:tailEnd type="triangle" w="med" len="med"/>
          </a:ln>
          <a:effectLst>
            <a:outerShdw blurRad="50800" dist="38100" dir="2700000" algn="tl" rotWithShape="0">
              <a:prstClr val="black">
                <a:alpha val="40000"/>
              </a:prstClr>
            </a:outerShdw>
          </a:effectLst>
          <a:extLst/>
        </p:spPr>
        <p:txBody>
          <a:bodyPr wrap="square" lIns="18288" tIns="18288" rIns="18288" bIns="18288" anchor="ctr" anchorCtr="0">
            <a:no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dirty="0" smtClean="0">
                <a:solidFill>
                  <a:schemeClr val="accent2">
                    <a:lumMod val="75000"/>
                  </a:schemeClr>
                </a:solidFill>
                <a:latin typeface="+mn-lt"/>
              </a:rPr>
              <a:t>Voltage limit</a:t>
            </a:r>
            <a:endParaRPr lang="en-US" sz="1400" dirty="0">
              <a:solidFill>
                <a:schemeClr val="accent2">
                  <a:lumMod val="75000"/>
                </a:schemeClr>
              </a:solidFill>
              <a:latin typeface="+mn-lt"/>
            </a:endParaRPr>
          </a:p>
        </p:txBody>
      </p:sp>
      <p:sp>
        <p:nvSpPr>
          <p:cNvPr id="21" name="TextBox 12"/>
          <p:cNvSpPr txBox="1">
            <a:spLocks noChangeArrowheads="1"/>
          </p:cNvSpPr>
          <p:nvPr/>
        </p:nvSpPr>
        <p:spPr bwMode="auto">
          <a:xfrm flipH="1">
            <a:off x="6336629" y="6311032"/>
            <a:ext cx="1326793" cy="409863"/>
          </a:xfrm>
          <a:prstGeom prst="borderCallout2">
            <a:avLst>
              <a:gd name="adj1" fmla="val 49736"/>
              <a:gd name="adj2" fmla="val 1239"/>
              <a:gd name="adj3" fmla="val -4489"/>
              <a:gd name="adj4" fmla="val -23846"/>
              <a:gd name="adj5" fmla="val -37916"/>
              <a:gd name="adj6" fmla="val -35968"/>
            </a:avLst>
          </a:prstGeom>
          <a:solidFill>
            <a:schemeClr val="bg1"/>
          </a:solidFill>
          <a:ln w="28575">
            <a:solidFill>
              <a:srgbClr val="FFFF00"/>
            </a:solidFill>
            <a:round/>
            <a:headEnd type="none" w="med" len="med"/>
            <a:tailEnd type="triangle" w="med" len="med"/>
          </a:ln>
          <a:effectLst>
            <a:outerShdw blurRad="50800" dist="38100" dir="2700000" algn="tl" rotWithShape="0">
              <a:prstClr val="black">
                <a:alpha val="40000"/>
              </a:prstClr>
            </a:outerShdw>
          </a:effectLst>
          <a:extLst/>
        </p:spPr>
        <p:txBody>
          <a:bodyPr wrap="square" lIns="18288" tIns="18288" rIns="18288" bIns="18288" anchor="ctr" anchorCtr="0">
            <a:no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dirty="0" smtClean="0">
                <a:latin typeface="+mn-lt"/>
              </a:rPr>
              <a:t>Interesting materials</a:t>
            </a:r>
            <a:endParaRPr lang="en-US" sz="1400" dirty="0">
              <a:latin typeface="+mn-lt"/>
            </a:endParaRPr>
          </a:p>
        </p:txBody>
      </p:sp>
      <p:pic>
        <p:nvPicPr>
          <p:cNvPr id="28" name="Picture 27"/>
          <p:cNvPicPr>
            <a:picLocks noChangeAspect="1"/>
          </p:cNvPicPr>
          <p:nvPr/>
        </p:nvPicPr>
        <p:blipFill>
          <a:blip r:embed="rId12">
            <a:alphaModFix/>
            <a:extLst>
              <a:ext uri="{BEBA8EAE-BF5A-486C-A8C5-ECC9F3942E4B}">
                <a14:imgProps xmlns:a14="http://schemas.microsoft.com/office/drawing/2010/main">
                  <a14:imgLayer r:embed="rId13">
                    <a14:imgEffect>
                      <a14:sharpenSoften amount="50000"/>
                    </a14:imgEffect>
                  </a14:imgLayer>
                </a14:imgProps>
              </a:ext>
            </a:extLst>
          </a:blip>
          <a:stretch>
            <a:fillRect/>
          </a:stretch>
        </p:blipFill>
        <p:spPr>
          <a:xfrm>
            <a:off x="5915150" y="2750847"/>
            <a:ext cx="1856606" cy="1259262"/>
          </a:xfrm>
          <a:prstGeom prst="rect">
            <a:avLst/>
          </a:prstGeom>
          <a:solidFill>
            <a:srgbClr val="FFFFFF">
              <a:shade val="85000"/>
            </a:srgbClr>
          </a:solidFill>
          <a:ln w="57150" cap="sq" cmpd="sng">
            <a:noFill/>
            <a:miter lim="800000"/>
          </a:ln>
          <a:effectLst/>
          <a:scene3d>
            <a:camera prst="orthographicFront"/>
            <a:lightRig rig="twoPt" dir="t">
              <a:rot lat="0" lon="0" rev="7200000"/>
            </a:lightRig>
          </a:scene3d>
          <a:sp3d>
            <a:bevelT w="25400" h="19050"/>
            <a:contourClr>
              <a:srgbClr val="FFFFFF"/>
            </a:contourClr>
          </a:sp3d>
        </p:spPr>
      </p:pic>
      <p:pic>
        <p:nvPicPr>
          <p:cNvPr id="27" name="Picture 26" descr="Untitled9.png"/>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298423" y="2639116"/>
            <a:ext cx="1043454" cy="1131945"/>
          </a:xfrm>
          <a:prstGeom prst="rect">
            <a:avLst/>
          </a:prstGeom>
          <a:solidFill>
            <a:srgbClr val="FFFF00"/>
          </a:solidFill>
        </p:spPr>
      </p:pic>
      <p:sp>
        <p:nvSpPr>
          <p:cNvPr id="30" name="Can 29"/>
          <p:cNvSpPr/>
          <p:nvPr/>
        </p:nvSpPr>
        <p:spPr>
          <a:xfrm>
            <a:off x="3428705" y="4900267"/>
            <a:ext cx="1654026" cy="1574800"/>
          </a:xfrm>
          <a:prstGeom prst="can">
            <a:avLst/>
          </a:prstGeom>
          <a:solidFill>
            <a:schemeClr val="accent6">
              <a:lumMod val="50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r>
              <a:rPr lang="en-US" sz="2400" dirty="0" smtClean="0">
                <a:solidFill>
                  <a:schemeClr val="bg1"/>
                </a:solidFill>
              </a:rPr>
              <a:t>Materials</a:t>
            </a:r>
          </a:p>
          <a:p>
            <a:pPr algn="ctr"/>
            <a:r>
              <a:rPr lang="en-US" sz="2400" dirty="0" smtClean="0">
                <a:solidFill>
                  <a:schemeClr val="bg1"/>
                </a:solidFill>
              </a:rPr>
              <a:t>Data</a:t>
            </a:r>
            <a:endParaRPr lang="en-US" sz="2400" dirty="0">
              <a:solidFill>
                <a:schemeClr val="bg1"/>
              </a:solidFill>
            </a:endParaRPr>
          </a:p>
        </p:txBody>
      </p:sp>
      <p:sp>
        <p:nvSpPr>
          <p:cNvPr id="7" name="TextBox 6"/>
          <p:cNvSpPr txBox="1"/>
          <p:nvPr/>
        </p:nvSpPr>
        <p:spPr>
          <a:xfrm>
            <a:off x="585103" y="4890927"/>
            <a:ext cx="2145190" cy="646331"/>
          </a:xfrm>
          <a:prstGeom prst="rect">
            <a:avLst/>
          </a:prstGeom>
          <a:noFill/>
        </p:spPr>
        <p:txBody>
          <a:bodyPr wrap="square" rtlCol="0">
            <a:spAutoFit/>
          </a:bodyPr>
          <a:lstStyle/>
          <a:p>
            <a:r>
              <a:rPr lang="en-US" dirty="0" smtClean="0"/>
              <a:t>Computers programs run by “bots”</a:t>
            </a:r>
            <a:endParaRPr lang="en-US" dirty="0"/>
          </a:p>
        </p:txBody>
      </p:sp>
    </p:spTree>
    <p:extLst>
      <p:ext uri="{BB962C8B-B14F-4D97-AF65-F5344CB8AC3E}">
        <p14:creationId xmlns:p14="http://schemas.microsoft.com/office/powerpoint/2010/main" val="284693465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ircular Arrow 3"/>
          <p:cNvSpPr/>
          <p:nvPr/>
        </p:nvSpPr>
        <p:spPr>
          <a:xfrm>
            <a:off x="1577885" y="891636"/>
            <a:ext cx="5988229" cy="5074727"/>
          </a:xfrm>
          <a:prstGeom prst="circularArrow">
            <a:avLst>
              <a:gd name="adj1" fmla="val 5274"/>
              <a:gd name="adj2" fmla="val 312630"/>
              <a:gd name="adj3" fmla="val 15629835"/>
              <a:gd name="adj4" fmla="val 16340556"/>
              <a:gd name="adj5" fmla="val 5477"/>
            </a:avLst>
          </a:prstGeom>
          <a:solidFill>
            <a:schemeClr val="accent6">
              <a:lumMod val="60000"/>
              <a:lumOff val="40000"/>
            </a:schemeClr>
          </a:solidFill>
        </p:spPr>
        <p:style>
          <a:lnRef idx="0">
            <a:schemeClr val="dk1">
              <a:hueOff val="0"/>
              <a:satOff val="0"/>
              <a:lumOff val="0"/>
              <a:alphaOff val="0"/>
            </a:schemeClr>
          </a:lnRef>
          <a:fillRef idx="1">
            <a:scrgbClr r="0" g="0" b="0"/>
          </a:fillRef>
          <a:effectRef idx="2">
            <a:schemeClr val="accent1">
              <a:tint val="40000"/>
              <a:hueOff val="0"/>
              <a:satOff val="0"/>
              <a:lumOff val="0"/>
              <a:alphaOff val="0"/>
            </a:schemeClr>
          </a:effectRef>
          <a:fontRef idx="minor">
            <a:schemeClr val="dk1">
              <a:hueOff val="0"/>
              <a:satOff val="0"/>
              <a:lumOff val="0"/>
              <a:alphaOff val="0"/>
            </a:schemeClr>
          </a:fontRef>
        </p:style>
      </p:sp>
      <p:sp>
        <p:nvSpPr>
          <p:cNvPr id="2" name="Title 1"/>
          <p:cNvSpPr>
            <a:spLocks noGrp="1"/>
          </p:cNvSpPr>
          <p:nvPr>
            <p:ph type="title"/>
          </p:nvPr>
        </p:nvSpPr>
        <p:spPr/>
        <p:txBody>
          <a:bodyPr/>
          <a:lstStyle/>
          <a:p>
            <a:r>
              <a:rPr lang="en-US" dirty="0" smtClean="0"/>
              <a:t>Real-Time </a:t>
            </a:r>
            <a:r>
              <a:rPr lang="en-US" dirty="0" smtClean="0"/>
              <a:t>Analytics in Health</a:t>
            </a:r>
            <a:endParaRPr lang="en-US" dirty="0"/>
          </a:p>
        </p:txBody>
      </p:sp>
      <p:pic>
        <p:nvPicPr>
          <p:cNvPr id="3" name="ILD_coro.mp4">
            <a:hlinkHover r:id="" action="ppaction://ole?verb=0"/>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06901" y="3186076"/>
            <a:ext cx="3879899" cy="2909924"/>
          </a:xfrm>
          <a:prstGeom prst="rect">
            <a:avLst/>
          </a:prstGeom>
        </p:spPr>
      </p:pic>
      <p:sp>
        <p:nvSpPr>
          <p:cNvPr id="5" name="Rectangle 4"/>
          <p:cNvSpPr/>
          <p:nvPr/>
        </p:nvSpPr>
        <p:spPr>
          <a:xfrm>
            <a:off x="4248103" y="6034696"/>
            <a:ext cx="4933074" cy="646331"/>
          </a:xfrm>
          <a:prstGeom prst="rect">
            <a:avLst/>
          </a:prstGeom>
        </p:spPr>
        <p:txBody>
          <a:bodyPr wrap="none">
            <a:spAutoFit/>
          </a:bodyPr>
          <a:lstStyle/>
          <a:p>
            <a:r>
              <a:rPr lang="en-US" dirty="0" smtClean="0"/>
              <a:t>Compressed Sensing Approach by Mike </a:t>
            </a:r>
            <a:r>
              <a:rPr lang="en-US" dirty="0" err="1" smtClean="0"/>
              <a:t>Lustig</a:t>
            </a:r>
            <a:r>
              <a:rPr lang="en-US" dirty="0" smtClean="0"/>
              <a:t> et al</a:t>
            </a:r>
          </a:p>
          <a:p>
            <a:r>
              <a:rPr lang="en-US" dirty="0" smtClean="0"/>
              <a:t>MRI results </a:t>
            </a:r>
            <a:r>
              <a:rPr lang="en-US" dirty="0" err="1" smtClean="0"/>
              <a:t>Wenwen</a:t>
            </a:r>
            <a:r>
              <a:rPr lang="en-US" dirty="0" smtClean="0"/>
              <a:t> Jiang</a:t>
            </a:r>
            <a:endParaRPr lang="en-US" dirty="0"/>
          </a:p>
        </p:txBody>
      </p:sp>
      <p:sp>
        <p:nvSpPr>
          <p:cNvPr id="8" name="TextBox 7"/>
          <p:cNvSpPr txBox="1"/>
          <p:nvPr/>
        </p:nvSpPr>
        <p:spPr>
          <a:xfrm>
            <a:off x="179744" y="5638810"/>
            <a:ext cx="2995375" cy="369332"/>
          </a:xfrm>
          <a:prstGeom prst="rect">
            <a:avLst/>
          </a:prstGeom>
          <a:noFill/>
        </p:spPr>
        <p:txBody>
          <a:bodyPr wrap="square" rtlCol="0">
            <a:spAutoFit/>
          </a:bodyPr>
          <a:lstStyle/>
          <a:p>
            <a:pPr algn="r"/>
            <a:r>
              <a:rPr lang="en-US" dirty="0" smtClean="0"/>
              <a:t>3 min </a:t>
            </a:r>
            <a:r>
              <a:rPr lang="en-US" dirty="0" smtClean="0"/>
              <a:t>goal (1 sec/iteration)</a:t>
            </a:r>
            <a:endParaRPr lang="en-US" dirty="0"/>
          </a:p>
        </p:txBody>
      </p:sp>
      <p:sp>
        <p:nvSpPr>
          <p:cNvPr id="9" name="Rectangle 8"/>
          <p:cNvSpPr/>
          <p:nvPr/>
        </p:nvSpPr>
        <p:spPr>
          <a:xfrm>
            <a:off x="360342" y="6256442"/>
            <a:ext cx="3348355" cy="369332"/>
          </a:xfrm>
          <a:prstGeom prst="rect">
            <a:avLst/>
          </a:prstGeom>
        </p:spPr>
        <p:txBody>
          <a:bodyPr wrap="none">
            <a:spAutoFit/>
          </a:bodyPr>
          <a:lstStyle/>
          <a:p>
            <a:r>
              <a:rPr lang="en-US" dirty="0" smtClean="0"/>
              <a:t>Michael Driscoll HPC optimization</a:t>
            </a:r>
            <a:endParaRPr lang="en-US" dirty="0"/>
          </a:p>
        </p:txBody>
      </p:sp>
      <p:pic>
        <p:nvPicPr>
          <p:cNvPr id="10" name="Picture 9"/>
          <p:cNvPicPr>
            <a:picLocks noChangeAspect="1"/>
          </p:cNvPicPr>
          <p:nvPr/>
        </p:nvPicPr>
        <p:blipFill>
          <a:blip r:embed="rId5"/>
          <a:stretch>
            <a:fillRect/>
          </a:stretch>
        </p:blipFill>
        <p:spPr>
          <a:xfrm>
            <a:off x="1069617" y="1269390"/>
            <a:ext cx="2906623" cy="1916686"/>
          </a:xfrm>
          <a:prstGeom prst="rect">
            <a:avLst/>
          </a:prstGeom>
        </p:spPr>
      </p:pic>
      <p:pic>
        <p:nvPicPr>
          <p:cNvPr id="11" name="Picture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347439" y="933899"/>
            <a:ext cx="3339361" cy="2068481"/>
          </a:xfrm>
          <a:prstGeom prst="rect">
            <a:avLst/>
          </a:prstGeom>
        </p:spPr>
      </p:pic>
      <p:pic>
        <p:nvPicPr>
          <p:cNvPr id="6" name="Picture 5" descr="absoluteperf.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700" y="3709694"/>
            <a:ext cx="3575013" cy="2106905"/>
          </a:xfrm>
          <a:prstGeom prst="rect">
            <a:avLst/>
          </a:prstGeom>
        </p:spPr>
      </p:pic>
    </p:spTree>
    <p:extLst>
      <p:ext uri="{BB962C8B-B14F-4D97-AF65-F5344CB8AC3E}">
        <p14:creationId xmlns:p14="http://schemas.microsoft.com/office/powerpoint/2010/main" val="74765449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42" y="15"/>
            <a:ext cx="8326458" cy="952447"/>
          </a:xfrm>
        </p:spPr>
        <p:txBody>
          <a:bodyPr>
            <a:noAutofit/>
          </a:bodyPr>
          <a:lstStyle/>
          <a:p>
            <a:r>
              <a:rPr lang="en-US" sz="3600" dirty="0" smtClean="0"/>
              <a:t>Data and Simulation in the environment</a:t>
            </a:r>
            <a:endParaRPr lang="en-US" sz="3600" dirty="0"/>
          </a:p>
        </p:txBody>
      </p:sp>
      <p:sp>
        <p:nvSpPr>
          <p:cNvPr id="4" name="Slide Number Placeholder 3"/>
          <p:cNvSpPr>
            <a:spLocks noGrp="1"/>
          </p:cNvSpPr>
          <p:nvPr>
            <p:ph type="sldNum" sz="quarter" idx="4294967295"/>
          </p:nvPr>
        </p:nvSpPr>
        <p:spPr>
          <a:xfrm>
            <a:off x="4116656" y="6368807"/>
            <a:ext cx="925708" cy="365125"/>
          </a:xfrm>
          <a:prstGeom prst="rect">
            <a:avLst/>
          </a:prstGeom>
        </p:spPr>
        <p:txBody>
          <a:bodyPr/>
          <a:lstStyle/>
          <a:p>
            <a:r>
              <a:rPr lang="en-US" smtClean="0"/>
              <a:t>- </a:t>
            </a:r>
            <a:fld id="{D174BAF6-F8F2-EF4F-936C-8DF63288C82F}" type="slidenum">
              <a:rPr lang="en-US" smtClean="0"/>
              <a:pPr/>
              <a:t>18</a:t>
            </a:fld>
            <a:r>
              <a:rPr lang="en-US" smtClean="0"/>
              <a:t> -</a:t>
            </a:r>
            <a:endParaRPr lang="en-US" dirty="0"/>
          </a:p>
        </p:txBody>
      </p:sp>
      <p:sp>
        <p:nvSpPr>
          <p:cNvPr id="8" name="Rectangle 7"/>
          <p:cNvSpPr/>
          <p:nvPr/>
        </p:nvSpPr>
        <p:spPr>
          <a:xfrm>
            <a:off x="407261" y="4753716"/>
            <a:ext cx="8558870" cy="923330"/>
          </a:xfrm>
          <a:prstGeom prst="rect">
            <a:avLst/>
          </a:prstGeom>
        </p:spPr>
        <p:txBody>
          <a:bodyPr wrap="square">
            <a:spAutoFit/>
          </a:bodyPr>
          <a:lstStyle/>
          <a:p>
            <a:pPr>
              <a:spcAft>
                <a:spcPts val="800"/>
              </a:spcAft>
            </a:pPr>
            <a:r>
              <a:rPr lang="en-US" dirty="0" smtClean="0"/>
              <a:t>Understand interactions between </a:t>
            </a:r>
            <a:r>
              <a:rPr lang="en-US" dirty="0"/>
              <a:t>environmental </a:t>
            </a:r>
            <a:r>
              <a:rPr lang="en-US" dirty="0" err="1"/>
              <a:t>microbiomes</a:t>
            </a:r>
            <a:r>
              <a:rPr lang="en-US" dirty="0"/>
              <a:t> </a:t>
            </a:r>
            <a:r>
              <a:rPr lang="en-US" dirty="0" smtClean="0"/>
              <a:t>and climate change with </a:t>
            </a:r>
            <a:r>
              <a:rPr lang="en-US" i="1" dirty="0" smtClean="0"/>
              <a:t>kilometer resolution models </a:t>
            </a:r>
            <a:r>
              <a:rPr lang="en-US" dirty="0" smtClean="0"/>
              <a:t>that track dynamic 3D features (with AMR) and                   </a:t>
            </a:r>
            <a:r>
              <a:rPr lang="en-US" i="1" dirty="0" smtClean="0"/>
              <a:t>genome-enabled analysis </a:t>
            </a:r>
            <a:r>
              <a:rPr lang="en-US" dirty="0" smtClean="0"/>
              <a:t>of environmental sensors. </a:t>
            </a:r>
            <a:endParaRPr lang="en-US" dirty="0"/>
          </a:p>
        </p:txBody>
      </p:sp>
      <p:sp>
        <p:nvSpPr>
          <p:cNvPr id="10" name="TextBox 9"/>
          <p:cNvSpPr txBox="1"/>
          <p:nvPr/>
        </p:nvSpPr>
        <p:spPr>
          <a:xfrm>
            <a:off x="5217492" y="4128233"/>
            <a:ext cx="3926508" cy="307777"/>
          </a:xfrm>
          <a:prstGeom prst="rect">
            <a:avLst/>
          </a:prstGeom>
          <a:noFill/>
        </p:spPr>
        <p:txBody>
          <a:bodyPr wrap="square" rtlCol="0">
            <a:spAutoFit/>
          </a:bodyPr>
          <a:lstStyle/>
          <a:p>
            <a:r>
              <a:rPr lang="en-US" sz="1400" dirty="0" smtClean="0"/>
              <a:t>Genomes to watersheds Scientific Focus Area</a:t>
            </a:r>
            <a:endParaRPr lang="en-US" sz="1400" dirty="0"/>
          </a:p>
        </p:txBody>
      </p:sp>
      <p:pic>
        <p:nvPicPr>
          <p:cNvPr id="11" name="Picture 10"/>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17509" y="1038453"/>
            <a:ext cx="3748639" cy="3155569"/>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4260" y="1038453"/>
            <a:ext cx="3856378" cy="2892281"/>
          </a:xfrm>
          <a:prstGeom prst="rect">
            <a:avLst/>
          </a:prstGeom>
        </p:spPr>
      </p:pic>
      <p:sp>
        <p:nvSpPr>
          <p:cNvPr id="15" name="TextBox 14"/>
          <p:cNvSpPr txBox="1"/>
          <p:nvPr/>
        </p:nvSpPr>
        <p:spPr>
          <a:xfrm>
            <a:off x="224260" y="3880016"/>
            <a:ext cx="3926508" cy="523220"/>
          </a:xfrm>
          <a:prstGeom prst="rect">
            <a:avLst/>
          </a:prstGeom>
          <a:noFill/>
        </p:spPr>
        <p:txBody>
          <a:bodyPr wrap="square" rtlCol="0">
            <a:spAutoFit/>
          </a:bodyPr>
          <a:lstStyle/>
          <a:p>
            <a:r>
              <a:rPr lang="en-US" sz="1400" dirty="0" smtClean="0"/>
              <a:t>New climate modeling methods, including AMR “</a:t>
            </a:r>
            <a:r>
              <a:rPr lang="en-US" sz="1400" dirty="0" err="1" smtClean="0"/>
              <a:t>Dycore</a:t>
            </a:r>
            <a:r>
              <a:rPr lang="en-US" sz="1400" dirty="0" smtClean="0"/>
              <a:t>” produce new understanding of ice</a:t>
            </a:r>
            <a:endParaRPr lang="en-US" sz="1400" dirty="0"/>
          </a:p>
        </p:txBody>
      </p:sp>
    </p:spTree>
    <p:extLst>
      <p:ext uri="{BB962C8B-B14F-4D97-AF65-F5344CB8AC3E}">
        <p14:creationId xmlns:p14="http://schemas.microsoft.com/office/powerpoint/2010/main" val="116138817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5232400" y="1590914"/>
            <a:ext cx="3733800" cy="2422287"/>
          </a:xfrm>
          <a:prstGeom prst="rect">
            <a:avLst/>
          </a:prstGeom>
        </p:spPr>
      </p:pic>
      <p:pic>
        <p:nvPicPr>
          <p:cNvPr id="8" name="Picture 18"/>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55600" y="1244234"/>
            <a:ext cx="3759200" cy="2783255"/>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dirty="0" smtClean="0"/>
              <a:t>Science in embedded </a:t>
            </a:r>
            <a:r>
              <a:rPr lang="en-US" dirty="0" smtClean="0"/>
              <a:t>sensors</a:t>
            </a:r>
            <a:endParaRPr lang="en-US" dirty="0"/>
          </a:p>
        </p:txBody>
      </p:sp>
      <p:sp>
        <p:nvSpPr>
          <p:cNvPr id="3" name="Slide Number Placeholder 2"/>
          <p:cNvSpPr>
            <a:spLocks noGrp="1"/>
          </p:cNvSpPr>
          <p:nvPr>
            <p:ph type="sldNum" sz="quarter" idx="4294967295"/>
          </p:nvPr>
        </p:nvSpPr>
        <p:spPr>
          <a:xfrm>
            <a:off x="4116656" y="6368807"/>
            <a:ext cx="925708" cy="365125"/>
          </a:xfrm>
          <a:prstGeom prst="rect">
            <a:avLst/>
          </a:prstGeom>
        </p:spPr>
        <p:txBody>
          <a:bodyPr/>
          <a:lstStyle/>
          <a:p>
            <a:pPr>
              <a:defRPr/>
            </a:pPr>
            <a:fld id="{4330221A-CE08-ED44-ACF0-0EAA9C400BEF}" type="slidenum">
              <a:rPr lang="en-US" smtClean="0"/>
              <a:pPr>
                <a:defRPr/>
              </a:pPr>
              <a:t>19</a:t>
            </a:fld>
            <a:endParaRPr lang="en-US"/>
          </a:p>
        </p:txBody>
      </p:sp>
      <p:sp>
        <p:nvSpPr>
          <p:cNvPr id="4" name="Content Placeholder 2"/>
          <p:cNvSpPr txBox="1">
            <a:spLocks/>
          </p:cNvSpPr>
          <p:nvPr/>
        </p:nvSpPr>
        <p:spPr>
          <a:xfrm>
            <a:off x="5753100" y="4152900"/>
            <a:ext cx="2819400" cy="533400"/>
          </a:xfrm>
          <a:prstGeom prst="rect">
            <a:avLst/>
          </a:prstGeom>
          <a:solidFill>
            <a:srgbClr val="113457"/>
          </a:solidFill>
        </p:spPr>
        <p:style>
          <a:lnRef idx="2">
            <a:schemeClr val="accent5">
              <a:shade val="50000"/>
            </a:schemeClr>
          </a:lnRef>
          <a:fillRef idx="1">
            <a:schemeClr val="accent5"/>
          </a:fillRef>
          <a:effectRef idx="0">
            <a:schemeClr val="accent5"/>
          </a:effectRef>
          <a:fontRef idx="minor">
            <a:schemeClr val="lt1"/>
          </a:fontRef>
        </p:style>
        <p:txBody>
          <a:bodyPr/>
          <a:lstStyle>
            <a:lvl1pPr marL="342900" indent="-342900" algn="l" defTabSz="457200" rtl="0" eaLnBrk="0" fontAlgn="base" hangingPunct="0">
              <a:spcBef>
                <a:spcPct val="20000"/>
              </a:spcBef>
              <a:spcAft>
                <a:spcPct val="0"/>
              </a:spcAft>
              <a:buFont typeface="Arial" charset="0"/>
              <a:buChar char="•"/>
              <a:defRPr sz="2400" kern="1200">
                <a:solidFill>
                  <a:schemeClr val="lt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000" kern="1200">
                <a:solidFill>
                  <a:schemeClr val="lt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Font typeface="Arial" charset="0"/>
              <a:buNone/>
            </a:pPr>
            <a:r>
              <a:rPr lang="en-US" dirty="0" smtClean="0"/>
              <a:t>Decision Science</a:t>
            </a:r>
            <a:endParaRPr lang="en-US" dirty="0"/>
          </a:p>
        </p:txBody>
      </p:sp>
      <p:sp>
        <p:nvSpPr>
          <p:cNvPr id="5" name="Content Placeholder 2"/>
          <p:cNvSpPr txBox="1">
            <a:spLocks/>
          </p:cNvSpPr>
          <p:nvPr/>
        </p:nvSpPr>
        <p:spPr>
          <a:xfrm>
            <a:off x="368300" y="1155700"/>
            <a:ext cx="3733800" cy="533400"/>
          </a:xfrm>
          <a:prstGeom prst="rect">
            <a:avLst/>
          </a:prstGeom>
          <a:solidFill>
            <a:srgbClr val="113457"/>
          </a:solidFill>
        </p:spPr>
        <p:style>
          <a:lnRef idx="2">
            <a:schemeClr val="accent5">
              <a:shade val="50000"/>
            </a:schemeClr>
          </a:lnRef>
          <a:fillRef idx="1">
            <a:schemeClr val="accent5"/>
          </a:fillRef>
          <a:effectRef idx="0">
            <a:schemeClr val="accent5"/>
          </a:effectRef>
          <a:fontRef idx="minor">
            <a:schemeClr val="lt1"/>
          </a:fontRef>
        </p:style>
        <p:txBody>
          <a:bodyPr/>
          <a:lstStyle>
            <a:lvl1pPr marL="342900" indent="-342900" algn="l" defTabSz="457200" rtl="0" eaLnBrk="0" fontAlgn="base" hangingPunct="0">
              <a:spcBef>
                <a:spcPct val="20000"/>
              </a:spcBef>
              <a:spcAft>
                <a:spcPct val="0"/>
              </a:spcAft>
              <a:buFont typeface="Arial" charset="0"/>
              <a:buChar char="•"/>
              <a:defRPr sz="2400" kern="1200">
                <a:solidFill>
                  <a:schemeClr val="lt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000" kern="1200">
                <a:solidFill>
                  <a:schemeClr val="lt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Font typeface="Arial" charset="0"/>
              <a:buNone/>
            </a:pPr>
            <a:r>
              <a:rPr lang="en-US" dirty="0" smtClean="0"/>
              <a:t>Transportation Modeling</a:t>
            </a:r>
            <a:endParaRPr lang="en-US" dirty="0"/>
          </a:p>
        </p:txBody>
      </p:sp>
      <p:sp>
        <p:nvSpPr>
          <p:cNvPr id="6" name="Content Placeholder 2"/>
          <p:cNvSpPr txBox="1">
            <a:spLocks/>
          </p:cNvSpPr>
          <p:nvPr/>
        </p:nvSpPr>
        <p:spPr>
          <a:xfrm>
            <a:off x="5232400" y="1181100"/>
            <a:ext cx="3733800" cy="533400"/>
          </a:xfrm>
          <a:prstGeom prst="rect">
            <a:avLst/>
          </a:prstGeom>
          <a:solidFill>
            <a:srgbClr val="113457"/>
          </a:solidFill>
        </p:spPr>
        <p:style>
          <a:lnRef idx="2">
            <a:schemeClr val="accent5">
              <a:shade val="50000"/>
            </a:schemeClr>
          </a:lnRef>
          <a:fillRef idx="1">
            <a:schemeClr val="accent5"/>
          </a:fillRef>
          <a:effectRef idx="0">
            <a:schemeClr val="accent5"/>
          </a:effectRef>
          <a:fontRef idx="minor">
            <a:schemeClr val="lt1"/>
          </a:fontRef>
        </p:style>
        <p:txBody>
          <a:bodyPr/>
          <a:lstStyle>
            <a:lvl1pPr marL="342900" indent="-342900" algn="l" defTabSz="457200" rtl="0" eaLnBrk="0" fontAlgn="base" hangingPunct="0">
              <a:spcBef>
                <a:spcPct val="20000"/>
              </a:spcBef>
              <a:spcAft>
                <a:spcPct val="0"/>
              </a:spcAft>
              <a:buFont typeface="Arial" charset="0"/>
              <a:buChar char="•"/>
              <a:defRPr sz="2400" kern="1200">
                <a:solidFill>
                  <a:schemeClr val="lt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000" kern="1200">
                <a:solidFill>
                  <a:schemeClr val="lt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Font typeface="Arial" charset="0"/>
              <a:buNone/>
            </a:pPr>
            <a:r>
              <a:rPr lang="en-US" dirty="0" smtClean="0"/>
              <a:t>Power Grid Modeling</a:t>
            </a:r>
            <a:endParaRPr lang="en-US" dirty="0"/>
          </a:p>
        </p:txBody>
      </p:sp>
      <p:sp>
        <p:nvSpPr>
          <p:cNvPr id="7" name="Content Placeholder 2"/>
          <p:cNvSpPr txBox="1">
            <a:spLocks/>
          </p:cNvSpPr>
          <p:nvPr/>
        </p:nvSpPr>
        <p:spPr>
          <a:xfrm>
            <a:off x="429413" y="4239380"/>
            <a:ext cx="4841089" cy="457200"/>
          </a:xfrm>
          <a:prstGeom prst="rect">
            <a:avLst/>
          </a:prstGeom>
          <a:solidFill>
            <a:srgbClr val="113457"/>
          </a:solidFill>
        </p:spPr>
        <p:style>
          <a:lnRef idx="2">
            <a:schemeClr val="accent5">
              <a:shade val="50000"/>
            </a:schemeClr>
          </a:lnRef>
          <a:fillRef idx="1">
            <a:schemeClr val="accent5"/>
          </a:fillRef>
          <a:effectRef idx="0">
            <a:schemeClr val="accent5"/>
          </a:effectRef>
          <a:fontRef idx="minor">
            <a:schemeClr val="lt1"/>
          </a:fontRef>
        </p:style>
        <p:txBody>
          <a:bodyPr/>
          <a:lstStyle>
            <a:lvl1pPr marL="342900" indent="-342900" algn="l" defTabSz="457200" rtl="0" eaLnBrk="0" fontAlgn="base" hangingPunct="0">
              <a:spcBef>
                <a:spcPct val="20000"/>
              </a:spcBef>
              <a:spcAft>
                <a:spcPct val="0"/>
              </a:spcAft>
              <a:buFont typeface="Arial" charset="0"/>
              <a:buChar char="•"/>
              <a:defRPr sz="2400" kern="1200">
                <a:solidFill>
                  <a:schemeClr val="lt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000" kern="1200">
                <a:solidFill>
                  <a:schemeClr val="lt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Font typeface="Arial" charset="0"/>
              <a:buNone/>
            </a:pPr>
            <a:r>
              <a:rPr lang="en-US" dirty="0" smtClean="0"/>
              <a:t>Scenario Prediction, Planning</a:t>
            </a:r>
            <a:endParaRPr lang="en-US" dirty="0"/>
          </a:p>
        </p:txBody>
      </p:sp>
      <p:pic>
        <p:nvPicPr>
          <p:cNvPr id="10"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10103"/>
          <a:stretch/>
        </p:blipFill>
        <p:spPr bwMode="auto">
          <a:xfrm>
            <a:off x="418592" y="4699001"/>
            <a:ext cx="4846320" cy="120357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descr="DataCom2015-91-final.pdf"/>
          <p:cNvPicPr>
            <a:picLocks noChangeAspect="1"/>
          </p:cNvPicPr>
          <p:nvPr/>
        </p:nvPicPr>
        <p:blipFill rotWithShape="1">
          <a:blip r:embed="rId5" cstate="screen">
            <a:extLst>
              <a:ext uri="{28A0092B-C50C-407E-A947-70E740481C1C}">
                <a14:useLocalDpi xmlns:a14="http://schemas.microsoft.com/office/drawing/2010/main"/>
              </a:ext>
            </a:extLst>
          </a:blip>
          <a:srcRect l="49418" t="37037" r="20027" b="49019"/>
          <a:stretch/>
        </p:blipFill>
        <p:spPr>
          <a:xfrm>
            <a:off x="5757285" y="4597401"/>
            <a:ext cx="2827916" cy="1670052"/>
          </a:xfrm>
          <a:prstGeom prst="rect">
            <a:avLst/>
          </a:prstGeom>
        </p:spPr>
      </p:pic>
    </p:spTree>
    <p:extLst>
      <p:ext uri="{BB962C8B-B14F-4D97-AF65-F5344CB8AC3E}">
        <p14:creationId xmlns:p14="http://schemas.microsoft.com/office/powerpoint/2010/main" val="243513171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9419" y="2518551"/>
            <a:ext cx="8060235" cy="1446546"/>
          </a:xfrm>
          <a:prstGeom prst="rect">
            <a:avLst/>
          </a:prstGeom>
        </p:spPr>
        <p:txBody>
          <a:bodyPr wrap="square" lIns="91435" tIns="45718" rIns="91435" bIns="45718">
            <a:spAutoFit/>
          </a:bodyPr>
          <a:lstStyle/>
          <a:p>
            <a:r>
              <a:rPr lang="en-US" sz="4400" dirty="0" smtClean="0">
                <a:latin typeface="Helvetica Neue Bold Condensed"/>
                <a:cs typeface="Helvetica Neue Bold Condensed"/>
              </a:rPr>
              <a:t>Computing and network facilities need to adapt</a:t>
            </a:r>
            <a:endParaRPr lang="en-US" sz="4400" dirty="0">
              <a:latin typeface="Helvetica Neue Bold Condensed"/>
              <a:cs typeface="Helvetica Neue Bold Condensed"/>
            </a:endParaRPr>
          </a:p>
        </p:txBody>
      </p:sp>
    </p:spTree>
    <p:extLst>
      <p:ext uri="{BB962C8B-B14F-4D97-AF65-F5344CB8AC3E}">
        <p14:creationId xmlns:p14="http://schemas.microsoft.com/office/powerpoint/2010/main" val="414932153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4826" y="1675723"/>
            <a:ext cx="847031" cy="841212"/>
          </a:xfrm>
          <a:prstGeom prst="ellipse">
            <a:avLst/>
          </a:prstGeom>
        </p:spPr>
      </p:pic>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29147" y="2223273"/>
            <a:ext cx="1408742" cy="937695"/>
          </a:xfrm>
          <a:prstGeom prst="rect">
            <a:avLst/>
          </a:prstGeom>
        </p:spPr>
      </p:pic>
      <p:grpSp>
        <p:nvGrpSpPr>
          <p:cNvPr id="7" name="Group 6"/>
          <p:cNvGrpSpPr/>
          <p:nvPr/>
        </p:nvGrpSpPr>
        <p:grpSpPr>
          <a:xfrm>
            <a:off x="4358229" y="4535675"/>
            <a:ext cx="2523508" cy="1643884"/>
            <a:chOff x="6332835" y="4336143"/>
            <a:chExt cx="2523508" cy="1643884"/>
          </a:xfrm>
        </p:grpSpPr>
        <p:pic>
          <p:nvPicPr>
            <p:cNvPr id="3" name="Picture 2"/>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332835" y="4336143"/>
              <a:ext cx="2523508" cy="1643884"/>
            </a:xfrm>
            <a:prstGeom prst="rect">
              <a:avLst/>
            </a:prstGeom>
          </p:spPr>
        </p:pic>
        <p:sp>
          <p:nvSpPr>
            <p:cNvPr id="4" name="Rectangle 3"/>
            <p:cNvSpPr/>
            <p:nvPr/>
          </p:nvSpPr>
          <p:spPr bwMode="auto">
            <a:xfrm>
              <a:off x="8570350" y="5246836"/>
              <a:ext cx="268107" cy="546414"/>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grpSp>
      <p:graphicFrame>
        <p:nvGraphicFramePr>
          <p:cNvPr id="41" name="Diagram 40"/>
          <p:cNvGraphicFramePr/>
          <p:nvPr>
            <p:extLst>
              <p:ext uri="{D42A27DB-BD31-4B8C-83A1-F6EECF244321}">
                <p14:modId xmlns:p14="http://schemas.microsoft.com/office/powerpoint/2010/main" val="2941327351"/>
              </p:ext>
            </p:extLst>
          </p:nvPr>
        </p:nvGraphicFramePr>
        <p:xfrm>
          <a:off x="888999" y="1215571"/>
          <a:ext cx="6640148" cy="43044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itle 5"/>
          <p:cNvSpPr>
            <a:spLocks noGrp="1"/>
          </p:cNvSpPr>
          <p:nvPr>
            <p:ph type="title"/>
          </p:nvPr>
        </p:nvSpPr>
        <p:spPr>
          <a:xfrm>
            <a:off x="0" y="118712"/>
            <a:ext cx="9144000" cy="855765"/>
          </a:xfrm>
        </p:spPr>
        <p:txBody>
          <a:bodyPr/>
          <a:lstStyle/>
          <a:p>
            <a:pPr lvl="0"/>
            <a:r>
              <a:rPr lang="en-US" dirty="0" err="1" smtClean="0"/>
              <a:t>Superfacility</a:t>
            </a:r>
            <a:r>
              <a:rPr lang="en-US" dirty="0" smtClean="0"/>
              <a:t>: </a:t>
            </a:r>
            <a:r>
              <a:rPr lang="en-US" dirty="0"/>
              <a:t>I</a:t>
            </a:r>
            <a:r>
              <a:rPr lang="en-US" dirty="0" smtClean="0"/>
              <a:t>ntegrated </a:t>
            </a:r>
            <a:r>
              <a:rPr lang="en-US" dirty="0"/>
              <a:t>n</a:t>
            </a:r>
            <a:r>
              <a:rPr lang="en-US" dirty="0" smtClean="0"/>
              <a:t>etwork of experimental and computational facilities and expertise</a:t>
            </a:r>
            <a:endParaRPr lang="en-US" dirty="0"/>
          </a:p>
        </p:txBody>
      </p:sp>
      <p:sp>
        <p:nvSpPr>
          <p:cNvPr id="16" name="Content Placeholder 2"/>
          <p:cNvSpPr txBox="1">
            <a:spLocks/>
          </p:cNvSpPr>
          <p:nvPr/>
        </p:nvSpPr>
        <p:spPr>
          <a:xfrm>
            <a:off x="3120584" y="2936961"/>
            <a:ext cx="2567215" cy="1226387"/>
          </a:xfrm>
          <a:prstGeom prst="rect">
            <a:avLst/>
          </a:prstGeom>
        </p:spPr>
        <p:txBody>
          <a:bodyPr vert="horz" lIns="91440" tIns="45720" rIns="91440" bIns="45720" rtlCol="0">
            <a:noAutofit/>
          </a:bodyPr>
          <a:lstStyle/>
          <a:p>
            <a:pPr lvl="0">
              <a:spcBef>
                <a:spcPct val="20000"/>
              </a:spcBef>
            </a:pPr>
            <a:r>
              <a:rPr lang="en-US" kern="1200" dirty="0" smtClean="0">
                <a:solidFill>
                  <a:srgbClr val="FFFF9E"/>
                </a:solidFill>
                <a:latin typeface="Avenir Next Condensed Demi Bold"/>
                <a:cs typeface="Avenir Next Condensed Demi Bold"/>
              </a:rPr>
              <a:t>A single interconnected “facility” where data is acquired, stored, analyzed and served</a:t>
            </a:r>
          </a:p>
        </p:txBody>
      </p:sp>
      <p:sp>
        <p:nvSpPr>
          <p:cNvPr id="13" name="TextBox 12"/>
          <p:cNvSpPr txBox="1"/>
          <p:nvPr/>
        </p:nvSpPr>
        <p:spPr>
          <a:xfrm>
            <a:off x="6274977" y="4163358"/>
            <a:ext cx="2662912" cy="276999"/>
          </a:xfrm>
          <a:prstGeom prst="rect">
            <a:avLst/>
          </a:prstGeom>
          <a:noFill/>
        </p:spPr>
        <p:txBody>
          <a:bodyPr wrap="square" rtlCol="0">
            <a:spAutoFit/>
          </a:bodyPr>
          <a:lstStyle/>
          <a:p>
            <a:r>
              <a:rPr lang="en-US" sz="1200" dirty="0" smtClean="0">
                <a:solidFill>
                  <a:srgbClr val="FFFFFF"/>
                </a:solidFill>
                <a:latin typeface="Avenir Next Condensed Demi Bold"/>
                <a:cs typeface="Avenir Next Condensed Demi Bold"/>
              </a:rPr>
              <a:t>Methods, models, analytics, and software</a:t>
            </a:r>
            <a:endParaRPr lang="en-US" sz="1200" dirty="0">
              <a:solidFill>
                <a:srgbClr val="FFFFFF"/>
              </a:solidFill>
              <a:latin typeface="Avenir Next Condensed Demi Bold"/>
              <a:cs typeface="Avenir Next Condensed Demi Bold"/>
            </a:endParaRPr>
          </a:p>
        </p:txBody>
      </p:sp>
      <p:pic>
        <p:nvPicPr>
          <p:cNvPr id="21" name="Picture 20"/>
          <p:cNvPicPr>
            <a:picLocks noChangeAspect="1"/>
          </p:cNvPicPr>
          <p:nvPr/>
        </p:nvPicPr>
        <p:blipFill>
          <a:blip r:embed="rId11"/>
          <a:stretch>
            <a:fillRect/>
          </a:stretch>
        </p:blipFill>
        <p:spPr>
          <a:xfrm>
            <a:off x="-10209335" y="1308749"/>
            <a:ext cx="1535215" cy="939928"/>
          </a:xfrm>
          <a:prstGeom prst="rect">
            <a:avLst/>
          </a:prstGeom>
        </p:spPr>
      </p:pic>
      <p:pic>
        <p:nvPicPr>
          <p:cNvPr id="22" name="Picture 21"/>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371121" y="3393055"/>
            <a:ext cx="1593247" cy="791676"/>
          </a:xfrm>
          <a:prstGeom prst="rect">
            <a:avLst/>
          </a:prstGeom>
        </p:spPr>
      </p:pic>
      <p:pic>
        <p:nvPicPr>
          <p:cNvPr id="23" name="Picture 22"/>
          <p:cNvPicPr>
            <a:picLocks noChangeAspect="1"/>
          </p:cNvPicPr>
          <p:nvPr/>
        </p:nvPicPr>
        <p:blipFill>
          <a:blip r:embed="rId11"/>
          <a:stretch>
            <a:fillRect/>
          </a:stretch>
        </p:blipFill>
        <p:spPr>
          <a:xfrm>
            <a:off x="6489413" y="1713136"/>
            <a:ext cx="1535215" cy="939928"/>
          </a:xfrm>
          <a:prstGeom prst="rect">
            <a:avLst/>
          </a:prstGeom>
        </p:spPr>
      </p:pic>
      <p:sp>
        <p:nvSpPr>
          <p:cNvPr id="27" name="TextBox 26"/>
          <p:cNvSpPr txBox="1"/>
          <p:nvPr/>
        </p:nvSpPr>
        <p:spPr>
          <a:xfrm>
            <a:off x="626818" y="2201444"/>
            <a:ext cx="787395" cy="253916"/>
          </a:xfrm>
          <a:prstGeom prst="rect">
            <a:avLst/>
          </a:prstGeom>
          <a:noFill/>
        </p:spPr>
        <p:txBody>
          <a:bodyPr wrap="none" rtlCol="0">
            <a:spAutoFit/>
          </a:bodyPr>
          <a:lstStyle/>
          <a:p>
            <a:r>
              <a:rPr lang="en-US" sz="1050" dirty="0" smtClean="0">
                <a:solidFill>
                  <a:schemeClr val="bg1"/>
                </a:solidFill>
                <a:latin typeface="Avenir Next Condensed Demi Bold"/>
                <a:cs typeface="Avenir Next Condensed Demi Bold"/>
              </a:rPr>
              <a:t>Sequencers</a:t>
            </a:r>
          </a:p>
        </p:txBody>
      </p:sp>
      <p:grpSp>
        <p:nvGrpSpPr>
          <p:cNvPr id="30" name="Group 29"/>
          <p:cNvGrpSpPr/>
          <p:nvPr/>
        </p:nvGrpSpPr>
        <p:grpSpPr>
          <a:xfrm>
            <a:off x="1361874" y="1026041"/>
            <a:ext cx="920082" cy="991197"/>
            <a:chOff x="1520133" y="1146009"/>
            <a:chExt cx="920082" cy="991196"/>
          </a:xfrm>
        </p:grpSpPr>
        <p:pic>
          <p:nvPicPr>
            <p:cNvPr id="17" name="Picture 16"/>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528045" y="1146009"/>
              <a:ext cx="912170" cy="911159"/>
            </a:xfrm>
            <a:prstGeom prst="ellipse">
              <a:avLst/>
            </a:prstGeom>
          </p:spPr>
        </p:pic>
        <p:sp>
          <p:nvSpPr>
            <p:cNvPr id="28" name="TextBox 27"/>
            <p:cNvSpPr txBox="1"/>
            <p:nvPr/>
          </p:nvSpPr>
          <p:spPr>
            <a:xfrm>
              <a:off x="1520133" y="1875595"/>
              <a:ext cx="902811" cy="261610"/>
            </a:xfrm>
            <a:prstGeom prst="rect">
              <a:avLst/>
            </a:prstGeom>
            <a:solidFill>
              <a:schemeClr val="accent4">
                <a:lumMod val="75000"/>
                <a:alpha val="57000"/>
              </a:schemeClr>
            </a:solidFill>
            <a:effectLst>
              <a:softEdge rad="63500"/>
            </a:effectLst>
          </p:spPr>
          <p:txBody>
            <a:bodyPr wrap="none" rtlCol="0">
              <a:spAutoFit/>
            </a:bodyPr>
            <a:lstStyle/>
            <a:p>
              <a:r>
                <a:rPr lang="en-US" sz="1100" dirty="0" smtClean="0">
                  <a:solidFill>
                    <a:srgbClr val="FFFFFF"/>
                  </a:solidFill>
                  <a:latin typeface="Avenir Next Condensed Demi Bold"/>
                  <a:cs typeface="Avenir Next Condensed Demi Bold"/>
                </a:rPr>
                <a:t>Light Sources</a:t>
              </a:r>
            </a:p>
          </p:txBody>
        </p:sp>
      </p:grpSp>
      <p:pic>
        <p:nvPicPr>
          <p:cNvPr id="31" name="Picture 30"/>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216963" y="2627732"/>
            <a:ext cx="910691" cy="916216"/>
          </a:xfrm>
          <a:prstGeom prst="ellipse">
            <a:avLst/>
          </a:prstGeom>
        </p:spPr>
      </p:pic>
      <p:sp>
        <p:nvSpPr>
          <p:cNvPr id="32" name="TextBox 31"/>
          <p:cNvSpPr txBox="1"/>
          <p:nvPr/>
        </p:nvSpPr>
        <p:spPr>
          <a:xfrm>
            <a:off x="280464" y="3131444"/>
            <a:ext cx="761747" cy="261610"/>
          </a:xfrm>
          <a:prstGeom prst="rect">
            <a:avLst/>
          </a:prstGeom>
          <a:solidFill>
            <a:schemeClr val="accent4">
              <a:lumMod val="75000"/>
              <a:alpha val="57000"/>
            </a:schemeClr>
          </a:solidFill>
          <a:effectLst>
            <a:softEdge rad="63500"/>
          </a:effectLst>
        </p:spPr>
        <p:txBody>
          <a:bodyPr wrap="none" rtlCol="0">
            <a:spAutoFit/>
          </a:bodyPr>
          <a:lstStyle/>
          <a:p>
            <a:r>
              <a:rPr lang="en-US" sz="1100" dirty="0" smtClean="0">
                <a:solidFill>
                  <a:srgbClr val="FFFFFF"/>
                </a:solidFill>
                <a:latin typeface="Avenir Next Condensed Demi Bold"/>
                <a:cs typeface="Avenir Next Condensed Demi Bold"/>
              </a:rPr>
              <a:t>Telescopes</a:t>
            </a:r>
          </a:p>
        </p:txBody>
      </p:sp>
      <p:pic>
        <p:nvPicPr>
          <p:cNvPr id="35" name="Picture 34"/>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276193" y="3624981"/>
            <a:ext cx="910691" cy="910691"/>
          </a:xfrm>
          <a:prstGeom prst="ellipse">
            <a:avLst/>
          </a:prstGeom>
        </p:spPr>
      </p:pic>
      <p:sp>
        <p:nvSpPr>
          <p:cNvPr id="36" name="TextBox 35"/>
          <p:cNvSpPr txBox="1"/>
          <p:nvPr/>
        </p:nvSpPr>
        <p:spPr>
          <a:xfrm>
            <a:off x="421724" y="4092930"/>
            <a:ext cx="847032" cy="430887"/>
          </a:xfrm>
          <a:prstGeom prst="rect">
            <a:avLst/>
          </a:prstGeom>
          <a:noFill/>
          <a:effectLst>
            <a:softEdge rad="63500"/>
          </a:effectLst>
        </p:spPr>
        <p:txBody>
          <a:bodyPr wrap="square" rtlCol="0">
            <a:spAutoFit/>
          </a:bodyPr>
          <a:lstStyle/>
          <a:p>
            <a:r>
              <a:rPr lang="en-US" sz="1100" dirty="0" smtClean="0">
                <a:latin typeface="Avenir Next Condensed Demi Bold"/>
                <a:cs typeface="Avenir Next Condensed Demi Bold"/>
              </a:rPr>
              <a:t>Particle Detectors</a:t>
            </a:r>
          </a:p>
        </p:txBody>
      </p:sp>
      <p:pic>
        <p:nvPicPr>
          <p:cNvPr id="38" name="Picture 37"/>
          <p:cNvPicPr>
            <a:picLocks noChangeAspect="1"/>
          </p:cNvPicPr>
          <p:nvPr/>
        </p:nvPicPr>
        <p:blipFill rotWithShape="1">
          <a:blip r:embed="rId16" cstate="screen">
            <a:extLst>
              <a:ext uri="{BEBA8EAE-BF5A-486C-A8C5-ECC9F3942E4B}">
                <a14:imgProps xmlns:a14="http://schemas.microsoft.com/office/drawing/2010/main">
                  <a14:imgLayer r:embed="rId17">
                    <a14:imgEffect>
                      <a14:backgroundRemoval t="10000" b="90000" l="24372" r="80823"/>
                    </a14:imgEffect>
                  </a14:imgLayer>
                </a14:imgProps>
              </a:ext>
              <a:ext uri="{28A0092B-C50C-407E-A947-70E740481C1C}">
                <a14:useLocalDpi xmlns:a14="http://schemas.microsoft.com/office/drawing/2010/main"/>
              </a:ext>
            </a:extLst>
          </a:blip>
          <a:srcRect l="17316" r="12121"/>
          <a:stretch/>
        </p:blipFill>
        <p:spPr>
          <a:xfrm>
            <a:off x="672557" y="4609273"/>
            <a:ext cx="910213" cy="910771"/>
          </a:xfrm>
          <a:prstGeom prst="ellipse">
            <a:avLst/>
          </a:prstGeom>
          <a:solidFill>
            <a:schemeClr val="tx1"/>
          </a:solidFill>
        </p:spPr>
      </p:pic>
      <p:sp>
        <p:nvSpPr>
          <p:cNvPr id="39" name="TextBox 38"/>
          <p:cNvSpPr txBox="1"/>
          <p:nvPr/>
        </p:nvSpPr>
        <p:spPr>
          <a:xfrm>
            <a:off x="742731" y="5134318"/>
            <a:ext cx="851515" cy="261610"/>
          </a:xfrm>
          <a:prstGeom prst="rect">
            <a:avLst/>
          </a:prstGeom>
          <a:noFill/>
          <a:effectLst>
            <a:softEdge rad="63500"/>
          </a:effectLst>
        </p:spPr>
        <p:txBody>
          <a:bodyPr wrap="none" rtlCol="0">
            <a:spAutoFit/>
          </a:bodyPr>
          <a:lstStyle/>
          <a:p>
            <a:r>
              <a:rPr lang="en-US" sz="1100" dirty="0" smtClean="0">
                <a:solidFill>
                  <a:schemeClr val="bg1"/>
                </a:solidFill>
                <a:latin typeface="Avenir Next Condensed Demi Bold"/>
                <a:cs typeface="Avenir Next Condensed Demi Bold"/>
              </a:rPr>
              <a:t>Microscopes</a:t>
            </a:r>
          </a:p>
        </p:txBody>
      </p:sp>
      <p:pic>
        <p:nvPicPr>
          <p:cNvPr id="11" name="Picture 10"/>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470505" y="1026040"/>
            <a:ext cx="1492388" cy="924421"/>
          </a:xfrm>
          <a:prstGeom prst="rect">
            <a:avLst/>
          </a:prstGeom>
        </p:spPr>
      </p:pic>
      <p:pic>
        <p:nvPicPr>
          <p:cNvPr id="42" name="Shape 509"/>
          <p:cNvPicPr preferRelativeResize="0"/>
          <p:nvPr/>
        </p:nvPicPr>
        <p:blipFill>
          <a:blip r:embed="rId19" cstate="screen">
            <a:alphaModFix/>
            <a:extLst>
              <a:ext uri="{28A0092B-C50C-407E-A947-70E740481C1C}">
                <a14:useLocalDpi xmlns:a14="http://schemas.microsoft.com/office/drawing/2010/main"/>
              </a:ext>
            </a:extLst>
          </a:blip>
          <a:stretch>
            <a:fillRect/>
          </a:stretch>
        </p:blipFill>
        <p:spPr>
          <a:xfrm>
            <a:off x="2449291" y="2291039"/>
            <a:ext cx="671285" cy="645924"/>
          </a:xfrm>
          <a:prstGeom prst="ellipse">
            <a:avLst/>
          </a:prstGeom>
          <a:noFill/>
          <a:ln>
            <a:noFill/>
          </a:ln>
        </p:spPr>
      </p:pic>
      <p:sp>
        <p:nvSpPr>
          <p:cNvPr id="43" name="Content Placeholder 2"/>
          <p:cNvSpPr txBox="1">
            <a:spLocks/>
          </p:cNvSpPr>
          <p:nvPr/>
        </p:nvSpPr>
        <p:spPr>
          <a:xfrm>
            <a:off x="6962896" y="5395929"/>
            <a:ext cx="2031063" cy="680899"/>
          </a:xfrm>
          <a:prstGeom prst="rect">
            <a:avLst/>
          </a:prstGeom>
        </p:spPr>
        <p:txBody>
          <a:bodyPr vert="horz" lIns="91440" tIns="45720" rIns="91440" bIns="45720" rtlCol="0">
            <a:noAutofit/>
          </a:bodyPr>
          <a:lstStyle/>
          <a:p>
            <a:pPr lvl="0">
              <a:spcBef>
                <a:spcPct val="20000"/>
              </a:spcBef>
            </a:pPr>
            <a:r>
              <a:rPr lang="en-US" kern="1200" dirty="0" smtClean="0">
                <a:solidFill>
                  <a:srgbClr val="FFFF9E"/>
                </a:solidFill>
                <a:latin typeface="Avenir Next Condensed Demi Bold"/>
                <a:cs typeface="Avenir Next Condensed Demi Bold"/>
              </a:rPr>
              <a:t>Execution plan: one science area at a time</a:t>
            </a:r>
          </a:p>
        </p:txBody>
      </p:sp>
      <p:pic>
        <p:nvPicPr>
          <p:cNvPr id="33" name="Picture 32"/>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7719791" y="4425273"/>
            <a:ext cx="1067389" cy="496243"/>
          </a:xfrm>
          <a:prstGeom prst="rect">
            <a:avLst/>
          </a:prstGeom>
        </p:spPr>
      </p:pic>
    </p:spTree>
    <p:extLst>
      <p:ext uri="{BB962C8B-B14F-4D97-AF65-F5344CB8AC3E}">
        <p14:creationId xmlns:p14="http://schemas.microsoft.com/office/powerpoint/2010/main" val="23360066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42" y="179879"/>
            <a:ext cx="8783658" cy="769479"/>
          </a:xfrm>
        </p:spPr>
        <p:txBody>
          <a:bodyPr>
            <a:noAutofit/>
          </a:bodyPr>
          <a:lstStyle/>
          <a:p>
            <a:r>
              <a:rPr lang="en-US" dirty="0" err="1"/>
              <a:t>ESnet</a:t>
            </a:r>
            <a:r>
              <a:rPr lang="en-US" dirty="0"/>
              <a:t>: </a:t>
            </a:r>
            <a:r>
              <a:rPr lang="en-US" dirty="0" smtClean="0"/>
              <a:t>Dat</a:t>
            </a:r>
            <a:r>
              <a:rPr lang="en-US" dirty="0" smtClean="0"/>
              <a:t>a driven science drives network capacity</a:t>
            </a:r>
            <a:endParaRPr lang="en-US" dirty="0"/>
          </a:p>
        </p:txBody>
      </p:sp>
      <p:graphicFrame>
        <p:nvGraphicFramePr>
          <p:cNvPr id="20" name="Chart 19"/>
          <p:cNvGraphicFramePr>
            <a:graphicFrameLocks/>
          </p:cNvGraphicFramePr>
          <p:nvPr>
            <p:extLst>
              <p:ext uri="{D42A27DB-BD31-4B8C-83A1-F6EECF244321}">
                <p14:modId xmlns:p14="http://schemas.microsoft.com/office/powerpoint/2010/main" val="1605499237"/>
              </p:ext>
            </p:extLst>
          </p:nvPr>
        </p:nvGraphicFramePr>
        <p:xfrm>
          <a:off x="360342" y="1117365"/>
          <a:ext cx="8359294" cy="4393243"/>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p:cNvSpPr/>
          <p:nvPr/>
        </p:nvSpPr>
        <p:spPr>
          <a:xfrm>
            <a:off x="1614430" y="6079281"/>
            <a:ext cx="5233925" cy="400110"/>
          </a:xfrm>
          <a:prstGeom prst="rect">
            <a:avLst/>
          </a:prstGeom>
          <a:noFill/>
        </p:spPr>
        <p:txBody>
          <a:bodyPr wrap="square">
            <a:spAutoFit/>
          </a:bodyPr>
          <a:lstStyle/>
          <a:p>
            <a:pPr algn="ctr">
              <a:spcBef>
                <a:spcPts val="880"/>
              </a:spcBef>
              <a:buClr>
                <a:srgbClr val="2DB2CF"/>
              </a:buClr>
            </a:pPr>
            <a:r>
              <a:rPr lang="en-US" sz="2000" dirty="0" smtClean="0">
                <a:solidFill>
                  <a:srgbClr val="FFFF9E"/>
                </a:solidFill>
                <a:latin typeface="Avenir Next Condensed Demi Bold"/>
                <a:cs typeface="Avenir Next Condensed Demi Bold"/>
              </a:rPr>
              <a:t>100 </a:t>
            </a:r>
            <a:r>
              <a:rPr lang="en-US" sz="2000" dirty="0" err="1" smtClean="0">
                <a:solidFill>
                  <a:srgbClr val="FFFF9E"/>
                </a:solidFill>
                <a:latin typeface="Avenir Next Condensed Demi Bold"/>
                <a:cs typeface="Avenir Next Condensed Demi Bold"/>
              </a:rPr>
              <a:t>Exabytes</a:t>
            </a:r>
            <a:r>
              <a:rPr lang="en-US" sz="2000" dirty="0" smtClean="0">
                <a:solidFill>
                  <a:srgbClr val="FFFF9E"/>
                </a:solidFill>
                <a:latin typeface="Avenir Next Condensed Demi Bold"/>
                <a:cs typeface="Avenir Next Condensed Demi Bold"/>
              </a:rPr>
              <a:t>/year by 2024!</a:t>
            </a:r>
            <a:endParaRPr lang="en-US" sz="2000" dirty="0">
              <a:solidFill>
                <a:srgbClr val="FFFF9E"/>
              </a:solidFill>
              <a:latin typeface="Avenir Next Condensed Demi Bold"/>
              <a:cs typeface="Avenir Next Condensed Demi Bold"/>
            </a:endParaRPr>
          </a:p>
        </p:txBody>
      </p:sp>
      <p:sp>
        <p:nvSpPr>
          <p:cNvPr id="5" name="TextBox 4"/>
          <p:cNvSpPr txBox="1"/>
          <p:nvPr/>
        </p:nvSpPr>
        <p:spPr>
          <a:xfrm>
            <a:off x="2347754" y="1363296"/>
            <a:ext cx="1677241" cy="768415"/>
          </a:xfrm>
          <a:prstGeom prst="rect">
            <a:avLst/>
          </a:prstGeom>
          <a:solidFill>
            <a:schemeClr val="bg1"/>
          </a:solidFill>
        </p:spPr>
        <p:txBody>
          <a:bodyPr wrap="square" lIns="0" tIns="0" rIns="0" bIns="0" rtlCol="0">
            <a:spAutoFit/>
          </a:bodyPr>
          <a:lstStyle/>
          <a:p>
            <a:pPr>
              <a:lnSpc>
                <a:spcPct val="120000"/>
              </a:lnSpc>
            </a:pPr>
            <a:r>
              <a:rPr lang="en-US" sz="1400" dirty="0" smtClean="0">
                <a:latin typeface="Avenir Next Condensed Regular"/>
                <a:cs typeface="Avenir Next Condensed Regular"/>
              </a:rPr>
              <a:t>Traditional IP</a:t>
            </a:r>
            <a:endParaRPr lang="en-US" sz="1400" dirty="0">
              <a:latin typeface="Avenir Next Condensed Regular"/>
              <a:cs typeface="Avenir Next Condensed Regular"/>
            </a:endParaRPr>
          </a:p>
          <a:p>
            <a:pPr>
              <a:lnSpc>
                <a:spcPct val="120000"/>
              </a:lnSpc>
            </a:pPr>
            <a:r>
              <a:rPr lang="en-US" sz="1400" dirty="0" smtClean="0">
                <a:latin typeface="Avenir Next Condensed Regular"/>
                <a:cs typeface="Avenir Next Condensed Regular"/>
              </a:rPr>
              <a:t>Transatlantic</a:t>
            </a:r>
            <a:endParaRPr lang="en-US" sz="1400" dirty="0">
              <a:latin typeface="Avenir Next Condensed Regular"/>
              <a:cs typeface="Avenir Next Condensed Regular"/>
            </a:endParaRPr>
          </a:p>
          <a:p>
            <a:pPr>
              <a:lnSpc>
                <a:spcPct val="120000"/>
              </a:lnSpc>
            </a:pPr>
            <a:r>
              <a:rPr lang="en-US" sz="1400" dirty="0" smtClean="0">
                <a:latin typeface="Avenir Next Condensed Regular"/>
                <a:cs typeface="Avenir Next Condensed Regular"/>
              </a:rPr>
              <a:t>Big science data</a:t>
            </a:r>
          </a:p>
        </p:txBody>
      </p:sp>
      <p:sp>
        <p:nvSpPr>
          <p:cNvPr id="16" name="TextBox 15"/>
          <p:cNvSpPr txBox="1"/>
          <p:nvPr/>
        </p:nvSpPr>
        <p:spPr>
          <a:xfrm>
            <a:off x="1504221" y="5415067"/>
            <a:ext cx="6293892" cy="646331"/>
          </a:xfrm>
          <a:prstGeom prst="rect">
            <a:avLst/>
          </a:prstGeom>
          <a:noFill/>
        </p:spPr>
        <p:txBody>
          <a:bodyPr wrap="square" rtlCol="0">
            <a:spAutoFit/>
          </a:bodyPr>
          <a:lstStyle/>
          <a:p>
            <a:r>
              <a:rPr lang="en-US" dirty="0" smtClean="0"/>
              <a:t>Science DMZ to deliver bandwidth to the end users</a:t>
            </a:r>
          </a:p>
          <a:p>
            <a:r>
              <a:rPr lang="en-US" dirty="0"/>
              <a:t> </a:t>
            </a:r>
            <a:r>
              <a:rPr lang="en-US" dirty="0" smtClean="0"/>
              <a:t>                                                    OSCARS for bandwidth reservation </a:t>
            </a:r>
            <a:endParaRPr lang="en-US" dirty="0"/>
          </a:p>
        </p:txBody>
      </p:sp>
      <p:sp>
        <p:nvSpPr>
          <p:cNvPr id="28" name="Oval 27"/>
          <p:cNvSpPr/>
          <p:nvPr/>
        </p:nvSpPr>
        <p:spPr>
          <a:xfrm>
            <a:off x="7690797" y="5294992"/>
            <a:ext cx="1203300" cy="1150085"/>
          </a:xfrm>
          <a:prstGeom prst="ellipse">
            <a:avLst/>
          </a:prstGeom>
          <a:blipFill rotWithShape="1">
            <a:blip r:embed="rId4" cstate="screen">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9" name="Oval 28"/>
          <p:cNvSpPr/>
          <p:nvPr/>
        </p:nvSpPr>
        <p:spPr>
          <a:xfrm>
            <a:off x="124458" y="5205558"/>
            <a:ext cx="1306390" cy="1184399"/>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1" name="TextBox 30"/>
          <p:cNvSpPr txBox="1"/>
          <p:nvPr/>
        </p:nvSpPr>
        <p:spPr>
          <a:xfrm>
            <a:off x="275474" y="5543834"/>
            <a:ext cx="1137488" cy="307777"/>
          </a:xfrm>
          <a:prstGeom prst="rect">
            <a:avLst/>
          </a:prstGeom>
          <a:noFill/>
        </p:spPr>
        <p:txBody>
          <a:bodyPr wrap="none" rtlCol="0">
            <a:spAutoFit/>
          </a:bodyPr>
          <a:lstStyle/>
          <a:p>
            <a:r>
              <a:rPr lang="en-US" sz="1400" b="1" dirty="0" smtClean="0">
                <a:solidFill>
                  <a:srgbClr val="000000"/>
                </a:solidFill>
              </a:rPr>
              <a:t>Science DMZ</a:t>
            </a:r>
            <a:endParaRPr lang="en-US" sz="1400" b="1" dirty="0">
              <a:solidFill>
                <a:srgbClr val="000000"/>
              </a:solidFill>
            </a:endParaRPr>
          </a:p>
        </p:txBody>
      </p:sp>
    </p:spTree>
    <p:extLst>
      <p:ext uri="{BB962C8B-B14F-4D97-AF65-F5344CB8AC3E}">
        <p14:creationId xmlns:p14="http://schemas.microsoft.com/office/powerpoint/2010/main" val="102862107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Systems configured for data-intensive science</a:t>
            </a:r>
            <a:endParaRPr lang="en-US" dirty="0"/>
          </a:p>
        </p:txBody>
      </p:sp>
      <p:pic>
        <p:nvPicPr>
          <p:cNvPr id="5" name="Picture 4" descr="XBD201511-00442-47.TI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445015"/>
            <a:ext cx="9144000" cy="3667507"/>
          </a:xfrm>
          <a:prstGeom prst="rect">
            <a:avLst/>
          </a:prstGeom>
        </p:spPr>
      </p:pic>
      <p:sp>
        <p:nvSpPr>
          <p:cNvPr id="6" name="TextBox 5"/>
          <p:cNvSpPr txBox="1"/>
          <p:nvPr/>
        </p:nvSpPr>
        <p:spPr>
          <a:xfrm>
            <a:off x="185819" y="5259849"/>
            <a:ext cx="8886643" cy="923330"/>
          </a:xfrm>
          <a:prstGeom prst="rect">
            <a:avLst/>
          </a:prstGeom>
          <a:noFill/>
        </p:spPr>
        <p:txBody>
          <a:bodyPr wrap="square" rtlCol="0">
            <a:spAutoFit/>
          </a:bodyPr>
          <a:lstStyle/>
          <a:p>
            <a:r>
              <a:rPr lang="en-US" dirty="0" smtClean="0"/>
              <a:t>NERSC Cori has</a:t>
            </a:r>
            <a:r>
              <a:rPr lang="en-US" dirty="0"/>
              <a:t> </a:t>
            </a:r>
            <a:r>
              <a:rPr lang="en-US" dirty="0" smtClean="0"/>
              <a:t>data partition </a:t>
            </a:r>
            <a:r>
              <a:rPr lang="en-US" dirty="0" smtClean="0"/>
              <a:t>(</a:t>
            </a:r>
            <a:r>
              <a:rPr lang="en-US" dirty="0" err="1" smtClean="0"/>
              <a:t>Haswell</a:t>
            </a:r>
            <a:r>
              <a:rPr lang="en-US" dirty="0" smtClean="0"/>
              <a:t>)  </a:t>
            </a:r>
            <a:r>
              <a:rPr lang="en-US" dirty="0" smtClean="0"/>
              <a:t>and pre</a:t>
            </a:r>
            <a:r>
              <a:rPr lang="en-US" dirty="0" smtClean="0"/>
              <a:t>-exascale </a:t>
            </a:r>
            <a:r>
              <a:rPr lang="en-US" dirty="0" smtClean="0"/>
              <a:t>(KNL)</a:t>
            </a:r>
          </a:p>
          <a:p>
            <a:r>
              <a:rPr lang="en-US" dirty="0" smtClean="0"/>
              <a:t>NVRAM file system with close to 2 PB at 2 TB/sec </a:t>
            </a:r>
            <a:endParaRPr lang="en-US" dirty="0" smtClean="0"/>
          </a:p>
          <a:p>
            <a:r>
              <a:rPr lang="en-US" dirty="0" smtClean="0"/>
              <a:t>WAN-to-Cori optimized for streaming data: 100x faster from LCLS to Cori and Globus to CERN</a:t>
            </a:r>
            <a:endParaRPr lang="en-US" dirty="0"/>
          </a:p>
        </p:txBody>
      </p:sp>
    </p:spTree>
    <p:extLst>
      <p:ext uri="{BB962C8B-B14F-4D97-AF65-F5344CB8AC3E}">
        <p14:creationId xmlns:p14="http://schemas.microsoft.com/office/powerpoint/2010/main" val="32187448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EECE1"/>
                </a:solidFill>
              </a:rPr>
              <a:t>Real-time queue prototyped at NERSC</a:t>
            </a:r>
            <a:endParaRPr lang="en-US" dirty="0">
              <a:solidFill>
                <a:srgbClr val="EEECE1"/>
              </a:solidFill>
            </a:endParaRPr>
          </a:p>
        </p:txBody>
      </p:sp>
      <p:sp>
        <p:nvSpPr>
          <p:cNvPr id="4" name="Slide Number Placeholder 3"/>
          <p:cNvSpPr>
            <a:spLocks noGrp="1"/>
          </p:cNvSpPr>
          <p:nvPr>
            <p:ph type="sldNum" sz="quarter" idx="4294967295"/>
          </p:nvPr>
        </p:nvSpPr>
        <p:spPr>
          <a:xfrm>
            <a:off x="4116656" y="6368808"/>
            <a:ext cx="925708" cy="365125"/>
          </a:xfrm>
          <a:prstGeom prst="rect">
            <a:avLst/>
          </a:prstGeom>
        </p:spPr>
        <p:txBody>
          <a:bodyPr/>
          <a:lstStyle/>
          <a:p>
            <a:r>
              <a:rPr lang="en-US" smtClean="0"/>
              <a:t>- </a:t>
            </a:r>
            <a:fld id="{D174BAF6-F8F2-EF4F-936C-8DF63288C82F}" type="slidenum">
              <a:rPr lang="en-US" smtClean="0"/>
              <a:pPr/>
              <a:t>24</a:t>
            </a:fld>
            <a:r>
              <a:rPr lang="en-US" smtClean="0"/>
              <a:t> -</a:t>
            </a:r>
            <a:endParaRPr lang="en-US" dirty="0"/>
          </a:p>
        </p:txBody>
      </p:sp>
      <p:sp>
        <p:nvSpPr>
          <p:cNvPr id="8" name="Content Placeholder 7"/>
          <p:cNvSpPr>
            <a:spLocks noGrp="1"/>
          </p:cNvSpPr>
          <p:nvPr>
            <p:ph idx="1"/>
          </p:nvPr>
        </p:nvSpPr>
        <p:spPr>
          <a:xfrm>
            <a:off x="457200" y="1295409"/>
            <a:ext cx="8229600" cy="1065879"/>
          </a:xfrm>
        </p:spPr>
        <p:txBody>
          <a:bodyPr>
            <a:normAutofit fontScale="77500" lnSpcReduction="20000"/>
          </a:bodyPr>
          <a:lstStyle/>
          <a:p>
            <a:r>
              <a:rPr lang="en-US" dirty="0" smtClean="0"/>
              <a:t>In 1998 dedicated hardware; now prototype </a:t>
            </a:r>
            <a:r>
              <a:rPr lang="en-US" dirty="0"/>
              <a:t>queue </a:t>
            </a:r>
            <a:r>
              <a:rPr lang="en-US" dirty="0" smtClean="0"/>
              <a:t>on Cori</a:t>
            </a:r>
          </a:p>
          <a:p>
            <a:r>
              <a:rPr lang="en-US" dirty="0" smtClean="0"/>
              <a:t>&lt;</a:t>
            </a:r>
            <a:r>
              <a:rPr lang="en-US" dirty="0"/>
              <a:t>1% of </a:t>
            </a:r>
            <a:r>
              <a:rPr lang="en-US" dirty="0" smtClean="0"/>
              <a:t>NERSC allocation</a:t>
            </a:r>
          </a:p>
          <a:p>
            <a:r>
              <a:rPr lang="en-US" dirty="0" err="1" smtClean="0"/>
              <a:t>Cryo-Em</a:t>
            </a:r>
            <a:r>
              <a:rPr lang="en-US" dirty="0" smtClean="0"/>
              <a:t>, Mass spec, Telescopes, Accelerator, Light sources</a:t>
            </a:r>
            <a:endParaRPr lang="en-US" dirty="0"/>
          </a:p>
          <a:p>
            <a:endParaRPr lang="en-US" dirty="0"/>
          </a:p>
        </p:txBody>
      </p:sp>
      <p:pic>
        <p:nvPicPr>
          <p:cNvPr id="9" name="Picture 8" descr="version2_draft3_blueRibbon_semitransparent_crop.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10" y="2479590"/>
            <a:ext cx="2498375" cy="2498375"/>
          </a:xfrm>
          <a:prstGeom prst="rect">
            <a:avLst/>
          </a:prstGeom>
          <a:ln>
            <a:solidFill>
              <a:srgbClr val="000000"/>
            </a:solidFill>
          </a:ln>
        </p:spPr>
      </p:pic>
      <p:sp>
        <p:nvSpPr>
          <p:cNvPr id="10" name="TextBox 9"/>
          <p:cNvSpPr txBox="1"/>
          <p:nvPr/>
        </p:nvSpPr>
        <p:spPr>
          <a:xfrm>
            <a:off x="53254" y="5241523"/>
            <a:ext cx="2902331" cy="584776"/>
          </a:xfrm>
          <a:prstGeom prst="rect">
            <a:avLst/>
          </a:prstGeom>
          <a:noFill/>
        </p:spPr>
        <p:txBody>
          <a:bodyPr wrap="square" rtlCol="0">
            <a:spAutoFit/>
          </a:bodyPr>
          <a:lstStyle/>
          <a:p>
            <a:pPr algn="ctr"/>
            <a:r>
              <a:rPr lang="en-US" sz="1600" dirty="0" err="1" smtClean="0"/>
              <a:t>Cryo</a:t>
            </a:r>
            <a:r>
              <a:rPr lang="en-US" sz="1600" dirty="0" smtClean="0"/>
              <a:t>-EM: Image classification</a:t>
            </a:r>
          </a:p>
          <a:p>
            <a:pPr algn="ctr"/>
            <a:r>
              <a:rPr lang="en-US" sz="1600" dirty="0" smtClean="0"/>
              <a:t>Nogales Lab</a:t>
            </a:r>
            <a:endParaRPr lang="en-US" sz="1600" dirty="0"/>
          </a:p>
        </p:txBody>
      </p:sp>
      <p:pic>
        <p:nvPicPr>
          <p:cNvPr id="11" name="Shape 8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152630" y="2540194"/>
            <a:ext cx="2559773" cy="2584511"/>
          </a:xfrm>
          <a:prstGeom prst="rect">
            <a:avLst/>
          </a:prstGeom>
          <a:noFill/>
          <a:ln w="9525" cap="flat" cmpd="sng">
            <a:solidFill>
              <a:srgbClr val="CCCCCC"/>
            </a:solidFill>
            <a:prstDash val="solid"/>
            <a:round/>
            <a:headEnd type="none" w="med" len="med"/>
            <a:tailEnd type="none" w="med" len="med"/>
          </a:ln>
        </p:spPr>
      </p:pic>
      <p:sp>
        <p:nvSpPr>
          <p:cNvPr id="12" name="TextBox 11"/>
          <p:cNvSpPr txBox="1"/>
          <p:nvPr/>
        </p:nvSpPr>
        <p:spPr>
          <a:xfrm>
            <a:off x="6203572" y="5142587"/>
            <a:ext cx="2902331" cy="584776"/>
          </a:xfrm>
          <a:prstGeom prst="rect">
            <a:avLst/>
          </a:prstGeom>
          <a:noFill/>
        </p:spPr>
        <p:txBody>
          <a:bodyPr wrap="square" rtlCol="0">
            <a:spAutoFit/>
          </a:bodyPr>
          <a:lstStyle/>
          <a:p>
            <a:pPr algn="ctr"/>
            <a:r>
              <a:rPr lang="en-US" sz="1600" dirty="0" smtClean="0"/>
              <a:t>ALS: 3D Reconstruction, rendered on SPOT web portal</a:t>
            </a:r>
            <a:endParaRPr lang="en-US" sz="1600" dirty="0"/>
          </a:p>
        </p:txBody>
      </p:sp>
      <p:pic>
        <p:nvPicPr>
          <p:cNvPr id="13" name="Content Placeholder 6" descr="ptf.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78637" y="2479590"/>
            <a:ext cx="2805729" cy="2498375"/>
          </a:xfrm>
          <a:prstGeom prst="rect">
            <a:avLst/>
          </a:prstGeom>
        </p:spPr>
      </p:pic>
      <p:sp>
        <p:nvSpPr>
          <p:cNvPr id="14" name="TextBox 13"/>
          <p:cNvSpPr txBox="1"/>
          <p:nvPr/>
        </p:nvSpPr>
        <p:spPr>
          <a:xfrm>
            <a:off x="3229697" y="5178363"/>
            <a:ext cx="2902331" cy="338554"/>
          </a:xfrm>
          <a:prstGeom prst="rect">
            <a:avLst/>
          </a:prstGeom>
          <a:noFill/>
        </p:spPr>
        <p:txBody>
          <a:bodyPr wrap="square" rtlCol="0">
            <a:spAutoFit/>
          </a:bodyPr>
          <a:lstStyle/>
          <a:p>
            <a:pPr algn="ctr"/>
            <a:r>
              <a:rPr lang="en-US" sz="1600" dirty="0" smtClean="0"/>
              <a:t>PTF: Image subtraction pipeline</a:t>
            </a:r>
            <a:endParaRPr lang="en-US" sz="1600" dirty="0"/>
          </a:p>
        </p:txBody>
      </p:sp>
    </p:spTree>
    <p:extLst>
      <p:ext uri="{BB962C8B-B14F-4D97-AF65-F5344CB8AC3E}">
        <p14:creationId xmlns:p14="http://schemas.microsoft.com/office/powerpoint/2010/main" val="404923324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 name="Rectangle 1"/>
          <p:cNvSpPr/>
          <p:nvPr/>
        </p:nvSpPr>
        <p:spPr>
          <a:xfrm>
            <a:off x="5812818" y="862119"/>
            <a:ext cx="2235697" cy="17919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5" name="Shape 295"/>
          <p:cNvSpPr txBox="1">
            <a:spLocks noGrp="1"/>
          </p:cNvSpPr>
          <p:nvPr>
            <p:ph type="title"/>
          </p:nvPr>
        </p:nvSpPr>
        <p:spPr>
          <a:prstGeom prst="rect">
            <a:avLst/>
          </a:prstGeom>
        </p:spPr>
        <p:txBody>
          <a:bodyPr lIns="91425" tIns="91425" rIns="91425" bIns="91425" anchor="b" anchorCtr="0">
            <a:noAutofit/>
          </a:bodyPr>
          <a:lstStyle/>
          <a:p>
            <a:pPr lvl="0" rtl="0">
              <a:spcBef>
                <a:spcPts val="0"/>
              </a:spcBef>
              <a:buNone/>
            </a:pPr>
            <a:r>
              <a:rPr lang="en-US" sz="3000" b="0" dirty="0">
                <a:solidFill>
                  <a:srgbClr val="FFFFFF"/>
                </a:solidFill>
                <a:latin typeface="Helvetica Neue Bold Condensed"/>
                <a:ea typeface="Helvetica Neue"/>
                <a:cs typeface="Helvetica Neue Bold Condensed"/>
                <a:sym typeface="Helvetica Neue"/>
              </a:rPr>
              <a:t>Interactive Analytics using </a:t>
            </a:r>
            <a:r>
              <a:rPr lang="en-US" sz="3000" b="0" dirty="0" err="1" smtClean="0">
                <a:solidFill>
                  <a:srgbClr val="FFFFFF"/>
                </a:solidFill>
                <a:latin typeface="Helvetica Neue Bold Condensed"/>
                <a:ea typeface="Helvetica Neue"/>
                <a:cs typeface="Helvetica Neue Bold Condensed"/>
                <a:sym typeface="Helvetica Neue"/>
              </a:rPr>
              <a:t>Jupyter</a:t>
            </a:r>
            <a:endParaRPr lang="en-US" sz="3000" b="0" dirty="0">
              <a:solidFill>
                <a:srgbClr val="FFFFFF"/>
              </a:solidFill>
              <a:latin typeface="Helvetica Neue Bold Condensed"/>
              <a:ea typeface="Helvetica Neue"/>
              <a:cs typeface="Helvetica Neue Bold Condensed"/>
              <a:sym typeface="Helvetica Neue"/>
            </a:endParaRPr>
          </a:p>
        </p:txBody>
      </p:sp>
      <p:sp>
        <p:nvSpPr>
          <p:cNvPr id="300" name="Shape 300"/>
          <p:cNvSpPr txBox="1">
            <a:spLocks noGrp="1"/>
          </p:cNvSpPr>
          <p:nvPr>
            <p:ph idx="1"/>
          </p:nvPr>
        </p:nvSpPr>
        <p:spPr>
          <a:xfrm>
            <a:off x="5185272" y="2826385"/>
            <a:ext cx="3809242" cy="3299785"/>
          </a:xfrm>
          <a:prstGeom prst="rect">
            <a:avLst/>
          </a:prstGeom>
          <a:noFill/>
        </p:spPr>
        <p:txBody>
          <a:bodyPr lIns="91425" tIns="91425" rIns="91425" bIns="91425" anchor="t" anchorCtr="0">
            <a:noAutofit/>
          </a:bodyPr>
          <a:lstStyle/>
          <a:p>
            <a:pPr lvl="0" rtl="0">
              <a:spcBef>
                <a:spcPts val="0"/>
              </a:spcBef>
              <a:spcAft>
                <a:spcPts val="600"/>
              </a:spcAft>
              <a:buNone/>
            </a:pPr>
            <a:r>
              <a:rPr lang="en-US" sz="2000" dirty="0" smtClean="0">
                <a:latin typeface="Helvetica Neue"/>
                <a:ea typeface="Helvetica Neue"/>
                <a:cs typeface="Helvetica Neue"/>
                <a:sym typeface="Helvetica Neue"/>
              </a:rPr>
              <a:t>Science notebooks through </a:t>
            </a:r>
            <a:r>
              <a:rPr lang="en-US" sz="2000" dirty="0" err="1" smtClean="0">
                <a:latin typeface="Helvetica Neue"/>
                <a:ea typeface="Helvetica Neue"/>
                <a:cs typeface="Helvetica Neue"/>
                <a:sym typeface="Helvetica Neue"/>
              </a:rPr>
              <a:t>Jupyter</a:t>
            </a:r>
            <a:r>
              <a:rPr lang="en-US" sz="2000" dirty="0" smtClean="0">
                <a:latin typeface="Helvetica Neue"/>
                <a:ea typeface="Helvetica Neue"/>
                <a:cs typeface="Helvetica Neue"/>
                <a:sym typeface="Helvetica Neue"/>
              </a:rPr>
              <a:t> (</a:t>
            </a:r>
            <a:r>
              <a:rPr lang="en-US" sz="2000" dirty="0" err="1" smtClean="0">
                <a:latin typeface="Helvetica Neue"/>
                <a:ea typeface="Helvetica Neue"/>
                <a:cs typeface="Helvetica Neue"/>
                <a:sym typeface="Helvetica Neue"/>
              </a:rPr>
              <a:t>iPython</a:t>
            </a:r>
            <a:r>
              <a:rPr lang="en-US" sz="2000" dirty="0" smtClean="0">
                <a:latin typeface="Helvetica Neue"/>
                <a:ea typeface="Helvetica Neue"/>
                <a:cs typeface="Helvetica Neue"/>
                <a:sym typeface="Helvetica Neue"/>
              </a:rPr>
              <a:t>)</a:t>
            </a:r>
            <a:endParaRPr lang="en-US" sz="2000" b="0" dirty="0">
              <a:latin typeface="Helvetica Neue"/>
              <a:ea typeface="Helvetica Neue"/>
              <a:cs typeface="Helvetica Neue"/>
              <a:sym typeface="Helvetica Neue"/>
            </a:endParaRPr>
          </a:p>
          <a:p>
            <a:pPr lvl="0">
              <a:spcBef>
                <a:spcPts val="0"/>
              </a:spcBef>
              <a:spcAft>
                <a:spcPts val="600"/>
              </a:spcAft>
              <a:buFontTx/>
              <a:buChar char="•"/>
            </a:pPr>
            <a:r>
              <a:rPr lang="en-US" sz="2000" b="0" dirty="0" smtClean="0">
                <a:latin typeface="Helvetica Neue"/>
                <a:ea typeface="Helvetica Neue"/>
                <a:cs typeface="Helvetica Neue"/>
                <a:sym typeface="Helvetica Neue"/>
              </a:rPr>
              <a:t>Widely used in science</a:t>
            </a:r>
          </a:p>
          <a:p>
            <a:pPr lvl="0">
              <a:spcBef>
                <a:spcPts val="0"/>
              </a:spcBef>
              <a:spcAft>
                <a:spcPts val="600"/>
              </a:spcAft>
              <a:buFontTx/>
              <a:buChar char="•"/>
            </a:pPr>
            <a:r>
              <a:rPr lang="en-US" sz="2000" b="0" dirty="0" smtClean="0">
                <a:latin typeface="Helvetica Neue"/>
                <a:ea typeface="Helvetica Neue"/>
                <a:cs typeface="Helvetica Neue"/>
                <a:sym typeface="Helvetica Neue"/>
              </a:rPr>
              <a:t>Interactive HPC LDRD</a:t>
            </a:r>
          </a:p>
          <a:p>
            <a:pPr lvl="0">
              <a:spcBef>
                <a:spcPts val="0"/>
              </a:spcBef>
              <a:spcAft>
                <a:spcPts val="600"/>
              </a:spcAft>
              <a:buFontTx/>
              <a:buChar char="•"/>
            </a:pPr>
            <a:endParaRPr lang="en-US" sz="2000" b="0" dirty="0" smtClean="0">
              <a:latin typeface="Helvetica Neue"/>
              <a:ea typeface="Helvetica Neue"/>
              <a:cs typeface="Helvetica Neue"/>
              <a:sym typeface="Helvetica Neue"/>
            </a:endParaRPr>
          </a:p>
          <a:p>
            <a:pPr lvl="0" rtl="0">
              <a:spcBef>
                <a:spcPts val="0"/>
              </a:spcBef>
              <a:spcAft>
                <a:spcPts val="600"/>
              </a:spcAft>
              <a:buNone/>
            </a:pPr>
            <a:r>
              <a:rPr lang="en-US" sz="2000" dirty="0" smtClean="0">
                <a:latin typeface="Helvetica Neue"/>
                <a:ea typeface="Helvetica Neue"/>
                <a:cs typeface="Helvetica Neue"/>
                <a:sym typeface="Helvetica Neue"/>
              </a:rPr>
              <a:t>Deployed at NERSC:</a:t>
            </a:r>
          </a:p>
          <a:p>
            <a:pPr marL="457200" lvl="0" indent="-330200" rtl="0">
              <a:spcBef>
                <a:spcPts val="0"/>
              </a:spcBef>
              <a:spcAft>
                <a:spcPts val="600"/>
              </a:spcAft>
              <a:buSzPct val="100000"/>
              <a:buFont typeface="Helvetica Neue"/>
            </a:pPr>
            <a:r>
              <a:rPr lang="en-US" sz="2000" b="0" dirty="0" smtClean="0">
                <a:latin typeface="Helvetica Neue"/>
                <a:ea typeface="Helvetica Neue"/>
                <a:cs typeface="Helvetica Neue"/>
                <a:sym typeface="Helvetica Neue"/>
              </a:rPr>
              <a:t>&gt;</a:t>
            </a:r>
            <a:r>
              <a:rPr lang="en-US" sz="2000" b="0" dirty="0">
                <a:latin typeface="Helvetica Neue"/>
                <a:ea typeface="Helvetica Neue"/>
                <a:cs typeface="Helvetica Neue"/>
                <a:sym typeface="Helvetica Neue"/>
              </a:rPr>
              <a:t>100 users </a:t>
            </a:r>
            <a:r>
              <a:rPr lang="en-US" sz="2000" b="0" dirty="0" smtClean="0">
                <a:latin typeface="Helvetica Neue"/>
                <a:ea typeface="Helvetica Neue"/>
                <a:cs typeface="Helvetica Neue"/>
                <a:sym typeface="Helvetica Neue"/>
              </a:rPr>
              <a:t>pre-production</a:t>
            </a:r>
            <a:endParaRPr lang="en-US" sz="2000" b="0" dirty="0">
              <a:latin typeface="Helvetica Neue"/>
              <a:ea typeface="Helvetica Neue"/>
              <a:cs typeface="Helvetica Neue"/>
              <a:sym typeface="Helvetica Neue"/>
            </a:endParaRPr>
          </a:p>
          <a:p>
            <a:pPr marL="457200" lvl="0" indent="-330200" rtl="0">
              <a:spcBef>
                <a:spcPts val="0"/>
              </a:spcBef>
              <a:spcAft>
                <a:spcPts val="600"/>
              </a:spcAft>
              <a:buSzPct val="100000"/>
              <a:buFont typeface="Helvetica Neue"/>
            </a:pPr>
            <a:endParaRPr lang="en-US" sz="2000" b="0" dirty="0" smtClean="0">
              <a:latin typeface="Helvetica Neue"/>
              <a:ea typeface="Helvetica Neue"/>
              <a:cs typeface="Helvetica Neue"/>
              <a:sym typeface="Helvetica Neue"/>
            </a:endParaRPr>
          </a:p>
          <a:p>
            <a:pPr marL="127000" lvl="0" indent="0" rtl="0">
              <a:spcBef>
                <a:spcPts val="0"/>
              </a:spcBef>
              <a:spcAft>
                <a:spcPts val="600"/>
              </a:spcAft>
              <a:buSzPct val="100000"/>
              <a:buNone/>
            </a:pPr>
            <a:endParaRPr lang="en-US" sz="2000" b="0" dirty="0">
              <a:latin typeface="Helvetica Neue"/>
              <a:ea typeface="Helvetica Neue"/>
              <a:cs typeface="Helvetica Neue"/>
              <a:sym typeface="Helvetica Neue"/>
            </a:endParaRPr>
          </a:p>
        </p:txBody>
      </p:sp>
      <p:pic>
        <p:nvPicPr>
          <p:cNvPr id="301" name="Shape 30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92335" y="1295403"/>
            <a:ext cx="4295400" cy="3851400"/>
          </a:xfrm>
          <a:prstGeom prst="rect">
            <a:avLst/>
          </a:prstGeom>
          <a:solidFill>
            <a:srgbClr val="ECECEC"/>
          </a:solidFill>
          <a:ln w="88900" cap="sq" cmpd="sng">
            <a:solidFill>
              <a:srgbClr val="FFFFFF"/>
            </a:solidFill>
            <a:prstDash val="solid"/>
            <a:miter/>
            <a:headEnd type="none" w="med" len="med"/>
            <a:tailEnd type="none" w="med" len="med"/>
          </a:ln>
        </p:spPr>
      </p:pic>
      <p:pic>
        <p:nvPicPr>
          <p:cNvPr id="302" name="Shape 30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718014" y="862119"/>
            <a:ext cx="4276500" cy="1791900"/>
          </a:xfrm>
          <a:prstGeom prst="rect">
            <a:avLst/>
          </a:prstGeom>
          <a:noFill/>
          <a:ln>
            <a:noFill/>
          </a:ln>
        </p:spPr>
      </p:pic>
      <p:sp>
        <p:nvSpPr>
          <p:cNvPr id="11" name="TextBox 10"/>
          <p:cNvSpPr txBox="1"/>
          <p:nvPr/>
        </p:nvSpPr>
        <p:spPr>
          <a:xfrm>
            <a:off x="152400" y="6463221"/>
            <a:ext cx="8915400" cy="246221"/>
          </a:xfrm>
          <a:prstGeom prst="rect">
            <a:avLst/>
          </a:prstGeom>
          <a:noFill/>
        </p:spPr>
        <p:txBody>
          <a:bodyPr wrap="square" lIns="0" tIns="0" rIns="0" bIns="0" rtlCol="0">
            <a:spAutoFit/>
          </a:bodyPr>
          <a:lstStyle/>
          <a:p>
            <a:pPr algn="ctr" eaLnBrk="1" hangingPunct="1"/>
            <a:r>
              <a:rPr lang="en-US" sz="1600" i="1" dirty="0" smtClean="0"/>
              <a:t>Fernando Perez et al</a:t>
            </a:r>
            <a:endParaRPr lang="en-US" sz="1600" i="1" dirty="0"/>
          </a:p>
        </p:txBody>
      </p:sp>
    </p:spTree>
    <p:extLst>
      <p:ext uri="{BB962C8B-B14F-4D97-AF65-F5344CB8AC3E}">
        <p14:creationId xmlns:p14="http://schemas.microsoft.com/office/powerpoint/2010/main" val="2354379795"/>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5808595" y="2417436"/>
            <a:ext cx="2980857" cy="156592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t>Containers for HPC Systems</a:t>
            </a:r>
            <a:endParaRPr lang="en-US" dirty="0"/>
          </a:p>
        </p:txBody>
      </p:sp>
      <p:sp>
        <p:nvSpPr>
          <p:cNvPr id="3" name="Content Placeholder 2"/>
          <p:cNvSpPr>
            <a:spLocks noGrp="1"/>
          </p:cNvSpPr>
          <p:nvPr>
            <p:ph idx="1"/>
          </p:nvPr>
        </p:nvSpPr>
        <p:spPr>
          <a:xfrm>
            <a:off x="360342" y="1092201"/>
            <a:ext cx="8480318" cy="1966731"/>
          </a:xfrm>
        </p:spPr>
        <p:txBody>
          <a:bodyPr>
            <a:noAutofit/>
          </a:bodyPr>
          <a:lstStyle/>
          <a:p>
            <a:pPr marL="241300" indent="-241300">
              <a:spcBef>
                <a:spcPts val="0"/>
              </a:spcBef>
            </a:pPr>
            <a:r>
              <a:rPr lang="en-US" sz="2400" b="0" dirty="0" smtClean="0"/>
              <a:t>Data analysis pipelines are often large, complex </a:t>
            </a:r>
            <a:r>
              <a:rPr lang="en-US" sz="2400" b="0" dirty="0"/>
              <a:t>software </a:t>
            </a:r>
            <a:r>
              <a:rPr lang="en-US" sz="2400" b="0" dirty="0" smtClean="0"/>
              <a:t>stacks</a:t>
            </a:r>
            <a:endParaRPr lang="en-US" sz="2400" b="0" dirty="0"/>
          </a:p>
          <a:p>
            <a:pPr marL="241300" indent="-241300">
              <a:spcBef>
                <a:spcPts val="0"/>
              </a:spcBef>
            </a:pPr>
            <a:r>
              <a:rPr lang="en-US" sz="2400" b="0" dirty="0" smtClean="0"/>
              <a:t>NERSC Shifter (with Cray),  supports containers for HPC systems</a:t>
            </a:r>
          </a:p>
          <a:p>
            <a:pPr marL="241300" indent="-241300">
              <a:spcBef>
                <a:spcPts val="0"/>
              </a:spcBef>
            </a:pPr>
            <a:r>
              <a:rPr lang="en-US" sz="2400" b="0" dirty="0" smtClean="0"/>
              <a:t>Used in HEP and NP projects 									(ATLAS</a:t>
            </a:r>
            <a:r>
              <a:rPr lang="en-US" sz="2400" b="0" dirty="0"/>
              <a:t>, ALICE, STAR, LSST, </a:t>
            </a:r>
            <a:r>
              <a:rPr lang="en-US" sz="2400" b="0" dirty="0" smtClean="0"/>
              <a:t>DESI)</a:t>
            </a:r>
            <a:endParaRPr lang="en-US" sz="2400" b="0" dirty="0"/>
          </a:p>
        </p:txBody>
      </p:sp>
      <p:sp>
        <p:nvSpPr>
          <p:cNvPr id="4" name="Slide Number Placeholder 3"/>
          <p:cNvSpPr>
            <a:spLocks noGrp="1"/>
          </p:cNvSpPr>
          <p:nvPr>
            <p:ph type="sldNum" sz="quarter" idx="4294967295"/>
          </p:nvPr>
        </p:nvSpPr>
        <p:spPr>
          <a:xfrm>
            <a:off x="4116656" y="6368808"/>
            <a:ext cx="925708" cy="365125"/>
          </a:xfrm>
          <a:prstGeom prst="rect">
            <a:avLst/>
          </a:prstGeom>
        </p:spPr>
        <p:txBody>
          <a:bodyPr/>
          <a:lstStyle/>
          <a:p>
            <a:r>
              <a:rPr lang="en-US" smtClean="0"/>
              <a:t>- </a:t>
            </a:r>
            <a:fld id="{D174BAF6-F8F2-EF4F-936C-8DF63288C82F}" type="slidenum">
              <a:rPr lang="en-US" smtClean="0"/>
              <a:pPr/>
              <a:t>26</a:t>
            </a:fld>
            <a:r>
              <a:rPr lang="en-US" smtClean="0"/>
              <a:t> -</a:t>
            </a:r>
            <a:endParaRPr lang="en-US" dirty="0"/>
          </a:p>
        </p:txBody>
      </p:sp>
      <p:pic>
        <p:nvPicPr>
          <p:cNvPr id="10" name="Content Placeholder 1" descr="shifter_logog.eps"/>
          <p:cNvPicPr>
            <a:picLocks noChangeAspect="1"/>
          </p:cNvPicPr>
          <p:nvPr/>
        </p:nvPicPr>
        <p:blipFill rotWithShape="1">
          <a:blip r:embed="rId3" cstate="screen">
            <a:extLst>
              <a:ext uri="{28A0092B-C50C-407E-A947-70E740481C1C}">
                <a14:useLocalDpi xmlns:a14="http://schemas.microsoft.com/office/drawing/2010/main"/>
              </a:ext>
            </a:extLst>
          </a:blip>
          <a:srcRect l="50746" t="29008" r="18316" b="24050"/>
          <a:stretch/>
        </p:blipFill>
        <p:spPr>
          <a:xfrm>
            <a:off x="5997238" y="2417436"/>
            <a:ext cx="1243724" cy="1565928"/>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51705" y="2560291"/>
            <a:ext cx="1541646" cy="1375412"/>
          </a:xfrm>
          <a:prstGeom prst="rect">
            <a:avLst/>
          </a:prstGeom>
        </p:spPr>
      </p:pic>
      <p:pic>
        <p:nvPicPr>
          <p:cNvPr id="13" name="Picture 12" descr="Screen Shot 2016-02-02 at 11.30.38 A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59811" y="4223032"/>
            <a:ext cx="2980857" cy="14861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Content Placeholder 4" descr="athena-startup.pdf"/>
          <p:cNvPicPr>
            <a:picLocks noChangeAspect="1"/>
          </p:cNvPicPr>
          <p:nvPr/>
        </p:nvPicPr>
        <p:blipFill rotWithShape="1">
          <a:blip r:embed="rId6" cstate="screen">
            <a:extLst>
              <a:ext uri="{28A0092B-C50C-407E-A947-70E740481C1C}">
                <a14:useLocalDpi xmlns:a14="http://schemas.microsoft.com/office/drawing/2010/main"/>
              </a:ext>
            </a:extLst>
          </a:blip>
          <a:srcRect l="7968" t="24109" r="7415" b="13997"/>
          <a:stretch/>
        </p:blipFill>
        <p:spPr>
          <a:xfrm>
            <a:off x="508332" y="3200400"/>
            <a:ext cx="5143500" cy="2819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p:cNvSpPr txBox="1"/>
          <p:nvPr/>
        </p:nvSpPr>
        <p:spPr>
          <a:xfrm>
            <a:off x="2537827" y="3378507"/>
            <a:ext cx="1395860" cy="369332"/>
          </a:xfrm>
          <a:prstGeom prst="rect">
            <a:avLst/>
          </a:prstGeom>
          <a:solidFill>
            <a:srgbClr val="FFFFFF"/>
          </a:solidFill>
        </p:spPr>
        <p:txBody>
          <a:bodyPr wrap="none" rtlCol="0">
            <a:spAutoFit/>
          </a:bodyPr>
          <a:lstStyle/>
          <a:p>
            <a:r>
              <a:rPr lang="en-US" dirty="0" smtClean="0">
                <a:solidFill>
                  <a:schemeClr val="bg1"/>
                </a:solidFill>
              </a:rPr>
              <a:t>Startup Time</a:t>
            </a:r>
          </a:p>
        </p:txBody>
      </p:sp>
    </p:spTree>
    <p:extLst>
      <p:ext uri="{BB962C8B-B14F-4D97-AF65-F5344CB8AC3E}">
        <p14:creationId xmlns:p14="http://schemas.microsoft.com/office/powerpoint/2010/main" val="23230173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Old School Scientific Data Search</a:t>
            </a:r>
            <a:endParaRPr lang="en-US" dirty="0"/>
          </a:p>
        </p:txBody>
      </p:sp>
      <p:pic>
        <p:nvPicPr>
          <p:cNvPr id="6" name="Picture 5" descr="Screen Shot 2013-08-14 at 7.36.52 A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728709" y="1074825"/>
            <a:ext cx="5874033" cy="6142589"/>
          </a:xfrm>
          <a:prstGeom prst="rect">
            <a:avLst/>
          </a:prstGeom>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1438450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51" y="179879"/>
            <a:ext cx="8513329" cy="1208447"/>
          </a:xfrm>
        </p:spPr>
        <p:txBody>
          <a:bodyPr>
            <a:normAutofit/>
          </a:bodyPr>
          <a:lstStyle/>
          <a:p>
            <a:r>
              <a:rPr lang="en-US" dirty="0" smtClean="0"/>
              <a:t>Automated Search, Meta-Data Analysis, and On-Demand Simulation </a:t>
            </a:r>
            <a:endParaRPr lang="en-US" dirty="0"/>
          </a:p>
        </p:txBody>
      </p:sp>
      <p:pic>
        <p:nvPicPr>
          <p:cNvPr id="4" name="Picture 3" descr="Antypas-ScienceSearch-proposal.pdf"/>
          <p:cNvPicPr>
            <a:picLocks noChangeAspect="1"/>
          </p:cNvPicPr>
          <p:nvPr/>
        </p:nvPicPr>
        <p:blipFill rotWithShape="1">
          <a:blip r:embed="rId2" cstate="screen">
            <a:extLst>
              <a:ext uri="{28A0092B-C50C-407E-A947-70E740481C1C}">
                <a14:useLocalDpi xmlns:a14="http://schemas.microsoft.com/office/drawing/2010/main"/>
              </a:ext>
            </a:extLst>
          </a:blip>
          <a:srcRect l="26322" t="7006" r="26067" b="65968"/>
          <a:stretch/>
        </p:blipFill>
        <p:spPr>
          <a:xfrm>
            <a:off x="899600" y="1872442"/>
            <a:ext cx="5079855" cy="3731557"/>
          </a:xfrm>
          <a:prstGeom prst="rect">
            <a:avLst/>
          </a:prstGeom>
        </p:spPr>
      </p:pic>
      <p:sp>
        <p:nvSpPr>
          <p:cNvPr id="6" name="TextBox 5"/>
          <p:cNvSpPr txBox="1"/>
          <p:nvPr/>
        </p:nvSpPr>
        <p:spPr>
          <a:xfrm>
            <a:off x="5979455" y="3377744"/>
            <a:ext cx="2599192" cy="923330"/>
          </a:xfrm>
          <a:prstGeom prst="rect">
            <a:avLst/>
          </a:prstGeom>
          <a:noFill/>
        </p:spPr>
        <p:txBody>
          <a:bodyPr wrap="square" rtlCol="0">
            <a:spAutoFit/>
          </a:bodyPr>
          <a:lstStyle/>
          <a:p>
            <a:r>
              <a:rPr lang="en-US" dirty="0" smtClean="0"/>
              <a:t>Automated metadata extraction  using machine learning </a:t>
            </a:r>
            <a:endParaRPr lang="en-US" dirty="0"/>
          </a:p>
        </p:txBody>
      </p:sp>
    </p:spTree>
    <p:extLst>
      <p:ext uri="{BB962C8B-B14F-4D97-AF65-F5344CB8AC3E}">
        <p14:creationId xmlns:p14="http://schemas.microsoft.com/office/powerpoint/2010/main" val="258269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9419" y="2518545"/>
            <a:ext cx="7933666" cy="1446546"/>
          </a:xfrm>
          <a:prstGeom prst="rect">
            <a:avLst/>
          </a:prstGeom>
        </p:spPr>
        <p:txBody>
          <a:bodyPr wrap="square" lIns="91435" tIns="45718" rIns="91435" bIns="45718">
            <a:spAutoFit/>
          </a:bodyPr>
          <a:lstStyle/>
          <a:p>
            <a:r>
              <a:rPr lang="en-US" sz="4400" dirty="0" smtClean="0">
                <a:latin typeface="Helvetica Neue Bold Condensed"/>
                <a:cs typeface="Helvetica Neue Bold Condensed"/>
              </a:rPr>
              <a:t>Computational r</a:t>
            </a:r>
            <a:r>
              <a:rPr lang="en-US" sz="4400" dirty="0" smtClean="0">
                <a:latin typeface="Helvetica Neue Bold Condensed"/>
                <a:cs typeface="Helvetica Neue Bold Condensed"/>
              </a:rPr>
              <a:t>esearch </a:t>
            </a:r>
            <a:r>
              <a:rPr lang="en-US" sz="4400" dirty="0" smtClean="0">
                <a:latin typeface="Helvetica Neue Bold Condensed"/>
                <a:cs typeface="Helvetica Neue Bold Condensed"/>
              </a:rPr>
              <a:t>challenges are substantial</a:t>
            </a:r>
            <a:endParaRPr lang="en-US" sz="4400" dirty="0">
              <a:latin typeface="Helvetica Neue Bold Condensed"/>
              <a:cs typeface="Helvetica Neue Bold Condensed"/>
            </a:endParaRPr>
          </a:p>
        </p:txBody>
      </p:sp>
    </p:spTree>
    <p:extLst>
      <p:ext uri="{BB962C8B-B14F-4D97-AF65-F5344CB8AC3E}">
        <p14:creationId xmlns:p14="http://schemas.microsoft.com/office/powerpoint/2010/main" val="408978646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Down Arrow 26"/>
          <p:cNvSpPr/>
          <p:nvPr/>
        </p:nvSpPr>
        <p:spPr>
          <a:xfrm>
            <a:off x="6619948" y="4525779"/>
            <a:ext cx="444500" cy="362048"/>
          </a:xfrm>
          <a:prstGeom prst="down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ctr">
              <a:defRPr/>
            </a:pPr>
            <a:endParaRPr lang="en-US">
              <a:solidFill>
                <a:srgbClr val="FFFFFF"/>
              </a:solidFill>
              <a:latin typeface="Calibri"/>
            </a:endParaRPr>
          </a:p>
        </p:txBody>
      </p:sp>
      <p:sp>
        <p:nvSpPr>
          <p:cNvPr id="8193" name="Title 1"/>
          <p:cNvSpPr>
            <a:spLocks noGrp="1"/>
          </p:cNvSpPr>
          <p:nvPr>
            <p:ph type="title"/>
          </p:nvPr>
        </p:nvSpPr>
        <p:spPr/>
        <p:txBody>
          <a:bodyPr/>
          <a:lstStyle/>
          <a:p>
            <a:pPr eaLnBrk="1" hangingPunct="1"/>
            <a:r>
              <a:rPr lang="en-US" dirty="0" smtClean="0">
                <a:ea typeface="ＭＳ Ｐゴシック" charset="0"/>
              </a:rPr>
              <a:t>Software implementations at scale in pipeline</a:t>
            </a:r>
            <a:endParaRPr lang="en-US" dirty="0">
              <a:ea typeface="ＭＳ Ｐゴシック" charset="0"/>
            </a:endParaRPr>
          </a:p>
        </p:txBody>
      </p:sp>
      <p:pic>
        <p:nvPicPr>
          <p:cNvPr id="8194" name="Picture 5" descr="CalciteNew_EntireSample.png"/>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91725" y="1245897"/>
            <a:ext cx="1436854" cy="117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6" descr="CalciteNew_EntireSampleAndFlowGraph_B.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43415" y="1227491"/>
            <a:ext cx="2057136" cy="151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14" descr="CalciteNew_FlowGraphAndCylinderAndPocketSpheres.png"/>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58533" y="4833107"/>
            <a:ext cx="1868175" cy="120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15" descr="CalciteNew_FlowGraphAndCylinder_B.png"/>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81831" y="4649941"/>
            <a:ext cx="2220982" cy="144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16" descr="experimental.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18539" y="1237096"/>
            <a:ext cx="1454907" cy="10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17" descr="pores-descriptors-poster.pdf"/>
          <p:cNvPicPr>
            <a:picLocks noChangeAspect="1"/>
          </p:cNvPicPr>
          <p:nvPr/>
        </p:nvPicPr>
        <p:blipFill>
          <a:blip r:embed="rId8" cstate="screen">
            <a:extLst>
              <a:ext uri="{28A0092B-C50C-407E-A947-70E740481C1C}">
                <a14:useLocalDpi xmlns:a14="http://schemas.microsoft.com/office/drawing/2010/main"/>
              </a:ext>
            </a:extLst>
          </a:blip>
          <a:srcRect l="6801" t="6903" r="8746" b="8852"/>
          <a:stretch>
            <a:fillRect/>
          </a:stretch>
        </p:blipFill>
        <p:spPr bwMode="auto">
          <a:xfrm>
            <a:off x="4601104" y="2430764"/>
            <a:ext cx="952500" cy="94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22" descr="synthetic-flow.png"/>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1141" y="4166936"/>
            <a:ext cx="1802897" cy="1802897"/>
          </a:xfrm>
          <a:prstGeom prst="rect">
            <a:avLst/>
          </a:prstGeom>
          <a:solidFill>
            <a:srgbClr val="FFFFFF"/>
          </a:solidFill>
          <a:ln>
            <a:noFill/>
          </a:ln>
          <a:extLst/>
        </p:spPr>
      </p:pic>
      <p:sp>
        <p:nvSpPr>
          <p:cNvPr id="28685" name="TextBox 30"/>
          <p:cNvSpPr txBox="1">
            <a:spLocks noChangeArrowheads="1"/>
          </p:cNvSpPr>
          <p:nvPr/>
        </p:nvSpPr>
        <p:spPr bwMode="auto">
          <a:xfrm>
            <a:off x="535517" y="2331631"/>
            <a:ext cx="1227703" cy="7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err="1" smtClean="0">
                <a:solidFill>
                  <a:srgbClr val="FFFFFF"/>
                </a:solidFill>
                <a:latin typeface="Arial"/>
                <a:cs typeface="Arial"/>
              </a:rPr>
              <a:t>MicroCT</a:t>
            </a:r>
            <a:r>
              <a:rPr lang="en-US" sz="2000" dirty="0" smtClean="0">
                <a:solidFill>
                  <a:srgbClr val="FFFFFF"/>
                </a:solidFill>
                <a:latin typeface="Arial"/>
                <a:cs typeface="Arial"/>
              </a:rPr>
              <a:t> imaging</a:t>
            </a:r>
            <a:endParaRPr lang="en-US" sz="2000" dirty="0">
              <a:solidFill>
                <a:srgbClr val="FFFFFF"/>
              </a:solidFill>
              <a:latin typeface="Arial"/>
              <a:cs typeface="Arial"/>
            </a:endParaRPr>
          </a:p>
        </p:txBody>
      </p:sp>
      <p:sp>
        <p:nvSpPr>
          <p:cNvPr id="28686" name="TextBox 34"/>
          <p:cNvSpPr txBox="1">
            <a:spLocks noChangeArrowheads="1"/>
          </p:cNvSpPr>
          <p:nvPr/>
        </p:nvSpPr>
        <p:spPr bwMode="auto">
          <a:xfrm>
            <a:off x="2284468" y="2377436"/>
            <a:ext cx="208756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a:solidFill>
                  <a:srgbClr val="FFFFFF"/>
                </a:solidFill>
                <a:latin typeface="Arial"/>
                <a:cs typeface="Arial"/>
              </a:rPr>
              <a:t>Segmentation</a:t>
            </a:r>
          </a:p>
        </p:txBody>
      </p:sp>
      <p:sp>
        <p:nvSpPr>
          <p:cNvPr id="28687" name="TextBox 35"/>
          <p:cNvSpPr txBox="1">
            <a:spLocks noChangeArrowheads="1"/>
          </p:cNvSpPr>
          <p:nvPr/>
        </p:nvSpPr>
        <p:spPr bwMode="auto">
          <a:xfrm>
            <a:off x="7285564" y="2672320"/>
            <a:ext cx="1841500" cy="7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a:solidFill>
                  <a:srgbClr val="FFFFFF"/>
                </a:solidFill>
                <a:latin typeface="Arial"/>
                <a:cs typeface="Arial"/>
              </a:rPr>
              <a:t>T</a:t>
            </a:r>
            <a:r>
              <a:rPr lang="en-US" sz="2000" dirty="0" smtClean="0">
                <a:solidFill>
                  <a:srgbClr val="FFFFFF"/>
                </a:solidFill>
                <a:latin typeface="Arial"/>
                <a:cs typeface="Arial"/>
              </a:rPr>
              <a:t>opological</a:t>
            </a:r>
            <a:endParaRPr lang="en-US" sz="2000" dirty="0">
              <a:solidFill>
                <a:srgbClr val="FFFFFF"/>
              </a:solidFill>
              <a:latin typeface="Arial"/>
              <a:cs typeface="Arial"/>
            </a:endParaRPr>
          </a:p>
          <a:p>
            <a:pPr>
              <a:defRPr/>
            </a:pPr>
            <a:r>
              <a:rPr lang="en-US" sz="2000" dirty="0" smtClean="0">
                <a:solidFill>
                  <a:srgbClr val="FFFFFF"/>
                </a:solidFill>
                <a:latin typeface="Arial"/>
                <a:cs typeface="Arial"/>
              </a:rPr>
              <a:t>Analysis</a:t>
            </a:r>
            <a:endParaRPr lang="en-US" sz="2000" dirty="0">
              <a:solidFill>
                <a:srgbClr val="FFFFFF"/>
              </a:solidFill>
              <a:latin typeface="Arial"/>
              <a:cs typeface="Arial"/>
            </a:endParaRPr>
          </a:p>
        </p:txBody>
      </p:sp>
      <p:sp>
        <p:nvSpPr>
          <p:cNvPr id="28688" name="TextBox 50"/>
          <p:cNvSpPr txBox="1">
            <a:spLocks noChangeArrowheads="1"/>
          </p:cNvSpPr>
          <p:nvPr/>
        </p:nvSpPr>
        <p:spPr bwMode="auto">
          <a:xfrm>
            <a:off x="5966181" y="5882858"/>
            <a:ext cx="1632796"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a:solidFill>
                  <a:srgbClr val="FFFFFF"/>
                </a:solidFill>
                <a:latin typeface="Arial"/>
                <a:cs typeface="Arial"/>
              </a:rPr>
              <a:t>Visualization</a:t>
            </a:r>
          </a:p>
        </p:txBody>
      </p:sp>
      <p:sp>
        <p:nvSpPr>
          <p:cNvPr id="28689" name="TextBox 51"/>
          <p:cNvSpPr txBox="1">
            <a:spLocks noChangeArrowheads="1"/>
          </p:cNvSpPr>
          <p:nvPr/>
        </p:nvSpPr>
        <p:spPr bwMode="auto">
          <a:xfrm>
            <a:off x="820925" y="5882858"/>
            <a:ext cx="1152521"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a:solidFill>
                  <a:srgbClr val="FFFFFF"/>
                </a:solidFill>
                <a:latin typeface="Arial"/>
                <a:cs typeface="Arial"/>
              </a:rPr>
              <a:t>Analysis</a:t>
            </a:r>
          </a:p>
        </p:txBody>
      </p:sp>
      <p:pic>
        <p:nvPicPr>
          <p:cNvPr id="8208" name="Picture 35" descr="max-flow.pdf"/>
          <p:cNvPicPr>
            <a:picLocks noChangeAspect="1"/>
          </p:cNvPicPr>
          <p:nvPr/>
        </p:nvPicPr>
        <p:blipFill>
          <a:blip r:embed="rId10">
            <a:extLst>
              <a:ext uri="{28A0092B-C50C-407E-A947-70E740481C1C}">
                <a14:useLocalDpi xmlns:a14="http://schemas.microsoft.com/office/drawing/2010/main"/>
              </a:ext>
            </a:extLst>
          </a:blip>
          <a:srcRect/>
          <a:stretch>
            <a:fillRect/>
          </a:stretch>
        </p:blipFill>
        <p:spPr bwMode="auto">
          <a:xfrm>
            <a:off x="5617104" y="2422830"/>
            <a:ext cx="1246188" cy="1399647"/>
          </a:xfrm>
          <a:prstGeom prst="rect">
            <a:avLst/>
          </a:prstGeom>
          <a:solidFill>
            <a:srgbClr val="FFFFFF"/>
          </a:solidFill>
          <a:ln>
            <a:noFill/>
          </a:ln>
          <a:extLst/>
        </p:spPr>
      </p:pic>
      <p:pic>
        <p:nvPicPr>
          <p:cNvPr id="8209" name="Picture 3" descr="pores-descriptors-poster.pdf"/>
          <p:cNvPicPr>
            <a:picLocks noChangeAspect="1"/>
          </p:cNvPicPr>
          <p:nvPr/>
        </p:nvPicPr>
        <p:blipFill>
          <a:blip r:embed="rId11" cstate="screen">
            <a:extLst>
              <a:ext uri="{28A0092B-C50C-407E-A947-70E740481C1C}">
                <a14:useLocalDpi xmlns:a14="http://schemas.microsoft.com/office/drawing/2010/main"/>
              </a:ext>
            </a:extLst>
          </a:blip>
          <a:srcRect l="5641" t="6201" r="8128" b="7965"/>
          <a:stretch>
            <a:fillRect/>
          </a:stretch>
        </p:blipFill>
        <p:spPr bwMode="auto">
          <a:xfrm>
            <a:off x="4582590" y="1181841"/>
            <a:ext cx="974989" cy="96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0" name="Picture 12" descr="pores-descriptors-poster.pdf"/>
          <p:cNvPicPr>
            <a:picLocks noChangeAspect="1"/>
          </p:cNvPicPr>
          <p:nvPr/>
        </p:nvPicPr>
        <p:blipFill>
          <a:blip r:embed="rId12" cstate="screen">
            <a:extLst>
              <a:ext uri="{28A0092B-C50C-407E-A947-70E740481C1C}">
                <a14:useLocalDpi xmlns:a14="http://schemas.microsoft.com/office/drawing/2010/main"/>
              </a:ext>
            </a:extLst>
          </a:blip>
          <a:srcRect l="4855" t="4341" r="8183" b="6294"/>
          <a:stretch>
            <a:fillRect/>
          </a:stretch>
        </p:blipFill>
        <p:spPr bwMode="auto">
          <a:xfrm>
            <a:off x="5626250" y="1152669"/>
            <a:ext cx="986896" cy="101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Down Arrow 24"/>
          <p:cNvSpPr/>
          <p:nvPr/>
        </p:nvSpPr>
        <p:spPr>
          <a:xfrm rot="16200000">
            <a:off x="5583169" y="925784"/>
            <a:ext cx="293840" cy="2716123"/>
          </a:xfrm>
          <a:prstGeom prst="down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ctr">
              <a:defRPr/>
            </a:pPr>
            <a:endParaRPr lang="en-US">
              <a:solidFill>
                <a:srgbClr val="FFFFFF"/>
              </a:solidFill>
              <a:latin typeface="Calibri"/>
            </a:endParaRPr>
          </a:p>
        </p:txBody>
      </p:sp>
      <p:sp>
        <p:nvSpPr>
          <p:cNvPr id="3" name="Bent-Up Arrow 2"/>
          <p:cNvSpPr/>
          <p:nvPr/>
        </p:nvSpPr>
        <p:spPr bwMode="auto">
          <a:xfrm rot="16200000" flipH="1">
            <a:off x="4941482" y="1423739"/>
            <a:ext cx="778451" cy="5629875"/>
          </a:xfrm>
          <a:prstGeom prst="bentUpArrow">
            <a:avLst>
              <a:gd name="adj1" fmla="val 23330"/>
              <a:gd name="adj2" fmla="val 22490"/>
              <a:gd name="adj3" fmla="val 46993"/>
            </a:avLst>
          </a:prstGeom>
          <a:solidFill>
            <a:srgbClr val="FF0000"/>
          </a:solidFill>
          <a:ln w="9525" cap="flat" cmpd="sng" algn="ctr">
            <a:noFill/>
            <a:prstDash val="solid"/>
            <a:round/>
            <a:headEnd type="none" w="med" len="med"/>
            <a:tailEnd type="none" w="med" len="med"/>
          </a:ln>
          <a:effectLst/>
        </p:spPr>
        <p:txBody>
          <a:bodyPr vert="horz" wrap="square" lIns="76197" tIns="38098" rIns="76197" bIns="38098" numCol="1" rtlCol="0" anchor="t" anchorCtr="0" compatLnSpc="1">
            <a:prstTxWarp prst="textNoShape">
              <a:avLst/>
            </a:prstTxWarp>
          </a:bodyPr>
          <a:lstStyle/>
          <a:p>
            <a:pPr defTabSz="761970"/>
            <a:endParaRPr lang="en-US" sz="2000">
              <a:solidFill>
                <a:srgbClr val="FFFFFF"/>
              </a:solidFill>
              <a:latin typeface="Arial" pitchFamily="-107" charset="0"/>
              <a:ea typeface="ＭＳ Ｐゴシック" pitchFamily="-107" charset="-128"/>
              <a:cs typeface="ＭＳ Ｐゴシック" pitchFamily="-107" charset="-128"/>
            </a:endParaRPr>
          </a:p>
        </p:txBody>
      </p:sp>
      <p:sp>
        <p:nvSpPr>
          <p:cNvPr id="26" name="Down Arrow 25"/>
          <p:cNvSpPr/>
          <p:nvPr/>
        </p:nvSpPr>
        <p:spPr>
          <a:xfrm rot="16200000">
            <a:off x="2030652" y="1555478"/>
            <a:ext cx="444500" cy="525733"/>
          </a:xfrm>
          <a:prstGeom prst="down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ctr">
              <a:defRPr/>
            </a:pPr>
            <a:endParaRPr lang="en-US">
              <a:solidFill>
                <a:srgbClr val="FFFFFF"/>
              </a:solidFill>
              <a:latin typeface="Calibri"/>
            </a:endParaRPr>
          </a:p>
        </p:txBody>
      </p:sp>
      <p:pic>
        <p:nvPicPr>
          <p:cNvPr id="4" name="Picture 3" descr="CarbonSeqSlice.png"/>
          <p:cNvPicPr>
            <a:picLocks noChangeAspect="1"/>
          </p:cNvPicPr>
          <p:nvPr/>
        </p:nvPicPr>
        <p:blipFill rotWithShape="1">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830412" y="4887828"/>
            <a:ext cx="1909567" cy="954677"/>
          </a:xfrm>
          <a:prstGeom prst="rect">
            <a:avLst/>
          </a:prstGeom>
        </p:spPr>
      </p:pic>
      <p:sp>
        <p:nvSpPr>
          <p:cNvPr id="28" name="Down Arrow 27"/>
          <p:cNvSpPr/>
          <p:nvPr/>
        </p:nvSpPr>
        <p:spPr>
          <a:xfrm>
            <a:off x="3340691" y="4543857"/>
            <a:ext cx="444500" cy="362048"/>
          </a:xfrm>
          <a:prstGeom prst="down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ctr">
              <a:defRPr/>
            </a:pPr>
            <a:endParaRPr lang="en-US">
              <a:solidFill>
                <a:srgbClr val="FFFFFF"/>
              </a:solidFill>
              <a:latin typeface="Calibri"/>
            </a:endParaRPr>
          </a:p>
        </p:txBody>
      </p:sp>
      <p:sp>
        <p:nvSpPr>
          <p:cNvPr id="29" name="TextBox 51"/>
          <p:cNvSpPr txBox="1">
            <a:spLocks noChangeArrowheads="1"/>
          </p:cNvSpPr>
          <p:nvPr/>
        </p:nvSpPr>
        <p:spPr bwMode="auto">
          <a:xfrm>
            <a:off x="2890663" y="5882858"/>
            <a:ext cx="1432504"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2000" dirty="0" smtClean="0">
                <a:solidFill>
                  <a:srgbClr val="FFFFFF"/>
                </a:solidFill>
                <a:latin typeface="Arial"/>
                <a:cs typeface="Arial"/>
              </a:rPr>
              <a:t>Simulation</a:t>
            </a:r>
            <a:endParaRPr lang="en-US" sz="2000" dirty="0">
              <a:solidFill>
                <a:srgbClr val="FFFFFF"/>
              </a:solidFill>
              <a:latin typeface="Arial"/>
              <a:cs typeface="Arial"/>
            </a:endParaRPr>
          </a:p>
        </p:txBody>
      </p:sp>
    </p:spTree>
    <p:extLst>
      <p:ext uri="{BB962C8B-B14F-4D97-AF65-F5344CB8AC3E}">
        <p14:creationId xmlns:p14="http://schemas.microsoft.com/office/powerpoint/2010/main" val="352157241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10376" y="7"/>
            <a:ext cx="1781255" cy="843783"/>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7" name="Straight Connector 116"/>
          <p:cNvCxnSpPr/>
          <p:nvPr/>
        </p:nvCxnSpPr>
        <p:spPr>
          <a:xfrm>
            <a:off x="3116276" y="1185069"/>
            <a:ext cx="1111910" cy="8778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3108961" y="1148493"/>
            <a:ext cx="1126540" cy="3416199"/>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2509120" y="1572769"/>
            <a:ext cx="1741017" cy="48280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814170" y="2574958"/>
            <a:ext cx="2406700" cy="1170431"/>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1682507" y="3196751"/>
            <a:ext cx="2545689" cy="55595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1697126" y="2955347"/>
            <a:ext cx="2531060" cy="234087"/>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1703223" y="3752705"/>
            <a:ext cx="2510333" cy="5730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V="1">
            <a:off x="1711767" y="2948027"/>
            <a:ext cx="2531059" cy="848564"/>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V="1">
            <a:off x="1826361" y="3745388"/>
            <a:ext cx="2387194" cy="59009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1840992" y="2062893"/>
            <a:ext cx="2401824" cy="2257961"/>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1821485" y="4337921"/>
            <a:ext cx="2414016" cy="1009497"/>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2088490" y="1265535"/>
            <a:ext cx="2139696" cy="361005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flipV="1">
            <a:off x="2106778" y="2062888"/>
            <a:ext cx="2136038" cy="284561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V="1">
            <a:off x="2114093" y="3752700"/>
            <a:ext cx="2121408" cy="114117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flipV="1">
            <a:off x="2114093" y="2948027"/>
            <a:ext cx="2121408" cy="1945844"/>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flipV="1">
            <a:off x="2128733" y="4564685"/>
            <a:ext cx="2099463" cy="31455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2128733" y="4908501"/>
            <a:ext cx="2114093" cy="42428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flipV="1">
            <a:off x="3130906" y="4557375"/>
            <a:ext cx="1089964" cy="1221639"/>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flipV="1">
            <a:off x="3093112" y="1272845"/>
            <a:ext cx="1127758" cy="449031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flipV="1">
            <a:off x="2485949" y="3752705"/>
            <a:ext cx="1712976" cy="159349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2479853" y="5347413"/>
            <a:ext cx="1755648" cy="731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2531059" y="1580090"/>
            <a:ext cx="1682496" cy="217261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2110435" y="2073861"/>
            <a:ext cx="2103120" cy="1686152"/>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2114103" y="2055578"/>
            <a:ext cx="2114093" cy="2501799"/>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2121408" y="2070203"/>
            <a:ext cx="2121408" cy="3291840"/>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2501808" y="1558141"/>
            <a:ext cx="1733703" cy="3811219"/>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3138231" y="1163119"/>
            <a:ext cx="1082649" cy="2589581"/>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1644710" y="1280163"/>
            <a:ext cx="2590801" cy="1893420"/>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1697126" y="2055578"/>
            <a:ext cx="2545690" cy="1133857"/>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1792235" y="1272845"/>
            <a:ext cx="2428645" cy="1272845"/>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1836116" y="2582265"/>
            <a:ext cx="2406701" cy="365760"/>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1828800" y="2055577"/>
            <a:ext cx="2414016" cy="504751"/>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flipV="1">
            <a:off x="2128723" y="2084835"/>
            <a:ext cx="2121408" cy="7316"/>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flipV="1">
            <a:off x="2487179" y="1272848"/>
            <a:ext cx="1733701" cy="285293"/>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2516436" y="1587400"/>
            <a:ext cx="1711757" cy="1345997"/>
          </a:xfrm>
          <a:prstGeom prst="line">
            <a:avLst/>
          </a:prstGeom>
          <a:ln w="9525" cmpd="sng">
            <a:solidFill>
              <a:srgbClr val="CCFFCC"/>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20870" y="1258221"/>
            <a:ext cx="2560320" cy="195315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flipV="1">
            <a:off x="4250140" y="2040944"/>
            <a:ext cx="2092147" cy="330646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flipV="1">
            <a:off x="4220870" y="2048259"/>
            <a:ext cx="2121408" cy="2516428"/>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p:nvPr/>
        </p:nvCxnSpPr>
        <p:spPr>
          <a:xfrm>
            <a:off x="4257456" y="5318149"/>
            <a:ext cx="336499" cy="680315"/>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a:off x="4235501" y="5362043"/>
            <a:ext cx="694944" cy="548640"/>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a:off x="4242816" y="2940709"/>
            <a:ext cx="329184" cy="309433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p:nvPr/>
        </p:nvCxnSpPr>
        <p:spPr>
          <a:xfrm>
            <a:off x="4220880" y="3752699"/>
            <a:ext cx="358445" cy="2267712"/>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4250141" y="2055572"/>
            <a:ext cx="336499" cy="397946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4242816" y="2062888"/>
            <a:ext cx="672998" cy="390631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4228187" y="2062887"/>
            <a:ext cx="2457907" cy="702260"/>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250141" y="2055573"/>
            <a:ext cx="2223821" cy="20482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4228186" y="1272848"/>
            <a:ext cx="2465222" cy="288218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4235501" y="2070207"/>
            <a:ext cx="2539594" cy="140451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242816" y="2070203"/>
            <a:ext cx="2545690" cy="1645920"/>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4242816" y="2055573"/>
            <a:ext cx="2501798" cy="190926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4242826" y="2062885"/>
            <a:ext cx="2457907" cy="210677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4235511" y="2048256"/>
            <a:ext cx="2033625" cy="2962656"/>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4228196" y="2062887"/>
            <a:ext cx="1887321" cy="3145536"/>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4228186" y="2048256"/>
            <a:ext cx="1675180" cy="337230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4242826" y="2055571"/>
            <a:ext cx="1419149" cy="3547872"/>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flipV="1">
            <a:off x="4242816" y="1177751"/>
            <a:ext cx="1075334" cy="4198924"/>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flipV="1">
            <a:off x="4242816" y="958299"/>
            <a:ext cx="314554" cy="1133855"/>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flipV="1">
            <a:off x="4235511" y="987559"/>
            <a:ext cx="592531" cy="1060703"/>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flipV="1">
            <a:off x="4250141" y="1265535"/>
            <a:ext cx="1272845" cy="4111143"/>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flipV="1">
            <a:off x="4235511" y="1448413"/>
            <a:ext cx="1543507" cy="392094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flipV="1">
            <a:off x="4257456" y="4176986"/>
            <a:ext cx="2428647" cy="1185063"/>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flipV="1">
            <a:off x="4242816" y="5201114"/>
            <a:ext cx="1865376" cy="160935"/>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flipV="1">
            <a:off x="4235506" y="1068021"/>
            <a:ext cx="833933" cy="187269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p:nvPr/>
        </p:nvCxnSpPr>
        <p:spPr>
          <a:xfrm flipV="1">
            <a:off x="4220870" y="1635044"/>
            <a:ext cx="1789694" cy="130566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p:cNvCxnSpPr/>
          <p:nvPr/>
        </p:nvCxnSpPr>
        <p:spPr>
          <a:xfrm flipV="1">
            <a:off x="4228186" y="1843429"/>
            <a:ext cx="1967788" cy="108265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flipV="1">
            <a:off x="4220870" y="2260403"/>
            <a:ext cx="2253082" cy="67299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p:nvPr/>
        </p:nvCxnSpPr>
        <p:spPr>
          <a:xfrm flipV="1">
            <a:off x="4228186" y="2494485"/>
            <a:ext cx="2355494" cy="44622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p:nvPr/>
        </p:nvCxnSpPr>
        <p:spPr>
          <a:xfrm>
            <a:off x="4228186" y="2926081"/>
            <a:ext cx="2501798" cy="58523"/>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p:nvPr/>
        </p:nvCxnSpPr>
        <p:spPr>
          <a:xfrm>
            <a:off x="4220880" y="2948027"/>
            <a:ext cx="2465223" cy="1236268"/>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a:off x="4235502" y="2933402"/>
            <a:ext cx="2370125" cy="147767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a:off x="4228186" y="2933396"/>
            <a:ext cx="2194560" cy="185806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a:off x="4213555" y="2940716"/>
            <a:ext cx="2048256" cy="206288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p:nvPr/>
        </p:nvCxnSpPr>
        <p:spPr>
          <a:xfrm>
            <a:off x="4235501" y="2940711"/>
            <a:ext cx="1880006" cy="2267712"/>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p:cNvCxnSpPr/>
          <p:nvPr/>
        </p:nvCxnSpPr>
        <p:spPr>
          <a:xfrm flipV="1">
            <a:off x="4228186" y="4184301"/>
            <a:ext cx="2450592" cy="38039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p:cNvCxnSpPr/>
          <p:nvPr/>
        </p:nvCxnSpPr>
        <p:spPr>
          <a:xfrm flipV="1">
            <a:off x="4206240" y="4396437"/>
            <a:ext cx="2392072" cy="15361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p:cNvCxnSpPr/>
          <p:nvPr/>
        </p:nvCxnSpPr>
        <p:spPr>
          <a:xfrm>
            <a:off x="4235501" y="4572000"/>
            <a:ext cx="2194560" cy="219456"/>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a:off x="4220880" y="4557377"/>
            <a:ext cx="1894637" cy="643737"/>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p:cNvCxnSpPr/>
          <p:nvPr/>
        </p:nvCxnSpPr>
        <p:spPr>
          <a:xfrm>
            <a:off x="4213558" y="4550055"/>
            <a:ext cx="1104595" cy="1243584"/>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p:cNvCxnSpPr/>
          <p:nvPr/>
        </p:nvCxnSpPr>
        <p:spPr>
          <a:xfrm flipV="1">
            <a:off x="4213555" y="2055573"/>
            <a:ext cx="2121408" cy="1689811"/>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p:cNvCxnSpPr/>
          <p:nvPr/>
        </p:nvCxnSpPr>
        <p:spPr>
          <a:xfrm flipV="1">
            <a:off x="4228186" y="2253083"/>
            <a:ext cx="2245766" cy="1484984"/>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p:cNvCxnSpPr/>
          <p:nvPr/>
        </p:nvCxnSpPr>
        <p:spPr>
          <a:xfrm flipV="1">
            <a:off x="4213555" y="2494485"/>
            <a:ext cx="2362810" cy="125089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p:cNvCxnSpPr/>
          <p:nvPr/>
        </p:nvCxnSpPr>
        <p:spPr>
          <a:xfrm>
            <a:off x="4220880" y="3745381"/>
            <a:ext cx="2465223" cy="424283"/>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p:cNvCxnSpPr/>
          <p:nvPr/>
        </p:nvCxnSpPr>
        <p:spPr>
          <a:xfrm>
            <a:off x="4206240" y="3760019"/>
            <a:ext cx="2318918" cy="855879"/>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p:cNvCxnSpPr/>
          <p:nvPr/>
        </p:nvCxnSpPr>
        <p:spPr>
          <a:xfrm>
            <a:off x="4213555" y="3730753"/>
            <a:ext cx="1901952" cy="1470355"/>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a:off x="4206250" y="3760013"/>
            <a:ext cx="1104595" cy="2048256"/>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flipV="1">
            <a:off x="4228196" y="2765147"/>
            <a:ext cx="2443277" cy="168248"/>
          </a:xfrm>
          <a:prstGeom prst="line">
            <a:avLst/>
          </a:prstGeom>
          <a:ln w="28575">
            <a:solidFill>
              <a:srgbClr val="97BAE5">
                <a:alpha val="62000"/>
              </a:srgbClr>
            </a:solidFill>
          </a:ln>
        </p:spPr>
        <p:style>
          <a:lnRef idx="1">
            <a:schemeClr val="accent1"/>
          </a:lnRef>
          <a:fillRef idx="0">
            <a:schemeClr val="accent1"/>
          </a:fillRef>
          <a:effectRef idx="0">
            <a:schemeClr val="accent1"/>
          </a:effectRef>
          <a:fontRef idx="minor">
            <a:schemeClr val="tx1"/>
          </a:fontRef>
        </p:style>
      </p:cxnSp>
      <p:sp>
        <p:nvSpPr>
          <p:cNvPr id="204" name="Rectangle 203"/>
          <p:cNvSpPr/>
          <p:nvPr/>
        </p:nvSpPr>
        <p:spPr>
          <a:xfrm>
            <a:off x="710593" y="5244281"/>
            <a:ext cx="3708102" cy="732252"/>
          </a:xfrm>
          <a:prstGeom prst="rect">
            <a:avLst/>
          </a:prstGeom>
          <a:noFill/>
        </p:spPr>
        <p:txBody>
          <a:bodyPr wrap="square">
            <a:spAutoFit/>
          </a:bodyPr>
          <a:lstStyle/>
          <a:p>
            <a:pPr>
              <a:lnSpc>
                <a:spcPts val="1000"/>
              </a:lnSpc>
            </a:pPr>
            <a:r>
              <a:rPr lang="en-US" sz="1200" dirty="0" smtClean="0"/>
              <a:t> </a:t>
            </a:r>
            <a:r>
              <a:rPr lang="en-US" sz="1200" b="1" dirty="0" smtClean="0"/>
              <a:t>Discrete mathematics/</a:t>
            </a:r>
          </a:p>
          <a:p>
            <a:pPr>
              <a:lnSpc>
                <a:spcPts val="1000"/>
              </a:lnSpc>
            </a:pPr>
            <a:r>
              <a:rPr lang="en-US" sz="1200" b="1" dirty="0" smtClean="0"/>
              <a:t>Computational geometry</a:t>
            </a:r>
          </a:p>
          <a:p>
            <a:pPr>
              <a:lnSpc>
                <a:spcPts val="1500"/>
              </a:lnSpc>
            </a:pPr>
            <a:r>
              <a:rPr lang="en-US" sz="1200" b="1" dirty="0" smtClean="0"/>
              <a:t>       </a:t>
            </a:r>
          </a:p>
          <a:p>
            <a:pPr>
              <a:lnSpc>
                <a:spcPts val="1500"/>
              </a:lnSpc>
            </a:pPr>
            <a:r>
              <a:rPr lang="en-US" sz="1200" b="1" dirty="0" smtClean="0"/>
              <a:t> </a:t>
            </a:r>
            <a:endParaRPr lang="en-US" sz="1200" b="1" dirty="0"/>
          </a:p>
        </p:txBody>
      </p:sp>
      <p:sp>
        <p:nvSpPr>
          <p:cNvPr id="209" name="Oval 208"/>
          <p:cNvSpPr/>
          <p:nvPr/>
        </p:nvSpPr>
        <p:spPr>
          <a:xfrm>
            <a:off x="1662115" y="917139"/>
            <a:ext cx="5120640" cy="512064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4" name="TextBox 213"/>
          <p:cNvSpPr txBox="1"/>
          <p:nvPr/>
        </p:nvSpPr>
        <p:spPr>
          <a:xfrm>
            <a:off x="6509054" y="2092301"/>
            <a:ext cx="609600" cy="276999"/>
          </a:xfrm>
          <a:prstGeom prst="rect">
            <a:avLst/>
          </a:prstGeom>
          <a:noFill/>
        </p:spPr>
        <p:txBody>
          <a:bodyPr wrap="square" rtlCol="0">
            <a:spAutoFit/>
          </a:bodyPr>
          <a:lstStyle/>
          <a:p>
            <a:r>
              <a:rPr lang="en-US" sz="1200" b="1" dirty="0" smtClean="0"/>
              <a:t>ALS</a:t>
            </a:r>
            <a:endParaRPr lang="en-US" sz="1200" b="1" dirty="0"/>
          </a:p>
        </p:txBody>
      </p:sp>
      <p:sp>
        <p:nvSpPr>
          <p:cNvPr id="215" name="TextBox 214"/>
          <p:cNvSpPr txBox="1"/>
          <p:nvPr/>
        </p:nvSpPr>
        <p:spPr>
          <a:xfrm>
            <a:off x="6398050" y="1880257"/>
            <a:ext cx="2209800" cy="276999"/>
          </a:xfrm>
          <a:prstGeom prst="rect">
            <a:avLst/>
          </a:prstGeom>
          <a:noFill/>
        </p:spPr>
        <p:txBody>
          <a:bodyPr wrap="square" rtlCol="0">
            <a:spAutoFit/>
          </a:bodyPr>
          <a:lstStyle/>
          <a:p>
            <a:r>
              <a:rPr lang="en-US" sz="1200" b="1" dirty="0" smtClean="0"/>
              <a:t>Molecular Foundry</a:t>
            </a:r>
            <a:endParaRPr lang="en-US" sz="1200" b="1" dirty="0"/>
          </a:p>
        </p:txBody>
      </p:sp>
      <p:sp>
        <p:nvSpPr>
          <p:cNvPr id="218" name="TextBox 217"/>
          <p:cNvSpPr txBox="1"/>
          <p:nvPr/>
        </p:nvSpPr>
        <p:spPr>
          <a:xfrm>
            <a:off x="6627930" y="2349965"/>
            <a:ext cx="2180421" cy="276999"/>
          </a:xfrm>
          <a:prstGeom prst="rect">
            <a:avLst/>
          </a:prstGeom>
          <a:noFill/>
        </p:spPr>
        <p:txBody>
          <a:bodyPr wrap="square" rtlCol="0">
            <a:spAutoFit/>
          </a:bodyPr>
          <a:lstStyle/>
          <a:p>
            <a:r>
              <a:rPr lang="en-US" sz="1200" b="1" dirty="0" smtClean="0"/>
              <a:t>NCEM</a:t>
            </a:r>
            <a:endParaRPr lang="en-US" sz="1200" b="1" dirty="0"/>
          </a:p>
        </p:txBody>
      </p:sp>
      <p:sp>
        <p:nvSpPr>
          <p:cNvPr id="220" name="TextBox 219"/>
          <p:cNvSpPr txBox="1"/>
          <p:nvPr/>
        </p:nvSpPr>
        <p:spPr>
          <a:xfrm>
            <a:off x="6736583" y="2596139"/>
            <a:ext cx="2209800" cy="276999"/>
          </a:xfrm>
          <a:prstGeom prst="rect">
            <a:avLst/>
          </a:prstGeom>
          <a:noFill/>
        </p:spPr>
        <p:txBody>
          <a:bodyPr wrap="square" rtlCol="0">
            <a:spAutoFit/>
          </a:bodyPr>
          <a:lstStyle/>
          <a:p>
            <a:r>
              <a:rPr lang="en-US" sz="1200" b="1" dirty="0" smtClean="0"/>
              <a:t>APS</a:t>
            </a:r>
            <a:endParaRPr lang="en-US" sz="1200" b="1" dirty="0"/>
          </a:p>
        </p:txBody>
      </p:sp>
      <p:sp>
        <p:nvSpPr>
          <p:cNvPr id="223" name="TextBox 222"/>
          <p:cNvSpPr txBox="1"/>
          <p:nvPr/>
        </p:nvSpPr>
        <p:spPr>
          <a:xfrm>
            <a:off x="6777501" y="2834269"/>
            <a:ext cx="2209800" cy="276999"/>
          </a:xfrm>
          <a:prstGeom prst="rect">
            <a:avLst/>
          </a:prstGeom>
          <a:noFill/>
        </p:spPr>
        <p:txBody>
          <a:bodyPr wrap="square" rtlCol="0">
            <a:spAutoFit/>
          </a:bodyPr>
          <a:lstStyle/>
          <a:p>
            <a:r>
              <a:rPr lang="en-US" sz="1200" b="1" dirty="0" smtClean="0"/>
              <a:t>SSRL</a:t>
            </a:r>
            <a:endParaRPr lang="en-US" sz="1200" b="1" dirty="0"/>
          </a:p>
        </p:txBody>
      </p:sp>
      <p:sp>
        <p:nvSpPr>
          <p:cNvPr id="225" name="TextBox 224"/>
          <p:cNvSpPr txBox="1"/>
          <p:nvPr/>
        </p:nvSpPr>
        <p:spPr>
          <a:xfrm>
            <a:off x="6832135" y="3308711"/>
            <a:ext cx="2209800" cy="276999"/>
          </a:xfrm>
          <a:prstGeom prst="rect">
            <a:avLst/>
          </a:prstGeom>
          <a:noFill/>
        </p:spPr>
        <p:txBody>
          <a:bodyPr wrap="square" rtlCol="0">
            <a:spAutoFit/>
          </a:bodyPr>
          <a:lstStyle/>
          <a:p>
            <a:r>
              <a:rPr lang="en-US" sz="1200" b="1" dirty="0" smtClean="0"/>
              <a:t>DIAMOND (UK)</a:t>
            </a:r>
            <a:endParaRPr lang="en-US" sz="1200" b="1" dirty="0"/>
          </a:p>
        </p:txBody>
      </p:sp>
      <p:sp>
        <p:nvSpPr>
          <p:cNvPr id="231" name="TextBox 230"/>
          <p:cNvSpPr txBox="1"/>
          <p:nvPr/>
        </p:nvSpPr>
        <p:spPr>
          <a:xfrm>
            <a:off x="6052301" y="1480634"/>
            <a:ext cx="2209800" cy="276999"/>
          </a:xfrm>
          <a:prstGeom prst="rect">
            <a:avLst/>
          </a:prstGeom>
          <a:noFill/>
        </p:spPr>
        <p:txBody>
          <a:bodyPr wrap="square" rtlCol="0">
            <a:spAutoFit/>
          </a:bodyPr>
          <a:lstStyle/>
          <a:p>
            <a:r>
              <a:rPr lang="en-US" sz="1200" b="1" dirty="0" smtClean="0"/>
              <a:t>CLS (Canada)</a:t>
            </a:r>
            <a:endParaRPr lang="en-US" sz="1200" b="1" dirty="0"/>
          </a:p>
        </p:txBody>
      </p:sp>
      <p:sp>
        <p:nvSpPr>
          <p:cNvPr id="232" name="TextBox 231"/>
          <p:cNvSpPr txBox="1"/>
          <p:nvPr/>
        </p:nvSpPr>
        <p:spPr>
          <a:xfrm>
            <a:off x="6834190" y="3578199"/>
            <a:ext cx="2209800" cy="276999"/>
          </a:xfrm>
          <a:prstGeom prst="rect">
            <a:avLst/>
          </a:prstGeom>
          <a:noFill/>
        </p:spPr>
        <p:txBody>
          <a:bodyPr wrap="square" rtlCol="0">
            <a:spAutoFit/>
          </a:bodyPr>
          <a:lstStyle/>
          <a:p>
            <a:r>
              <a:rPr lang="en-US" sz="1200" b="1" dirty="0" smtClean="0"/>
              <a:t>ESRF (Grenoble)</a:t>
            </a:r>
            <a:endParaRPr lang="en-US" sz="1200" b="1" dirty="0"/>
          </a:p>
        </p:txBody>
      </p:sp>
      <p:sp>
        <p:nvSpPr>
          <p:cNvPr id="233" name="TextBox 232"/>
          <p:cNvSpPr txBox="1"/>
          <p:nvPr/>
        </p:nvSpPr>
        <p:spPr>
          <a:xfrm>
            <a:off x="4842604" y="670062"/>
            <a:ext cx="838200" cy="276999"/>
          </a:xfrm>
          <a:prstGeom prst="rect">
            <a:avLst/>
          </a:prstGeom>
          <a:noFill/>
        </p:spPr>
        <p:txBody>
          <a:bodyPr wrap="square" rtlCol="0">
            <a:spAutoFit/>
          </a:bodyPr>
          <a:lstStyle/>
          <a:p>
            <a:r>
              <a:rPr lang="en-US" sz="1200" b="1" dirty="0" smtClean="0"/>
              <a:t>JCAP</a:t>
            </a:r>
            <a:endParaRPr lang="en-US" sz="1200" b="1" dirty="0"/>
          </a:p>
        </p:txBody>
      </p:sp>
      <p:sp>
        <p:nvSpPr>
          <p:cNvPr id="234" name="TextBox 233"/>
          <p:cNvSpPr txBox="1"/>
          <p:nvPr/>
        </p:nvSpPr>
        <p:spPr>
          <a:xfrm>
            <a:off x="4467852" y="533409"/>
            <a:ext cx="840414" cy="276999"/>
          </a:xfrm>
          <a:prstGeom prst="rect">
            <a:avLst/>
          </a:prstGeom>
          <a:noFill/>
        </p:spPr>
        <p:txBody>
          <a:bodyPr wrap="square" rtlCol="0">
            <a:spAutoFit/>
          </a:bodyPr>
          <a:lstStyle/>
          <a:p>
            <a:r>
              <a:rPr lang="en-US" sz="1200" b="1" dirty="0" err="1" smtClean="0">
                <a:solidFill>
                  <a:prstClr val="black"/>
                </a:solidFill>
              </a:rPr>
              <a:t>PHaSE</a:t>
            </a:r>
            <a:endParaRPr lang="en-US" sz="1200" b="1" dirty="0">
              <a:solidFill>
                <a:prstClr val="black"/>
              </a:solidFill>
            </a:endParaRPr>
          </a:p>
        </p:txBody>
      </p:sp>
      <p:sp>
        <p:nvSpPr>
          <p:cNvPr id="235" name="TextBox 234"/>
          <p:cNvSpPr txBox="1"/>
          <p:nvPr/>
        </p:nvSpPr>
        <p:spPr>
          <a:xfrm>
            <a:off x="5029200" y="796126"/>
            <a:ext cx="762000" cy="276999"/>
          </a:xfrm>
          <a:prstGeom prst="rect">
            <a:avLst/>
          </a:prstGeom>
          <a:noFill/>
        </p:spPr>
        <p:txBody>
          <a:bodyPr wrap="square" rtlCol="0">
            <a:spAutoFit/>
          </a:bodyPr>
          <a:lstStyle/>
          <a:p>
            <a:r>
              <a:rPr lang="en-US" sz="1200" b="1" dirty="0" smtClean="0"/>
              <a:t>JCESR</a:t>
            </a:r>
            <a:endParaRPr lang="en-US" sz="1200" b="1" dirty="0"/>
          </a:p>
        </p:txBody>
      </p:sp>
      <p:sp>
        <p:nvSpPr>
          <p:cNvPr id="238" name="TextBox 237"/>
          <p:cNvSpPr txBox="1"/>
          <p:nvPr/>
        </p:nvSpPr>
        <p:spPr>
          <a:xfrm>
            <a:off x="5836602" y="1282911"/>
            <a:ext cx="2438400" cy="276999"/>
          </a:xfrm>
          <a:prstGeom prst="rect">
            <a:avLst/>
          </a:prstGeom>
          <a:noFill/>
        </p:spPr>
        <p:txBody>
          <a:bodyPr wrap="square" rtlCol="0">
            <a:spAutoFit/>
          </a:bodyPr>
          <a:lstStyle/>
          <a:p>
            <a:r>
              <a:rPr lang="en-US" sz="1200" b="1" dirty="0" smtClean="0"/>
              <a:t>EFRC Gas Separation</a:t>
            </a:r>
            <a:endParaRPr lang="en-US" sz="1200" b="1" dirty="0"/>
          </a:p>
        </p:txBody>
      </p:sp>
      <p:sp>
        <p:nvSpPr>
          <p:cNvPr id="245" name="TextBox 244"/>
          <p:cNvSpPr txBox="1"/>
          <p:nvPr/>
        </p:nvSpPr>
        <p:spPr>
          <a:xfrm>
            <a:off x="6234658" y="1676782"/>
            <a:ext cx="838200" cy="276999"/>
          </a:xfrm>
          <a:prstGeom prst="rect">
            <a:avLst/>
          </a:prstGeom>
          <a:noFill/>
        </p:spPr>
        <p:txBody>
          <a:bodyPr wrap="square" rtlCol="0">
            <a:spAutoFit/>
          </a:bodyPr>
          <a:lstStyle/>
          <a:p>
            <a:r>
              <a:rPr lang="en-US" sz="1200" b="1" dirty="0" smtClean="0"/>
              <a:t>NSLS-2</a:t>
            </a:r>
            <a:endParaRPr lang="en-US" sz="1200" b="1" dirty="0"/>
          </a:p>
        </p:txBody>
      </p:sp>
      <p:sp>
        <p:nvSpPr>
          <p:cNvPr id="246" name="TextBox 245"/>
          <p:cNvSpPr txBox="1"/>
          <p:nvPr/>
        </p:nvSpPr>
        <p:spPr>
          <a:xfrm>
            <a:off x="5584429" y="1088922"/>
            <a:ext cx="3124200" cy="276999"/>
          </a:xfrm>
          <a:prstGeom prst="rect">
            <a:avLst/>
          </a:prstGeom>
          <a:noFill/>
        </p:spPr>
        <p:txBody>
          <a:bodyPr wrap="square" rtlCol="0">
            <a:spAutoFit/>
          </a:bodyPr>
          <a:lstStyle/>
          <a:p>
            <a:r>
              <a:rPr lang="en-US" sz="1200" b="1" dirty="0" smtClean="0"/>
              <a:t>BES </a:t>
            </a:r>
            <a:r>
              <a:rPr lang="en-US" sz="1200" b="1" dirty="0" err="1" smtClean="0"/>
              <a:t>Nanoporous</a:t>
            </a:r>
            <a:r>
              <a:rPr lang="en-US" sz="1200" b="1" dirty="0" smtClean="0"/>
              <a:t> Materials</a:t>
            </a:r>
            <a:endParaRPr lang="en-US" sz="1200" b="1" dirty="0"/>
          </a:p>
        </p:txBody>
      </p:sp>
      <p:sp>
        <p:nvSpPr>
          <p:cNvPr id="250" name="Rectangle 249"/>
          <p:cNvSpPr/>
          <p:nvPr/>
        </p:nvSpPr>
        <p:spPr>
          <a:xfrm>
            <a:off x="5338104" y="921349"/>
            <a:ext cx="2431675" cy="276999"/>
          </a:xfrm>
          <a:prstGeom prst="rect">
            <a:avLst/>
          </a:prstGeom>
          <a:noFill/>
        </p:spPr>
        <p:txBody>
          <a:bodyPr wrap="none">
            <a:spAutoFit/>
          </a:bodyPr>
          <a:lstStyle/>
          <a:p>
            <a:r>
              <a:rPr lang="en-US" sz="1200" b="1" dirty="0" smtClean="0"/>
              <a:t>BES Functional Electronic Materials</a:t>
            </a:r>
            <a:endParaRPr lang="en-US" sz="1200" b="1" dirty="0"/>
          </a:p>
        </p:txBody>
      </p:sp>
      <p:sp>
        <p:nvSpPr>
          <p:cNvPr id="252" name="Oval 251"/>
          <p:cNvSpPr/>
          <p:nvPr/>
        </p:nvSpPr>
        <p:spPr>
          <a:xfrm>
            <a:off x="5697307" y="1358419"/>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4" name="TextBox 253"/>
          <p:cNvSpPr txBox="1"/>
          <p:nvPr/>
        </p:nvSpPr>
        <p:spPr>
          <a:xfrm>
            <a:off x="6746255" y="4053699"/>
            <a:ext cx="2209800" cy="276999"/>
          </a:xfrm>
          <a:prstGeom prst="rect">
            <a:avLst/>
          </a:prstGeom>
          <a:noFill/>
        </p:spPr>
        <p:txBody>
          <a:bodyPr wrap="square" rtlCol="0">
            <a:spAutoFit/>
          </a:bodyPr>
          <a:lstStyle/>
          <a:p>
            <a:r>
              <a:rPr lang="en-US" sz="1200" b="1" dirty="0" smtClean="0"/>
              <a:t>LBNL</a:t>
            </a:r>
            <a:endParaRPr lang="en-US" sz="1200" b="1" dirty="0"/>
          </a:p>
        </p:txBody>
      </p:sp>
      <p:sp>
        <p:nvSpPr>
          <p:cNvPr id="255" name="TextBox 254"/>
          <p:cNvSpPr txBox="1"/>
          <p:nvPr/>
        </p:nvSpPr>
        <p:spPr>
          <a:xfrm>
            <a:off x="6684685" y="4289614"/>
            <a:ext cx="2209800" cy="276999"/>
          </a:xfrm>
          <a:prstGeom prst="rect">
            <a:avLst/>
          </a:prstGeom>
          <a:noFill/>
        </p:spPr>
        <p:txBody>
          <a:bodyPr wrap="square" rtlCol="0">
            <a:spAutoFit/>
          </a:bodyPr>
          <a:lstStyle/>
          <a:p>
            <a:r>
              <a:rPr lang="en-US" sz="1200" b="1" dirty="0" smtClean="0"/>
              <a:t>LLNL/LANL</a:t>
            </a:r>
            <a:endParaRPr lang="en-US" sz="1200" b="1" dirty="0"/>
          </a:p>
        </p:txBody>
      </p:sp>
      <p:sp>
        <p:nvSpPr>
          <p:cNvPr id="257" name="TextBox 256"/>
          <p:cNvSpPr txBox="1"/>
          <p:nvPr/>
        </p:nvSpPr>
        <p:spPr>
          <a:xfrm>
            <a:off x="6480240" y="4682349"/>
            <a:ext cx="2228850" cy="276999"/>
          </a:xfrm>
          <a:prstGeom prst="rect">
            <a:avLst/>
          </a:prstGeom>
          <a:noFill/>
        </p:spPr>
        <p:txBody>
          <a:bodyPr wrap="square" rtlCol="0">
            <a:spAutoFit/>
          </a:bodyPr>
          <a:lstStyle/>
          <a:p>
            <a:r>
              <a:rPr lang="en-US" sz="1200" b="1" dirty="0" smtClean="0"/>
              <a:t>BNL</a:t>
            </a:r>
            <a:endParaRPr lang="en-US" sz="1200" b="1" dirty="0"/>
          </a:p>
        </p:txBody>
      </p:sp>
      <p:sp>
        <p:nvSpPr>
          <p:cNvPr id="258" name="TextBox 257"/>
          <p:cNvSpPr txBox="1"/>
          <p:nvPr/>
        </p:nvSpPr>
        <p:spPr>
          <a:xfrm>
            <a:off x="6158601" y="5109449"/>
            <a:ext cx="2209800" cy="276999"/>
          </a:xfrm>
          <a:prstGeom prst="rect">
            <a:avLst/>
          </a:prstGeom>
          <a:noFill/>
        </p:spPr>
        <p:txBody>
          <a:bodyPr wrap="square" rtlCol="0">
            <a:spAutoFit/>
          </a:bodyPr>
          <a:lstStyle/>
          <a:p>
            <a:r>
              <a:rPr lang="en-US" sz="1200" b="1" dirty="0" smtClean="0"/>
              <a:t>NERSC</a:t>
            </a:r>
            <a:endParaRPr lang="en-US" sz="1200" b="1" dirty="0"/>
          </a:p>
        </p:txBody>
      </p:sp>
      <p:sp>
        <p:nvSpPr>
          <p:cNvPr id="260" name="TextBox 259"/>
          <p:cNvSpPr txBox="1"/>
          <p:nvPr/>
        </p:nvSpPr>
        <p:spPr>
          <a:xfrm>
            <a:off x="5960785" y="5311683"/>
            <a:ext cx="2209800" cy="276999"/>
          </a:xfrm>
          <a:prstGeom prst="rect">
            <a:avLst/>
          </a:prstGeom>
          <a:noFill/>
        </p:spPr>
        <p:txBody>
          <a:bodyPr wrap="square" rtlCol="0">
            <a:spAutoFit/>
          </a:bodyPr>
          <a:lstStyle/>
          <a:p>
            <a:r>
              <a:rPr lang="en-US" sz="1200" b="1" dirty="0" smtClean="0"/>
              <a:t>OLCF</a:t>
            </a:r>
            <a:endParaRPr lang="en-US" sz="1200" b="1" dirty="0"/>
          </a:p>
        </p:txBody>
      </p:sp>
      <p:sp>
        <p:nvSpPr>
          <p:cNvPr id="261" name="TextBox 260"/>
          <p:cNvSpPr txBox="1"/>
          <p:nvPr/>
        </p:nvSpPr>
        <p:spPr>
          <a:xfrm>
            <a:off x="5347611" y="5666386"/>
            <a:ext cx="3305175" cy="276999"/>
          </a:xfrm>
          <a:prstGeom prst="rect">
            <a:avLst/>
          </a:prstGeom>
          <a:noFill/>
        </p:spPr>
        <p:txBody>
          <a:bodyPr wrap="square" rtlCol="0">
            <a:spAutoFit/>
          </a:bodyPr>
          <a:lstStyle/>
          <a:p>
            <a:r>
              <a:rPr lang="en-US" sz="1200" b="1" dirty="0" smtClean="0"/>
              <a:t>SIESTA, CP2K, </a:t>
            </a:r>
            <a:r>
              <a:rPr lang="en-US" sz="1200" b="1" dirty="0" err="1" smtClean="0"/>
              <a:t>ImageJ</a:t>
            </a:r>
            <a:r>
              <a:rPr lang="en-US" sz="1200" b="1" dirty="0" smtClean="0"/>
              <a:t>, Fiji</a:t>
            </a:r>
            <a:endParaRPr lang="en-US" sz="1200" b="1" dirty="0"/>
          </a:p>
        </p:txBody>
      </p:sp>
      <p:sp>
        <p:nvSpPr>
          <p:cNvPr id="263" name="TextBox 262"/>
          <p:cNvSpPr txBox="1"/>
          <p:nvPr/>
        </p:nvSpPr>
        <p:spPr>
          <a:xfrm>
            <a:off x="4458650" y="6098739"/>
            <a:ext cx="4718697" cy="358218"/>
          </a:xfrm>
          <a:prstGeom prst="rect">
            <a:avLst/>
          </a:prstGeom>
          <a:noFill/>
        </p:spPr>
        <p:txBody>
          <a:bodyPr wrap="square" rtlCol="0">
            <a:spAutoFit/>
          </a:bodyPr>
          <a:lstStyle/>
          <a:p>
            <a:pPr>
              <a:lnSpc>
                <a:spcPts val="1000"/>
              </a:lnSpc>
            </a:pPr>
            <a:r>
              <a:rPr lang="en-US" sz="1200" b="1" dirty="0" smtClean="0"/>
              <a:t>Universities: e.g.: Berkeley, Northwestern, Georgia Tech, Rice, UCSD, U.I.C, McMaster, Austin, Stanford,…</a:t>
            </a:r>
            <a:endParaRPr lang="en-US" sz="1200" b="1" dirty="0"/>
          </a:p>
        </p:txBody>
      </p:sp>
      <p:sp>
        <p:nvSpPr>
          <p:cNvPr id="264" name="TextBox 263"/>
          <p:cNvSpPr txBox="1"/>
          <p:nvPr/>
        </p:nvSpPr>
        <p:spPr>
          <a:xfrm>
            <a:off x="4930725" y="5866343"/>
            <a:ext cx="2962275" cy="276999"/>
          </a:xfrm>
          <a:prstGeom prst="rect">
            <a:avLst/>
          </a:prstGeom>
          <a:noFill/>
        </p:spPr>
        <p:txBody>
          <a:bodyPr wrap="square" rtlCol="0">
            <a:spAutoFit/>
          </a:bodyPr>
          <a:lstStyle/>
          <a:p>
            <a:r>
              <a:rPr lang="en-US" sz="1200" b="1" dirty="0"/>
              <a:t>(</a:t>
            </a:r>
            <a:r>
              <a:rPr lang="en-US" sz="1200" b="1" dirty="0" smtClean="0"/>
              <a:t>Bosch, Samsung, </a:t>
            </a:r>
            <a:r>
              <a:rPr lang="en-US" sz="1200" b="1" dirty="0" err="1" smtClean="0"/>
              <a:t>Intel,GE</a:t>
            </a:r>
            <a:r>
              <a:rPr lang="en-US" sz="1200" b="1" dirty="0" smtClean="0"/>
              <a:t>,…) </a:t>
            </a:r>
            <a:endParaRPr lang="en-US" sz="1200" b="1" dirty="0"/>
          </a:p>
        </p:txBody>
      </p:sp>
      <p:sp>
        <p:nvSpPr>
          <p:cNvPr id="266" name="TextBox 265"/>
          <p:cNvSpPr txBox="1"/>
          <p:nvPr/>
        </p:nvSpPr>
        <p:spPr>
          <a:xfrm>
            <a:off x="5705820" y="5485411"/>
            <a:ext cx="2209800" cy="276999"/>
          </a:xfrm>
          <a:prstGeom prst="rect">
            <a:avLst/>
          </a:prstGeom>
          <a:noFill/>
        </p:spPr>
        <p:txBody>
          <a:bodyPr wrap="square" rtlCol="0">
            <a:spAutoFit/>
          </a:bodyPr>
          <a:lstStyle/>
          <a:p>
            <a:r>
              <a:rPr lang="en-US" sz="1200" b="1" dirty="0" smtClean="0"/>
              <a:t>ALCF</a:t>
            </a:r>
            <a:endParaRPr lang="en-US" sz="1200" b="1" dirty="0"/>
          </a:p>
        </p:txBody>
      </p:sp>
      <p:sp>
        <p:nvSpPr>
          <p:cNvPr id="267" name="Oval 266"/>
          <p:cNvSpPr/>
          <p:nvPr/>
        </p:nvSpPr>
        <p:spPr>
          <a:xfrm>
            <a:off x="4734003" y="895531"/>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9" name="Oval 268"/>
          <p:cNvSpPr/>
          <p:nvPr/>
        </p:nvSpPr>
        <p:spPr>
          <a:xfrm>
            <a:off x="4988477" y="979977"/>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0" name="Oval 269"/>
          <p:cNvSpPr/>
          <p:nvPr/>
        </p:nvSpPr>
        <p:spPr>
          <a:xfrm>
            <a:off x="4466024" y="843783"/>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3" name="Oval 272"/>
          <p:cNvSpPr/>
          <p:nvPr/>
        </p:nvSpPr>
        <p:spPr>
          <a:xfrm>
            <a:off x="5226162" y="1076159"/>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4" name="Oval 273"/>
          <p:cNvSpPr/>
          <p:nvPr/>
        </p:nvSpPr>
        <p:spPr>
          <a:xfrm rot="5400000">
            <a:off x="5448396" y="1185272"/>
            <a:ext cx="178045"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6" name="Oval 275"/>
          <p:cNvSpPr/>
          <p:nvPr/>
        </p:nvSpPr>
        <p:spPr>
          <a:xfrm>
            <a:off x="5900080" y="1545931"/>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7" name="Oval 276"/>
          <p:cNvSpPr/>
          <p:nvPr/>
        </p:nvSpPr>
        <p:spPr>
          <a:xfrm>
            <a:off x="6095363" y="1740555"/>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9" name="Oval 278"/>
          <p:cNvSpPr/>
          <p:nvPr/>
        </p:nvSpPr>
        <p:spPr>
          <a:xfrm>
            <a:off x="6259022" y="1949999"/>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0" name="Oval 279"/>
          <p:cNvSpPr/>
          <p:nvPr/>
        </p:nvSpPr>
        <p:spPr>
          <a:xfrm>
            <a:off x="6376990" y="2158163"/>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2" name="Oval 281"/>
          <p:cNvSpPr/>
          <p:nvPr/>
        </p:nvSpPr>
        <p:spPr>
          <a:xfrm>
            <a:off x="6491290" y="2403039"/>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3" name="Oval 282"/>
          <p:cNvSpPr/>
          <p:nvPr/>
        </p:nvSpPr>
        <p:spPr>
          <a:xfrm>
            <a:off x="6591280" y="2660669"/>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5" name="Oval 284"/>
          <p:cNvSpPr/>
          <p:nvPr/>
        </p:nvSpPr>
        <p:spPr>
          <a:xfrm>
            <a:off x="6644654" y="2887873"/>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6" name="Oval 285"/>
          <p:cNvSpPr/>
          <p:nvPr/>
        </p:nvSpPr>
        <p:spPr>
          <a:xfrm>
            <a:off x="6611305" y="4094331"/>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7" name="Oval 286"/>
          <p:cNvSpPr/>
          <p:nvPr/>
        </p:nvSpPr>
        <p:spPr>
          <a:xfrm>
            <a:off x="6335190" y="4710337"/>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9" name="Oval 288"/>
          <p:cNvSpPr/>
          <p:nvPr/>
        </p:nvSpPr>
        <p:spPr>
          <a:xfrm>
            <a:off x="6015040" y="5122593"/>
            <a:ext cx="182880" cy="18288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0" name="Oval 289"/>
          <p:cNvSpPr/>
          <p:nvPr/>
        </p:nvSpPr>
        <p:spPr>
          <a:xfrm>
            <a:off x="5813110" y="5327213"/>
            <a:ext cx="182880" cy="18288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2" name="Oval 291"/>
          <p:cNvSpPr/>
          <p:nvPr/>
        </p:nvSpPr>
        <p:spPr>
          <a:xfrm>
            <a:off x="5569270" y="5498608"/>
            <a:ext cx="182880" cy="18288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3" name="Oval 292"/>
          <p:cNvSpPr/>
          <p:nvPr/>
        </p:nvSpPr>
        <p:spPr>
          <a:xfrm>
            <a:off x="5222560" y="5696665"/>
            <a:ext cx="182880" cy="18288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5" name="Oval 294"/>
          <p:cNvSpPr/>
          <p:nvPr/>
        </p:nvSpPr>
        <p:spPr>
          <a:xfrm>
            <a:off x="4825329" y="5859219"/>
            <a:ext cx="182880" cy="18288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6" name="Oval 295"/>
          <p:cNvSpPr/>
          <p:nvPr/>
        </p:nvSpPr>
        <p:spPr>
          <a:xfrm>
            <a:off x="6692279" y="3357556"/>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8" name="Oval 297"/>
          <p:cNvSpPr/>
          <p:nvPr/>
        </p:nvSpPr>
        <p:spPr>
          <a:xfrm>
            <a:off x="6692356" y="3613444"/>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9" name="TextBox 298"/>
          <p:cNvSpPr txBox="1"/>
          <p:nvPr/>
        </p:nvSpPr>
        <p:spPr>
          <a:xfrm>
            <a:off x="6780775" y="3839795"/>
            <a:ext cx="2209800" cy="276999"/>
          </a:xfrm>
          <a:prstGeom prst="rect">
            <a:avLst/>
          </a:prstGeom>
          <a:noFill/>
        </p:spPr>
        <p:txBody>
          <a:bodyPr wrap="square" rtlCol="0">
            <a:spAutoFit/>
          </a:bodyPr>
          <a:lstStyle/>
          <a:p>
            <a:r>
              <a:rPr lang="en-US" sz="1200" b="1" dirty="0" smtClean="0"/>
              <a:t>PETRA III (Germany)</a:t>
            </a:r>
            <a:endParaRPr lang="en-US" sz="1200" b="1" dirty="0"/>
          </a:p>
        </p:txBody>
      </p:sp>
      <p:sp>
        <p:nvSpPr>
          <p:cNvPr id="301" name="Oval 300"/>
          <p:cNvSpPr/>
          <p:nvPr/>
        </p:nvSpPr>
        <p:spPr>
          <a:xfrm>
            <a:off x="6653215" y="3873699"/>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2" name="TextBox 301"/>
          <p:cNvSpPr txBox="1"/>
          <p:nvPr/>
        </p:nvSpPr>
        <p:spPr>
          <a:xfrm>
            <a:off x="6317660" y="4872849"/>
            <a:ext cx="1509323" cy="276999"/>
          </a:xfrm>
          <a:prstGeom prst="rect">
            <a:avLst/>
          </a:prstGeom>
          <a:noFill/>
        </p:spPr>
        <p:txBody>
          <a:bodyPr wrap="square" rtlCol="0">
            <a:spAutoFit/>
          </a:bodyPr>
          <a:lstStyle/>
          <a:p>
            <a:r>
              <a:rPr lang="en-US" sz="1200" b="1" dirty="0" smtClean="0"/>
              <a:t>ANL</a:t>
            </a:r>
            <a:endParaRPr lang="en-US" sz="1200" b="1" dirty="0"/>
          </a:p>
        </p:txBody>
      </p:sp>
      <p:sp>
        <p:nvSpPr>
          <p:cNvPr id="304" name="Oval 303"/>
          <p:cNvSpPr/>
          <p:nvPr/>
        </p:nvSpPr>
        <p:spPr>
          <a:xfrm>
            <a:off x="6173154" y="4910124"/>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5" name="TextBox 304"/>
          <p:cNvSpPr txBox="1"/>
          <p:nvPr/>
        </p:nvSpPr>
        <p:spPr>
          <a:xfrm>
            <a:off x="6814373" y="3080639"/>
            <a:ext cx="2209800" cy="276999"/>
          </a:xfrm>
          <a:prstGeom prst="rect">
            <a:avLst/>
          </a:prstGeom>
          <a:noFill/>
        </p:spPr>
        <p:txBody>
          <a:bodyPr wrap="square" rtlCol="0">
            <a:spAutoFit/>
          </a:bodyPr>
          <a:lstStyle/>
          <a:p>
            <a:r>
              <a:rPr lang="en-US" sz="1200" b="1" dirty="0" smtClean="0"/>
              <a:t>LCLS</a:t>
            </a:r>
            <a:endParaRPr lang="en-US" sz="1200" b="1" dirty="0"/>
          </a:p>
        </p:txBody>
      </p:sp>
      <p:sp>
        <p:nvSpPr>
          <p:cNvPr id="310" name="Oval 309"/>
          <p:cNvSpPr/>
          <p:nvPr/>
        </p:nvSpPr>
        <p:spPr>
          <a:xfrm>
            <a:off x="6677005" y="3127395"/>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1" name="Oval 310"/>
          <p:cNvSpPr/>
          <p:nvPr/>
        </p:nvSpPr>
        <p:spPr>
          <a:xfrm>
            <a:off x="6510072" y="4322111"/>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3" name="TextBox 312"/>
          <p:cNvSpPr txBox="1"/>
          <p:nvPr/>
        </p:nvSpPr>
        <p:spPr>
          <a:xfrm>
            <a:off x="6579225" y="4504269"/>
            <a:ext cx="2209800" cy="276999"/>
          </a:xfrm>
          <a:prstGeom prst="rect">
            <a:avLst/>
          </a:prstGeom>
          <a:noFill/>
        </p:spPr>
        <p:txBody>
          <a:bodyPr wrap="square" rtlCol="0">
            <a:spAutoFit/>
          </a:bodyPr>
          <a:lstStyle/>
          <a:p>
            <a:r>
              <a:rPr lang="en-US" sz="1200" b="1" dirty="0" smtClean="0"/>
              <a:t>ORNL</a:t>
            </a:r>
            <a:endParaRPr lang="en-US" sz="1200" b="1" dirty="0"/>
          </a:p>
        </p:txBody>
      </p:sp>
      <p:sp>
        <p:nvSpPr>
          <p:cNvPr id="314" name="Oval 313"/>
          <p:cNvSpPr/>
          <p:nvPr/>
        </p:nvSpPr>
        <p:spPr>
          <a:xfrm>
            <a:off x="4481515" y="5946339"/>
            <a:ext cx="182880" cy="18288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6" name="Oval 315"/>
          <p:cNvSpPr/>
          <p:nvPr/>
        </p:nvSpPr>
        <p:spPr>
          <a:xfrm>
            <a:off x="6431245" y="4522009"/>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9" name="Oval 318"/>
          <p:cNvSpPr/>
          <p:nvPr/>
        </p:nvSpPr>
        <p:spPr>
          <a:xfrm>
            <a:off x="1714431" y="2474123"/>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0" name="Oval 319"/>
          <p:cNvSpPr/>
          <p:nvPr/>
        </p:nvSpPr>
        <p:spPr>
          <a:xfrm>
            <a:off x="1576819" y="3096235"/>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2" name="Oval 321"/>
          <p:cNvSpPr/>
          <p:nvPr/>
        </p:nvSpPr>
        <p:spPr>
          <a:xfrm>
            <a:off x="2389427" y="1490571"/>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3" name="Oval 322"/>
          <p:cNvSpPr/>
          <p:nvPr/>
        </p:nvSpPr>
        <p:spPr>
          <a:xfrm>
            <a:off x="1576819" y="3705835"/>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5" name="Oval 324"/>
          <p:cNvSpPr/>
          <p:nvPr/>
        </p:nvSpPr>
        <p:spPr>
          <a:xfrm>
            <a:off x="3031443" y="1070899"/>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6" name="Oval 325"/>
          <p:cNvSpPr/>
          <p:nvPr/>
        </p:nvSpPr>
        <p:spPr>
          <a:xfrm>
            <a:off x="2005015" y="1974843"/>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8" name="Oval 327"/>
          <p:cNvSpPr/>
          <p:nvPr/>
        </p:nvSpPr>
        <p:spPr>
          <a:xfrm>
            <a:off x="1714431" y="4247195"/>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9" name="Oval 328"/>
          <p:cNvSpPr/>
          <p:nvPr/>
        </p:nvSpPr>
        <p:spPr>
          <a:xfrm>
            <a:off x="2005015" y="4794243"/>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1" name="Oval 330"/>
          <p:cNvSpPr/>
          <p:nvPr/>
        </p:nvSpPr>
        <p:spPr>
          <a:xfrm>
            <a:off x="3031443" y="5681571"/>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2" name="Oval 331"/>
          <p:cNvSpPr/>
          <p:nvPr/>
        </p:nvSpPr>
        <p:spPr>
          <a:xfrm>
            <a:off x="2389427" y="5238019"/>
            <a:ext cx="182880" cy="182880"/>
          </a:xfrm>
          <a:prstGeom prst="ellipse">
            <a:avLst/>
          </a:prstGeom>
          <a:solidFill>
            <a:srgbClr val="0070C0"/>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4" name="TextBox 333"/>
          <p:cNvSpPr txBox="1"/>
          <p:nvPr/>
        </p:nvSpPr>
        <p:spPr>
          <a:xfrm>
            <a:off x="951295" y="961036"/>
            <a:ext cx="2165299" cy="283411"/>
          </a:xfrm>
          <a:prstGeom prst="rect">
            <a:avLst/>
          </a:prstGeom>
          <a:noFill/>
          <a:ln w="9525" cmpd="sng">
            <a:noFill/>
          </a:ln>
        </p:spPr>
        <p:txBody>
          <a:bodyPr wrap="square" rtlCol="0">
            <a:spAutoFit/>
          </a:bodyPr>
          <a:lstStyle/>
          <a:p>
            <a:pPr>
              <a:lnSpc>
                <a:spcPts val="1500"/>
              </a:lnSpc>
            </a:pPr>
            <a:r>
              <a:rPr lang="en-US" sz="1200" b="1" dirty="0" smtClean="0"/>
              <a:t>Probabilistic Graphical Models</a:t>
            </a:r>
            <a:endParaRPr lang="en-US" sz="1200" b="1" dirty="0"/>
          </a:p>
        </p:txBody>
      </p:sp>
      <p:sp>
        <p:nvSpPr>
          <p:cNvPr id="335" name="TextBox 334"/>
          <p:cNvSpPr txBox="1"/>
          <p:nvPr/>
        </p:nvSpPr>
        <p:spPr>
          <a:xfrm>
            <a:off x="376803" y="3017739"/>
            <a:ext cx="1313176" cy="276999"/>
          </a:xfrm>
          <a:prstGeom prst="rect">
            <a:avLst/>
          </a:prstGeom>
          <a:noFill/>
          <a:ln w="9525" cmpd="sng">
            <a:noFill/>
          </a:ln>
        </p:spPr>
        <p:txBody>
          <a:bodyPr wrap="square" rtlCol="0">
            <a:spAutoFit/>
          </a:bodyPr>
          <a:lstStyle/>
          <a:p>
            <a:r>
              <a:rPr lang="en-US" sz="1200" b="1" dirty="0" smtClean="0"/>
              <a:t>Iterative Phasing</a:t>
            </a:r>
            <a:endParaRPr lang="en-US" sz="1200" b="1" dirty="0"/>
          </a:p>
        </p:txBody>
      </p:sp>
      <p:sp>
        <p:nvSpPr>
          <p:cNvPr id="337" name="Rectangle 336"/>
          <p:cNvSpPr/>
          <p:nvPr/>
        </p:nvSpPr>
        <p:spPr>
          <a:xfrm>
            <a:off x="384726" y="3643715"/>
            <a:ext cx="1508441" cy="276999"/>
          </a:xfrm>
          <a:prstGeom prst="rect">
            <a:avLst/>
          </a:prstGeom>
          <a:noFill/>
          <a:ln w="9525" cmpd="sng">
            <a:noFill/>
          </a:ln>
        </p:spPr>
        <p:txBody>
          <a:bodyPr wrap="square">
            <a:spAutoFit/>
          </a:bodyPr>
          <a:lstStyle/>
          <a:p>
            <a:r>
              <a:rPr lang="en-US" sz="1200" dirty="0" smtClean="0"/>
              <a:t> </a:t>
            </a:r>
            <a:r>
              <a:rPr lang="en-US" sz="1200" b="1" dirty="0" smtClean="0"/>
              <a:t>Spectral analysis</a:t>
            </a:r>
            <a:endParaRPr lang="en-US" sz="1200" b="1" dirty="0"/>
          </a:p>
        </p:txBody>
      </p:sp>
      <p:sp>
        <p:nvSpPr>
          <p:cNvPr id="338" name="TextBox 337"/>
          <p:cNvSpPr txBox="1"/>
          <p:nvPr/>
        </p:nvSpPr>
        <p:spPr>
          <a:xfrm>
            <a:off x="-54033" y="2248948"/>
            <a:ext cx="2256347" cy="283411"/>
          </a:xfrm>
          <a:prstGeom prst="rect">
            <a:avLst/>
          </a:prstGeom>
          <a:noFill/>
          <a:ln w="9525" cmpd="sng">
            <a:noFill/>
          </a:ln>
        </p:spPr>
        <p:txBody>
          <a:bodyPr wrap="square" rtlCol="0">
            <a:spAutoFit/>
          </a:bodyPr>
          <a:lstStyle/>
          <a:p>
            <a:pPr>
              <a:lnSpc>
                <a:spcPts val="1500"/>
              </a:lnSpc>
            </a:pPr>
            <a:r>
              <a:rPr lang="en-US" sz="1200" b="1" dirty="0" smtClean="0"/>
              <a:t>Model-based reconstruction</a:t>
            </a:r>
            <a:endParaRPr lang="en-US" sz="1200" b="1" dirty="0"/>
          </a:p>
        </p:txBody>
      </p:sp>
      <p:sp>
        <p:nvSpPr>
          <p:cNvPr id="340" name="Rectangle 339"/>
          <p:cNvSpPr/>
          <p:nvPr/>
        </p:nvSpPr>
        <p:spPr>
          <a:xfrm>
            <a:off x="627433" y="1318134"/>
            <a:ext cx="1985586" cy="283411"/>
          </a:xfrm>
          <a:prstGeom prst="rect">
            <a:avLst/>
          </a:prstGeom>
          <a:noFill/>
          <a:ln w="9525" cmpd="sng">
            <a:noFill/>
          </a:ln>
        </p:spPr>
        <p:txBody>
          <a:bodyPr wrap="square">
            <a:spAutoFit/>
          </a:bodyPr>
          <a:lstStyle/>
          <a:p>
            <a:pPr>
              <a:lnSpc>
                <a:spcPts val="1500"/>
              </a:lnSpc>
            </a:pPr>
            <a:r>
              <a:rPr lang="en-US" sz="1200" dirty="0" smtClean="0"/>
              <a:t> </a:t>
            </a:r>
            <a:r>
              <a:rPr lang="en-US" sz="1200" b="1" dirty="0" smtClean="0"/>
              <a:t>Constrained optimization</a:t>
            </a:r>
            <a:endParaRPr lang="en-US" sz="1200" b="1" dirty="0"/>
          </a:p>
        </p:txBody>
      </p:sp>
      <p:sp>
        <p:nvSpPr>
          <p:cNvPr id="341" name="Rectangle 340"/>
          <p:cNvSpPr/>
          <p:nvPr/>
        </p:nvSpPr>
        <p:spPr>
          <a:xfrm>
            <a:off x="28362" y="4804198"/>
            <a:ext cx="2707617" cy="475771"/>
          </a:xfrm>
          <a:prstGeom prst="rect">
            <a:avLst/>
          </a:prstGeom>
          <a:noFill/>
          <a:ln w="9525" cmpd="sng">
            <a:noFill/>
          </a:ln>
        </p:spPr>
        <p:txBody>
          <a:bodyPr wrap="square">
            <a:spAutoFit/>
          </a:bodyPr>
          <a:lstStyle/>
          <a:p>
            <a:pPr>
              <a:lnSpc>
                <a:spcPts val="1500"/>
              </a:lnSpc>
            </a:pPr>
            <a:r>
              <a:rPr lang="en-US" sz="1200" dirty="0" smtClean="0"/>
              <a:t> </a:t>
            </a:r>
            <a:r>
              <a:rPr lang="en-US" sz="1200" b="1" dirty="0" smtClean="0"/>
              <a:t>New mathematical modeling</a:t>
            </a:r>
          </a:p>
          <a:p>
            <a:pPr>
              <a:lnSpc>
                <a:spcPts val="1500"/>
              </a:lnSpc>
            </a:pPr>
            <a:r>
              <a:rPr lang="en-US" sz="1200" b="1" dirty="0" smtClean="0"/>
              <a:t> </a:t>
            </a:r>
            <a:endParaRPr lang="en-US" sz="1200" b="1" dirty="0"/>
          </a:p>
        </p:txBody>
      </p:sp>
      <p:sp>
        <p:nvSpPr>
          <p:cNvPr id="343" name="TextBox 342"/>
          <p:cNvSpPr txBox="1"/>
          <p:nvPr/>
        </p:nvSpPr>
        <p:spPr>
          <a:xfrm>
            <a:off x="-65490" y="4273736"/>
            <a:ext cx="2486248" cy="358218"/>
          </a:xfrm>
          <a:prstGeom prst="rect">
            <a:avLst/>
          </a:prstGeom>
          <a:noFill/>
          <a:ln w="9525" cmpd="sng">
            <a:noFill/>
          </a:ln>
        </p:spPr>
        <p:txBody>
          <a:bodyPr wrap="square" rtlCol="0">
            <a:spAutoFit/>
          </a:bodyPr>
          <a:lstStyle/>
          <a:p>
            <a:pPr>
              <a:lnSpc>
                <a:spcPts val="1000"/>
              </a:lnSpc>
            </a:pPr>
            <a:r>
              <a:rPr lang="en-US" sz="1200" b="1" dirty="0" smtClean="0"/>
              <a:t>Machine learning, feature detection, persistent homology </a:t>
            </a:r>
            <a:endParaRPr lang="en-US" sz="1200" b="1" dirty="0"/>
          </a:p>
        </p:txBody>
      </p:sp>
      <p:sp>
        <p:nvSpPr>
          <p:cNvPr id="344" name="TextBox 343"/>
          <p:cNvSpPr txBox="1"/>
          <p:nvPr/>
        </p:nvSpPr>
        <p:spPr>
          <a:xfrm>
            <a:off x="-59124" y="1727407"/>
            <a:ext cx="3158886" cy="283411"/>
          </a:xfrm>
          <a:prstGeom prst="rect">
            <a:avLst/>
          </a:prstGeom>
          <a:noFill/>
          <a:ln w="9525" cmpd="sng">
            <a:noFill/>
          </a:ln>
        </p:spPr>
        <p:txBody>
          <a:bodyPr wrap="square" rtlCol="0">
            <a:spAutoFit/>
          </a:bodyPr>
          <a:lstStyle/>
          <a:p>
            <a:pPr>
              <a:lnSpc>
                <a:spcPts val="1500"/>
              </a:lnSpc>
            </a:pPr>
            <a:r>
              <a:rPr lang="en-US" sz="1200" b="1" dirty="0" smtClean="0"/>
              <a:t>Fast PDE solvers: (Level Set, DG,…)</a:t>
            </a:r>
            <a:endParaRPr lang="en-US" sz="1200" b="1" dirty="0"/>
          </a:p>
        </p:txBody>
      </p:sp>
      <p:sp>
        <p:nvSpPr>
          <p:cNvPr id="346" name="Rectangle 345"/>
          <p:cNvSpPr/>
          <p:nvPr/>
        </p:nvSpPr>
        <p:spPr>
          <a:xfrm>
            <a:off x="-14285" y="5260540"/>
            <a:ext cx="2286000" cy="298800"/>
          </a:xfrm>
          <a:prstGeom prst="rect">
            <a:avLst/>
          </a:prstGeom>
          <a:noFill/>
          <a:ln w="9525" cmpd="sng">
            <a:noFill/>
          </a:ln>
        </p:spPr>
        <p:txBody>
          <a:bodyPr wrap="square">
            <a:spAutoFit/>
          </a:bodyPr>
          <a:lstStyle/>
          <a:p>
            <a:pPr>
              <a:lnSpc>
                <a:spcPts val="1500"/>
              </a:lnSpc>
            </a:pPr>
            <a:r>
              <a:rPr lang="en-US" dirty="0" smtClean="0"/>
              <a:t> </a:t>
            </a:r>
            <a:r>
              <a:rPr lang="en-US" b="1" dirty="0" smtClean="0"/>
              <a:t> </a:t>
            </a:r>
            <a:endParaRPr lang="en-US" b="1" dirty="0"/>
          </a:p>
        </p:txBody>
      </p:sp>
      <p:sp>
        <p:nvSpPr>
          <p:cNvPr id="347" name="Rectangle 346"/>
          <p:cNvSpPr/>
          <p:nvPr/>
        </p:nvSpPr>
        <p:spPr>
          <a:xfrm>
            <a:off x="677495" y="5750321"/>
            <a:ext cx="2687830" cy="358218"/>
          </a:xfrm>
          <a:prstGeom prst="rect">
            <a:avLst/>
          </a:prstGeom>
          <a:noFill/>
          <a:ln>
            <a:noFill/>
          </a:ln>
        </p:spPr>
        <p:txBody>
          <a:bodyPr wrap="square">
            <a:spAutoFit/>
          </a:bodyPr>
          <a:lstStyle/>
          <a:p>
            <a:pPr>
              <a:lnSpc>
                <a:spcPts val="1000"/>
              </a:lnSpc>
            </a:pPr>
            <a:r>
              <a:rPr lang="en-US" sz="1200" b="1" dirty="0" smtClean="0"/>
              <a:t>Linear Algebra (Selected inversion, </a:t>
            </a:r>
          </a:p>
          <a:p>
            <a:pPr>
              <a:lnSpc>
                <a:spcPts val="1000"/>
              </a:lnSpc>
            </a:pPr>
            <a:r>
              <a:rPr lang="en-US" sz="1200" b="1" dirty="0" smtClean="0"/>
              <a:t>fast </a:t>
            </a:r>
            <a:r>
              <a:rPr lang="en-US" sz="1200" b="1" dirty="0" err="1" smtClean="0"/>
              <a:t>pseudoinverse</a:t>
            </a:r>
            <a:r>
              <a:rPr lang="en-US" sz="1200" b="1" dirty="0" smtClean="0"/>
              <a:t> approximation,...)</a:t>
            </a:r>
            <a:endParaRPr lang="en-US" sz="1200" b="1" dirty="0"/>
          </a:p>
        </p:txBody>
      </p:sp>
      <p:grpSp>
        <p:nvGrpSpPr>
          <p:cNvPr id="8" name="Group 190"/>
          <p:cNvGrpSpPr/>
          <p:nvPr/>
        </p:nvGrpSpPr>
        <p:grpSpPr>
          <a:xfrm>
            <a:off x="3057408" y="1194876"/>
            <a:ext cx="2377440" cy="4529880"/>
            <a:chOff x="3049748" y="1192137"/>
            <a:chExt cx="2377440" cy="4529880"/>
          </a:xfrm>
        </p:grpSpPr>
        <p:sp>
          <p:nvSpPr>
            <p:cNvPr id="350" name="Oval 349"/>
            <p:cNvSpPr/>
            <p:nvPr/>
          </p:nvSpPr>
          <p:spPr>
            <a:xfrm>
              <a:off x="4130499" y="1192137"/>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2" name="Oval 351"/>
            <p:cNvSpPr/>
            <p:nvPr/>
          </p:nvSpPr>
          <p:spPr>
            <a:xfrm>
              <a:off x="4145129" y="1973219"/>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3" name="Oval 352"/>
            <p:cNvSpPr/>
            <p:nvPr/>
          </p:nvSpPr>
          <p:spPr>
            <a:xfrm>
              <a:off x="4145129" y="5238905"/>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5" name="Oval 354"/>
            <p:cNvSpPr/>
            <p:nvPr/>
          </p:nvSpPr>
          <p:spPr>
            <a:xfrm>
              <a:off x="4130499" y="2829228"/>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6" name="Oval 355"/>
            <p:cNvSpPr/>
            <p:nvPr/>
          </p:nvSpPr>
          <p:spPr>
            <a:xfrm>
              <a:off x="4124166" y="4447844"/>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8" name="Oval 357"/>
            <p:cNvSpPr/>
            <p:nvPr/>
          </p:nvSpPr>
          <p:spPr>
            <a:xfrm>
              <a:off x="4124166" y="3634152"/>
              <a:ext cx="182880" cy="182880"/>
            </a:xfrm>
            <a:prstGeom prst="ellipse">
              <a:avLst/>
            </a:prstGeom>
            <a:solidFill>
              <a:srgbClr val="B91DBD"/>
            </a:solidFill>
            <a:ln>
              <a:solidFill>
                <a:srgbClr val="B91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9" name="TextBox 358"/>
            <p:cNvSpPr txBox="1"/>
            <p:nvPr/>
          </p:nvSpPr>
          <p:spPr>
            <a:xfrm>
              <a:off x="3506948" y="5467674"/>
              <a:ext cx="1463040" cy="254343"/>
            </a:xfrm>
            <a:prstGeom prst="rect">
              <a:avLst/>
            </a:prstGeom>
            <a:solidFill>
              <a:srgbClr val="3895B6"/>
            </a:solidFill>
          </p:spPr>
          <p:txBody>
            <a:bodyPr wrap="square" rtlCol="0">
              <a:spAutoFit/>
            </a:bodyPr>
            <a:lstStyle/>
            <a:p>
              <a:pPr algn="ctr">
                <a:lnSpc>
                  <a:spcPts val="1300"/>
                </a:lnSpc>
              </a:pPr>
              <a:r>
                <a:rPr lang="en-US" sz="900" b="1" dirty="0" smtClean="0"/>
                <a:t>Materials Design (</a:t>
              </a:r>
              <a:r>
                <a:rPr lang="en-US" sz="900" b="1" dirty="0" err="1" smtClean="0"/>
                <a:t>Zeo</a:t>
              </a:r>
              <a:r>
                <a:rPr lang="en-US" sz="900" b="1" dirty="0" smtClean="0"/>
                <a:t>++)</a:t>
              </a:r>
              <a:endParaRPr lang="en-US" sz="900" b="1" dirty="0"/>
            </a:p>
          </p:txBody>
        </p:sp>
        <p:sp>
          <p:nvSpPr>
            <p:cNvPr id="361" name="TextBox 360"/>
            <p:cNvSpPr txBox="1"/>
            <p:nvPr/>
          </p:nvSpPr>
          <p:spPr>
            <a:xfrm>
              <a:off x="3461228" y="4703219"/>
              <a:ext cx="1554480" cy="254343"/>
            </a:xfrm>
            <a:prstGeom prst="rect">
              <a:avLst/>
            </a:prstGeom>
            <a:solidFill>
              <a:srgbClr val="3895B6"/>
            </a:solidFill>
          </p:spPr>
          <p:txBody>
            <a:bodyPr wrap="square" rtlCol="0">
              <a:spAutoFit/>
            </a:bodyPr>
            <a:lstStyle/>
            <a:p>
              <a:pPr algn="ctr">
                <a:lnSpc>
                  <a:spcPts val="1300"/>
                </a:lnSpc>
              </a:pPr>
              <a:r>
                <a:rPr lang="en-US" sz="900" b="1" dirty="0" smtClean="0"/>
                <a:t>Electronic Structure (PEXSI)</a:t>
              </a:r>
              <a:endParaRPr lang="en-US" sz="900" b="1" dirty="0"/>
            </a:p>
          </p:txBody>
        </p:sp>
        <p:sp>
          <p:nvSpPr>
            <p:cNvPr id="362" name="TextBox 361"/>
            <p:cNvSpPr txBox="1"/>
            <p:nvPr/>
          </p:nvSpPr>
          <p:spPr>
            <a:xfrm>
              <a:off x="3049748" y="3887559"/>
              <a:ext cx="2377440" cy="254343"/>
            </a:xfrm>
            <a:prstGeom prst="rect">
              <a:avLst/>
            </a:prstGeom>
            <a:solidFill>
              <a:srgbClr val="3895B6"/>
            </a:solidFill>
          </p:spPr>
          <p:txBody>
            <a:bodyPr wrap="square" rtlCol="0">
              <a:spAutoFit/>
            </a:bodyPr>
            <a:lstStyle/>
            <a:p>
              <a:pPr algn="ctr">
                <a:lnSpc>
                  <a:spcPts val="1300"/>
                </a:lnSpc>
              </a:pPr>
              <a:r>
                <a:rPr lang="en-US" sz="900" b="1" dirty="0" smtClean="0"/>
                <a:t>Image Analysis/Tomography  (QuantCT,F3D)</a:t>
              </a:r>
              <a:endParaRPr lang="en-US" sz="900" b="1" dirty="0"/>
            </a:p>
          </p:txBody>
        </p:sp>
        <p:sp>
          <p:nvSpPr>
            <p:cNvPr id="363" name="TextBox 362"/>
            <p:cNvSpPr txBox="1"/>
            <p:nvPr/>
          </p:nvSpPr>
          <p:spPr>
            <a:xfrm>
              <a:off x="3598388" y="3096297"/>
              <a:ext cx="1280160" cy="254343"/>
            </a:xfrm>
            <a:prstGeom prst="rect">
              <a:avLst/>
            </a:prstGeom>
            <a:solidFill>
              <a:srgbClr val="3895B6"/>
            </a:solidFill>
          </p:spPr>
          <p:txBody>
            <a:bodyPr wrap="square" rtlCol="0">
              <a:spAutoFit/>
            </a:bodyPr>
            <a:lstStyle/>
            <a:p>
              <a:pPr algn="ctr">
                <a:lnSpc>
                  <a:spcPts val="1300"/>
                </a:lnSpc>
              </a:pPr>
              <a:r>
                <a:rPr lang="en-US" sz="900" b="1" dirty="0" err="1" smtClean="0"/>
                <a:t>Ptychography</a:t>
              </a:r>
              <a:r>
                <a:rPr lang="en-US" sz="900" b="1" dirty="0" smtClean="0"/>
                <a:t> (SHARP)</a:t>
              </a:r>
              <a:endParaRPr lang="en-US" sz="900" b="1" dirty="0"/>
            </a:p>
          </p:txBody>
        </p:sp>
        <p:sp>
          <p:nvSpPr>
            <p:cNvPr id="364" name="TextBox 363"/>
            <p:cNvSpPr txBox="1"/>
            <p:nvPr/>
          </p:nvSpPr>
          <p:spPr>
            <a:xfrm>
              <a:off x="3461228" y="1418415"/>
              <a:ext cx="1554480" cy="254343"/>
            </a:xfrm>
            <a:prstGeom prst="rect">
              <a:avLst/>
            </a:prstGeom>
            <a:solidFill>
              <a:srgbClr val="3895B6"/>
            </a:solidFill>
          </p:spPr>
          <p:txBody>
            <a:bodyPr wrap="square" rtlCol="0" anchor="ctr" anchorCtr="1">
              <a:spAutoFit/>
            </a:bodyPr>
            <a:lstStyle/>
            <a:p>
              <a:pPr algn="ctr">
                <a:lnSpc>
                  <a:spcPts val="1300"/>
                </a:lnSpc>
              </a:pPr>
              <a:r>
                <a:rPr lang="en-US" sz="900" b="1" dirty="0" smtClean="0"/>
                <a:t>Fluctuation/Single Particle</a:t>
              </a:r>
              <a:endParaRPr lang="en-US" sz="900" b="1" dirty="0"/>
            </a:p>
          </p:txBody>
        </p:sp>
        <p:sp>
          <p:nvSpPr>
            <p:cNvPr id="365" name="TextBox 364"/>
            <p:cNvSpPr txBox="1"/>
            <p:nvPr/>
          </p:nvSpPr>
          <p:spPr>
            <a:xfrm>
              <a:off x="3964148" y="2223395"/>
              <a:ext cx="548640" cy="254343"/>
            </a:xfrm>
            <a:prstGeom prst="rect">
              <a:avLst/>
            </a:prstGeom>
            <a:solidFill>
              <a:srgbClr val="3895B6"/>
            </a:solidFill>
          </p:spPr>
          <p:txBody>
            <a:bodyPr wrap="square" rtlCol="0" anchor="ctr" anchorCtr="1">
              <a:spAutoFit/>
            </a:bodyPr>
            <a:lstStyle/>
            <a:p>
              <a:pPr algn="ctr">
                <a:lnSpc>
                  <a:spcPts val="1300"/>
                </a:lnSpc>
              </a:pPr>
              <a:r>
                <a:rPr lang="en-US" sz="900" b="1" dirty="0" smtClean="0"/>
                <a:t>GISAXS  </a:t>
              </a:r>
              <a:endParaRPr lang="en-US" sz="900" b="1" dirty="0"/>
            </a:p>
          </p:txBody>
        </p:sp>
      </p:grpSp>
      <p:sp>
        <p:nvSpPr>
          <p:cNvPr id="192" name="Oval 191"/>
          <p:cNvSpPr/>
          <p:nvPr/>
        </p:nvSpPr>
        <p:spPr>
          <a:xfrm>
            <a:off x="3484032" y="6620624"/>
            <a:ext cx="182880" cy="18288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4" name="TextBox 193"/>
          <p:cNvSpPr txBox="1"/>
          <p:nvPr/>
        </p:nvSpPr>
        <p:spPr>
          <a:xfrm>
            <a:off x="3600986" y="6512104"/>
            <a:ext cx="1600200" cy="369332"/>
          </a:xfrm>
          <a:prstGeom prst="rect">
            <a:avLst/>
          </a:prstGeom>
          <a:noFill/>
        </p:spPr>
        <p:txBody>
          <a:bodyPr wrap="square" rtlCol="0">
            <a:spAutoFit/>
          </a:bodyPr>
          <a:lstStyle/>
          <a:p>
            <a:r>
              <a:rPr lang="en-US" b="1" dirty="0" smtClean="0"/>
              <a:t>=LABS</a:t>
            </a:r>
            <a:endParaRPr lang="en-US" b="1" dirty="0"/>
          </a:p>
        </p:txBody>
      </p:sp>
      <p:sp>
        <p:nvSpPr>
          <p:cNvPr id="195" name="Oval 194"/>
          <p:cNvSpPr/>
          <p:nvPr/>
        </p:nvSpPr>
        <p:spPr>
          <a:xfrm>
            <a:off x="7410370" y="6598107"/>
            <a:ext cx="182880" cy="18288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7" name="TextBox 196"/>
          <p:cNvSpPr txBox="1"/>
          <p:nvPr/>
        </p:nvSpPr>
        <p:spPr>
          <a:xfrm>
            <a:off x="7555574" y="6488772"/>
            <a:ext cx="1600200" cy="369332"/>
          </a:xfrm>
          <a:prstGeom prst="rect">
            <a:avLst/>
          </a:prstGeom>
          <a:noFill/>
        </p:spPr>
        <p:txBody>
          <a:bodyPr wrap="square" rtlCol="0">
            <a:spAutoFit/>
          </a:bodyPr>
          <a:lstStyle/>
          <a:p>
            <a:r>
              <a:rPr lang="en-US" b="1" dirty="0" smtClean="0"/>
              <a:t>=Universities</a:t>
            </a:r>
            <a:endParaRPr lang="en-US" b="1" dirty="0"/>
          </a:p>
        </p:txBody>
      </p:sp>
      <p:sp>
        <p:nvSpPr>
          <p:cNvPr id="198" name="Oval 197"/>
          <p:cNvSpPr/>
          <p:nvPr/>
        </p:nvSpPr>
        <p:spPr>
          <a:xfrm>
            <a:off x="85725" y="6324773"/>
            <a:ext cx="182880" cy="18288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9" name="TextBox 198"/>
          <p:cNvSpPr txBox="1"/>
          <p:nvPr/>
        </p:nvSpPr>
        <p:spPr>
          <a:xfrm>
            <a:off x="210975" y="6239520"/>
            <a:ext cx="2389359" cy="369332"/>
          </a:xfrm>
          <a:prstGeom prst="rect">
            <a:avLst/>
          </a:prstGeom>
          <a:noFill/>
        </p:spPr>
        <p:txBody>
          <a:bodyPr wrap="square" rtlCol="0">
            <a:spAutoFit/>
          </a:bodyPr>
          <a:lstStyle/>
          <a:p>
            <a:r>
              <a:rPr lang="en-US" b="1" dirty="0" smtClean="0"/>
              <a:t>=ASCR Facilities</a:t>
            </a:r>
            <a:endParaRPr lang="en-US" b="1" dirty="0"/>
          </a:p>
        </p:txBody>
      </p:sp>
      <p:sp>
        <p:nvSpPr>
          <p:cNvPr id="200" name="Oval 199"/>
          <p:cNvSpPr/>
          <p:nvPr/>
        </p:nvSpPr>
        <p:spPr>
          <a:xfrm>
            <a:off x="6251688" y="6609172"/>
            <a:ext cx="182880" cy="18288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6" name="Oval 205"/>
          <p:cNvSpPr/>
          <p:nvPr/>
        </p:nvSpPr>
        <p:spPr>
          <a:xfrm>
            <a:off x="1950720" y="6333653"/>
            <a:ext cx="182880" cy="18288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1" name="TextBox 210"/>
          <p:cNvSpPr txBox="1"/>
          <p:nvPr/>
        </p:nvSpPr>
        <p:spPr>
          <a:xfrm>
            <a:off x="782008" y="6492507"/>
            <a:ext cx="3037304" cy="369332"/>
          </a:xfrm>
          <a:prstGeom prst="rect">
            <a:avLst/>
          </a:prstGeom>
          <a:noFill/>
        </p:spPr>
        <p:txBody>
          <a:bodyPr wrap="square" rtlCol="0">
            <a:spAutoFit/>
          </a:bodyPr>
          <a:lstStyle/>
          <a:p>
            <a:r>
              <a:rPr lang="en-US" b="1" dirty="0" smtClean="0"/>
              <a:t> =BES (and  other) Facilities</a:t>
            </a:r>
            <a:endParaRPr lang="en-US" b="1" dirty="0"/>
          </a:p>
        </p:txBody>
      </p:sp>
      <p:sp>
        <p:nvSpPr>
          <p:cNvPr id="226" name="Oval 225"/>
          <p:cNvSpPr/>
          <p:nvPr/>
        </p:nvSpPr>
        <p:spPr>
          <a:xfrm>
            <a:off x="710010" y="6610116"/>
            <a:ext cx="182880" cy="18288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7" name="TextBox 226"/>
          <p:cNvSpPr txBox="1"/>
          <p:nvPr/>
        </p:nvSpPr>
        <p:spPr>
          <a:xfrm>
            <a:off x="2104447" y="6209015"/>
            <a:ext cx="2391363" cy="369332"/>
          </a:xfrm>
          <a:prstGeom prst="rect">
            <a:avLst/>
          </a:prstGeom>
          <a:noFill/>
        </p:spPr>
        <p:txBody>
          <a:bodyPr wrap="square" rtlCol="0">
            <a:spAutoFit/>
          </a:bodyPr>
          <a:lstStyle/>
          <a:p>
            <a:r>
              <a:rPr lang="en-US" b="1" dirty="0" smtClean="0"/>
              <a:t>=BES Centers/</a:t>
            </a:r>
            <a:r>
              <a:rPr lang="en-US" b="1" dirty="0" err="1" smtClean="0"/>
              <a:t>Internat.</a:t>
            </a:r>
            <a:endParaRPr lang="en-US" b="1" dirty="0"/>
          </a:p>
        </p:txBody>
      </p:sp>
      <p:sp>
        <p:nvSpPr>
          <p:cNvPr id="230" name="Oval 229"/>
          <p:cNvSpPr/>
          <p:nvPr/>
        </p:nvSpPr>
        <p:spPr>
          <a:xfrm>
            <a:off x="4389733" y="6604579"/>
            <a:ext cx="191589" cy="18288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0" name="TextBox 239"/>
          <p:cNvSpPr txBox="1"/>
          <p:nvPr/>
        </p:nvSpPr>
        <p:spPr>
          <a:xfrm>
            <a:off x="4517106" y="6498943"/>
            <a:ext cx="1828799" cy="369332"/>
          </a:xfrm>
          <a:prstGeom prst="rect">
            <a:avLst/>
          </a:prstGeom>
          <a:noFill/>
        </p:spPr>
        <p:txBody>
          <a:bodyPr wrap="square" rtlCol="0">
            <a:spAutoFit/>
          </a:bodyPr>
          <a:lstStyle/>
          <a:p>
            <a:r>
              <a:rPr lang="en-US" b="1" dirty="0" smtClean="0"/>
              <a:t>=3</a:t>
            </a:r>
            <a:r>
              <a:rPr lang="en-US" b="1" baseline="30000" dirty="0" smtClean="0"/>
              <a:t>Rd</a:t>
            </a:r>
            <a:r>
              <a:rPr lang="en-US" b="1" dirty="0" smtClean="0"/>
              <a:t> Party Codes</a:t>
            </a:r>
            <a:endParaRPr lang="en-US" b="1" dirty="0"/>
          </a:p>
        </p:txBody>
      </p:sp>
      <p:sp>
        <p:nvSpPr>
          <p:cNvPr id="306" name="TextBox 305"/>
          <p:cNvSpPr txBox="1"/>
          <p:nvPr/>
        </p:nvSpPr>
        <p:spPr>
          <a:xfrm>
            <a:off x="6372934" y="6500440"/>
            <a:ext cx="1631945" cy="369332"/>
          </a:xfrm>
          <a:prstGeom prst="rect">
            <a:avLst/>
          </a:prstGeom>
          <a:noFill/>
        </p:spPr>
        <p:txBody>
          <a:bodyPr wrap="square" rtlCol="0">
            <a:spAutoFit/>
          </a:bodyPr>
          <a:lstStyle/>
          <a:p>
            <a:r>
              <a:rPr lang="en-US" b="1" dirty="0" smtClean="0"/>
              <a:t>=Industry</a:t>
            </a:r>
            <a:endParaRPr lang="en-US" b="1" dirty="0"/>
          </a:p>
        </p:txBody>
      </p:sp>
      <p:pic>
        <p:nvPicPr>
          <p:cNvPr id="309" name="Picture 30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11052" y="81674"/>
            <a:ext cx="1646255" cy="704913"/>
          </a:xfrm>
          <a:prstGeom prst="rect">
            <a:avLst/>
          </a:prstGeom>
        </p:spPr>
      </p:pic>
      <p:sp>
        <p:nvSpPr>
          <p:cNvPr id="349" name="TextBox 348"/>
          <p:cNvSpPr txBox="1"/>
          <p:nvPr/>
        </p:nvSpPr>
        <p:spPr>
          <a:xfrm>
            <a:off x="170595" y="57388"/>
            <a:ext cx="6400693" cy="584776"/>
          </a:xfrm>
          <a:prstGeom prst="rect">
            <a:avLst/>
          </a:prstGeom>
          <a:noFill/>
        </p:spPr>
        <p:txBody>
          <a:bodyPr wrap="square" rtlCol="0">
            <a:spAutoFit/>
          </a:bodyPr>
          <a:lstStyle/>
          <a:p>
            <a:r>
              <a:rPr lang="en-US" sz="3200" b="1" dirty="0" smtClean="0">
                <a:solidFill>
                  <a:srgbClr val="FFFFFF"/>
                </a:solidFill>
              </a:rPr>
              <a:t>CAMERA: Mathematics for Facilities</a:t>
            </a:r>
            <a:endParaRPr lang="en-US" sz="3200" b="1" dirty="0">
              <a:solidFill>
                <a:srgbClr val="FFFFFF"/>
              </a:solidFill>
            </a:endParaRPr>
          </a:p>
        </p:txBody>
      </p:sp>
    </p:spTree>
    <p:extLst>
      <p:ext uri="{BB962C8B-B14F-4D97-AF65-F5344CB8AC3E}">
        <p14:creationId xmlns:p14="http://schemas.microsoft.com/office/powerpoint/2010/main" val="475574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17"/>
                                        </p:tgtEl>
                                        <p:attrNameLst>
                                          <p:attrName>style.visibility</p:attrName>
                                        </p:attrNameLst>
                                      </p:cBhvr>
                                      <p:to>
                                        <p:strVal val="visible"/>
                                      </p:to>
                                    </p:set>
                                  </p:childTnLst>
                                </p:cTn>
                              </p:par>
                              <p:par>
                                <p:cTn id="53" presetID="1" presetClass="entr" presetSubtype="0" fill="hold" nodeType="withEffect">
                                  <p:stCondLst>
                                    <p:cond delay="500"/>
                                  </p:stCondLst>
                                  <p:childTnLst>
                                    <p:set>
                                      <p:cBhvr>
                                        <p:cTn id="54" dur="1" fill="hold">
                                          <p:stCondLst>
                                            <p:cond delay="0"/>
                                          </p:stCondLst>
                                        </p:cTn>
                                        <p:tgtEl>
                                          <p:spTgt spid="111"/>
                                        </p:tgtEl>
                                        <p:attrNameLst>
                                          <p:attrName>style.visibility</p:attrName>
                                        </p:attrNameLst>
                                      </p:cBhvr>
                                      <p:to>
                                        <p:strVal val="visible"/>
                                      </p:to>
                                    </p:set>
                                  </p:childTnLst>
                                </p:cTn>
                              </p:par>
                              <p:par>
                                <p:cTn id="55" presetID="1" presetClass="entr" presetSubtype="0" fill="hold" nodeType="withEffect">
                                  <p:stCondLst>
                                    <p:cond delay="800"/>
                                  </p:stCondLst>
                                  <p:childTnLst>
                                    <p:set>
                                      <p:cBhvr>
                                        <p:cTn id="56" dur="1" fill="hold">
                                          <p:stCondLst>
                                            <p:cond delay="0"/>
                                          </p:stCondLst>
                                        </p:cTn>
                                        <p:tgtEl>
                                          <p:spTgt spid="119"/>
                                        </p:tgtEl>
                                        <p:attrNameLst>
                                          <p:attrName>style.visibility</p:attrName>
                                        </p:attrNameLst>
                                      </p:cBhvr>
                                      <p:to>
                                        <p:strVal val="visible"/>
                                      </p:to>
                                    </p:set>
                                  </p:childTnLst>
                                </p:cTn>
                              </p:par>
                              <p:par>
                                <p:cTn id="57" presetID="1" presetClass="entr" presetSubtype="0" fill="hold" nodeType="withEffect">
                                  <p:stCondLst>
                                    <p:cond delay="1000"/>
                                  </p:stCondLst>
                                  <p:childTnLst>
                                    <p:set>
                                      <p:cBhvr>
                                        <p:cTn id="58" dur="1" fill="hold">
                                          <p:stCondLst>
                                            <p:cond delay="0"/>
                                          </p:stCondLst>
                                        </p:cTn>
                                        <p:tgtEl>
                                          <p:spTgt spid="170"/>
                                        </p:tgtEl>
                                        <p:attrNameLst>
                                          <p:attrName>style.visibility</p:attrName>
                                        </p:attrNameLst>
                                      </p:cBhvr>
                                      <p:to>
                                        <p:strVal val="visible"/>
                                      </p:to>
                                    </p:set>
                                  </p:childTnLst>
                                </p:cTn>
                              </p:par>
                              <p:par>
                                <p:cTn id="59" presetID="1" presetClass="entr" presetSubtype="0" fill="hold" nodeType="withEffect">
                                  <p:stCondLst>
                                    <p:cond delay="1300"/>
                                  </p:stCondLst>
                                  <p:childTnLst>
                                    <p:set>
                                      <p:cBhvr>
                                        <p:cTn id="60" dur="1" fill="hold">
                                          <p:stCondLst>
                                            <p:cond delay="0"/>
                                          </p:stCondLst>
                                        </p:cTn>
                                        <p:tgtEl>
                                          <p:spTgt spid="177"/>
                                        </p:tgtEl>
                                        <p:attrNameLst>
                                          <p:attrName>style.visibility</p:attrName>
                                        </p:attrNameLst>
                                      </p:cBhvr>
                                      <p:to>
                                        <p:strVal val="visible"/>
                                      </p:to>
                                    </p:set>
                                  </p:childTnLst>
                                </p:cTn>
                              </p:par>
                              <p:par>
                                <p:cTn id="61" presetID="1" presetClass="entr" presetSubtype="0" fill="hold" nodeType="withEffect">
                                  <p:stCondLst>
                                    <p:cond delay="1400"/>
                                  </p:stCondLst>
                                  <p:childTnLst>
                                    <p:set>
                                      <p:cBhvr>
                                        <p:cTn id="62" dur="1" fill="hold">
                                          <p:stCondLst>
                                            <p:cond delay="0"/>
                                          </p:stCondLst>
                                        </p:cTn>
                                        <p:tgtEl>
                                          <p:spTgt spid="196"/>
                                        </p:tgtEl>
                                        <p:attrNameLst>
                                          <p:attrName>style.visibility</p:attrName>
                                        </p:attrNameLst>
                                      </p:cBhvr>
                                      <p:to>
                                        <p:strVal val="visible"/>
                                      </p:to>
                                    </p:set>
                                  </p:childTnLst>
                                </p:cTn>
                              </p:par>
                              <p:par>
                                <p:cTn id="63" presetID="1" presetClass="entr" presetSubtype="0" fill="hold" nodeType="withEffect">
                                  <p:stCondLst>
                                    <p:cond delay="1500"/>
                                  </p:stCondLst>
                                  <p:childTnLst>
                                    <p:set>
                                      <p:cBhvr>
                                        <p:cTn id="64" dur="1" fill="hold">
                                          <p:stCondLst>
                                            <p:cond delay="0"/>
                                          </p:stCondLst>
                                        </p:cTn>
                                        <p:tgtEl>
                                          <p:spTgt spid="202"/>
                                        </p:tgtEl>
                                        <p:attrNameLst>
                                          <p:attrName>style.visibility</p:attrName>
                                        </p:attrNameLst>
                                      </p:cBhvr>
                                      <p:to>
                                        <p:strVal val="visible"/>
                                      </p:to>
                                    </p:set>
                                  </p:childTnLst>
                                </p:cTn>
                              </p:par>
                              <p:par>
                                <p:cTn id="65" presetID="1" presetClass="entr" presetSubtype="0" fill="hold" nodeType="withEffect">
                                  <p:stCondLst>
                                    <p:cond delay="1600"/>
                                  </p:stCondLst>
                                  <p:childTnLst>
                                    <p:set>
                                      <p:cBhvr>
                                        <p:cTn id="66" dur="1" fill="hold">
                                          <p:stCondLst>
                                            <p:cond delay="0"/>
                                          </p:stCondLst>
                                        </p:cTn>
                                        <p:tgtEl>
                                          <p:spTgt spid="205"/>
                                        </p:tgtEl>
                                        <p:attrNameLst>
                                          <p:attrName>style.visibility</p:attrName>
                                        </p:attrNameLst>
                                      </p:cBhvr>
                                      <p:to>
                                        <p:strVal val="visible"/>
                                      </p:to>
                                    </p:set>
                                  </p:childTnLst>
                                </p:cTn>
                              </p:par>
                              <p:par>
                                <p:cTn id="67" presetID="1" presetClass="entr" presetSubtype="0" fill="hold" nodeType="withEffect">
                                  <p:stCondLst>
                                    <p:cond delay="1700"/>
                                  </p:stCondLst>
                                  <p:childTnLst>
                                    <p:set>
                                      <p:cBhvr>
                                        <p:cTn id="68" dur="1" fill="hold">
                                          <p:stCondLst>
                                            <p:cond delay="0"/>
                                          </p:stCondLst>
                                        </p:cTn>
                                        <p:tgtEl>
                                          <p:spTgt spid="210"/>
                                        </p:tgtEl>
                                        <p:attrNameLst>
                                          <p:attrName>style.visibility</p:attrName>
                                        </p:attrNameLst>
                                      </p:cBhvr>
                                      <p:to>
                                        <p:strVal val="visible"/>
                                      </p:to>
                                    </p:set>
                                  </p:childTnLst>
                                </p:cTn>
                              </p:par>
                              <p:par>
                                <p:cTn id="69" presetID="1" presetClass="entr" presetSubtype="0" fill="hold" nodeType="withEffect">
                                  <p:stCondLst>
                                    <p:cond delay="1800"/>
                                  </p:stCondLst>
                                  <p:childTnLst>
                                    <p:set>
                                      <p:cBhvr>
                                        <p:cTn id="70" dur="1" fill="hold">
                                          <p:stCondLst>
                                            <p:cond delay="0"/>
                                          </p:stCondLst>
                                        </p:cTn>
                                        <p:tgtEl>
                                          <p:spTgt spid="208"/>
                                        </p:tgtEl>
                                        <p:attrNameLst>
                                          <p:attrName>style.visibility</p:attrName>
                                        </p:attrNameLst>
                                      </p:cBhvr>
                                      <p:to>
                                        <p:strVal val="visible"/>
                                      </p:to>
                                    </p:set>
                                  </p:childTnLst>
                                </p:cTn>
                              </p:par>
                              <p:par>
                                <p:cTn id="71" presetID="1" presetClass="entr" presetSubtype="0" fill="hold" nodeType="withEffect">
                                  <p:stCondLst>
                                    <p:cond delay="1900"/>
                                  </p:stCondLst>
                                  <p:childTnLst>
                                    <p:set>
                                      <p:cBhvr>
                                        <p:cTn id="72" dur="1" fill="hold">
                                          <p:stCondLst>
                                            <p:cond delay="0"/>
                                          </p:stCondLst>
                                        </p:cTn>
                                        <p:tgtEl>
                                          <p:spTgt spid="213"/>
                                        </p:tgtEl>
                                        <p:attrNameLst>
                                          <p:attrName>style.visibility</p:attrName>
                                        </p:attrNameLst>
                                      </p:cBhvr>
                                      <p:to>
                                        <p:strVal val="visible"/>
                                      </p:to>
                                    </p:set>
                                  </p:childTnLst>
                                </p:cTn>
                              </p:par>
                              <p:par>
                                <p:cTn id="73" presetID="1" presetClass="entr" presetSubtype="0" fill="hold" nodeType="withEffect">
                                  <p:stCondLst>
                                    <p:cond delay="2000"/>
                                  </p:stCondLst>
                                  <p:childTnLst>
                                    <p:set>
                                      <p:cBhvr>
                                        <p:cTn id="74" dur="1" fill="hold">
                                          <p:stCondLst>
                                            <p:cond delay="0"/>
                                          </p:stCondLst>
                                        </p:cTn>
                                        <p:tgtEl>
                                          <p:spTgt spid="216"/>
                                        </p:tgtEl>
                                        <p:attrNameLst>
                                          <p:attrName>style.visibility</p:attrName>
                                        </p:attrNameLst>
                                      </p:cBhvr>
                                      <p:to>
                                        <p:strVal val="visible"/>
                                      </p:to>
                                    </p:set>
                                  </p:childTnLst>
                                </p:cTn>
                              </p:par>
                              <p:par>
                                <p:cTn id="75" presetID="1" presetClass="entr" presetSubtype="0" fill="hold" nodeType="withEffect">
                                  <p:stCondLst>
                                    <p:cond delay="2100"/>
                                  </p:stCondLst>
                                  <p:childTnLst>
                                    <p:set>
                                      <p:cBhvr>
                                        <p:cTn id="76" dur="1" fill="hold">
                                          <p:stCondLst>
                                            <p:cond delay="0"/>
                                          </p:stCondLst>
                                        </p:cTn>
                                        <p:tgtEl>
                                          <p:spTgt spid="133"/>
                                        </p:tgtEl>
                                        <p:attrNameLst>
                                          <p:attrName>style.visibility</p:attrName>
                                        </p:attrNameLst>
                                      </p:cBhvr>
                                      <p:to>
                                        <p:strVal val="visible"/>
                                      </p:to>
                                    </p:set>
                                  </p:childTnLst>
                                </p:cTn>
                              </p:par>
                              <p:par>
                                <p:cTn id="77" presetID="1" presetClass="entr" presetSubtype="0" fill="hold" nodeType="withEffect">
                                  <p:stCondLst>
                                    <p:cond delay="2200"/>
                                  </p:stCondLst>
                                  <p:childTnLst>
                                    <p:set>
                                      <p:cBhvr>
                                        <p:cTn id="78" dur="1" fill="hold">
                                          <p:stCondLst>
                                            <p:cond delay="0"/>
                                          </p:stCondLst>
                                        </p:cTn>
                                        <p:tgtEl>
                                          <p:spTgt spid="145"/>
                                        </p:tgtEl>
                                        <p:attrNameLst>
                                          <p:attrName>style.visibility</p:attrName>
                                        </p:attrNameLst>
                                      </p:cBhvr>
                                      <p:to>
                                        <p:strVal val="visible"/>
                                      </p:to>
                                    </p:set>
                                  </p:childTnLst>
                                </p:cTn>
                              </p:par>
                              <p:par>
                                <p:cTn id="79" presetID="1" presetClass="entr" presetSubtype="0" fill="hold" nodeType="withEffect">
                                  <p:stCondLst>
                                    <p:cond delay="2300"/>
                                  </p:stCondLst>
                                  <p:childTnLst>
                                    <p:set>
                                      <p:cBhvr>
                                        <p:cTn id="80" dur="1" fill="hold">
                                          <p:stCondLst>
                                            <p:cond delay="0"/>
                                          </p:stCondLst>
                                        </p:cTn>
                                        <p:tgtEl>
                                          <p:spTgt spid="142"/>
                                        </p:tgtEl>
                                        <p:attrNameLst>
                                          <p:attrName>style.visibility</p:attrName>
                                        </p:attrNameLst>
                                      </p:cBhvr>
                                      <p:to>
                                        <p:strVal val="visible"/>
                                      </p:to>
                                    </p:set>
                                  </p:childTnLst>
                                </p:cTn>
                              </p:par>
                              <p:par>
                                <p:cTn id="81" presetID="1" presetClass="entr" presetSubtype="0" fill="hold" nodeType="withEffect">
                                  <p:stCondLst>
                                    <p:cond delay="2400"/>
                                  </p:stCondLst>
                                  <p:childTnLst>
                                    <p:set>
                                      <p:cBhvr>
                                        <p:cTn id="82" dur="1" fill="hold">
                                          <p:stCondLst>
                                            <p:cond delay="0"/>
                                          </p:stCondLst>
                                        </p:cTn>
                                        <p:tgtEl>
                                          <p:spTgt spid="136"/>
                                        </p:tgtEl>
                                        <p:attrNameLst>
                                          <p:attrName>style.visibility</p:attrName>
                                        </p:attrNameLst>
                                      </p:cBhvr>
                                      <p:to>
                                        <p:strVal val="visible"/>
                                      </p:to>
                                    </p:set>
                                  </p:childTnLst>
                                </p:cTn>
                              </p:par>
                              <p:par>
                                <p:cTn id="83" presetID="1" presetClass="entr" presetSubtype="0" fill="hold" nodeType="withEffect">
                                  <p:stCondLst>
                                    <p:cond delay="2500"/>
                                  </p:stCondLst>
                                  <p:childTnLst>
                                    <p:set>
                                      <p:cBhvr>
                                        <p:cTn id="84" dur="1" fill="hold">
                                          <p:stCondLst>
                                            <p:cond delay="0"/>
                                          </p:stCondLst>
                                        </p:cTn>
                                        <p:tgtEl>
                                          <p:spTgt spid="122"/>
                                        </p:tgtEl>
                                        <p:attrNameLst>
                                          <p:attrName>style.visibility</p:attrName>
                                        </p:attrNameLst>
                                      </p:cBhvr>
                                      <p:to>
                                        <p:strVal val="visible"/>
                                      </p:to>
                                    </p:set>
                                  </p:childTnLst>
                                </p:cTn>
                              </p:par>
                              <p:par>
                                <p:cTn id="85" presetID="1" presetClass="entr" presetSubtype="0" fill="hold" nodeType="withEffect">
                                  <p:stCondLst>
                                    <p:cond delay="2600"/>
                                  </p:stCondLst>
                                  <p:childTnLst>
                                    <p:set>
                                      <p:cBhvr>
                                        <p:cTn id="86" dur="1" fill="hold">
                                          <p:stCondLst>
                                            <p:cond delay="0"/>
                                          </p:stCondLst>
                                        </p:cTn>
                                        <p:tgtEl>
                                          <p:spTgt spid="130"/>
                                        </p:tgtEl>
                                        <p:attrNameLst>
                                          <p:attrName>style.visibility</p:attrName>
                                        </p:attrNameLst>
                                      </p:cBhvr>
                                      <p:to>
                                        <p:strVal val="visible"/>
                                      </p:to>
                                    </p:set>
                                  </p:childTnLst>
                                </p:cTn>
                              </p:par>
                              <p:par>
                                <p:cTn id="87" presetID="1" presetClass="entr" presetSubtype="0" fill="hold" nodeType="withEffect">
                                  <p:stCondLst>
                                    <p:cond delay="2700"/>
                                  </p:stCondLst>
                                  <p:childTnLst>
                                    <p:set>
                                      <p:cBhvr>
                                        <p:cTn id="88" dur="1" fill="hold">
                                          <p:stCondLst>
                                            <p:cond delay="0"/>
                                          </p:stCondLst>
                                        </p:cTn>
                                        <p:tgtEl>
                                          <p:spTgt spid="127"/>
                                        </p:tgtEl>
                                        <p:attrNameLst>
                                          <p:attrName>style.visibility</p:attrName>
                                        </p:attrNameLst>
                                      </p:cBhvr>
                                      <p:to>
                                        <p:strVal val="visible"/>
                                      </p:to>
                                    </p:set>
                                  </p:childTnLst>
                                </p:cTn>
                              </p:par>
                              <p:par>
                                <p:cTn id="89" presetID="1" presetClass="entr" presetSubtype="0" fill="hold" nodeType="withEffect">
                                  <p:stCondLst>
                                    <p:cond delay="2800"/>
                                  </p:stCondLst>
                                  <p:childTnLst>
                                    <p:set>
                                      <p:cBhvr>
                                        <p:cTn id="90" dur="1" fill="hold">
                                          <p:stCondLst>
                                            <p:cond delay="0"/>
                                          </p:stCondLst>
                                        </p:cTn>
                                        <p:tgtEl>
                                          <p:spTgt spid="124"/>
                                        </p:tgtEl>
                                        <p:attrNameLst>
                                          <p:attrName>style.visibility</p:attrName>
                                        </p:attrNameLst>
                                      </p:cBhvr>
                                      <p:to>
                                        <p:strVal val="visible"/>
                                      </p:to>
                                    </p:set>
                                  </p:childTnLst>
                                </p:cTn>
                              </p:par>
                              <p:par>
                                <p:cTn id="91" presetID="1" presetClass="entr" presetSubtype="0" fill="hold" nodeType="withEffect">
                                  <p:stCondLst>
                                    <p:cond delay="2900"/>
                                  </p:stCondLst>
                                  <p:childTnLst>
                                    <p:set>
                                      <p:cBhvr>
                                        <p:cTn id="92" dur="1" fill="hold">
                                          <p:stCondLst>
                                            <p:cond delay="0"/>
                                          </p:stCondLst>
                                        </p:cTn>
                                        <p:tgtEl>
                                          <p:spTgt spid="154"/>
                                        </p:tgtEl>
                                        <p:attrNameLst>
                                          <p:attrName>style.visibility</p:attrName>
                                        </p:attrNameLst>
                                      </p:cBhvr>
                                      <p:to>
                                        <p:strVal val="visible"/>
                                      </p:to>
                                    </p:set>
                                  </p:childTnLst>
                                </p:cTn>
                              </p:par>
                              <p:par>
                                <p:cTn id="93" presetID="1" presetClass="entr" presetSubtype="0" fill="hold" nodeType="withEffect">
                                  <p:stCondLst>
                                    <p:cond delay="3000"/>
                                  </p:stCondLst>
                                  <p:childTnLst>
                                    <p:set>
                                      <p:cBhvr>
                                        <p:cTn id="94" dur="1" fill="hold">
                                          <p:stCondLst>
                                            <p:cond delay="0"/>
                                          </p:stCondLst>
                                        </p:cTn>
                                        <p:tgtEl>
                                          <p:spTgt spid="149"/>
                                        </p:tgtEl>
                                        <p:attrNameLst>
                                          <p:attrName>style.visibility</p:attrName>
                                        </p:attrNameLst>
                                      </p:cBhvr>
                                      <p:to>
                                        <p:strVal val="visible"/>
                                      </p:to>
                                    </p:set>
                                  </p:childTnLst>
                                </p:cTn>
                              </p:par>
                              <p:par>
                                <p:cTn id="95" presetID="1" presetClass="entr" presetSubtype="0" fill="hold" nodeType="withEffect">
                                  <p:stCondLst>
                                    <p:cond delay="3100"/>
                                  </p:stCondLst>
                                  <p:childTnLst>
                                    <p:set>
                                      <p:cBhvr>
                                        <p:cTn id="96" dur="1" fill="hold">
                                          <p:stCondLst>
                                            <p:cond delay="0"/>
                                          </p:stCondLst>
                                        </p:cTn>
                                        <p:tgtEl>
                                          <p:spTgt spid="161"/>
                                        </p:tgtEl>
                                        <p:attrNameLst>
                                          <p:attrName>style.visibility</p:attrName>
                                        </p:attrNameLst>
                                      </p:cBhvr>
                                      <p:to>
                                        <p:strVal val="visible"/>
                                      </p:to>
                                    </p:set>
                                  </p:childTnLst>
                                </p:cTn>
                              </p:par>
                              <p:par>
                                <p:cTn id="97" presetID="1" presetClass="entr" presetSubtype="0" fill="hold" nodeType="withEffect">
                                  <p:stCondLst>
                                    <p:cond delay="3200"/>
                                  </p:stCondLst>
                                  <p:childTnLst>
                                    <p:set>
                                      <p:cBhvr>
                                        <p:cTn id="98" dur="1" fill="hold">
                                          <p:stCondLst>
                                            <p:cond delay="0"/>
                                          </p:stCondLst>
                                        </p:cTn>
                                        <p:tgtEl>
                                          <p:spTgt spid="159"/>
                                        </p:tgtEl>
                                        <p:attrNameLst>
                                          <p:attrName>style.visibility</p:attrName>
                                        </p:attrNameLst>
                                      </p:cBhvr>
                                      <p:to>
                                        <p:strVal val="visible"/>
                                      </p:to>
                                    </p:set>
                                  </p:childTnLst>
                                </p:cTn>
                              </p:par>
                              <p:par>
                                <p:cTn id="99" presetID="1" presetClass="entr" presetSubtype="0" fill="hold" nodeType="withEffect">
                                  <p:stCondLst>
                                    <p:cond delay="3300"/>
                                  </p:stCondLst>
                                  <p:childTnLst>
                                    <p:set>
                                      <p:cBhvr>
                                        <p:cTn id="100" dur="1" fill="hold">
                                          <p:stCondLst>
                                            <p:cond delay="0"/>
                                          </p:stCondLst>
                                        </p:cTn>
                                        <p:tgtEl>
                                          <p:spTgt spid="163"/>
                                        </p:tgtEl>
                                        <p:attrNameLst>
                                          <p:attrName>style.visibility</p:attrName>
                                        </p:attrNameLst>
                                      </p:cBhvr>
                                      <p:to>
                                        <p:strVal val="visible"/>
                                      </p:to>
                                    </p:set>
                                  </p:childTnLst>
                                </p:cTn>
                              </p:par>
                              <p:par>
                                <p:cTn id="101" presetID="1" presetClass="entr" presetSubtype="0" fill="hold" nodeType="withEffect">
                                  <p:stCondLst>
                                    <p:cond delay="3400"/>
                                  </p:stCondLst>
                                  <p:childTnLst>
                                    <p:set>
                                      <p:cBhvr>
                                        <p:cTn id="102" dur="1" fill="hold">
                                          <p:stCondLst>
                                            <p:cond delay="0"/>
                                          </p:stCondLst>
                                        </p:cTn>
                                        <p:tgtEl>
                                          <p:spTgt spid="219"/>
                                        </p:tgtEl>
                                        <p:attrNameLst>
                                          <p:attrName>style.visibility</p:attrName>
                                        </p:attrNameLst>
                                      </p:cBhvr>
                                      <p:to>
                                        <p:strVal val="visible"/>
                                      </p:to>
                                    </p:set>
                                  </p:childTnLst>
                                </p:cTn>
                              </p:par>
                              <p:par>
                                <p:cTn id="103" presetID="1" presetClass="entr" presetSubtype="0" fill="hold" nodeType="withEffect">
                                  <p:stCondLst>
                                    <p:cond delay="3500"/>
                                  </p:stCondLst>
                                  <p:childTnLst>
                                    <p:set>
                                      <p:cBhvr>
                                        <p:cTn id="104" dur="1" fill="hold">
                                          <p:stCondLst>
                                            <p:cond delay="0"/>
                                          </p:stCondLst>
                                        </p:cTn>
                                        <p:tgtEl>
                                          <p:spTgt spid="221"/>
                                        </p:tgtEl>
                                        <p:attrNameLst>
                                          <p:attrName>style.visibility</p:attrName>
                                        </p:attrNameLst>
                                      </p:cBhvr>
                                      <p:to>
                                        <p:strVal val="visible"/>
                                      </p:to>
                                    </p:set>
                                  </p:childTnLst>
                                </p:cTn>
                              </p:par>
                              <p:par>
                                <p:cTn id="105" presetID="1" presetClass="entr" presetSubtype="0" fill="hold" nodeType="withEffect">
                                  <p:stCondLst>
                                    <p:cond delay="3600"/>
                                  </p:stCondLst>
                                  <p:childTnLst>
                                    <p:set>
                                      <p:cBhvr>
                                        <p:cTn id="106" dur="1" fill="hold">
                                          <p:stCondLst>
                                            <p:cond delay="0"/>
                                          </p:stCondLst>
                                        </p:cTn>
                                        <p:tgtEl>
                                          <p:spTgt spid="229"/>
                                        </p:tgtEl>
                                        <p:attrNameLst>
                                          <p:attrName>style.visibility</p:attrName>
                                        </p:attrNameLst>
                                      </p:cBhvr>
                                      <p:to>
                                        <p:strVal val="visible"/>
                                      </p:to>
                                    </p:set>
                                  </p:childTnLst>
                                </p:cTn>
                              </p:par>
                              <p:par>
                                <p:cTn id="107" presetID="1" presetClass="entr" presetSubtype="0" fill="hold" nodeType="withEffect">
                                  <p:stCondLst>
                                    <p:cond delay="3700"/>
                                  </p:stCondLst>
                                  <p:childTnLst>
                                    <p:set>
                                      <p:cBhvr>
                                        <p:cTn id="108" dur="1" fill="hold">
                                          <p:stCondLst>
                                            <p:cond delay="0"/>
                                          </p:stCondLst>
                                        </p:cTn>
                                        <p:tgtEl>
                                          <p:spTgt spid="224"/>
                                        </p:tgtEl>
                                        <p:attrNameLst>
                                          <p:attrName>style.visibility</p:attrName>
                                        </p:attrNameLst>
                                      </p:cBhvr>
                                      <p:to>
                                        <p:strVal val="visible"/>
                                      </p:to>
                                    </p:set>
                                  </p:childTnLst>
                                </p:cTn>
                              </p:par>
                              <p:par>
                                <p:cTn id="109" presetID="1" presetClass="entr" presetSubtype="0" fill="hold" nodeType="withEffect">
                                  <p:stCondLst>
                                    <p:cond delay="3800"/>
                                  </p:stCondLst>
                                  <p:childTnLst>
                                    <p:set>
                                      <p:cBhvr>
                                        <p:cTn id="110" dur="1" fill="hold">
                                          <p:stCondLst>
                                            <p:cond delay="0"/>
                                          </p:stCondLst>
                                        </p:cTn>
                                        <p:tgtEl>
                                          <p:spTgt spid="236"/>
                                        </p:tgtEl>
                                        <p:attrNameLst>
                                          <p:attrName>style.visibility</p:attrName>
                                        </p:attrNameLst>
                                      </p:cBhvr>
                                      <p:to>
                                        <p:strVal val="visible"/>
                                      </p:to>
                                    </p:set>
                                  </p:childTnLst>
                                </p:cTn>
                              </p:par>
                              <p:par>
                                <p:cTn id="111" presetID="1" presetClass="entr" presetSubtype="0" fill="hold" nodeType="withEffect">
                                  <p:stCondLst>
                                    <p:cond delay="3900"/>
                                  </p:stCondLst>
                                  <p:childTnLst>
                                    <p:set>
                                      <p:cBhvr>
                                        <p:cTn id="112" dur="1" fill="hold">
                                          <p:stCondLst>
                                            <p:cond delay="0"/>
                                          </p:stCondLst>
                                        </p:cTn>
                                        <p:tgtEl>
                                          <p:spTgt spid="239"/>
                                        </p:tgtEl>
                                        <p:attrNameLst>
                                          <p:attrName>style.visibility</p:attrName>
                                        </p:attrNameLst>
                                      </p:cBhvr>
                                      <p:to>
                                        <p:strVal val="visible"/>
                                      </p:to>
                                    </p:set>
                                  </p:childTnLst>
                                </p:cTn>
                              </p:par>
                              <p:par>
                                <p:cTn id="113" presetID="1" presetClass="entr" presetSubtype="0" fill="hold" nodeType="withEffect">
                                  <p:stCondLst>
                                    <p:cond delay="4000"/>
                                  </p:stCondLst>
                                  <p:childTnLst>
                                    <p:set>
                                      <p:cBhvr>
                                        <p:cTn id="114" dur="1" fill="hold">
                                          <p:stCondLst>
                                            <p:cond delay="0"/>
                                          </p:stCondLst>
                                        </p:cTn>
                                        <p:tgtEl>
                                          <p:spTgt spid="249"/>
                                        </p:tgtEl>
                                        <p:attrNameLst>
                                          <p:attrName>style.visibility</p:attrName>
                                        </p:attrNameLst>
                                      </p:cBhvr>
                                      <p:to>
                                        <p:strVal val="visible"/>
                                      </p:to>
                                    </p:set>
                                  </p:childTnLst>
                                </p:cTn>
                              </p:par>
                              <p:par>
                                <p:cTn id="115" presetID="1" presetClass="entr" presetSubtype="0" fill="hold" nodeType="withEffect">
                                  <p:stCondLst>
                                    <p:cond delay="4100"/>
                                  </p:stCondLst>
                                  <p:childTnLst>
                                    <p:set>
                                      <p:cBhvr>
                                        <p:cTn id="116" dur="1" fill="hold">
                                          <p:stCondLst>
                                            <p:cond delay="0"/>
                                          </p:stCondLst>
                                        </p:cTn>
                                        <p:tgtEl>
                                          <p:spTgt spid="251"/>
                                        </p:tgtEl>
                                        <p:attrNameLst>
                                          <p:attrName>style.visibility</p:attrName>
                                        </p:attrNameLst>
                                      </p:cBhvr>
                                      <p:to>
                                        <p:strVal val="visible"/>
                                      </p:to>
                                    </p:set>
                                  </p:childTnLst>
                                </p:cTn>
                              </p:par>
                              <p:par>
                                <p:cTn id="117" presetID="1" presetClass="entr" presetSubtype="0" fill="hold" nodeType="withEffect">
                                  <p:stCondLst>
                                    <p:cond delay="4200"/>
                                  </p:stCondLst>
                                  <p:childTnLst>
                                    <p:set>
                                      <p:cBhvr>
                                        <p:cTn id="118" dur="1" fill="hold">
                                          <p:stCondLst>
                                            <p:cond delay="0"/>
                                          </p:stCondLst>
                                        </p:cTn>
                                        <p:tgtEl>
                                          <p:spTgt spid="247"/>
                                        </p:tgtEl>
                                        <p:attrNameLst>
                                          <p:attrName>style.visibility</p:attrName>
                                        </p:attrNameLst>
                                      </p:cBhvr>
                                      <p:to>
                                        <p:strVal val="visible"/>
                                      </p:to>
                                    </p:set>
                                  </p:childTnLst>
                                </p:cTn>
                              </p:par>
                              <p:par>
                                <p:cTn id="119" presetID="1" presetClass="entr" presetSubtype="0" fill="hold" nodeType="withEffect">
                                  <p:stCondLst>
                                    <p:cond delay="4300"/>
                                  </p:stCondLst>
                                  <p:childTnLst>
                                    <p:set>
                                      <p:cBhvr>
                                        <p:cTn id="120" dur="1" fill="hold">
                                          <p:stCondLst>
                                            <p:cond delay="0"/>
                                          </p:stCondLst>
                                        </p:cTn>
                                        <p:tgtEl>
                                          <p:spTgt spid="244"/>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27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26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269"/>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273"/>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25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23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23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24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25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234"/>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226"/>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211"/>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233"/>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74"/>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20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227"/>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276"/>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277"/>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279"/>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280"/>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282"/>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283"/>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285"/>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310"/>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29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29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301"/>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31"/>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45"/>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14"/>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18"/>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2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215"/>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223"/>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305"/>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225"/>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232"/>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299"/>
                                        </p:tgtEl>
                                        <p:attrNameLst>
                                          <p:attrName>style.visibility</p:attrName>
                                        </p:attrNameLst>
                                      </p:cBhvr>
                                      <p:to>
                                        <p:strVal val="visible"/>
                                      </p:to>
                                    </p:se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286"/>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311"/>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316"/>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287"/>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304"/>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254"/>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313"/>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257"/>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302"/>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94"/>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92"/>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255"/>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grpId="0" nodeType="clickEffect">
                                  <p:stCondLst>
                                    <p:cond delay="0"/>
                                  </p:stCondLst>
                                  <p:childTnLst>
                                    <p:set>
                                      <p:cBhvr>
                                        <p:cTn id="230" dur="1" fill="hold">
                                          <p:stCondLst>
                                            <p:cond delay="0"/>
                                          </p:stCondLst>
                                        </p:cTn>
                                        <p:tgtEl>
                                          <p:spTgt spid="289"/>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290"/>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292"/>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266"/>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260"/>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258"/>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199"/>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98"/>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grpId="0" nodeType="clickEffect">
                                  <p:stCondLst>
                                    <p:cond delay="0"/>
                                  </p:stCondLst>
                                  <p:childTnLst>
                                    <p:set>
                                      <p:cBhvr>
                                        <p:cTn id="248" dur="1" fill="hold">
                                          <p:stCondLst>
                                            <p:cond delay="0"/>
                                          </p:stCondLst>
                                        </p:cTn>
                                        <p:tgtEl>
                                          <p:spTgt spid="293"/>
                                        </p:tgtEl>
                                        <p:attrNameLst>
                                          <p:attrName>style.visibility</p:attrName>
                                        </p:attrNameLst>
                                      </p:cBhvr>
                                      <p:to>
                                        <p:strVal val="visible"/>
                                      </p:to>
                                    </p:set>
                                  </p:childTnLst>
                                </p:cTn>
                              </p:par>
                              <p:par>
                                <p:cTn id="249" presetID="1" presetClass="entr" presetSubtype="0" fill="hold" grpId="0" nodeType="withEffect">
                                  <p:stCondLst>
                                    <p:cond delay="0"/>
                                  </p:stCondLst>
                                  <p:childTnLst>
                                    <p:set>
                                      <p:cBhvr>
                                        <p:cTn id="250" dur="1" fill="hold">
                                          <p:stCondLst>
                                            <p:cond delay="0"/>
                                          </p:stCondLst>
                                        </p:cTn>
                                        <p:tgtEl>
                                          <p:spTgt spid="261"/>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230"/>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240"/>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grpId="0" nodeType="clickEffect">
                                  <p:stCondLst>
                                    <p:cond delay="0"/>
                                  </p:stCondLst>
                                  <p:childTnLst>
                                    <p:set>
                                      <p:cBhvr>
                                        <p:cTn id="258" dur="1" fill="hold">
                                          <p:stCondLst>
                                            <p:cond delay="0"/>
                                          </p:stCondLst>
                                        </p:cTn>
                                        <p:tgtEl>
                                          <p:spTgt spid="264"/>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200"/>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306"/>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295"/>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grpId="0" nodeType="clickEffect">
                                  <p:stCondLst>
                                    <p:cond delay="0"/>
                                  </p:stCondLst>
                                  <p:childTnLst>
                                    <p:set>
                                      <p:cBhvr>
                                        <p:cTn id="268" dur="1" fill="hold">
                                          <p:stCondLst>
                                            <p:cond delay="0"/>
                                          </p:stCondLst>
                                        </p:cTn>
                                        <p:tgtEl>
                                          <p:spTgt spid="263"/>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195"/>
                                        </p:tgtEl>
                                        <p:attrNameLst>
                                          <p:attrName>style.visibility</p:attrName>
                                        </p:attrNameLst>
                                      </p:cBhvr>
                                      <p:to>
                                        <p:strVal val="visible"/>
                                      </p:to>
                                    </p:set>
                                  </p:childTnLst>
                                </p:cTn>
                              </p:par>
                              <p:par>
                                <p:cTn id="271" presetID="1" presetClass="entr" presetSubtype="0" fill="hold" grpId="0" nodeType="withEffect">
                                  <p:stCondLst>
                                    <p:cond delay="0"/>
                                  </p:stCondLst>
                                  <p:childTnLst>
                                    <p:set>
                                      <p:cBhvr>
                                        <p:cTn id="272" dur="1" fill="hold">
                                          <p:stCondLst>
                                            <p:cond delay="0"/>
                                          </p:stCondLst>
                                        </p:cTn>
                                        <p:tgtEl>
                                          <p:spTgt spid="197"/>
                                        </p:tgtEl>
                                        <p:attrNameLst>
                                          <p:attrName>style.visibility</p:attrName>
                                        </p:attrNameLst>
                                      </p:cBhvr>
                                      <p:to>
                                        <p:strVal val="visible"/>
                                      </p:to>
                                    </p:set>
                                  </p:childTnLst>
                                </p:cTn>
                              </p:par>
                              <p:par>
                                <p:cTn id="273" presetID="1" presetClass="entr" presetSubtype="0" fill="hold" grpId="0" nodeType="withEffect">
                                  <p:stCondLst>
                                    <p:cond delay="0"/>
                                  </p:stCondLst>
                                  <p:childTnLst>
                                    <p:set>
                                      <p:cBhvr>
                                        <p:cTn id="274" dur="1" fill="hold">
                                          <p:stCondLst>
                                            <p:cond delay="0"/>
                                          </p:stCondLst>
                                        </p:cTn>
                                        <p:tgtEl>
                                          <p:spTgt spid="314"/>
                                        </p:tgtEl>
                                        <p:attrNameLst>
                                          <p:attrName>style.visibility</p:attrName>
                                        </p:attrNameLst>
                                      </p:cBhvr>
                                      <p:to>
                                        <p:strVal val="visible"/>
                                      </p:to>
                                    </p:set>
                                  </p:childTnLst>
                                </p:cTn>
                              </p:par>
                            </p:childTnLst>
                          </p:cTn>
                        </p:par>
                      </p:childTnLst>
                    </p:cTn>
                  </p:par>
                  <p:par>
                    <p:cTn id="275" fill="hold">
                      <p:stCondLst>
                        <p:cond delay="indefinite"/>
                      </p:stCondLst>
                      <p:childTnLst>
                        <p:par>
                          <p:cTn id="276" fill="hold">
                            <p:stCondLst>
                              <p:cond delay="0"/>
                            </p:stCondLst>
                            <p:childTnLst>
                              <p:par>
                                <p:cTn id="277" presetID="1" presetClass="entr" presetSubtype="0" fill="hold" nodeType="clickEffect">
                                  <p:stCondLst>
                                    <p:cond delay="0"/>
                                  </p:stCondLst>
                                  <p:childTnLst>
                                    <p:set>
                                      <p:cBhvr>
                                        <p:cTn id="278" dur="1" fill="hold">
                                          <p:stCondLst>
                                            <p:cond delay="0"/>
                                          </p:stCondLst>
                                        </p:cTn>
                                        <p:tgtEl>
                                          <p:spTgt spid="248"/>
                                        </p:tgtEl>
                                        <p:attrNameLst>
                                          <p:attrName>style.visibility</p:attrName>
                                        </p:attrNameLst>
                                      </p:cBhvr>
                                      <p:to>
                                        <p:strVal val="visible"/>
                                      </p:to>
                                    </p:set>
                                  </p:childTnLst>
                                </p:cTn>
                              </p:par>
                              <p:par>
                                <p:cTn id="279" presetID="1" presetClass="entr" presetSubtype="0" fill="hold" nodeType="withEffect">
                                  <p:stCondLst>
                                    <p:cond delay="500"/>
                                  </p:stCondLst>
                                  <p:childTnLst>
                                    <p:set>
                                      <p:cBhvr>
                                        <p:cTn id="280" dur="1" fill="hold">
                                          <p:stCondLst>
                                            <p:cond delay="0"/>
                                          </p:stCondLst>
                                        </p:cTn>
                                        <p:tgtEl>
                                          <p:spTgt spid="253"/>
                                        </p:tgtEl>
                                        <p:attrNameLst>
                                          <p:attrName>style.visibility</p:attrName>
                                        </p:attrNameLst>
                                      </p:cBhvr>
                                      <p:to>
                                        <p:strVal val="visible"/>
                                      </p:to>
                                    </p:set>
                                  </p:childTnLst>
                                </p:cTn>
                              </p:par>
                              <p:par>
                                <p:cTn id="281" presetID="1" presetClass="entr" presetSubtype="0" fill="hold" nodeType="withEffect">
                                  <p:stCondLst>
                                    <p:cond delay="800"/>
                                  </p:stCondLst>
                                  <p:childTnLst>
                                    <p:set>
                                      <p:cBhvr>
                                        <p:cTn id="282" dur="1" fill="hold">
                                          <p:stCondLst>
                                            <p:cond delay="0"/>
                                          </p:stCondLst>
                                        </p:cTn>
                                        <p:tgtEl>
                                          <p:spTgt spid="160"/>
                                        </p:tgtEl>
                                        <p:attrNameLst>
                                          <p:attrName>style.visibility</p:attrName>
                                        </p:attrNameLst>
                                      </p:cBhvr>
                                      <p:to>
                                        <p:strVal val="visible"/>
                                      </p:to>
                                    </p:set>
                                  </p:childTnLst>
                                </p:cTn>
                              </p:par>
                              <p:par>
                                <p:cTn id="283" presetID="1" presetClass="entr" presetSubtype="0" fill="hold" nodeType="withEffect">
                                  <p:stCondLst>
                                    <p:cond delay="1000"/>
                                  </p:stCondLst>
                                  <p:childTnLst>
                                    <p:set>
                                      <p:cBhvr>
                                        <p:cTn id="284" dur="1" fill="hold">
                                          <p:stCondLst>
                                            <p:cond delay="0"/>
                                          </p:stCondLst>
                                        </p:cTn>
                                        <p:tgtEl>
                                          <p:spTgt spid="135"/>
                                        </p:tgtEl>
                                        <p:attrNameLst>
                                          <p:attrName>style.visibility</p:attrName>
                                        </p:attrNameLst>
                                      </p:cBhvr>
                                      <p:to>
                                        <p:strVal val="visible"/>
                                      </p:to>
                                    </p:set>
                                  </p:childTnLst>
                                </p:cTn>
                              </p:par>
                              <p:par>
                                <p:cTn id="285" presetID="1" presetClass="entr" presetSubtype="0" fill="hold" nodeType="withEffect">
                                  <p:stCondLst>
                                    <p:cond delay="1200"/>
                                  </p:stCondLst>
                                  <p:childTnLst>
                                    <p:set>
                                      <p:cBhvr>
                                        <p:cTn id="286" dur="1" fill="hold">
                                          <p:stCondLst>
                                            <p:cond delay="0"/>
                                          </p:stCondLst>
                                        </p:cTn>
                                        <p:tgtEl>
                                          <p:spTgt spid="166"/>
                                        </p:tgtEl>
                                        <p:attrNameLst>
                                          <p:attrName>style.visibility</p:attrName>
                                        </p:attrNameLst>
                                      </p:cBhvr>
                                      <p:to>
                                        <p:strVal val="visible"/>
                                      </p:to>
                                    </p:set>
                                  </p:childTnLst>
                                </p:cTn>
                              </p:par>
                              <p:par>
                                <p:cTn id="287" presetID="1" presetClass="entr" presetSubtype="0" fill="hold" nodeType="withEffect">
                                  <p:stCondLst>
                                    <p:cond delay="1300"/>
                                  </p:stCondLst>
                                  <p:childTnLst>
                                    <p:set>
                                      <p:cBhvr>
                                        <p:cTn id="288" dur="1" fill="hold">
                                          <p:stCondLst>
                                            <p:cond delay="0"/>
                                          </p:stCondLst>
                                        </p:cTn>
                                        <p:tgtEl>
                                          <p:spTgt spid="179"/>
                                        </p:tgtEl>
                                        <p:attrNameLst>
                                          <p:attrName>style.visibility</p:attrName>
                                        </p:attrNameLst>
                                      </p:cBhvr>
                                      <p:to>
                                        <p:strVal val="visible"/>
                                      </p:to>
                                    </p:set>
                                  </p:childTnLst>
                                </p:cTn>
                              </p:par>
                              <p:par>
                                <p:cTn id="289" presetID="1" presetClass="entr" presetSubtype="0" fill="hold" nodeType="withEffect">
                                  <p:stCondLst>
                                    <p:cond delay="1400"/>
                                  </p:stCondLst>
                                  <p:childTnLst>
                                    <p:set>
                                      <p:cBhvr>
                                        <p:cTn id="290" dur="1" fill="hold">
                                          <p:stCondLst>
                                            <p:cond delay="0"/>
                                          </p:stCondLst>
                                        </p:cTn>
                                        <p:tgtEl>
                                          <p:spTgt spid="193"/>
                                        </p:tgtEl>
                                        <p:attrNameLst>
                                          <p:attrName>style.visibility</p:attrName>
                                        </p:attrNameLst>
                                      </p:cBhvr>
                                      <p:to>
                                        <p:strVal val="visible"/>
                                      </p:to>
                                    </p:set>
                                  </p:childTnLst>
                                </p:cTn>
                              </p:par>
                              <p:par>
                                <p:cTn id="291" presetID="1" presetClass="entr" presetSubtype="0" fill="hold" nodeType="withEffect">
                                  <p:stCondLst>
                                    <p:cond delay="1500"/>
                                  </p:stCondLst>
                                  <p:childTnLst>
                                    <p:set>
                                      <p:cBhvr>
                                        <p:cTn id="292" dur="1" fill="hold">
                                          <p:stCondLst>
                                            <p:cond delay="0"/>
                                          </p:stCondLst>
                                        </p:cTn>
                                        <p:tgtEl>
                                          <p:spTgt spid="203"/>
                                        </p:tgtEl>
                                        <p:attrNameLst>
                                          <p:attrName>style.visibility</p:attrName>
                                        </p:attrNameLst>
                                      </p:cBhvr>
                                      <p:to>
                                        <p:strVal val="visible"/>
                                      </p:to>
                                    </p:set>
                                  </p:childTnLst>
                                </p:cTn>
                              </p:par>
                              <p:par>
                                <p:cTn id="293" presetID="1" presetClass="entr" presetSubtype="0" fill="hold" nodeType="withEffect">
                                  <p:stCondLst>
                                    <p:cond delay="1600"/>
                                  </p:stCondLst>
                                  <p:childTnLst>
                                    <p:set>
                                      <p:cBhvr>
                                        <p:cTn id="294" dur="1" fill="hold">
                                          <p:stCondLst>
                                            <p:cond delay="0"/>
                                          </p:stCondLst>
                                        </p:cTn>
                                        <p:tgtEl>
                                          <p:spTgt spid="207"/>
                                        </p:tgtEl>
                                        <p:attrNameLst>
                                          <p:attrName>style.visibility</p:attrName>
                                        </p:attrNameLst>
                                      </p:cBhvr>
                                      <p:to>
                                        <p:strVal val="visible"/>
                                      </p:to>
                                    </p:set>
                                  </p:childTnLst>
                                </p:cTn>
                              </p:par>
                              <p:par>
                                <p:cTn id="295" presetID="1" presetClass="entr" presetSubtype="0" fill="hold" nodeType="withEffect">
                                  <p:stCondLst>
                                    <p:cond delay="1700"/>
                                  </p:stCondLst>
                                  <p:childTnLst>
                                    <p:set>
                                      <p:cBhvr>
                                        <p:cTn id="296" dur="1" fill="hold">
                                          <p:stCondLst>
                                            <p:cond delay="0"/>
                                          </p:stCondLst>
                                        </p:cTn>
                                        <p:tgtEl>
                                          <p:spTgt spid="212"/>
                                        </p:tgtEl>
                                        <p:attrNameLst>
                                          <p:attrName>style.visibility</p:attrName>
                                        </p:attrNameLst>
                                      </p:cBhvr>
                                      <p:to>
                                        <p:strVal val="visible"/>
                                      </p:to>
                                    </p:set>
                                  </p:childTnLst>
                                </p:cTn>
                              </p:par>
                              <p:par>
                                <p:cTn id="297" presetID="1" presetClass="entr" presetSubtype="0" fill="hold" nodeType="withEffect">
                                  <p:stCondLst>
                                    <p:cond delay="1800"/>
                                  </p:stCondLst>
                                  <p:childTnLst>
                                    <p:set>
                                      <p:cBhvr>
                                        <p:cTn id="298" dur="1" fill="hold">
                                          <p:stCondLst>
                                            <p:cond delay="0"/>
                                          </p:stCondLst>
                                        </p:cTn>
                                        <p:tgtEl>
                                          <p:spTgt spid="217"/>
                                        </p:tgtEl>
                                        <p:attrNameLst>
                                          <p:attrName>style.visibility</p:attrName>
                                        </p:attrNameLst>
                                      </p:cBhvr>
                                      <p:to>
                                        <p:strVal val="visible"/>
                                      </p:to>
                                    </p:set>
                                  </p:childTnLst>
                                </p:cTn>
                              </p:par>
                              <p:par>
                                <p:cTn id="299" presetID="1" presetClass="entr" presetSubtype="0" fill="hold" nodeType="withEffect">
                                  <p:stCondLst>
                                    <p:cond delay="1900"/>
                                  </p:stCondLst>
                                  <p:childTnLst>
                                    <p:set>
                                      <p:cBhvr>
                                        <p:cTn id="300" dur="1" fill="hold">
                                          <p:stCondLst>
                                            <p:cond delay="0"/>
                                          </p:stCondLst>
                                        </p:cTn>
                                        <p:tgtEl>
                                          <p:spTgt spid="134"/>
                                        </p:tgtEl>
                                        <p:attrNameLst>
                                          <p:attrName>style.visibility</p:attrName>
                                        </p:attrNameLst>
                                      </p:cBhvr>
                                      <p:to>
                                        <p:strVal val="visible"/>
                                      </p:to>
                                    </p:set>
                                  </p:childTnLst>
                                </p:cTn>
                              </p:par>
                              <p:par>
                                <p:cTn id="301" presetID="1" presetClass="entr" presetSubtype="0" fill="hold" nodeType="withEffect">
                                  <p:stCondLst>
                                    <p:cond delay="2000"/>
                                  </p:stCondLst>
                                  <p:childTnLst>
                                    <p:set>
                                      <p:cBhvr>
                                        <p:cTn id="302" dur="1" fill="hold">
                                          <p:stCondLst>
                                            <p:cond delay="0"/>
                                          </p:stCondLst>
                                        </p:cTn>
                                        <p:tgtEl>
                                          <p:spTgt spid="222"/>
                                        </p:tgtEl>
                                        <p:attrNameLst>
                                          <p:attrName>style.visibility</p:attrName>
                                        </p:attrNameLst>
                                      </p:cBhvr>
                                      <p:to>
                                        <p:strVal val="visible"/>
                                      </p:to>
                                    </p:set>
                                  </p:childTnLst>
                                </p:cTn>
                              </p:par>
                              <p:par>
                                <p:cTn id="303" presetID="1" presetClass="entr" presetSubtype="0" fill="hold" nodeType="withEffect">
                                  <p:stCondLst>
                                    <p:cond delay="2100"/>
                                  </p:stCondLst>
                                  <p:childTnLst>
                                    <p:set>
                                      <p:cBhvr>
                                        <p:cTn id="304" dur="1" fill="hold">
                                          <p:stCondLst>
                                            <p:cond delay="0"/>
                                          </p:stCondLst>
                                        </p:cTn>
                                        <p:tgtEl>
                                          <p:spTgt spid="228"/>
                                        </p:tgtEl>
                                        <p:attrNameLst>
                                          <p:attrName>style.visibility</p:attrName>
                                        </p:attrNameLst>
                                      </p:cBhvr>
                                      <p:to>
                                        <p:strVal val="visible"/>
                                      </p:to>
                                    </p:set>
                                  </p:childTnLst>
                                </p:cTn>
                              </p:par>
                              <p:par>
                                <p:cTn id="305" presetID="1" presetClass="entr" presetSubtype="0" fill="hold" nodeType="withEffect">
                                  <p:stCondLst>
                                    <p:cond delay="2100"/>
                                  </p:stCondLst>
                                  <p:childTnLst>
                                    <p:set>
                                      <p:cBhvr>
                                        <p:cTn id="306" dur="1" fill="hold">
                                          <p:stCondLst>
                                            <p:cond delay="0"/>
                                          </p:stCondLst>
                                        </p:cTn>
                                        <p:tgtEl>
                                          <p:spTgt spid="237"/>
                                        </p:tgtEl>
                                        <p:attrNameLst>
                                          <p:attrName>style.visibility</p:attrName>
                                        </p:attrNameLst>
                                      </p:cBhvr>
                                      <p:to>
                                        <p:strVal val="visible"/>
                                      </p:to>
                                    </p:set>
                                  </p:childTnLst>
                                </p:cTn>
                              </p:par>
                              <p:par>
                                <p:cTn id="307" presetID="1" presetClass="entr" presetSubtype="0" fill="hold" nodeType="withEffect">
                                  <p:stCondLst>
                                    <p:cond delay="2100"/>
                                  </p:stCondLst>
                                  <p:childTnLst>
                                    <p:set>
                                      <p:cBhvr>
                                        <p:cTn id="308" dur="1" fill="hold">
                                          <p:stCondLst>
                                            <p:cond delay="0"/>
                                          </p:stCondLst>
                                        </p:cTn>
                                        <p:tgtEl>
                                          <p:spTgt spid="278"/>
                                        </p:tgtEl>
                                        <p:attrNameLst>
                                          <p:attrName>style.visibility</p:attrName>
                                        </p:attrNameLst>
                                      </p:cBhvr>
                                      <p:to>
                                        <p:strVal val="visible"/>
                                      </p:to>
                                    </p:set>
                                  </p:childTnLst>
                                </p:cTn>
                              </p:par>
                              <p:par>
                                <p:cTn id="309" presetID="1" presetClass="entr" presetSubtype="0" fill="hold" nodeType="withEffect">
                                  <p:stCondLst>
                                    <p:cond delay="2300"/>
                                  </p:stCondLst>
                                  <p:childTnLst>
                                    <p:set>
                                      <p:cBhvr>
                                        <p:cTn id="310" dur="1" fill="hold">
                                          <p:stCondLst>
                                            <p:cond delay="0"/>
                                          </p:stCondLst>
                                        </p:cTn>
                                        <p:tgtEl>
                                          <p:spTgt spid="281"/>
                                        </p:tgtEl>
                                        <p:attrNameLst>
                                          <p:attrName>style.visibility</p:attrName>
                                        </p:attrNameLst>
                                      </p:cBhvr>
                                      <p:to>
                                        <p:strVal val="visible"/>
                                      </p:to>
                                    </p:set>
                                  </p:childTnLst>
                                </p:cTn>
                              </p:par>
                              <p:par>
                                <p:cTn id="311" presetID="1" presetClass="entr" presetSubtype="0" fill="hold" nodeType="withEffect">
                                  <p:stCondLst>
                                    <p:cond delay="2400"/>
                                  </p:stCondLst>
                                  <p:childTnLst>
                                    <p:set>
                                      <p:cBhvr>
                                        <p:cTn id="312" dur="1" fill="hold">
                                          <p:stCondLst>
                                            <p:cond delay="0"/>
                                          </p:stCondLst>
                                        </p:cTn>
                                        <p:tgtEl>
                                          <p:spTgt spid="143"/>
                                        </p:tgtEl>
                                        <p:attrNameLst>
                                          <p:attrName>style.visibility</p:attrName>
                                        </p:attrNameLst>
                                      </p:cBhvr>
                                      <p:to>
                                        <p:strVal val="visible"/>
                                      </p:to>
                                    </p:set>
                                  </p:childTnLst>
                                </p:cTn>
                              </p:par>
                              <p:par>
                                <p:cTn id="313" presetID="1" presetClass="entr" presetSubtype="0" fill="hold" nodeType="withEffect">
                                  <p:stCondLst>
                                    <p:cond delay="2500"/>
                                  </p:stCondLst>
                                  <p:childTnLst>
                                    <p:set>
                                      <p:cBhvr>
                                        <p:cTn id="314" dur="1" fill="hold">
                                          <p:stCondLst>
                                            <p:cond delay="0"/>
                                          </p:stCondLst>
                                        </p:cTn>
                                        <p:tgtEl>
                                          <p:spTgt spid="284"/>
                                        </p:tgtEl>
                                        <p:attrNameLst>
                                          <p:attrName>style.visibility</p:attrName>
                                        </p:attrNameLst>
                                      </p:cBhvr>
                                      <p:to>
                                        <p:strVal val="visible"/>
                                      </p:to>
                                    </p:set>
                                  </p:childTnLst>
                                </p:cTn>
                              </p:par>
                              <p:par>
                                <p:cTn id="315" presetID="1" presetClass="entr" presetSubtype="0" fill="hold" nodeType="withEffect">
                                  <p:stCondLst>
                                    <p:cond delay="2600"/>
                                  </p:stCondLst>
                                  <p:childTnLst>
                                    <p:set>
                                      <p:cBhvr>
                                        <p:cTn id="316" dur="1" fill="hold">
                                          <p:stCondLst>
                                            <p:cond delay="0"/>
                                          </p:stCondLst>
                                        </p:cTn>
                                        <p:tgtEl>
                                          <p:spTgt spid="284"/>
                                        </p:tgtEl>
                                        <p:attrNameLst>
                                          <p:attrName>style.visibility</p:attrName>
                                        </p:attrNameLst>
                                      </p:cBhvr>
                                      <p:to>
                                        <p:strVal val="visible"/>
                                      </p:to>
                                    </p:set>
                                  </p:childTnLst>
                                </p:cTn>
                              </p:par>
                              <p:par>
                                <p:cTn id="317" presetID="1" presetClass="entr" presetSubtype="0" fill="hold" nodeType="withEffect">
                                  <p:stCondLst>
                                    <p:cond delay="2700"/>
                                  </p:stCondLst>
                                  <p:childTnLst>
                                    <p:set>
                                      <p:cBhvr>
                                        <p:cTn id="318" dur="1" fill="hold">
                                          <p:stCondLst>
                                            <p:cond delay="0"/>
                                          </p:stCondLst>
                                        </p:cTn>
                                        <p:tgtEl>
                                          <p:spTgt spid="288"/>
                                        </p:tgtEl>
                                        <p:attrNameLst>
                                          <p:attrName>style.visibility</p:attrName>
                                        </p:attrNameLst>
                                      </p:cBhvr>
                                      <p:to>
                                        <p:strVal val="visible"/>
                                      </p:to>
                                    </p:set>
                                  </p:childTnLst>
                                </p:cTn>
                              </p:par>
                              <p:par>
                                <p:cTn id="319" presetID="1" presetClass="entr" presetSubtype="0" fill="hold" nodeType="withEffect">
                                  <p:stCondLst>
                                    <p:cond delay="2800"/>
                                  </p:stCondLst>
                                  <p:childTnLst>
                                    <p:set>
                                      <p:cBhvr>
                                        <p:cTn id="320" dur="1" fill="hold">
                                          <p:stCondLst>
                                            <p:cond delay="0"/>
                                          </p:stCondLst>
                                        </p:cTn>
                                        <p:tgtEl>
                                          <p:spTgt spid="291"/>
                                        </p:tgtEl>
                                        <p:attrNameLst>
                                          <p:attrName>style.visibility</p:attrName>
                                        </p:attrNameLst>
                                      </p:cBhvr>
                                      <p:to>
                                        <p:strVal val="visible"/>
                                      </p:to>
                                    </p:set>
                                  </p:childTnLst>
                                </p:cTn>
                              </p:par>
                              <p:par>
                                <p:cTn id="321" presetID="1" presetClass="entr" presetSubtype="0" fill="hold" nodeType="withEffect">
                                  <p:stCondLst>
                                    <p:cond delay="2900"/>
                                  </p:stCondLst>
                                  <p:childTnLst>
                                    <p:set>
                                      <p:cBhvr>
                                        <p:cTn id="322" dur="1" fill="hold">
                                          <p:stCondLst>
                                            <p:cond delay="0"/>
                                          </p:stCondLst>
                                        </p:cTn>
                                        <p:tgtEl>
                                          <p:spTgt spid="294"/>
                                        </p:tgtEl>
                                        <p:attrNameLst>
                                          <p:attrName>style.visibility</p:attrName>
                                        </p:attrNameLst>
                                      </p:cBhvr>
                                      <p:to>
                                        <p:strVal val="visible"/>
                                      </p:to>
                                    </p:set>
                                  </p:childTnLst>
                                </p:cTn>
                              </p:par>
                              <p:par>
                                <p:cTn id="323" presetID="1" presetClass="entr" presetSubtype="0" fill="hold" nodeType="withEffect">
                                  <p:stCondLst>
                                    <p:cond delay="3100"/>
                                  </p:stCondLst>
                                  <p:childTnLst>
                                    <p:set>
                                      <p:cBhvr>
                                        <p:cTn id="324" dur="1" fill="hold">
                                          <p:stCondLst>
                                            <p:cond delay="0"/>
                                          </p:stCondLst>
                                        </p:cTn>
                                        <p:tgtEl>
                                          <p:spTgt spid="300"/>
                                        </p:tgtEl>
                                        <p:attrNameLst>
                                          <p:attrName>style.visibility</p:attrName>
                                        </p:attrNameLst>
                                      </p:cBhvr>
                                      <p:to>
                                        <p:strVal val="visible"/>
                                      </p:to>
                                    </p:set>
                                  </p:childTnLst>
                                </p:cTn>
                              </p:par>
                              <p:par>
                                <p:cTn id="325" presetID="1" presetClass="entr" presetSubtype="0" fill="hold" nodeType="withEffect">
                                  <p:stCondLst>
                                    <p:cond delay="3200"/>
                                  </p:stCondLst>
                                  <p:childTnLst>
                                    <p:set>
                                      <p:cBhvr>
                                        <p:cTn id="326" dur="1" fill="hold">
                                          <p:stCondLst>
                                            <p:cond delay="0"/>
                                          </p:stCondLst>
                                        </p:cTn>
                                        <p:tgtEl>
                                          <p:spTgt spid="303"/>
                                        </p:tgtEl>
                                        <p:attrNameLst>
                                          <p:attrName>style.visibility</p:attrName>
                                        </p:attrNameLst>
                                      </p:cBhvr>
                                      <p:to>
                                        <p:strVal val="visible"/>
                                      </p:to>
                                    </p:set>
                                  </p:childTnLst>
                                </p:cTn>
                              </p:par>
                              <p:par>
                                <p:cTn id="327" presetID="1" presetClass="entr" presetSubtype="0" fill="hold" nodeType="withEffect">
                                  <p:stCondLst>
                                    <p:cond delay="3300"/>
                                  </p:stCondLst>
                                  <p:childTnLst>
                                    <p:set>
                                      <p:cBhvr>
                                        <p:cTn id="328" dur="1" fill="hold">
                                          <p:stCondLst>
                                            <p:cond delay="0"/>
                                          </p:stCondLst>
                                        </p:cTn>
                                        <p:tgtEl>
                                          <p:spTgt spid="297"/>
                                        </p:tgtEl>
                                        <p:attrNameLst>
                                          <p:attrName>style.visibility</p:attrName>
                                        </p:attrNameLst>
                                      </p:cBhvr>
                                      <p:to>
                                        <p:strVal val="visible"/>
                                      </p:to>
                                    </p:set>
                                  </p:childTnLst>
                                </p:cTn>
                              </p:par>
                              <p:par>
                                <p:cTn id="329" presetID="1" presetClass="entr" presetSubtype="0" fill="hold" nodeType="withEffect">
                                  <p:stCondLst>
                                    <p:cond delay="3400"/>
                                  </p:stCondLst>
                                  <p:childTnLst>
                                    <p:set>
                                      <p:cBhvr>
                                        <p:cTn id="330" dur="1" fill="hold">
                                          <p:stCondLst>
                                            <p:cond delay="0"/>
                                          </p:stCondLst>
                                        </p:cTn>
                                        <p:tgtEl>
                                          <p:spTgt spid="308"/>
                                        </p:tgtEl>
                                        <p:attrNameLst>
                                          <p:attrName>style.visibility</p:attrName>
                                        </p:attrNameLst>
                                      </p:cBhvr>
                                      <p:to>
                                        <p:strVal val="visible"/>
                                      </p:to>
                                    </p:set>
                                  </p:childTnLst>
                                </p:cTn>
                              </p:par>
                              <p:par>
                                <p:cTn id="331" presetID="1" presetClass="entr" presetSubtype="0" fill="hold" nodeType="withEffect">
                                  <p:stCondLst>
                                    <p:cond delay="3500"/>
                                  </p:stCondLst>
                                  <p:childTnLst>
                                    <p:set>
                                      <p:cBhvr>
                                        <p:cTn id="332" dur="1" fill="hold">
                                          <p:stCondLst>
                                            <p:cond delay="0"/>
                                          </p:stCondLst>
                                        </p:cTn>
                                        <p:tgtEl>
                                          <p:spTgt spid="312"/>
                                        </p:tgtEl>
                                        <p:attrNameLst>
                                          <p:attrName>style.visibility</p:attrName>
                                        </p:attrNameLst>
                                      </p:cBhvr>
                                      <p:to>
                                        <p:strVal val="visible"/>
                                      </p:to>
                                    </p:set>
                                  </p:childTnLst>
                                </p:cTn>
                              </p:par>
                              <p:par>
                                <p:cTn id="333" presetID="1" presetClass="entr" presetSubtype="0" fill="hold" nodeType="withEffect">
                                  <p:stCondLst>
                                    <p:cond delay="3600"/>
                                  </p:stCondLst>
                                  <p:childTnLst>
                                    <p:set>
                                      <p:cBhvr>
                                        <p:cTn id="334" dur="1" fill="hold">
                                          <p:stCondLst>
                                            <p:cond delay="0"/>
                                          </p:stCondLst>
                                        </p:cTn>
                                        <p:tgtEl>
                                          <p:spTgt spid="315"/>
                                        </p:tgtEl>
                                        <p:attrNameLst>
                                          <p:attrName>style.visibility</p:attrName>
                                        </p:attrNameLst>
                                      </p:cBhvr>
                                      <p:to>
                                        <p:strVal val="visible"/>
                                      </p:to>
                                    </p:set>
                                  </p:childTnLst>
                                </p:cTn>
                              </p:par>
                              <p:par>
                                <p:cTn id="335" presetID="1" presetClass="entr" presetSubtype="0" fill="hold" nodeType="withEffect">
                                  <p:stCondLst>
                                    <p:cond delay="3700"/>
                                  </p:stCondLst>
                                  <p:childTnLst>
                                    <p:set>
                                      <p:cBhvr>
                                        <p:cTn id="336" dur="1" fill="hold">
                                          <p:stCondLst>
                                            <p:cond delay="0"/>
                                          </p:stCondLst>
                                        </p:cTn>
                                        <p:tgtEl>
                                          <p:spTgt spid="318"/>
                                        </p:tgtEl>
                                        <p:attrNameLst>
                                          <p:attrName>style.visibility</p:attrName>
                                        </p:attrNameLst>
                                      </p:cBhvr>
                                      <p:to>
                                        <p:strVal val="visible"/>
                                      </p:to>
                                    </p:set>
                                  </p:childTnLst>
                                </p:cTn>
                              </p:par>
                              <p:par>
                                <p:cTn id="337" presetID="1" presetClass="entr" presetSubtype="0" fill="hold" nodeType="withEffect">
                                  <p:stCondLst>
                                    <p:cond delay="3800"/>
                                  </p:stCondLst>
                                  <p:childTnLst>
                                    <p:set>
                                      <p:cBhvr>
                                        <p:cTn id="338" dur="1" fill="hold">
                                          <p:stCondLst>
                                            <p:cond delay="0"/>
                                          </p:stCondLst>
                                        </p:cTn>
                                        <p:tgtEl>
                                          <p:spTgt spid="339"/>
                                        </p:tgtEl>
                                        <p:attrNameLst>
                                          <p:attrName>style.visibility</p:attrName>
                                        </p:attrNameLst>
                                      </p:cBhvr>
                                      <p:to>
                                        <p:strVal val="visible"/>
                                      </p:to>
                                    </p:set>
                                  </p:childTnLst>
                                </p:cTn>
                              </p:par>
                              <p:par>
                                <p:cTn id="339" presetID="1" presetClass="entr" presetSubtype="0" fill="hold" nodeType="withEffect">
                                  <p:stCondLst>
                                    <p:cond delay="3900"/>
                                  </p:stCondLst>
                                  <p:childTnLst>
                                    <p:set>
                                      <p:cBhvr>
                                        <p:cTn id="340" dur="1" fill="hold">
                                          <p:stCondLst>
                                            <p:cond delay="0"/>
                                          </p:stCondLst>
                                        </p:cTn>
                                        <p:tgtEl>
                                          <p:spTgt spid="342"/>
                                        </p:tgtEl>
                                        <p:attrNameLst>
                                          <p:attrName>style.visibility</p:attrName>
                                        </p:attrNameLst>
                                      </p:cBhvr>
                                      <p:to>
                                        <p:strVal val="visible"/>
                                      </p:to>
                                    </p:set>
                                  </p:childTnLst>
                                </p:cTn>
                              </p:par>
                              <p:par>
                                <p:cTn id="341" presetID="1" presetClass="entr" presetSubtype="0" fill="hold" nodeType="withEffect">
                                  <p:stCondLst>
                                    <p:cond delay="4000"/>
                                  </p:stCondLst>
                                  <p:childTnLst>
                                    <p:set>
                                      <p:cBhvr>
                                        <p:cTn id="342" dur="1" fill="hold">
                                          <p:stCondLst>
                                            <p:cond delay="0"/>
                                          </p:stCondLst>
                                        </p:cTn>
                                        <p:tgtEl>
                                          <p:spTgt spid="345"/>
                                        </p:tgtEl>
                                        <p:attrNameLst>
                                          <p:attrName>style.visibility</p:attrName>
                                        </p:attrNameLst>
                                      </p:cBhvr>
                                      <p:to>
                                        <p:strVal val="visible"/>
                                      </p:to>
                                    </p:set>
                                  </p:childTnLst>
                                </p:cTn>
                              </p:par>
                              <p:par>
                                <p:cTn id="343" presetID="1" presetClass="entr" presetSubtype="0" fill="hold" nodeType="withEffect">
                                  <p:stCondLst>
                                    <p:cond delay="4100"/>
                                  </p:stCondLst>
                                  <p:childTnLst>
                                    <p:set>
                                      <p:cBhvr>
                                        <p:cTn id="344" dur="1" fill="hold">
                                          <p:stCondLst>
                                            <p:cond delay="0"/>
                                          </p:stCondLst>
                                        </p:cTn>
                                        <p:tgtEl>
                                          <p:spTgt spid="348"/>
                                        </p:tgtEl>
                                        <p:attrNameLst>
                                          <p:attrName>style.visibility</p:attrName>
                                        </p:attrNameLst>
                                      </p:cBhvr>
                                      <p:to>
                                        <p:strVal val="visible"/>
                                      </p:to>
                                    </p:set>
                                  </p:childTnLst>
                                </p:cTn>
                              </p:par>
                              <p:par>
                                <p:cTn id="345" presetID="1" presetClass="entr" presetSubtype="0" fill="hold" nodeType="withEffect">
                                  <p:stCondLst>
                                    <p:cond delay="4200"/>
                                  </p:stCondLst>
                                  <p:childTnLst>
                                    <p:set>
                                      <p:cBhvr>
                                        <p:cTn id="346" dur="1" fill="hold">
                                          <p:stCondLst>
                                            <p:cond delay="0"/>
                                          </p:stCondLst>
                                        </p:cTn>
                                        <p:tgtEl>
                                          <p:spTgt spid="351"/>
                                        </p:tgtEl>
                                        <p:attrNameLst>
                                          <p:attrName>style.visibility</p:attrName>
                                        </p:attrNameLst>
                                      </p:cBhvr>
                                      <p:to>
                                        <p:strVal val="visible"/>
                                      </p:to>
                                    </p:set>
                                  </p:childTnLst>
                                </p:cTn>
                              </p:par>
                              <p:par>
                                <p:cTn id="347" presetID="1" presetClass="entr" presetSubtype="0" fill="hold" nodeType="withEffect">
                                  <p:stCondLst>
                                    <p:cond delay="4300"/>
                                  </p:stCondLst>
                                  <p:childTnLst>
                                    <p:set>
                                      <p:cBhvr>
                                        <p:cTn id="348" dur="1" fill="hold">
                                          <p:stCondLst>
                                            <p:cond delay="0"/>
                                          </p:stCondLst>
                                        </p:cTn>
                                        <p:tgtEl>
                                          <p:spTgt spid="354"/>
                                        </p:tgtEl>
                                        <p:attrNameLst>
                                          <p:attrName>style.visibility</p:attrName>
                                        </p:attrNameLst>
                                      </p:cBhvr>
                                      <p:to>
                                        <p:strVal val="visible"/>
                                      </p:to>
                                    </p:set>
                                  </p:childTnLst>
                                </p:cTn>
                              </p:par>
                              <p:par>
                                <p:cTn id="349" presetID="1" presetClass="entr" presetSubtype="0" fill="hold" nodeType="withEffect">
                                  <p:stCondLst>
                                    <p:cond delay="4400"/>
                                  </p:stCondLst>
                                  <p:childTnLst>
                                    <p:set>
                                      <p:cBhvr>
                                        <p:cTn id="350" dur="1" fill="hold">
                                          <p:stCondLst>
                                            <p:cond delay="0"/>
                                          </p:stCondLst>
                                        </p:cTn>
                                        <p:tgtEl>
                                          <p:spTgt spid="357"/>
                                        </p:tgtEl>
                                        <p:attrNameLst>
                                          <p:attrName>style.visibility</p:attrName>
                                        </p:attrNameLst>
                                      </p:cBhvr>
                                      <p:to>
                                        <p:strVal val="visible"/>
                                      </p:to>
                                    </p:set>
                                  </p:childTnLst>
                                </p:cTn>
                              </p:par>
                              <p:par>
                                <p:cTn id="351" presetID="1" presetClass="entr" presetSubtype="0" fill="hold" nodeType="withEffect">
                                  <p:stCondLst>
                                    <p:cond delay="4500"/>
                                  </p:stCondLst>
                                  <p:childTnLst>
                                    <p:set>
                                      <p:cBhvr>
                                        <p:cTn id="352" dur="1" fill="hold">
                                          <p:stCondLst>
                                            <p:cond delay="0"/>
                                          </p:stCondLst>
                                        </p:cTn>
                                        <p:tgtEl>
                                          <p:spTgt spid="360"/>
                                        </p:tgtEl>
                                        <p:attrNameLst>
                                          <p:attrName>style.visibility</p:attrName>
                                        </p:attrNameLst>
                                      </p:cBhvr>
                                      <p:to>
                                        <p:strVal val="visible"/>
                                      </p:to>
                                    </p:set>
                                  </p:childTnLst>
                                </p:cTn>
                              </p:par>
                              <p:par>
                                <p:cTn id="353" presetID="1" presetClass="entr" presetSubtype="0" fill="hold" nodeType="withEffect">
                                  <p:stCondLst>
                                    <p:cond delay="4600"/>
                                  </p:stCondLst>
                                  <p:childTnLst>
                                    <p:set>
                                      <p:cBhvr>
                                        <p:cTn id="354" dur="1" fill="hold">
                                          <p:stCondLst>
                                            <p:cond delay="0"/>
                                          </p:stCondLst>
                                        </p:cTn>
                                        <p:tgtEl>
                                          <p:spTgt spid="321"/>
                                        </p:tgtEl>
                                        <p:attrNameLst>
                                          <p:attrName>style.visibility</p:attrName>
                                        </p:attrNameLst>
                                      </p:cBhvr>
                                      <p:to>
                                        <p:strVal val="visible"/>
                                      </p:to>
                                    </p:set>
                                  </p:childTnLst>
                                </p:cTn>
                              </p:par>
                              <p:par>
                                <p:cTn id="355" presetID="1" presetClass="entr" presetSubtype="0" fill="hold" nodeType="withEffect">
                                  <p:stCondLst>
                                    <p:cond delay="4700"/>
                                  </p:stCondLst>
                                  <p:childTnLst>
                                    <p:set>
                                      <p:cBhvr>
                                        <p:cTn id="356" dur="1" fill="hold">
                                          <p:stCondLst>
                                            <p:cond delay="0"/>
                                          </p:stCondLst>
                                        </p:cTn>
                                        <p:tgtEl>
                                          <p:spTgt spid="324"/>
                                        </p:tgtEl>
                                        <p:attrNameLst>
                                          <p:attrName>style.visibility</p:attrName>
                                        </p:attrNameLst>
                                      </p:cBhvr>
                                      <p:to>
                                        <p:strVal val="visible"/>
                                      </p:to>
                                    </p:set>
                                  </p:childTnLst>
                                </p:cTn>
                              </p:par>
                              <p:par>
                                <p:cTn id="357" presetID="1" presetClass="entr" presetSubtype="0" fill="hold" nodeType="withEffect">
                                  <p:stCondLst>
                                    <p:cond delay="4900"/>
                                  </p:stCondLst>
                                  <p:childTnLst>
                                    <p:set>
                                      <p:cBhvr>
                                        <p:cTn id="358" dur="1" fill="hold">
                                          <p:stCondLst>
                                            <p:cond delay="0"/>
                                          </p:stCondLst>
                                        </p:cTn>
                                        <p:tgtEl>
                                          <p:spTgt spid="330"/>
                                        </p:tgtEl>
                                        <p:attrNameLst>
                                          <p:attrName>style.visibility</p:attrName>
                                        </p:attrNameLst>
                                      </p:cBhvr>
                                      <p:to>
                                        <p:strVal val="visible"/>
                                      </p:to>
                                    </p:set>
                                  </p:childTnLst>
                                </p:cTn>
                              </p:par>
                              <p:par>
                                <p:cTn id="359" presetID="1" presetClass="entr" presetSubtype="0" fill="hold" nodeType="withEffect">
                                  <p:stCondLst>
                                    <p:cond delay="4900"/>
                                  </p:stCondLst>
                                  <p:childTnLst>
                                    <p:set>
                                      <p:cBhvr>
                                        <p:cTn id="360" dur="1" fill="hold">
                                          <p:stCondLst>
                                            <p:cond delay="0"/>
                                          </p:stCondLst>
                                        </p:cTn>
                                        <p:tgtEl>
                                          <p:spTgt spid="327"/>
                                        </p:tgtEl>
                                        <p:attrNameLst>
                                          <p:attrName>style.visibility</p:attrName>
                                        </p:attrNameLst>
                                      </p:cBhvr>
                                      <p:to>
                                        <p:strVal val="visible"/>
                                      </p:to>
                                    </p:set>
                                  </p:childTnLst>
                                </p:cTn>
                              </p:par>
                              <p:par>
                                <p:cTn id="361" presetID="1" presetClass="entr" presetSubtype="0" fill="hold" nodeType="withEffect">
                                  <p:stCondLst>
                                    <p:cond delay="5000"/>
                                  </p:stCondLst>
                                  <p:childTnLst>
                                    <p:set>
                                      <p:cBhvr>
                                        <p:cTn id="362" dur="1" fill="hold">
                                          <p:stCondLst>
                                            <p:cond delay="0"/>
                                          </p:stCondLst>
                                        </p:cTn>
                                        <p:tgtEl>
                                          <p:spTgt spid="333"/>
                                        </p:tgtEl>
                                        <p:attrNameLst>
                                          <p:attrName>style.visibility</p:attrName>
                                        </p:attrNameLst>
                                      </p:cBhvr>
                                      <p:to>
                                        <p:strVal val="visible"/>
                                      </p:to>
                                    </p:set>
                                  </p:childTnLst>
                                </p:cTn>
                              </p:par>
                              <p:par>
                                <p:cTn id="363" presetID="1" presetClass="entr" presetSubtype="0" fill="hold" nodeType="withEffect">
                                  <p:stCondLst>
                                    <p:cond delay="5100"/>
                                  </p:stCondLst>
                                  <p:childTnLst>
                                    <p:set>
                                      <p:cBhvr>
                                        <p:cTn id="364" dur="1" fill="hold">
                                          <p:stCondLst>
                                            <p:cond delay="0"/>
                                          </p:stCondLst>
                                        </p:cTn>
                                        <p:tgtEl>
                                          <p:spTgt spid="336"/>
                                        </p:tgtEl>
                                        <p:attrNameLst>
                                          <p:attrName>style.visibility</p:attrName>
                                        </p:attrNameLst>
                                      </p:cBhvr>
                                      <p:to>
                                        <p:strVal val="visible"/>
                                      </p:to>
                                    </p:set>
                                  </p:childTnLst>
                                </p:cTn>
                              </p:par>
                              <p:par>
                                <p:cTn id="365" presetID="1" presetClass="entr" presetSubtype="0" fill="hold" nodeType="withEffect">
                                  <p:stCondLst>
                                    <p:cond delay="5200"/>
                                  </p:stCondLst>
                                  <p:childTnLst>
                                    <p:set>
                                      <p:cBhvr>
                                        <p:cTn id="366" dur="1" fill="hold">
                                          <p:stCondLst>
                                            <p:cond delay="0"/>
                                          </p:stCondLst>
                                        </p:cTn>
                                        <p:tgtEl>
                                          <p:spTgt spid="241"/>
                                        </p:tgtEl>
                                        <p:attrNameLst>
                                          <p:attrName>style.visibility</p:attrName>
                                        </p:attrNameLst>
                                      </p:cBhvr>
                                      <p:to>
                                        <p:strVal val="visible"/>
                                      </p:to>
                                    </p:set>
                                  </p:childTnLst>
                                </p:cTn>
                              </p:par>
                              <p:par>
                                <p:cTn id="367" presetID="1" presetClass="entr" presetSubtype="0" fill="hold" nodeType="withEffect">
                                  <p:stCondLst>
                                    <p:cond delay="5300"/>
                                  </p:stCondLst>
                                  <p:childTnLst>
                                    <p:set>
                                      <p:cBhvr>
                                        <p:cTn id="368" dur="1" fill="hold">
                                          <p:stCondLst>
                                            <p:cond delay="0"/>
                                          </p:stCondLst>
                                        </p:cTn>
                                        <p:tgtEl>
                                          <p:spTgt spid="259"/>
                                        </p:tgtEl>
                                        <p:attrNameLst>
                                          <p:attrName>style.visibility</p:attrName>
                                        </p:attrNameLst>
                                      </p:cBhvr>
                                      <p:to>
                                        <p:strVal val="visible"/>
                                      </p:to>
                                    </p:set>
                                  </p:childTnLst>
                                </p:cTn>
                              </p:par>
                              <p:par>
                                <p:cTn id="369" presetID="1" presetClass="entr" presetSubtype="0" fill="hold" nodeType="withEffect">
                                  <p:stCondLst>
                                    <p:cond delay="5400"/>
                                  </p:stCondLst>
                                  <p:childTnLst>
                                    <p:set>
                                      <p:cBhvr>
                                        <p:cTn id="370" dur="1" fill="hold">
                                          <p:stCondLst>
                                            <p:cond delay="0"/>
                                          </p:stCondLst>
                                        </p:cTn>
                                        <p:tgtEl>
                                          <p:spTgt spid="262"/>
                                        </p:tgtEl>
                                        <p:attrNameLst>
                                          <p:attrName>style.visibility</p:attrName>
                                        </p:attrNameLst>
                                      </p:cBhvr>
                                      <p:to>
                                        <p:strVal val="visible"/>
                                      </p:to>
                                    </p:set>
                                  </p:childTnLst>
                                </p:cTn>
                              </p:par>
                              <p:par>
                                <p:cTn id="371" presetID="1" presetClass="entr" presetSubtype="0" fill="hold" nodeType="withEffect">
                                  <p:stCondLst>
                                    <p:cond delay="5500"/>
                                  </p:stCondLst>
                                  <p:childTnLst>
                                    <p:set>
                                      <p:cBhvr>
                                        <p:cTn id="372" dur="1" fill="hold">
                                          <p:stCondLst>
                                            <p:cond delay="0"/>
                                          </p:stCondLst>
                                        </p:cTn>
                                        <p:tgtEl>
                                          <p:spTgt spid="265"/>
                                        </p:tgtEl>
                                        <p:attrNameLst>
                                          <p:attrName>style.visibility</p:attrName>
                                        </p:attrNameLst>
                                      </p:cBhvr>
                                      <p:to>
                                        <p:strVal val="visible"/>
                                      </p:to>
                                    </p:set>
                                  </p:childTnLst>
                                </p:cTn>
                              </p:par>
                              <p:par>
                                <p:cTn id="373" presetID="1" presetClass="entr" presetSubtype="0" fill="hold" nodeType="withEffect">
                                  <p:stCondLst>
                                    <p:cond delay="5600"/>
                                  </p:stCondLst>
                                  <p:childTnLst>
                                    <p:set>
                                      <p:cBhvr>
                                        <p:cTn id="374" dur="1" fill="hold">
                                          <p:stCondLst>
                                            <p:cond delay="0"/>
                                          </p:stCondLst>
                                        </p:cTn>
                                        <p:tgtEl>
                                          <p:spTgt spid="268"/>
                                        </p:tgtEl>
                                        <p:attrNameLst>
                                          <p:attrName>style.visibility</p:attrName>
                                        </p:attrNameLst>
                                      </p:cBhvr>
                                      <p:to>
                                        <p:strVal val="visible"/>
                                      </p:to>
                                    </p:set>
                                  </p:childTnLst>
                                </p:cTn>
                              </p:par>
                              <p:par>
                                <p:cTn id="375" presetID="1" presetClass="entr" presetSubtype="0" fill="hold" nodeType="withEffect">
                                  <p:stCondLst>
                                    <p:cond delay="5700"/>
                                  </p:stCondLst>
                                  <p:childTnLst>
                                    <p:set>
                                      <p:cBhvr>
                                        <p:cTn id="376" dur="1" fill="hold">
                                          <p:stCondLst>
                                            <p:cond delay="0"/>
                                          </p:stCondLst>
                                        </p:cTn>
                                        <p:tgtEl>
                                          <p:spTgt spid="271"/>
                                        </p:tgtEl>
                                        <p:attrNameLst>
                                          <p:attrName>style.visibility</p:attrName>
                                        </p:attrNameLst>
                                      </p:cBhvr>
                                      <p:to>
                                        <p:strVal val="visible"/>
                                      </p:to>
                                    </p:set>
                                  </p:childTnLst>
                                </p:cTn>
                              </p:par>
                              <p:par>
                                <p:cTn id="377" presetID="1" presetClass="entr" presetSubtype="0" fill="hold" nodeType="withEffect">
                                  <p:stCondLst>
                                    <p:cond delay="5800"/>
                                  </p:stCondLst>
                                  <p:childTnLst>
                                    <p:set>
                                      <p:cBhvr>
                                        <p:cTn id="378" dur="1" fill="hold">
                                          <p:stCondLst>
                                            <p:cond delay="0"/>
                                          </p:stCondLst>
                                        </p:cTn>
                                        <p:tgtEl>
                                          <p:spTgt spid="275"/>
                                        </p:tgtEl>
                                        <p:attrNameLst>
                                          <p:attrName>style.visibility</p:attrName>
                                        </p:attrNameLst>
                                      </p:cBhvr>
                                      <p:to>
                                        <p:strVal val="visible"/>
                                      </p:to>
                                    </p:set>
                                  </p:childTnLst>
                                </p:cTn>
                              </p:par>
                              <p:par>
                                <p:cTn id="379" presetID="1" presetClass="entr" presetSubtype="0" fill="hold" nodeType="withEffect">
                                  <p:stCondLst>
                                    <p:cond delay="5900"/>
                                  </p:stCondLst>
                                  <p:childTnLst>
                                    <p:set>
                                      <p:cBhvr>
                                        <p:cTn id="380" dur="1" fill="hold">
                                          <p:stCondLst>
                                            <p:cond delay="0"/>
                                          </p:stCondLst>
                                        </p:cTn>
                                        <p:tgtEl>
                                          <p:spTgt spid="2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p:bldP spid="214" grpId="0"/>
      <p:bldP spid="215" grpId="0"/>
      <p:bldP spid="218" grpId="0"/>
      <p:bldP spid="220" grpId="0"/>
      <p:bldP spid="223" grpId="0"/>
      <p:bldP spid="225" grpId="0"/>
      <p:bldP spid="231" grpId="0"/>
      <p:bldP spid="232" grpId="0"/>
      <p:bldP spid="233" grpId="0"/>
      <p:bldP spid="234" grpId="0"/>
      <p:bldP spid="235" grpId="0"/>
      <p:bldP spid="238" grpId="0"/>
      <p:bldP spid="245" grpId="0"/>
      <p:bldP spid="246" grpId="0"/>
      <p:bldP spid="250" grpId="0"/>
      <p:bldP spid="252" grpId="0" animBg="1"/>
      <p:bldP spid="254" grpId="0"/>
      <p:bldP spid="255" grpId="0"/>
      <p:bldP spid="257" grpId="0"/>
      <p:bldP spid="258" grpId="0"/>
      <p:bldP spid="260" grpId="0"/>
      <p:bldP spid="261" grpId="0"/>
      <p:bldP spid="263" grpId="0"/>
      <p:bldP spid="264" grpId="0"/>
      <p:bldP spid="266" grpId="0"/>
      <p:bldP spid="267" grpId="0" animBg="1"/>
      <p:bldP spid="269" grpId="0" animBg="1"/>
      <p:bldP spid="270" grpId="0" animBg="1"/>
      <p:bldP spid="273" grpId="0" animBg="1"/>
      <p:bldP spid="274" grpId="0" animBg="1"/>
      <p:bldP spid="276" grpId="0" animBg="1"/>
      <p:bldP spid="277" grpId="0" animBg="1"/>
      <p:bldP spid="279" grpId="0" animBg="1"/>
      <p:bldP spid="280" grpId="0" animBg="1"/>
      <p:bldP spid="282" grpId="0" animBg="1"/>
      <p:bldP spid="283" grpId="0" animBg="1"/>
      <p:bldP spid="285" grpId="0" animBg="1"/>
      <p:bldP spid="286" grpId="0" animBg="1"/>
      <p:bldP spid="287" grpId="0" animBg="1"/>
      <p:bldP spid="289" grpId="0" animBg="1"/>
      <p:bldP spid="290" grpId="0" animBg="1"/>
      <p:bldP spid="292" grpId="0" animBg="1"/>
      <p:bldP spid="293" grpId="0" animBg="1"/>
      <p:bldP spid="295" grpId="0" animBg="1"/>
      <p:bldP spid="296" grpId="0" animBg="1"/>
      <p:bldP spid="298" grpId="0" animBg="1"/>
      <p:bldP spid="299" grpId="0"/>
      <p:bldP spid="301" grpId="0" animBg="1"/>
      <p:bldP spid="302" grpId="0"/>
      <p:bldP spid="304" grpId="0" animBg="1"/>
      <p:bldP spid="305" grpId="0"/>
      <p:bldP spid="310" grpId="0" animBg="1"/>
      <p:bldP spid="311" grpId="0" animBg="1"/>
      <p:bldP spid="313" grpId="0"/>
      <p:bldP spid="314" grpId="0" animBg="1"/>
      <p:bldP spid="316" grpId="0" animBg="1"/>
      <p:bldP spid="319" grpId="0" animBg="1"/>
      <p:bldP spid="320" grpId="0" animBg="1"/>
      <p:bldP spid="322" grpId="0" animBg="1"/>
      <p:bldP spid="323" grpId="0" animBg="1"/>
      <p:bldP spid="325" grpId="0" animBg="1"/>
      <p:bldP spid="326" grpId="0" animBg="1"/>
      <p:bldP spid="328" grpId="0" animBg="1"/>
      <p:bldP spid="329" grpId="0" animBg="1"/>
      <p:bldP spid="331" grpId="0" animBg="1"/>
      <p:bldP spid="332" grpId="0" animBg="1"/>
      <p:bldP spid="334" grpId="0"/>
      <p:bldP spid="335" grpId="0"/>
      <p:bldP spid="337" grpId="0"/>
      <p:bldP spid="338" grpId="0"/>
      <p:bldP spid="340" grpId="0"/>
      <p:bldP spid="341" grpId="0"/>
      <p:bldP spid="343" grpId="0"/>
      <p:bldP spid="344" grpId="0"/>
      <p:bldP spid="347" grpId="0"/>
      <p:bldP spid="192" grpId="0" animBg="1"/>
      <p:bldP spid="194" grpId="0"/>
      <p:bldP spid="195" grpId="0" animBg="1"/>
      <p:bldP spid="197" grpId="0"/>
      <p:bldP spid="198" grpId="0" animBg="1"/>
      <p:bldP spid="199" grpId="0"/>
      <p:bldP spid="200" grpId="0" animBg="1"/>
      <p:bldP spid="206" grpId="0" animBg="1"/>
      <p:bldP spid="211" grpId="0"/>
      <p:bldP spid="226" grpId="0" animBg="1"/>
      <p:bldP spid="227" grpId="0"/>
      <p:bldP spid="230" grpId="0" animBg="1"/>
      <p:bldP spid="240" grpId="0"/>
      <p:bldP spid="30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for Science</a:t>
            </a:r>
            <a:endParaRPr lang="en-US" dirty="0"/>
          </a:p>
        </p:txBody>
      </p:sp>
      <p:pic>
        <p:nvPicPr>
          <p:cNvPr id="4" name="Picture 3" descr="10432.pdf"/>
          <p:cNvPicPr>
            <a:picLocks noChangeAspect="1"/>
          </p:cNvPicPr>
          <p:nvPr/>
        </p:nvPicPr>
        <p:blipFill rotWithShape="1">
          <a:blip r:embed="rId2" cstate="screen">
            <a:extLst>
              <a:ext uri="{28A0092B-C50C-407E-A947-70E740481C1C}">
                <a14:useLocalDpi xmlns:a14="http://schemas.microsoft.com/office/drawing/2010/main"/>
              </a:ext>
            </a:extLst>
          </a:blip>
          <a:srcRect l="58006" t="15465" r="24028" b="67958"/>
          <a:stretch/>
        </p:blipFill>
        <p:spPr>
          <a:xfrm>
            <a:off x="360342" y="1275610"/>
            <a:ext cx="1518817" cy="1977199"/>
          </a:xfrm>
          <a:prstGeom prst="rect">
            <a:avLst/>
          </a:prstGeom>
        </p:spPr>
      </p:pic>
      <p:sp>
        <p:nvSpPr>
          <p:cNvPr id="5" name="TextBox 4"/>
          <p:cNvSpPr txBox="1"/>
          <p:nvPr/>
        </p:nvSpPr>
        <p:spPr>
          <a:xfrm>
            <a:off x="360342" y="3177963"/>
            <a:ext cx="1610469" cy="338554"/>
          </a:xfrm>
          <a:prstGeom prst="rect">
            <a:avLst/>
          </a:prstGeom>
          <a:noFill/>
        </p:spPr>
        <p:txBody>
          <a:bodyPr wrap="square" rtlCol="0">
            <a:spAutoFit/>
          </a:bodyPr>
          <a:lstStyle/>
          <a:p>
            <a:r>
              <a:rPr lang="en-US" sz="1600" dirty="0" smtClean="0"/>
              <a:t>Accelerators</a:t>
            </a:r>
            <a:endParaRPr lang="en-US" sz="1600" dirty="0"/>
          </a:p>
        </p:txBody>
      </p:sp>
      <p:sp>
        <p:nvSpPr>
          <p:cNvPr id="6" name="TextBox 5"/>
          <p:cNvSpPr txBox="1"/>
          <p:nvPr/>
        </p:nvSpPr>
        <p:spPr>
          <a:xfrm>
            <a:off x="6359618" y="2486112"/>
            <a:ext cx="1988186" cy="338554"/>
          </a:xfrm>
          <a:prstGeom prst="rect">
            <a:avLst/>
          </a:prstGeom>
          <a:noFill/>
        </p:spPr>
        <p:txBody>
          <a:bodyPr wrap="square" rtlCol="0">
            <a:spAutoFit/>
          </a:bodyPr>
          <a:lstStyle/>
          <a:p>
            <a:r>
              <a:rPr lang="en-US" sz="1600" dirty="0" smtClean="0"/>
              <a:t>Climate</a:t>
            </a:r>
            <a:endParaRPr lang="en-US" sz="1600" dirty="0"/>
          </a:p>
        </p:txBody>
      </p:sp>
      <p:sp>
        <p:nvSpPr>
          <p:cNvPr id="9" name="Rectangle 8"/>
          <p:cNvSpPr/>
          <p:nvPr/>
        </p:nvSpPr>
        <p:spPr>
          <a:xfrm>
            <a:off x="4486382" y="2352804"/>
            <a:ext cx="1445059" cy="338554"/>
          </a:xfrm>
          <a:prstGeom prst="rect">
            <a:avLst/>
          </a:prstGeom>
        </p:spPr>
        <p:txBody>
          <a:bodyPr wrap="square">
            <a:spAutoFit/>
          </a:bodyPr>
          <a:lstStyle/>
          <a:p>
            <a:r>
              <a:rPr lang="en-US" sz="1600" dirty="0" smtClean="0"/>
              <a:t>Biology </a:t>
            </a:r>
            <a:endParaRPr lang="en-US" sz="1600" dirty="0"/>
          </a:p>
        </p:txBody>
      </p:sp>
      <p:pic>
        <p:nvPicPr>
          <p:cNvPr id="10" name="Picture 3" descr="ForTravis.png"/>
          <p:cNvPicPr>
            <a:picLocks noChangeAspect="1"/>
          </p:cNvPicPr>
          <p:nvPr/>
        </p:nvPicPr>
        <p:blipFill>
          <a:blip r:embed="rId3" cstate="screen">
            <a:extLst>
              <a:ext uri="{28A0092B-C50C-407E-A947-70E740481C1C}">
                <a14:useLocalDpi xmlns:a14="http://schemas.microsoft.com/office/drawing/2010/main"/>
              </a:ext>
            </a:extLst>
          </a:blip>
          <a:srcRect t="-1747"/>
          <a:stretch>
            <a:fillRect/>
          </a:stretch>
        </p:blipFill>
        <p:spPr bwMode="auto">
          <a:xfrm>
            <a:off x="6399031" y="1082262"/>
            <a:ext cx="1948773" cy="140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4039400" y="4562792"/>
            <a:ext cx="1509894" cy="338554"/>
          </a:xfrm>
          <a:prstGeom prst="rect">
            <a:avLst/>
          </a:prstGeom>
          <a:noFill/>
        </p:spPr>
        <p:txBody>
          <a:bodyPr wrap="square" rtlCol="0">
            <a:spAutoFit/>
          </a:bodyPr>
          <a:lstStyle/>
          <a:p>
            <a:r>
              <a:rPr lang="en-US" sz="1600" dirty="0" smtClean="0"/>
              <a:t>Chemistry</a:t>
            </a:r>
            <a:endParaRPr lang="en-US" sz="1600" dirty="0"/>
          </a:p>
        </p:txBody>
      </p:sp>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03544" y="1060164"/>
            <a:ext cx="1271820" cy="1371040"/>
          </a:xfrm>
          <a:prstGeom prst="rect">
            <a:avLst/>
          </a:prstGeom>
          <a:ln>
            <a:solidFill>
              <a:schemeClr val="tx1"/>
            </a:solidFill>
          </a:ln>
        </p:spPr>
      </p:pic>
      <p:sp>
        <p:nvSpPr>
          <p:cNvPr id="13" name="Rectangle 12"/>
          <p:cNvSpPr/>
          <p:nvPr/>
        </p:nvSpPr>
        <p:spPr>
          <a:xfrm>
            <a:off x="2147137" y="2441046"/>
            <a:ext cx="2023123" cy="584776"/>
          </a:xfrm>
          <a:prstGeom prst="rect">
            <a:avLst/>
          </a:prstGeom>
        </p:spPr>
        <p:txBody>
          <a:bodyPr wrap="square">
            <a:spAutoFit/>
          </a:bodyPr>
          <a:lstStyle/>
          <a:p>
            <a:r>
              <a:rPr lang="en-US" sz="1600" dirty="0" smtClean="0"/>
              <a:t>Images in cosmology, light sources, etc.</a:t>
            </a:r>
            <a:endParaRPr lang="en-US" sz="1600" dirty="0"/>
          </a:p>
        </p:txBody>
      </p:sp>
      <p:sp>
        <p:nvSpPr>
          <p:cNvPr id="15" name="TextBox 14"/>
          <p:cNvSpPr txBox="1"/>
          <p:nvPr/>
        </p:nvSpPr>
        <p:spPr>
          <a:xfrm>
            <a:off x="5549293" y="3889798"/>
            <a:ext cx="2009175" cy="338554"/>
          </a:xfrm>
          <a:prstGeom prst="rect">
            <a:avLst/>
          </a:prstGeom>
          <a:noFill/>
        </p:spPr>
        <p:txBody>
          <a:bodyPr wrap="square" rtlCol="0">
            <a:spAutoFit/>
          </a:bodyPr>
          <a:lstStyle/>
          <a:p>
            <a:r>
              <a:rPr lang="en-US" sz="1600" dirty="0" smtClean="0">
                <a:solidFill>
                  <a:srgbClr val="000000"/>
                </a:solidFill>
              </a:rPr>
              <a:t>Seismology</a:t>
            </a:r>
            <a:endParaRPr lang="en-US" sz="1600" dirty="0">
              <a:solidFill>
                <a:srgbClr val="000000"/>
              </a:solidFill>
            </a:endParaRPr>
          </a:p>
        </p:txBody>
      </p:sp>
      <p:pic>
        <p:nvPicPr>
          <p:cNvPr id="19" name="Shape 16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983870" y="3413090"/>
            <a:ext cx="1239347" cy="1156396"/>
          </a:xfrm>
          <a:prstGeom prst="rect">
            <a:avLst/>
          </a:prstGeom>
          <a:solidFill>
            <a:srgbClr val="FFFFFF"/>
          </a:solidFill>
          <a:ln>
            <a:noFill/>
          </a:ln>
        </p:spPr>
      </p:pic>
      <p:sp>
        <p:nvSpPr>
          <p:cNvPr id="20" name="Rectangle 19"/>
          <p:cNvSpPr/>
          <p:nvPr/>
        </p:nvSpPr>
        <p:spPr>
          <a:xfrm>
            <a:off x="1698362" y="4555777"/>
            <a:ext cx="2100873" cy="338554"/>
          </a:xfrm>
          <a:prstGeom prst="rect">
            <a:avLst/>
          </a:prstGeom>
        </p:spPr>
        <p:txBody>
          <a:bodyPr wrap="square">
            <a:spAutoFit/>
          </a:bodyPr>
          <a:lstStyle/>
          <a:p>
            <a:pPr marL="0" lvl="1">
              <a:spcBef>
                <a:spcPts val="400"/>
              </a:spcBef>
              <a:buClr>
                <a:schemeClr val="dk2"/>
              </a:buClr>
              <a:buSzPct val="100000"/>
            </a:pPr>
            <a:r>
              <a:rPr lang="en-US" sz="1600" dirty="0" smtClean="0">
                <a:ea typeface="Arial"/>
                <a:cs typeface="Arial"/>
                <a:sym typeface="Arial"/>
              </a:rPr>
              <a:t>Cosmology simulation</a:t>
            </a:r>
            <a:endParaRPr lang="en" sz="1600" dirty="0">
              <a:ea typeface="Arial"/>
              <a:cs typeface="Arial"/>
              <a:sym typeface="Arial"/>
            </a:endParaRPr>
          </a:p>
        </p:txBody>
      </p:sp>
      <p:grpSp>
        <p:nvGrpSpPr>
          <p:cNvPr id="21" name="Shape 216"/>
          <p:cNvGrpSpPr/>
          <p:nvPr/>
        </p:nvGrpSpPr>
        <p:grpSpPr>
          <a:xfrm>
            <a:off x="4039400" y="2929244"/>
            <a:ext cx="1280454" cy="1621037"/>
            <a:chOff x="5177131" y="1200155"/>
            <a:chExt cx="2591365" cy="3278844"/>
          </a:xfrm>
        </p:grpSpPr>
        <p:pic>
          <p:nvPicPr>
            <p:cNvPr id="22" name="Shape 2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177131" y="1449345"/>
              <a:ext cx="2303502" cy="3029654"/>
            </a:xfrm>
            <a:prstGeom prst="rect">
              <a:avLst/>
            </a:prstGeom>
            <a:noFill/>
            <a:ln>
              <a:noFill/>
            </a:ln>
          </p:spPr>
        </p:pic>
        <p:pic>
          <p:nvPicPr>
            <p:cNvPr id="23" name="Shape 21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737664" y="1271241"/>
              <a:ext cx="842254" cy="723076"/>
            </a:xfrm>
            <a:prstGeom prst="rect">
              <a:avLst/>
            </a:prstGeom>
            <a:noFill/>
            <a:ln>
              <a:noFill/>
            </a:ln>
          </p:spPr>
        </p:pic>
        <p:pic>
          <p:nvPicPr>
            <p:cNvPr id="24" name="Shape 219"/>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857393" y="2583726"/>
              <a:ext cx="715622" cy="694843"/>
            </a:xfrm>
            <a:prstGeom prst="rect">
              <a:avLst/>
            </a:prstGeom>
            <a:noFill/>
            <a:ln>
              <a:noFill/>
            </a:ln>
          </p:spPr>
        </p:pic>
        <p:sp>
          <p:nvSpPr>
            <p:cNvPr id="25" name="Shape 220"/>
            <p:cNvSpPr/>
            <p:nvPr/>
          </p:nvSpPr>
          <p:spPr>
            <a:xfrm>
              <a:off x="6733497" y="2536592"/>
              <a:ext cx="889500" cy="889500"/>
            </a:xfrm>
            <a:custGeom>
              <a:avLst/>
              <a:gdLst/>
              <a:ahLst/>
              <a:cxnLst/>
              <a:rect l="0" t="0" r="0" b="0"/>
              <a:pathLst>
                <a:path w="120000" h="120000" extrusionOk="0">
                  <a:moveTo>
                    <a:pt x="102419" y="17574"/>
                  </a:moveTo>
                  <a:cubicBezTo>
                    <a:pt x="125853" y="41002"/>
                    <a:pt x="125853" y="78991"/>
                    <a:pt x="102419" y="102419"/>
                  </a:cubicBezTo>
                  <a:cubicBezTo>
                    <a:pt x="78991" y="125853"/>
                    <a:pt x="41002" y="125853"/>
                    <a:pt x="17574" y="102419"/>
                  </a:cubicBezTo>
                  <a:cubicBezTo>
                    <a:pt x="-5860" y="78991"/>
                    <a:pt x="-5860" y="41002"/>
                    <a:pt x="17574" y="17574"/>
                  </a:cubicBezTo>
                  <a:cubicBezTo>
                    <a:pt x="41002" y="-5860"/>
                    <a:pt x="78991" y="-5860"/>
                    <a:pt x="102419" y="17574"/>
                  </a:cubicBezTo>
                  <a:close/>
                </a:path>
              </a:pathLst>
            </a:custGeom>
            <a:noFill/>
            <a:ln w="38100" cap="flat" cmpd="sng">
              <a:solidFill>
                <a:srgbClr val="000000"/>
              </a:solidFill>
              <a:prstDash val="solid"/>
              <a:miter/>
              <a:headEnd type="none" w="med" len="med"/>
              <a:tailEnd type="none" w="med" len="med"/>
            </a:ln>
          </p:spPr>
          <p:txBody>
            <a:bodyPr lIns="0" tIns="0" rIns="0" bIns="0" anchor="ctr" anchorCtr="0">
              <a:noAutofit/>
            </a:bodyPr>
            <a:lstStyle/>
            <a:p>
              <a:pPr algn="ctr" defTabSz="914400" fontAlgn="auto">
                <a:spcBef>
                  <a:spcPts val="0"/>
                </a:spcBef>
                <a:spcAft>
                  <a:spcPts val="0"/>
                </a:spcAft>
              </a:pPr>
              <a:endParaRPr sz="1600" kern="0">
                <a:solidFill>
                  <a:srgbClr val="000000"/>
                </a:solidFill>
                <a:ea typeface="Helvetica Neue Light"/>
                <a:cs typeface="Helvetica Neue Light"/>
                <a:sym typeface="Helvetica Neue Light"/>
              </a:endParaRPr>
            </a:p>
          </p:txBody>
        </p:sp>
        <p:sp>
          <p:nvSpPr>
            <p:cNvPr id="26" name="Shape 221"/>
            <p:cNvSpPr/>
            <p:nvPr/>
          </p:nvSpPr>
          <p:spPr>
            <a:xfrm>
              <a:off x="6705309" y="1200155"/>
              <a:ext cx="889500" cy="889500"/>
            </a:xfrm>
            <a:custGeom>
              <a:avLst/>
              <a:gdLst/>
              <a:ahLst/>
              <a:cxnLst/>
              <a:rect l="0" t="0" r="0" b="0"/>
              <a:pathLst>
                <a:path w="120000" h="120000" extrusionOk="0">
                  <a:moveTo>
                    <a:pt x="102419" y="17574"/>
                  </a:moveTo>
                  <a:cubicBezTo>
                    <a:pt x="125853" y="41002"/>
                    <a:pt x="125853" y="78991"/>
                    <a:pt x="102419" y="102419"/>
                  </a:cubicBezTo>
                  <a:cubicBezTo>
                    <a:pt x="78991" y="125853"/>
                    <a:pt x="41002" y="125853"/>
                    <a:pt x="17574" y="102419"/>
                  </a:cubicBezTo>
                  <a:cubicBezTo>
                    <a:pt x="-5860" y="78991"/>
                    <a:pt x="-5860" y="41002"/>
                    <a:pt x="17574" y="17574"/>
                  </a:cubicBezTo>
                  <a:cubicBezTo>
                    <a:pt x="41002" y="-5860"/>
                    <a:pt x="78991" y="-5860"/>
                    <a:pt x="102419" y="17574"/>
                  </a:cubicBezTo>
                  <a:close/>
                </a:path>
              </a:pathLst>
            </a:custGeom>
            <a:noFill/>
            <a:ln w="38100" cap="flat" cmpd="sng">
              <a:solidFill>
                <a:srgbClr val="000000"/>
              </a:solidFill>
              <a:prstDash val="solid"/>
              <a:miter/>
              <a:headEnd type="none" w="med" len="med"/>
              <a:tailEnd type="none" w="med" len="med"/>
            </a:ln>
          </p:spPr>
          <p:txBody>
            <a:bodyPr lIns="0" tIns="0" rIns="0" bIns="0" anchor="ctr" anchorCtr="0">
              <a:noAutofit/>
            </a:bodyPr>
            <a:lstStyle/>
            <a:p>
              <a:pPr algn="ctr" defTabSz="914400" fontAlgn="auto">
                <a:spcBef>
                  <a:spcPts val="0"/>
                </a:spcBef>
                <a:spcAft>
                  <a:spcPts val="0"/>
                </a:spcAft>
              </a:pPr>
              <a:endParaRPr sz="1600" kern="0">
                <a:solidFill>
                  <a:srgbClr val="000000"/>
                </a:solidFill>
                <a:ea typeface="Helvetica Neue Light"/>
                <a:cs typeface="Helvetica Neue Light"/>
                <a:sym typeface="Helvetica Neue Light"/>
              </a:endParaRPr>
            </a:p>
          </p:txBody>
        </p:sp>
        <p:cxnSp>
          <p:nvCxnSpPr>
            <p:cNvPr id="28" name="Shape 223"/>
            <p:cNvCxnSpPr/>
            <p:nvPr/>
          </p:nvCxnSpPr>
          <p:spPr>
            <a:xfrm>
              <a:off x="7365141" y="3382893"/>
              <a:ext cx="385500" cy="474600"/>
            </a:xfrm>
            <a:prstGeom prst="straightConnector1">
              <a:avLst/>
            </a:prstGeom>
            <a:noFill/>
            <a:ln w="38100" cap="flat" cmpd="sng">
              <a:solidFill>
                <a:srgbClr val="000000"/>
              </a:solidFill>
              <a:prstDash val="solid"/>
              <a:miter/>
              <a:headEnd type="none" w="med" len="med"/>
              <a:tailEnd type="none" w="med" len="med"/>
            </a:ln>
          </p:spPr>
        </p:cxnSp>
        <p:cxnSp>
          <p:nvCxnSpPr>
            <p:cNvPr id="29" name="Shape 224"/>
            <p:cNvCxnSpPr/>
            <p:nvPr/>
          </p:nvCxnSpPr>
          <p:spPr>
            <a:xfrm>
              <a:off x="7594796" y="1716370"/>
              <a:ext cx="173700" cy="2141400"/>
            </a:xfrm>
            <a:prstGeom prst="straightConnector1">
              <a:avLst/>
            </a:prstGeom>
            <a:noFill/>
            <a:ln w="38100" cap="flat" cmpd="sng">
              <a:solidFill>
                <a:srgbClr val="000000"/>
              </a:solidFill>
              <a:prstDash val="solid"/>
              <a:miter/>
              <a:headEnd type="none" w="med" len="med"/>
              <a:tailEnd type="none" w="med" len="med"/>
            </a:ln>
          </p:spPr>
        </p:cxnSp>
      </p:grpSp>
      <p:pic>
        <p:nvPicPr>
          <p:cNvPr id="30" name="Picture 29" descr="infraNoiseExampV1.pn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549294" y="3051636"/>
            <a:ext cx="1825568" cy="871002"/>
          </a:xfrm>
          <a:prstGeom prst="rect">
            <a:avLst/>
          </a:prstGeom>
        </p:spPr>
      </p:pic>
      <p:pic>
        <p:nvPicPr>
          <p:cNvPr id="34" name="Shape 82" descr="STRFs.Rat.png"/>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7558468" y="3516517"/>
            <a:ext cx="1393481" cy="1052969"/>
          </a:xfrm>
          <a:prstGeom prst="rect">
            <a:avLst/>
          </a:prstGeom>
          <a:noFill/>
          <a:ln>
            <a:noFill/>
          </a:ln>
        </p:spPr>
      </p:pic>
      <p:sp>
        <p:nvSpPr>
          <p:cNvPr id="36" name="Rectangle 35"/>
          <p:cNvSpPr/>
          <p:nvPr/>
        </p:nvSpPr>
        <p:spPr>
          <a:xfrm>
            <a:off x="7865100" y="4555777"/>
            <a:ext cx="643125" cy="338554"/>
          </a:xfrm>
          <a:prstGeom prst="rect">
            <a:avLst/>
          </a:prstGeom>
        </p:spPr>
        <p:txBody>
          <a:bodyPr wrap="none">
            <a:spAutoFit/>
          </a:bodyPr>
          <a:lstStyle/>
          <a:p>
            <a:r>
              <a:rPr lang="en-US" sz="1600" dirty="0" smtClean="0">
                <a:solidFill>
                  <a:srgbClr val="000000"/>
                </a:solidFill>
              </a:rPr>
              <a:t>Brain</a:t>
            </a:r>
            <a:endParaRPr lang="en-US" sz="1600" dirty="0">
              <a:solidFill>
                <a:srgbClr val="000000"/>
              </a:solidFill>
            </a:endParaRPr>
          </a:p>
        </p:txBody>
      </p:sp>
      <p:pic>
        <p:nvPicPr>
          <p:cNvPr id="37" name="Picture 36"/>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378883" y="1275610"/>
            <a:ext cx="1483328" cy="1068405"/>
          </a:xfrm>
          <a:prstGeom prst="rect">
            <a:avLst/>
          </a:prstGeom>
        </p:spPr>
      </p:pic>
      <p:graphicFrame>
        <p:nvGraphicFramePr>
          <p:cNvPr id="40" name="Diagram 39"/>
          <p:cNvGraphicFramePr/>
          <p:nvPr>
            <p:extLst>
              <p:ext uri="{D42A27DB-BD31-4B8C-83A1-F6EECF244321}">
                <p14:modId xmlns:p14="http://schemas.microsoft.com/office/powerpoint/2010/main" val="3233939781"/>
              </p:ext>
            </p:extLst>
          </p:nvPr>
        </p:nvGraphicFramePr>
        <p:xfrm>
          <a:off x="360342" y="5161474"/>
          <a:ext cx="8592260" cy="76553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9058575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Analytics vs. Simulation Kernels: </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691225798"/>
              </p:ext>
            </p:extLst>
          </p:nvPr>
        </p:nvGraphicFramePr>
        <p:xfrm>
          <a:off x="457200" y="1295403"/>
          <a:ext cx="8229600" cy="4145280"/>
        </p:xfrm>
        <a:graphic>
          <a:graphicData uri="http://schemas.openxmlformats.org/drawingml/2006/table">
            <a:tbl>
              <a:tblPr firstRow="1" bandRow="1">
                <a:tableStyleId>{74C1A8A3-306A-4EB7-A6B1-4F7E0EB9C5D6}</a:tableStyleId>
              </a:tblPr>
              <a:tblGrid>
                <a:gridCol w="4114800"/>
                <a:gridCol w="4114800"/>
              </a:tblGrid>
              <a:tr h="518160">
                <a:tc>
                  <a:txBody>
                    <a:bodyPr/>
                    <a:lstStyle/>
                    <a:p>
                      <a:r>
                        <a:rPr lang="en-US" sz="2800" dirty="0" smtClean="0"/>
                        <a:t>7 Giants of Data</a:t>
                      </a:r>
                      <a:endParaRPr lang="en-US" sz="2800" dirty="0"/>
                    </a:p>
                  </a:txBody>
                  <a:tcPr marL="186331" marR="186331"/>
                </a:tc>
                <a:tc>
                  <a:txBody>
                    <a:bodyPr/>
                    <a:lstStyle/>
                    <a:p>
                      <a:r>
                        <a:rPr lang="en-US" sz="2800" dirty="0" smtClean="0"/>
                        <a:t>7 Dwarfs of Simulation</a:t>
                      </a:r>
                      <a:endParaRPr lang="en-US" sz="2800" dirty="0"/>
                    </a:p>
                  </a:txBody>
                  <a:tcPr marL="186331" marR="186331"/>
                </a:tc>
              </a:tr>
              <a:tr h="518160">
                <a:tc>
                  <a:txBody>
                    <a:bodyPr/>
                    <a:lstStyle/>
                    <a:p>
                      <a:pPr marL="0" indent="0">
                        <a:spcBef>
                          <a:spcPts val="1200"/>
                        </a:spcBef>
                        <a:buFontTx/>
                        <a:buNone/>
                        <a:defRPr/>
                      </a:pPr>
                      <a:r>
                        <a:rPr lang="en-US" sz="2800" dirty="0" smtClean="0"/>
                        <a:t>Basic statistics</a:t>
                      </a:r>
                      <a:endParaRPr lang="en-US" sz="2800" b="1" dirty="0" smtClean="0">
                        <a:latin typeface="Arial" charset="0"/>
                      </a:endParaRPr>
                    </a:p>
                  </a:txBody>
                  <a:tcPr marL="186331" marR="186331">
                    <a:solidFill>
                      <a:schemeClr val="tx2">
                        <a:lumMod val="20000"/>
                        <a:lumOff val="80000"/>
                      </a:schemeClr>
                    </a:solidFill>
                  </a:tcPr>
                </a:tc>
                <a:tc>
                  <a:txBody>
                    <a:bodyPr/>
                    <a:lstStyle/>
                    <a:p>
                      <a:r>
                        <a:rPr lang="en-US" sz="2800" dirty="0" smtClean="0"/>
                        <a:t>Monte Carlo methods</a:t>
                      </a:r>
                      <a:endParaRPr lang="en-US" sz="2800" dirty="0"/>
                    </a:p>
                  </a:txBody>
                  <a:tcPr marL="186331" marR="186331">
                    <a:solidFill>
                      <a:schemeClr val="tx2">
                        <a:lumMod val="20000"/>
                        <a:lumOff val="80000"/>
                      </a:schemeClr>
                    </a:solidFill>
                  </a:tcPr>
                </a:tc>
              </a:tr>
              <a:tr h="518160">
                <a:tc>
                  <a:txBody>
                    <a:bodyPr/>
                    <a:lstStyle/>
                    <a:p>
                      <a:r>
                        <a:rPr lang="en-US" sz="2800" dirty="0" smtClean="0"/>
                        <a:t>Generalized N-Body</a:t>
                      </a:r>
                      <a:endParaRPr lang="en-US" sz="2800" dirty="0"/>
                    </a:p>
                  </a:txBody>
                  <a:tcPr marL="186331" marR="186331">
                    <a:lnB w="57150" cap="flat" cmpd="sng" algn="ctr">
                      <a:solidFill>
                        <a:srgbClr val="E1600B"/>
                      </a:solidFill>
                      <a:prstDash val="solid"/>
                      <a:round/>
                      <a:headEnd type="none" w="med" len="med"/>
                      <a:tailEnd type="none" w="med" len="med"/>
                    </a:lnB>
                    <a:solidFill>
                      <a:schemeClr val="accent3">
                        <a:lumMod val="40000"/>
                        <a:lumOff val="60000"/>
                      </a:schemeClr>
                    </a:solidFill>
                  </a:tcPr>
                </a:tc>
                <a:tc>
                  <a:txBody>
                    <a:bodyPr/>
                    <a:lstStyle/>
                    <a:p>
                      <a:r>
                        <a:rPr lang="en-US" sz="2800" dirty="0" smtClean="0"/>
                        <a:t>Particle methods</a:t>
                      </a:r>
                      <a:endParaRPr lang="en-US" sz="2800" dirty="0"/>
                    </a:p>
                  </a:txBody>
                  <a:tcPr marL="186331" marR="186331">
                    <a:solidFill>
                      <a:schemeClr val="accent3">
                        <a:lumMod val="40000"/>
                        <a:lumOff val="60000"/>
                      </a:schemeClr>
                    </a:solidFill>
                  </a:tcPr>
                </a:tc>
              </a:tr>
              <a:tr h="518160">
                <a:tc>
                  <a:txBody>
                    <a:bodyPr/>
                    <a:lstStyle/>
                    <a:p>
                      <a:r>
                        <a:rPr lang="en-US" sz="2800" dirty="0" smtClean="0"/>
                        <a:t>Graph-theory</a:t>
                      </a:r>
                      <a:endParaRPr lang="en-US" sz="2800" dirty="0"/>
                    </a:p>
                  </a:txBody>
                  <a:tcPr marL="186331" marR="186331">
                    <a:lnL w="57150" cap="flat" cmpd="sng" algn="ctr">
                      <a:solidFill>
                        <a:srgbClr val="E1600B"/>
                      </a:solidFill>
                      <a:prstDash val="solid"/>
                      <a:round/>
                      <a:headEnd type="none" w="med" len="med"/>
                      <a:tailEnd type="none" w="med" len="med"/>
                    </a:lnL>
                    <a:lnR w="57150" cap="flat" cmpd="sng" algn="ctr">
                      <a:solidFill>
                        <a:srgbClr val="E1600B"/>
                      </a:solidFill>
                      <a:prstDash val="solid"/>
                      <a:round/>
                      <a:headEnd type="none" w="med" len="med"/>
                      <a:tailEnd type="none" w="med" len="med"/>
                    </a:lnR>
                    <a:lnT w="57150" cap="flat" cmpd="sng" algn="ctr">
                      <a:solidFill>
                        <a:srgbClr val="E1600B"/>
                      </a:solidFill>
                      <a:prstDash val="solid"/>
                      <a:round/>
                      <a:headEnd type="none" w="med" len="med"/>
                      <a:tailEnd type="none" w="med" len="med"/>
                    </a:lnT>
                    <a:lnB w="57150" cap="flat" cmpd="sng" algn="ctr">
                      <a:solidFill>
                        <a:srgbClr val="E1600B"/>
                      </a:solidFill>
                      <a:prstDash val="solid"/>
                      <a:round/>
                      <a:headEnd type="none" w="med" len="med"/>
                      <a:tailEnd type="none" w="med" len="med"/>
                    </a:lnB>
                    <a:solidFill>
                      <a:srgbClr val="FDE486"/>
                    </a:solidFill>
                  </a:tcPr>
                </a:tc>
                <a:tc>
                  <a:txBody>
                    <a:bodyPr/>
                    <a:lstStyle/>
                    <a:p>
                      <a:r>
                        <a:rPr lang="en-US" sz="2800" dirty="0" smtClean="0"/>
                        <a:t>Unstructured meshes</a:t>
                      </a:r>
                      <a:endParaRPr lang="en-US" sz="2800" dirty="0"/>
                    </a:p>
                  </a:txBody>
                  <a:tcPr marL="186331" marR="186331">
                    <a:lnL w="57150" cap="flat" cmpd="sng" algn="ctr">
                      <a:solidFill>
                        <a:srgbClr val="E1600B"/>
                      </a:solidFill>
                      <a:prstDash val="solid"/>
                      <a:round/>
                      <a:headEnd type="none" w="med" len="med"/>
                      <a:tailEnd type="none" w="med" len="med"/>
                    </a:lnL>
                    <a:solidFill>
                      <a:schemeClr val="accent2">
                        <a:lumMod val="20000"/>
                        <a:lumOff val="80000"/>
                      </a:schemeClr>
                    </a:solidFill>
                  </a:tcPr>
                </a:tc>
              </a:tr>
              <a:tr h="518160">
                <a:tc>
                  <a:txBody>
                    <a:bodyPr/>
                    <a:lstStyle/>
                    <a:p>
                      <a:r>
                        <a:rPr lang="en-US" sz="2800" dirty="0" smtClean="0"/>
                        <a:t>Linear</a:t>
                      </a:r>
                      <a:r>
                        <a:rPr lang="en-US" sz="2800" baseline="0" dirty="0" smtClean="0"/>
                        <a:t> algebra</a:t>
                      </a:r>
                      <a:endParaRPr lang="en-US" sz="2800" dirty="0"/>
                    </a:p>
                  </a:txBody>
                  <a:tcPr marL="186331" marR="186331">
                    <a:lnT w="57150" cap="flat" cmpd="sng" algn="ctr">
                      <a:solidFill>
                        <a:srgbClr val="E1600B"/>
                      </a:solidFill>
                      <a:prstDash val="solid"/>
                      <a:round/>
                      <a:headEnd type="none" w="med" len="med"/>
                      <a:tailEnd type="none" w="med" len="med"/>
                    </a:lnT>
                    <a:solidFill>
                      <a:schemeClr val="accent4">
                        <a:lumMod val="20000"/>
                        <a:lumOff val="80000"/>
                      </a:schemeClr>
                    </a:solidFill>
                  </a:tcPr>
                </a:tc>
                <a:tc>
                  <a:txBody>
                    <a:bodyPr/>
                    <a:lstStyle/>
                    <a:p>
                      <a:r>
                        <a:rPr lang="en-US" sz="2800" dirty="0" smtClean="0"/>
                        <a:t>Dense Linear Algebra</a:t>
                      </a:r>
                      <a:endParaRPr lang="en-US" sz="2800" dirty="0"/>
                    </a:p>
                  </a:txBody>
                  <a:tcPr marL="186331" marR="186331">
                    <a:solidFill>
                      <a:schemeClr val="accent4">
                        <a:lumMod val="20000"/>
                        <a:lumOff val="80000"/>
                      </a:schemeClr>
                    </a:solidFill>
                  </a:tcPr>
                </a:tc>
              </a:tr>
              <a:tr h="518160">
                <a:tc>
                  <a:txBody>
                    <a:bodyPr/>
                    <a:lstStyle/>
                    <a:p>
                      <a:r>
                        <a:rPr lang="en-US" sz="2800" dirty="0" smtClean="0"/>
                        <a:t>Optimizations</a:t>
                      </a:r>
                      <a:endParaRPr lang="en-US" sz="2800" dirty="0"/>
                    </a:p>
                  </a:txBody>
                  <a:tcPr marL="186331" marR="186331"/>
                </a:tc>
                <a:tc>
                  <a:txBody>
                    <a:bodyPr/>
                    <a:lstStyle/>
                    <a:p>
                      <a:r>
                        <a:rPr lang="en-US" sz="2800" dirty="0" smtClean="0"/>
                        <a:t>Sparse Linear Algebra</a:t>
                      </a:r>
                      <a:endParaRPr lang="en-US" sz="2800" dirty="0"/>
                    </a:p>
                  </a:txBody>
                  <a:tcPr marL="186331" marR="186331">
                    <a:solidFill>
                      <a:srgbClr val="F3CCC8"/>
                    </a:solidFill>
                  </a:tcPr>
                </a:tc>
              </a:tr>
              <a:tr h="518160">
                <a:tc>
                  <a:txBody>
                    <a:bodyPr/>
                    <a:lstStyle/>
                    <a:p>
                      <a:r>
                        <a:rPr lang="en-US" sz="2800" dirty="0" smtClean="0"/>
                        <a:t>Integrations</a:t>
                      </a:r>
                      <a:endParaRPr lang="en-US" sz="2800" dirty="0"/>
                    </a:p>
                  </a:txBody>
                  <a:tcPr marL="186331" marR="186331"/>
                </a:tc>
                <a:tc>
                  <a:txBody>
                    <a:bodyPr/>
                    <a:lstStyle/>
                    <a:p>
                      <a:r>
                        <a:rPr lang="en-US" sz="2800" dirty="0" smtClean="0"/>
                        <a:t>Spectral</a:t>
                      </a:r>
                      <a:r>
                        <a:rPr lang="en-US" sz="2800" baseline="0" dirty="0" smtClean="0"/>
                        <a:t> methods</a:t>
                      </a:r>
                      <a:endParaRPr lang="en-US" sz="2800" dirty="0"/>
                    </a:p>
                  </a:txBody>
                  <a:tcPr marL="186331" marR="186331"/>
                </a:tc>
              </a:tr>
              <a:tr h="518160">
                <a:tc>
                  <a:txBody>
                    <a:bodyPr/>
                    <a:lstStyle/>
                    <a:p>
                      <a:r>
                        <a:rPr lang="en-US" sz="2800" dirty="0" smtClean="0"/>
                        <a:t>Alignment</a:t>
                      </a:r>
                      <a:endParaRPr lang="en-US" sz="2800" dirty="0"/>
                    </a:p>
                  </a:txBody>
                  <a:tcPr marL="186331" marR="186331"/>
                </a:tc>
                <a:tc>
                  <a:txBody>
                    <a:bodyPr/>
                    <a:lstStyle/>
                    <a:p>
                      <a:r>
                        <a:rPr lang="en-US" sz="2800" dirty="0" smtClean="0"/>
                        <a:t>Structured Meshes</a:t>
                      </a:r>
                      <a:endParaRPr lang="en-US" sz="2800" dirty="0"/>
                    </a:p>
                  </a:txBody>
                  <a:tcPr marL="186331" marR="186331"/>
                </a:tc>
              </a:tr>
            </a:tbl>
          </a:graphicData>
        </a:graphic>
      </p:graphicFrame>
      <p:sp>
        <p:nvSpPr>
          <p:cNvPr id="11" name="Left Brace 10"/>
          <p:cNvSpPr/>
          <p:nvPr/>
        </p:nvSpPr>
        <p:spPr>
          <a:xfrm>
            <a:off x="4403754" y="3492863"/>
            <a:ext cx="345122" cy="883567"/>
          </a:xfrm>
          <a:prstGeom prst="leftBrace">
            <a:avLst>
              <a:gd name="adj1" fmla="val 8333"/>
              <a:gd name="adj2" fmla="val 25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817482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ustomShape 1"/>
          <p:cNvSpPr/>
          <p:nvPr/>
        </p:nvSpPr>
        <p:spPr>
          <a:xfrm>
            <a:off x="5753940" y="4390920"/>
            <a:ext cx="9897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smtClean="0">
                <a:solidFill>
                  <a:srgbClr val="FFFFFF"/>
                </a:solidFill>
                <a:latin typeface="Calibri"/>
                <a:ea typeface="DejaVu Sans"/>
              </a:rPr>
              <a:t>Dense Matrix Vector</a:t>
            </a:r>
            <a:endParaRPr sz="1800" dirty="0"/>
          </a:p>
          <a:p>
            <a:pPr algn="ctr">
              <a:lnSpc>
                <a:spcPct val="100000"/>
              </a:lnSpc>
            </a:pPr>
            <a:r>
              <a:rPr lang="en-US" sz="1800" dirty="0" smtClean="0">
                <a:solidFill>
                  <a:srgbClr val="FFFFFF"/>
                </a:solidFill>
                <a:latin typeface="Calibri"/>
                <a:ea typeface="DejaVu Sans"/>
              </a:rPr>
              <a:t>(BLAS2)</a:t>
            </a:r>
            <a:endParaRPr sz="1800" dirty="0"/>
          </a:p>
        </p:txBody>
      </p:sp>
      <p:sp>
        <p:nvSpPr>
          <p:cNvPr id="37" name="CustomShape 2"/>
          <p:cNvSpPr/>
          <p:nvPr/>
        </p:nvSpPr>
        <p:spPr>
          <a:xfrm>
            <a:off x="4328220" y="4390920"/>
            <a:ext cx="1375846"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 Sparse Matrix Product</a:t>
            </a:r>
            <a:endParaRPr sz="1800" dirty="0"/>
          </a:p>
          <a:p>
            <a:pPr algn="ctr">
              <a:lnSpc>
                <a:spcPct val="100000"/>
              </a:lnSpc>
            </a:pPr>
            <a:r>
              <a:rPr lang="en-US" sz="1800" dirty="0">
                <a:solidFill>
                  <a:srgbClr val="FFFFFF"/>
                </a:solidFill>
                <a:latin typeface="Calibri"/>
                <a:ea typeface="DejaVu Sans"/>
              </a:rPr>
              <a:t>(</a:t>
            </a:r>
            <a:r>
              <a:rPr lang="en-US" sz="1800" dirty="0" err="1">
                <a:solidFill>
                  <a:srgbClr val="FFFFFF"/>
                </a:solidFill>
                <a:latin typeface="Calibri"/>
                <a:ea typeface="DejaVu Sans"/>
              </a:rPr>
              <a:t>SpGEMM</a:t>
            </a:r>
            <a:r>
              <a:rPr lang="en-US" sz="1800" dirty="0">
                <a:solidFill>
                  <a:srgbClr val="FFFFFF"/>
                </a:solidFill>
                <a:latin typeface="Calibri"/>
                <a:ea typeface="DejaVu Sans"/>
              </a:rPr>
              <a:t>)</a:t>
            </a:r>
            <a:endParaRPr sz="1800" dirty="0"/>
          </a:p>
        </p:txBody>
      </p:sp>
      <p:sp>
        <p:nvSpPr>
          <p:cNvPr id="38" name="CustomShape 3"/>
          <p:cNvSpPr/>
          <p:nvPr/>
        </p:nvSpPr>
        <p:spPr>
          <a:xfrm>
            <a:off x="2756260" y="4390920"/>
            <a:ext cx="152364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 Times Multiple Dense Vectors</a:t>
            </a:r>
            <a:endParaRPr sz="1800" dirty="0"/>
          </a:p>
          <a:p>
            <a:pPr algn="ctr">
              <a:lnSpc>
                <a:spcPct val="100000"/>
              </a:lnSpc>
            </a:pPr>
            <a:r>
              <a:rPr lang="en-US" sz="1800" dirty="0">
                <a:solidFill>
                  <a:srgbClr val="FFFFFF"/>
                </a:solidFill>
                <a:latin typeface="Calibri"/>
                <a:ea typeface="DejaVu Sans"/>
              </a:rPr>
              <a:t>(</a:t>
            </a:r>
            <a:r>
              <a:rPr lang="en-US" sz="1800" dirty="0" err="1">
                <a:solidFill>
                  <a:srgbClr val="FFFFFF"/>
                </a:solidFill>
                <a:latin typeface="Calibri"/>
                <a:ea typeface="DejaVu Sans"/>
              </a:rPr>
              <a:t>SpMM</a:t>
            </a:r>
            <a:r>
              <a:rPr lang="en-US" sz="1800" dirty="0">
                <a:solidFill>
                  <a:srgbClr val="FFFFFF"/>
                </a:solidFill>
                <a:latin typeface="Calibri"/>
                <a:ea typeface="DejaVu Sans"/>
              </a:rPr>
              <a:t>)</a:t>
            </a:r>
            <a:endParaRPr sz="1800" dirty="0"/>
          </a:p>
        </p:txBody>
      </p:sp>
      <p:sp>
        <p:nvSpPr>
          <p:cNvPr id="39" name="CustomShape 4"/>
          <p:cNvSpPr/>
          <p:nvPr/>
        </p:nvSpPr>
        <p:spPr>
          <a:xfrm>
            <a:off x="1427641" y="4390920"/>
            <a:ext cx="12774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Matrix-Dense Vector (</a:t>
            </a:r>
            <a:r>
              <a:rPr lang="en-US" sz="1800" dirty="0" err="1">
                <a:solidFill>
                  <a:srgbClr val="FFFFFF"/>
                </a:solidFill>
                <a:latin typeface="Calibri"/>
                <a:ea typeface="DejaVu Sans"/>
              </a:rPr>
              <a:t>SpMV</a:t>
            </a:r>
            <a:r>
              <a:rPr lang="en-US" sz="1800" dirty="0">
                <a:solidFill>
                  <a:srgbClr val="FFFFFF"/>
                </a:solidFill>
                <a:latin typeface="Calibri"/>
                <a:ea typeface="DejaVu Sans"/>
              </a:rPr>
              <a:t>)</a:t>
            </a:r>
            <a:endParaRPr sz="1800" dirty="0"/>
          </a:p>
        </p:txBody>
      </p:sp>
      <p:sp>
        <p:nvSpPr>
          <p:cNvPr id="40" name="CustomShape 5"/>
          <p:cNvSpPr/>
          <p:nvPr/>
        </p:nvSpPr>
        <p:spPr>
          <a:xfrm>
            <a:off x="55881" y="4390920"/>
            <a:ext cx="132842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Matrix-Sparse Vector (</a:t>
            </a:r>
            <a:r>
              <a:rPr lang="en-US" sz="1800" dirty="0" err="1">
                <a:solidFill>
                  <a:srgbClr val="FFFFFF"/>
                </a:solidFill>
                <a:latin typeface="Calibri"/>
                <a:ea typeface="DejaVu Sans"/>
              </a:rPr>
              <a:t>SpMSpV</a:t>
            </a:r>
            <a:r>
              <a:rPr lang="en-US" sz="1800" dirty="0">
                <a:solidFill>
                  <a:srgbClr val="FFFFFF"/>
                </a:solidFill>
                <a:latin typeface="Calibri"/>
                <a:ea typeface="DejaVu Sans"/>
              </a:rPr>
              <a:t>)</a:t>
            </a:r>
            <a:endParaRPr sz="1800" dirty="0"/>
          </a:p>
        </p:txBody>
      </p:sp>
      <p:sp>
        <p:nvSpPr>
          <p:cNvPr id="42" name="CustomShape 7"/>
          <p:cNvSpPr/>
          <p:nvPr/>
        </p:nvSpPr>
        <p:spPr>
          <a:xfrm>
            <a:off x="2647080" y="6104520"/>
            <a:ext cx="4176360" cy="394920"/>
          </a:xfrm>
          <a:prstGeom prst="rect">
            <a:avLst/>
          </a:prstGeom>
          <a:noFill/>
          <a:ln>
            <a:noFill/>
          </a:ln>
        </p:spPr>
        <p:txBody>
          <a:bodyPr lIns="90000" tIns="45000" rIns="90000" bIns="45000"/>
          <a:lstStyle/>
          <a:p>
            <a:pPr>
              <a:lnSpc>
                <a:spcPct val="100000"/>
              </a:lnSpc>
            </a:pPr>
            <a:r>
              <a:rPr lang="en-US" sz="2000">
                <a:solidFill>
                  <a:srgbClr val="000000"/>
                </a:solidFill>
                <a:latin typeface="Calibri"/>
                <a:ea typeface="DejaVu Sans"/>
              </a:rPr>
              <a:t>Increasing arithmetic intensity</a:t>
            </a:r>
            <a:endParaRPr/>
          </a:p>
        </p:txBody>
      </p:sp>
      <p:sp>
        <p:nvSpPr>
          <p:cNvPr id="43" name="CustomShape 8"/>
          <p:cNvSpPr/>
          <p:nvPr/>
        </p:nvSpPr>
        <p:spPr>
          <a:xfrm>
            <a:off x="551606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Graphical Model Structure Learning (e.g., CONCORD)</a:t>
            </a:r>
            <a:endParaRPr sz="1800" dirty="0"/>
          </a:p>
        </p:txBody>
      </p:sp>
      <p:sp>
        <p:nvSpPr>
          <p:cNvPr id="44" name="CustomShape 9"/>
          <p:cNvSpPr/>
          <p:nvPr/>
        </p:nvSpPr>
        <p:spPr>
          <a:xfrm>
            <a:off x="379892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Clustering (e.g., MCL, Spectral Clustering)</a:t>
            </a:r>
            <a:endParaRPr sz="1800" dirty="0"/>
          </a:p>
        </p:txBody>
      </p:sp>
      <p:sp>
        <p:nvSpPr>
          <p:cNvPr id="45" name="CustomShape 10"/>
          <p:cNvSpPr/>
          <p:nvPr/>
        </p:nvSpPr>
        <p:spPr>
          <a:xfrm>
            <a:off x="276120" y="1242360"/>
            <a:ext cx="1557840" cy="1483200"/>
          </a:xfrm>
          <a:prstGeom prst="rect">
            <a:avLst/>
          </a:prstGeom>
          <a:solidFill>
            <a:schemeClr val="accent6">
              <a:lumMod val="40000"/>
              <a:lumOff val="60000"/>
            </a:schemeClr>
          </a:solidFill>
          <a:ln w="9360">
            <a:solidFill>
              <a:srgbClr val="77933C"/>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Logistic Regression, Support Vector Machines</a:t>
            </a:r>
            <a:endParaRPr sz="1800" dirty="0"/>
          </a:p>
        </p:txBody>
      </p:sp>
      <p:sp>
        <p:nvSpPr>
          <p:cNvPr id="46" name="CustomShape 11"/>
          <p:cNvSpPr/>
          <p:nvPr/>
        </p:nvSpPr>
        <p:spPr>
          <a:xfrm>
            <a:off x="1992540" y="1242360"/>
            <a:ext cx="1655914"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Dimensionality Reduction (e.g., NMF, CX/CUR, PCA)</a:t>
            </a:r>
            <a:endParaRPr sz="1800" dirty="0"/>
          </a:p>
        </p:txBody>
      </p:sp>
      <p:sp>
        <p:nvSpPr>
          <p:cNvPr id="47" name="Line 12"/>
          <p:cNvSpPr/>
          <p:nvPr/>
        </p:nvSpPr>
        <p:spPr>
          <a:xfrm flipH="1" flipV="1">
            <a:off x="6248400" y="2730503"/>
            <a:ext cx="1206500" cy="1663700"/>
          </a:xfrm>
          <a:prstGeom prst="line">
            <a:avLst/>
          </a:prstGeom>
          <a:ln w="38160">
            <a:solidFill>
              <a:srgbClr val="800000"/>
            </a:solidFill>
            <a:round/>
          </a:ln>
        </p:spPr>
      </p:sp>
      <p:sp>
        <p:nvSpPr>
          <p:cNvPr id="48" name="Line 13"/>
          <p:cNvSpPr/>
          <p:nvPr/>
        </p:nvSpPr>
        <p:spPr>
          <a:xfrm flipH="1" flipV="1">
            <a:off x="4597400" y="2717803"/>
            <a:ext cx="254000" cy="1638300"/>
          </a:xfrm>
          <a:prstGeom prst="line">
            <a:avLst/>
          </a:prstGeom>
          <a:ln w="38160">
            <a:solidFill>
              <a:schemeClr val="accent2">
                <a:lumMod val="50000"/>
              </a:schemeClr>
            </a:solidFill>
            <a:round/>
          </a:ln>
        </p:spPr>
      </p:sp>
      <p:sp>
        <p:nvSpPr>
          <p:cNvPr id="49" name="Line 14"/>
          <p:cNvSpPr/>
          <p:nvPr/>
        </p:nvSpPr>
        <p:spPr>
          <a:xfrm flipV="1">
            <a:off x="2032000" y="2717803"/>
            <a:ext cx="2540000" cy="1689100"/>
          </a:xfrm>
          <a:prstGeom prst="line">
            <a:avLst/>
          </a:prstGeom>
          <a:ln w="38160">
            <a:solidFill>
              <a:schemeClr val="accent2">
                <a:lumMod val="50000"/>
              </a:schemeClr>
            </a:solidFill>
            <a:round/>
          </a:ln>
        </p:spPr>
      </p:sp>
      <p:sp>
        <p:nvSpPr>
          <p:cNvPr id="50" name="Line 15"/>
          <p:cNvSpPr/>
          <p:nvPr/>
        </p:nvSpPr>
        <p:spPr>
          <a:xfrm flipV="1">
            <a:off x="2044700" y="2730503"/>
            <a:ext cx="850900" cy="1638300"/>
          </a:xfrm>
          <a:prstGeom prst="line">
            <a:avLst/>
          </a:prstGeom>
          <a:ln w="38160">
            <a:solidFill>
              <a:schemeClr val="accent6">
                <a:lumMod val="50000"/>
              </a:schemeClr>
            </a:solidFill>
            <a:round/>
          </a:ln>
        </p:spPr>
      </p:sp>
      <p:sp>
        <p:nvSpPr>
          <p:cNvPr id="51" name="Line 16"/>
          <p:cNvSpPr/>
          <p:nvPr/>
        </p:nvSpPr>
        <p:spPr>
          <a:xfrm flipH="1" flipV="1">
            <a:off x="2908300" y="2755900"/>
            <a:ext cx="457200" cy="1625600"/>
          </a:xfrm>
          <a:prstGeom prst="line">
            <a:avLst/>
          </a:prstGeom>
          <a:ln w="38160">
            <a:solidFill>
              <a:schemeClr val="accent6">
                <a:lumMod val="50000"/>
              </a:schemeClr>
            </a:solidFill>
            <a:round/>
          </a:ln>
        </p:spPr>
      </p:sp>
      <p:sp>
        <p:nvSpPr>
          <p:cNvPr id="52" name="Line 17"/>
          <p:cNvSpPr/>
          <p:nvPr/>
        </p:nvSpPr>
        <p:spPr>
          <a:xfrm flipV="1">
            <a:off x="749300" y="2730500"/>
            <a:ext cx="2146300" cy="1651000"/>
          </a:xfrm>
          <a:prstGeom prst="line">
            <a:avLst/>
          </a:prstGeom>
          <a:ln w="38160">
            <a:solidFill>
              <a:schemeClr val="accent6">
                <a:lumMod val="50000"/>
              </a:schemeClr>
            </a:solidFill>
            <a:round/>
          </a:ln>
        </p:spPr>
      </p:sp>
      <p:sp>
        <p:nvSpPr>
          <p:cNvPr id="53" name="Line 18"/>
          <p:cNvSpPr/>
          <p:nvPr/>
        </p:nvSpPr>
        <p:spPr>
          <a:xfrm flipH="1" flipV="1">
            <a:off x="1239840" y="2725923"/>
            <a:ext cx="779460" cy="1655580"/>
          </a:xfrm>
          <a:prstGeom prst="line">
            <a:avLst/>
          </a:prstGeom>
          <a:ln w="38160">
            <a:solidFill>
              <a:schemeClr val="accent3">
                <a:lumMod val="50000"/>
              </a:schemeClr>
            </a:solidFill>
            <a:round/>
          </a:ln>
        </p:spPr>
      </p:sp>
      <p:sp>
        <p:nvSpPr>
          <p:cNvPr id="54" name="Line 19"/>
          <p:cNvSpPr/>
          <p:nvPr/>
        </p:nvSpPr>
        <p:spPr>
          <a:xfrm flipV="1">
            <a:off x="749300" y="2725920"/>
            <a:ext cx="490540" cy="1668280"/>
          </a:xfrm>
          <a:prstGeom prst="line">
            <a:avLst/>
          </a:prstGeom>
          <a:ln w="38160">
            <a:solidFill>
              <a:schemeClr val="accent3">
                <a:lumMod val="50000"/>
              </a:schemeClr>
            </a:solidFill>
            <a:round/>
          </a:ln>
        </p:spPr>
      </p:sp>
      <p:sp>
        <p:nvSpPr>
          <p:cNvPr id="55" name="Line 20"/>
          <p:cNvSpPr/>
          <p:nvPr/>
        </p:nvSpPr>
        <p:spPr>
          <a:xfrm flipV="1">
            <a:off x="3416300" y="2730503"/>
            <a:ext cx="2832100" cy="1638300"/>
          </a:xfrm>
          <a:prstGeom prst="line">
            <a:avLst/>
          </a:prstGeom>
          <a:ln w="38160">
            <a:solidFill>
              <a:srgbClr val="800000"/>
            </a:solidFill>
            <a:round/>
          </a:ln>
        </p:spPr>
      </p:sp>
      <p:sp>
        <p:nvSpPr>
          <p:cNvPr id="58" name="Line 23"/>
          <p:cNvSpPr/>
          <p:nvPr/>
        </p:nvSpPr>
        <p:spPr>
          <a:xfrm flipH="1" flipV="1">
            <a:off x="2882900" y="2755900"/>
            <a:ext cx="4559300" cy="1625600"/>
          </a:xfrm>
          <a:prstGeom prst="line">
            <a:avLst/>
          </a:prstGeom>
          <a:ln w="38160">
            <a:solidFill>
              <a:schemeClr val="accent6">
                <a:lumMod val="50000"/>
              </a:schemeClr>
            </a:solidFill>
            <a:round/>
          </a:ln>
        </p:spPr>
      </p:sp>
      <p:sp>
        <p:nvSpPr>
          <p:cNvPr id="59" name="Line 24"/>
          <p:cNvSpPr/>
          <p:nvPr/>
        </p:nvSpPr>
        <p:spPr>
          <a:xfrm flipH="1" flipV="1">
            <a:off x="2895600" y="2755900"/>
            <a:ext cx="1955800" cy="1625600"/>
          </a:xfrm>
          <a:prstGeom prst="line">
            <a:avLst/>
          </a:prstGeom>
          <a:ln w="38160">
            <a:solidFill>
              <a:schemeClr val="accent6">
                <a:lumMod val="50000"/>
              </a:schemeClr>
            </a:solidFill>
            <a:round/>
          </a:ln>
        </p:spPr>
      </p:sp>
      <p:sp>
        <p:nvSpPr>
          <p:cNvPr id="60" name="Line 25"/>
          <p:cNvSpPr/>
          <p:nvPr/>
        </p:nvSpPr>
        <p:spPr>
          <a:xfrm flipV="1">
            <a:off x="3378200" y="2705100"/>
            <a:ext cx="1206500" cy="1676400"/>
          </a:xfrm>
          <a:prstGeom prst="line">
            <a:avLst/>
          </a:prstGeom>
          <a:ln w="38160">
            <a:solidFill>
              <a:schemeClr val="accent2">
                <a:lumMod val="50000"/>
              </a:schemeClr>
            </a:solidFill>
            <a:round/>
          </a:ln>
        </p:spPr>
      </p:sp>
      <p:sp>
        <p:nvSpPr>
          <p:cNvPr id="61" name="Line 26"/>
          <p:cNvSpPr/>
          <p:nvPr/>
        </p:nvSpPr>
        <p:spPr>
          <a:xfrm flipV="1">
            <a:off x="749300" y="2743200"/>
            <a:ext cx="3784600" cy="1625600"/>
          </a:xfrm>
          <a:prstGeom prst="line">
            <a:avLst/>
          </a:prstGeom>
          <a:ln w="38160">
            <a:solidFill>
              <a:schemeClr val="accent2">
                <a:lumMod val="50000"/>
              </a:schemeClr>
            </a:solidFill>
            <a:round/>
          </a:ln>
        </p:spPr>
      </p:sp>
      <p:sp>
        <p:nvSpPr>
          <p:cNvPr id="2" name="Title 1"/>
          <p:cNvSpPr>
            <a:spLocks noGrp="1"/>
          </p:cNvSpPr>
          <p:nvPr>
            <p:ph type="title"/>
          </p:nvPr>
        </p:nvSpPr>
        <p:spPr/>
        <p:txBody>
          <a:bodyPr>
            <a:normAutofit/>
          </a:bodyPr>
          <a:lstStyle/>
          <a:p>
            <a:r>
              <a:rPr lang="en-US" dirty="0" smtClean="0"/>
              <a:t>Machine Learning Mapping to Linear Algebra</a:t>
            </a:r>
            <a:endParaRPr lang="en-US" dirty="0"/>
          </a:p>
        </p:txBody>
      </p:sp>
      <p:sp>
        <p:nvSpPr>
          <p:cNvPr id="3" name="Right Arrow 2"/>
          <p:cNvSpPr/>
          <p:nvPr/>
        </p:nvSpPr>
        <p:spPr>
          <a:xfrm>
            <a:off x="101600" y="5880100"/>
            <a:ext cx="8648700" cy="228600"/>
          </a:xfrm>
          <a:prstGeom prst="rightArrow">
            <a:avLst/>
          </a:prstGeom>
          <a:gradFill flip="none" rotWithShape="1">
            <a:gsLst>
              <a:gs pos="0">
                <a:srgbClr val="3366FF"/>
              </a:gs>
              <a:gs pos="100000">
                <a:srgbClr val="800000"/>
              </a:gs>
              <a:gs pos="68000">
                <a:schemeClr val="accent2">
                  <a:lumMod val="75000"/>
                </a:schemeClr>
              </a:gs>
              <a:gs pos="37000">
                <a:schemeClr val="accent3">
                  <a:lumMod val="75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CustomShape 8"/>
          <p:cNvSpPr/>
          <p:nvPr/>
        </p:nvSpPr>
        <p:spPr>
          <a:xfrm>
            <a:off x="726866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smtClean="0">
                <a:solidFill>
                  <a:srgbClr val="000000"/>
                </a:solidFill>
                <a:latin typeface="Calibri"/>
                <a:ea typeface="DejaVu Sans"/>
              </a:rPr>
              <a:t>Deep Learning (Convolutional Neural Nets)</a:t>
            </a:r>
            <a:endParaRPr sz="1800" dirty="0"/>
          </a:p>
        </p:txBody>
      </p:sp>
      <p:sp>
        <p:nvSpPr>
          <p:cNvPr id="31" name="CustomShape 1"/>
          <p:cNvSpPr/>
          <p:nvPr/>
        </p:nvSpPr>
        <p:spPr>
          <a:xfrm>
            <a:off x="6795340" y="4378220"/>
            <a:ext cx="12818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 Dense Matrix Product</a:t>
            </a:r>
            <a:endParaRPr sz="1800" dirty="0"/>
          </a:p>
          <a:p>
            <a:pPr algn="ctr">
              <a:lnSpc>
                <a:spcPct val="100000"/>
              </a:lnSpc>
            </a:pPr>
            <a:r>
              <a:rPr lang="en-US" sz="1800" dirty="0">
                <a:solidFill>
                  <a:srgbClr val="FFFFFF"/>
                </a:solidFill>
                <a:latin typeface="Calibri"/>
                <a:ea typeface="DejaVu Sans"/>
              </a:rPr>
              <a:t>(SpDM</a:t>
            </a:r>
            <a:r>
              <a:rPr lang="en-US" sz="1800" baseline="30000" dirty="0">
                <a:solidFill>
                  <a:srgbClr val="FFFFFF"/>
                </a:solidFill>
                <a:latin typeface="Calibri"/>
                <a:ea typeface="DejaVu Sans"/>
              </a:rPr>
              <a:t>3</a:t>
            </a:r>
            <a:r>
              <a:rPr lang="en-US" sz="1800" dirty="0">
                <a:solidFill>
                  <a:srgbClr val="FFFFFF"/>
                </a:solidFill>
                <a:latin typeface="Calibri"/>
                <a:ea typeface="DejaVu Sans"/>
              </a:rPr>
              <a:t>)</a:t>
            </a:r>
            <a:endParaRPr sz="1800" dirty="0"/>
          </a:p>
        </p:txBody>
      </p:sp>
      <p:sp>
        <p:nvSpPr>
          <p:cNvPr id="32" name="CustomShape 1"/>
          <p:cNvSpPr/>
          <p:nvPr/>
        </p:nvSpPr>
        <p:spPr>
          <a:xfrm>
            <a:off x="8116140" y="4365520"/>
            <a:ext cx="9897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smtClean="0">
                <a:solidFill>
                  <a:srgbClr val="FFFFFF"/>
                </a:solidFill>
                <a:latin typeface="Calibri"/>
                <a:ea typeface="DejaVu Sans"/>
              </a:rPr>
              <a:t>Dense Matrix Matrix (BLAS3)</a:t>
            </a:r>
            <a:endParaRPr sz="1800" dirty="0"/>
          </a:p>
        </p:txBody>
      </p:sp>
      <p:sp>
        <p:nvSpPr>
          <p:cNvPr id="33" name="Line 20"/>
          <p:cNvSpPr/>
          <p:nvPr/>
        </p:nvSpPr>
        <p:spPr>
          <a:xfrm flipV="1">
            <a:off x="6223000" y="2743203"/>
            <a:ext cx="1879600" cy="1638300"/>
          </a:xfrm>
          <a:prstGeom prst="line">
            <a:avLst/>
          </a:prstGeom>
          <a:ln w="38160">
            <a:solidFill>
              <a:schemeClr val="accent1">
                <a:lumMod val="75000"/>
              </a:schemeClr>
            </a:solidFill>
            <a:round/>
          </a:ln>
        </p:spPr>
      </p:sp>
      <p:sp>
        <p:nvSpPr>
          <p:cNvPr id="34" name="Line 20"/>
          <p:cNvSpPr/>
          <p:nvPr/>
        </p:nvSpPr>
        <p:spPr>
          <a:xfrm flipH="1" flipV="1">
            <a:off x="8102600" y="2743203"/>
            <a:ext cx="495300" cy="1638300"/>
          </a:xfrm>
          <a:prstGeom prst="line">
            <a:avLst/>
          </a:prstGeom>
          <a:ln w="38160">
            <a:solidFill>
              <a:schemeClr val="accent1">
                <a:lumMod val="75000"/>
              </a:schemeClr>
            </a:solidFill>
            <a:round/>
          </a:ln>
        </p:spPr>
      </p:sp>
      <p:sp>
        <p:nvSpPr>
          <p:cNvPr id="35" name="Rectangle 34"/>
          <p:cNvSpPr/>
          <p:nvPr/>
        </p:nvSpPr>
        <p:spPr>
          <a:xfrm>
            <a:off x="457200" y="5997619"/>
            <a:ext cx="6059648" cy="338554"/>
          </a:xfrm>
          <a:prstGeom prst="rect">
            <a:avLst/>
          </a:prstGeom>
        </p:spPr>
        <p:txBody>
          <a:bodyPr wrap="square">
            <a:spAutoFit/>
          </a:bodyPr>
          <a:lstStyle/>
          <a:p>
            <a:r>
              <a:rPr lang="en-US" sz="1600" dirty="0" err="1" smtClean="0"/>
              <a:t>Aydin</a:t>
            </a:r>
            <a:r>
              <a:rPr lang="en-US" sz="1600" dirty="0" smtClean="0"/>
              <a:t> </a:t>
            </a:r>
            <a:r>
              <a:rPr lang="en-US" sz="1600" dirty="0" err="1" smtClean="0"/>
              <a:t>Buluc</a:t>
            </a:r>
            <a:endParaRPr lang="en-US" sz="1600" dirty="0"/>
          </a:p>
        </p:txBody>
      </p:sp>
    </p:spTree>
    <p:extLst>
      <p:ext uri="{BB962C8B-B14F-4D97-AF65-F5344CB8AC3E}">
        <p14:creationId xmlns:p14="http://schemas.microsoft.com/office/powerpoint/2010/main" val="2536663733"/>
      </p:ext>
    </p:extLst>
  </p:cSld>
  <p:clrMapOvr>
    <a:masterClrMapping/>
  </p:clrMapOvr>
  <p:timing>
    <p:tnLst>
      <p:par>
        <p:cTn xmlns:p14="http://schemas.microsoft.com/office/powerpoint/2010/mai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4496"/>
            <a:ext cx="8229600" cy="990600"/>
          </a:xfrm>
        </p:spPr>
        <p:txBody>
          <a:bodyPr>
            <a:normAutofit/>
          </a:bodyPr>
          <a:lstStyle/>
          <a:p>
            <a:pPr algn="ctr"/>
            <a:r>
              <a:rPr lang="en-US" sz="3200" dirty="0" smtClean="0"/>
              <a:t>Random Access Analytics</a:t>
            </a:r>
            <a:endParaRPr lang="en-US" sz="3200" dirty="0"/>
          </a:p>
        </p:txBody>
      </p:sp>
      <p:pic>
        <p:nvPicPr>
          <p:cNvPr id="8" name="Picture 7" descr="pgas.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24753" y="2095168"/>
            <a:ext cx="3314263" cy="4145273"/>
          </a:xfrm>
          <a:prstGeom prst="rect">
            <a:avLst/>
          </a:prstGeom>
          <a:solidFill>
            <a:schemeClr val="tx1"/>
          </a:solidFill>
        </p:spPr>
      </p:pic>
      <p:sp>
        <p:nvSpPr>
          <p:cNvPr id="6" name="Content Placeholder 5"/>
          <p:cNvSpPr>
            <a:spLocks noGrp="1"/>
          </p:cNvSpPr>
          <p:nvPr>
            <p:ph idx="1"/>
          </p:nvPr>
        </p:nvSpPr>
        <p:spPr>
          <a:xfrm>
            <a:off x="457198" y="1375589"/>
            <a:ext cx="7163432" cy="3279329"/>
          </a:xfrm>
        </p:spPr>
        <p:txBody>
          <a:bodyPr>
            <a:normAutofit/>
          </a:bodyPr>
          <a:lstStyle/>
          <a:p>
            <a:r>
              <a:rPr lang="en-US" dirty="0" smtClean="0"/>
              <a:t>Genome assembly “needs shared memory”</a:t>
            </a:r>
            <a:endParaRPr lang="en-US" dirty="0"/>
          </a:p>
          <a:p>
            <a:endParaRPr lang="en-US" dirty="0" smtClean="0"/>
          </a:p>
          <a:p>
            <a:r>
              <a:rPr lang="en-US" dirty="0" smtClean="0"/>
              <a:t>Low overhead communication</a:t>
            </a:r>
          </a:p>
          <a:p>
            <a:r>
              <a:rPr lang="en-US" dirty="0" smtClean="0"/>
              <a:t>Remote atomics</a:t>
            </a:r>
          </a:p>
          <a:p>
            <a:r>
              <a:rPr lang="en-US" dirty="0" smtClean="0"/>
              <a:t>Partitions for any structure</a:t>
            </a:r>
          </a:p>
        </p:txBody>
      </p:sp>
      <p:sp>
        <p:nvSpPr>
          <p:cNvPr id="3" name="TextBox 2"/>
          <p:cNvSpPr txBox="1"/>
          <p:nvPr/>
        </p:nvSpPr>
        <p:spPr>
          <a:xfrm>
            <a:off x="1693476" y="2095165"/>
            <a:ext cx="3383709" cy="523220"/>
          </a:xfrm>
          <a:prstGeom prst="rect">
            <a:avLst/>
          </a:prstGeom>
          <a:noFill/>
        </p:spPr>
        <p:txBody>
          <a:bodyPr wrap="none" rtlCol="0">
            <a:spAutoFit/>
          </a:bodyPr>
          <a:lstStyle/>
          <a:p>
            <a:r>
              <a:rPr lang="en-US" sz="2800" b="1" dirty="0" smtClean="0">
                <a:solidFill>
                  <a:srgbClr val="FFFFD4"/>
                </a:solidFill>
              </a:rPr>
              <a:t>Global Address Space</a:t>
            </a:r>
            <a:endParaRPr lang="en-US" sz="2800" b="1" dirty="0">
              <a:solidFill>
                <a:srgbClr val="FFFFD4"/>
              </a:solidFill>
            </a:endParaRPr>
          </a:p>
        </p:txBody>
      </p:sp>
      <p:cxnSp>
        <p:nvCxnSpPr>
          <p:cNvPr id="5" name="Straight Connector 4"/>
          <p:cNvCxnSpPr/>
          <p:nvPr/>
        </p:nvCxnSpPr>
        <p:spPr>
          <a:xfrm flipV="1">
            <a:off x="3764957" y="1591242"/>
            <a:ext cx="3507909" cy="362804"/>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Content Placeholder 5"/>
          <p:cNvSpPr txBox="1">
            <a:spLocks/>
          </p:cNvSpPr>
          <p:nvPr/>
        </p:nvSpPr>
        <p:spPr>
          <a:xfrm>
            <a:off x="457200" y="4654916"/>
            <a:ext cx="5167550" cy="1647632"/>
          </a:xfrm>
          <a:prstGeom prst="rect">
            <a:avLst/>
          </a:prstGeom>
        </p:spPr>
        <p:txBody>
          <a:bodyPr vert="horz" lIns="91435" tIns="45718" rIns="91435" bIns="45718" rtlCol="0">
            <a:normAutofit/>
          </a:bodyPr>
          <a:lstStyle>
            <a:lvl1pPr marL="342883" indent="-342883" algn="l" defTabSz="457177" rtl="0" eaLnBrk="1" latinLnBrk="0" hangingPunct="1">
              <a:spcBef>
                <a:spcPct val="20000"/>
              </a:spcBef>
              <a:buFont typeface="Arial"/>
              <a:buChar char="•"/>
              <a:defRPr sz="2800" b="1" kern="1200">
                <a:solidFill>
                  <a:schemeClr val="tx1"/>
                </a:solidFill>
                <a:latin typeface="+mn-lt"/>
                <a:ea typeface="+mn-ea"/>
                <a:cs typeface="+mn-cs"/>
              </a:defRPr>
            </a:lvl1pPr>
            <a:lvl2pPr marL="742913" indent="-285736" algn="l" defTabSz="457177" rtl="0" eaLnBrk="1" latinLnBrk="0" hangingPunct="1">
              <a:spcBef>
                <a:spcPct val="20000"/>
              </a:spcBef>
              <a:buFont typeface="Arial"/>
              <a:buChar char="–"/>
              <a:defRPr sz="2400" kern="1200">
                <a:solidFill>
                  <a:schemeClr val="tx1"/>
                </a:solidFill>
                <a:latin typeface="+mn-lt"/>
                <a:ea typeface="+mn-ea"/>
                <a:cs typeface="+mn-cs"/>
              </a:defRPr>
            </a:lvl2pPr>
            <a:lvl3pPr marL="1142943" indent="-228589" algn="l" defTabSz="457177" rtl="0" eaLnBrk="1" latinLnBrk="0" hangingPunct="1">
              <a:spcBef>
                <a:spcPct val="20000"/>
              </a:spcBef>
              <a:buFont typeface="Arial"/>
              <a:buChar char="•"/>
              <a:defRPr sz="2000" kern="1200">
                <a:solidFill>
                  <a:schemeClr val="tx1"/>
                </a:solidFill>
                <a:latin typeface="+mn-lt"/>
                <a:ea typeface="+mn-ea"/>
                <a:cs typeface="+mn-cs"/>
              </a:defRPr>
            </a:lvl3pPr>
            <a:lvl4pPr marL="1600120" indent="-228589" algn="l" defTabSz="457177" rtl="0" eaLnBrk="1" latinLnBrk="0" hangingPunct="1">
              <a:spcBef>
                <a:spcPct val="20000"/>
              </a:spcBef>
              <a:buFont typeface="Arial"/>
              <a:buChar char="–"/>
              <a:defRPr sz="2000" kern="1200">
                <a:solidFill>
                  <a:schemeClr val="tx1"/>
                </a:solidFill>
                <a:latin typeface="+mn-lt"/>
                <a:ea typeface="+mn-ea"/>
                <a:cs typeface="+mn-cs"/>
              </a:defRPr>
            </a:lvl4pPr>
            <a:lvl5pPr marL="2057297" indent="-228589" algn="l" defTabSz="457177" rtl="0" eaLnBrk="1" latinLnBrk="0" hangingPunct="1">
              <a:spcBef>
                <a:spcPct val="20000"/>
              </a:spcBef>
              <a:buFont typeface="Arial"/>
              <a:buChar char="»"/>
              <a:defRPr sz="2000" kern="1200">
                <a:solidFill>
                  <a:schemeClr val="tx1"/>
                </a:solidFill>
                <a:latin typeface="+mn-lt"/>
                <a:ea typeface="+mn-ea"/>
                <a:cs typeface="+mn-cs"/>
              </a:defRPr>
            </a:lvl5pPr>
            <a:lvl6pPr marL="2514474"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1"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7"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solidFill>
                  <a:srgbClr val="FFFFD4"/>
                </a:solidFill>
              </a:rPr>
              <a:t>Scales to 15K+ cores</a:t>
            </a:r>
          </a:p>
          <a:p>
            <a:pPr marL="0" indent="0">
              <a:buNone/>
            </a:pPr>
            <a:r>
              <a:rPr lang="en-US" dirty="0" smtClean="0">
                <a:solidFill>
                  <a:srgbClr val="FFFFD4"/>
                </a:solidFill>
              </a:rPr>
              <a:t>Under 10 minutes for human</a:t>
            </a:r>
          </a:p>
          <a:p>
            <a:pPr marL="0" indent="0">
              <a:buNone/>
            </a:pPr>
            <a:r>
              <a:rPr lang="en-US" dirty="0" smtClean="0">
                <a:solidFill>
                  <a:srgbClr val="FFFFD4"/>
                </a:solidFill>
              </a:rPr>
              <a:t>First ever solution</a:t>
            </a:r>
          </a:p>
        </p:txBody>
      </p:sp>
      <p:sp>
        <p:nvSpPr>
          <p:cNvPr id="10" name="TextBox 9"/>
          <p:cNvSpPr txBox="1"/>
          <p:nvPr/>
        </p:nvSpPr>
        <p:spPr>
          <a:xfrm>
            <a:off x="152400" y="6463221"/>
            <a:ext cx="8915400" cy="246221"/>
          </a:xfrm>
          <a:prstGeom prst="rect">
            <a:avLst/>
          </a:prstGeom>
          <a:noFill/>
        </p:spPr>
        <p:txBody>
          <a:bodyPr wrap="square" lIns="0" tIns="0" rIns="0" bIns="0" rtlCol="0">
            <a:spAutoFit/>
          </a:bodyPr>
          <a:lstStyle/>
          <a:p>
            <a:pPr algn="ctr" eaLnBrk="1" hangingPunct="1"/>
            <a:r>
              <a:rPr lang="en-US" sz="1600" i="1" dirty="0" smtClean="0"/>
              <a:t>E. </a:t>
            </a:r>
            <a:r>
              <a:rPr lang="en-US" sz="1600" i="1" dirty="0" err="1" smtClean="0"/>
              <a:t>Georganas</a:t>
            </a:r>
            <a:r>
              <a:rPr lang="en-US" sz="1600" i="1" dirty="0" smtClean="0"/>
              <a:t>, A. </a:t>
            </a:r>
            <a:r>
              <a:rPr lang="en-US" sz="1600" i="1" dirty="0" err="1" smtClean="0"/>
              <a:t>Buluc</a:t>
            </a:r>
            <a:r>
              <a:rPr lang="en-US" sz="1600" i="1" dirty="0" smtClean="0"/>
              <a:t>, J. Chapman, S. </a:t>
            </a:r>
            <a:r>
              <a:rPr lang="en-US" sz="1600" i="1" dirty="0" err="1" smtClean="0"/>
              <a:t>Hofmeyr</a:t>
            </a:r>
            <a:r>
              <a:rPr lang="en-US" sz="1600" i="1" dirty="0" smtClean="0"/>
              <a:t>, C. </a:t>
            </a:r>
            <a:r>
              <a:rPr lang="en-US" sz="1600" i="1" dirty="0" err="1" smtClean="0"/>
              <a:t>Aluru</a:t>
            </a:r>
            <a:r>
              <a:rPr lang="en-US" sz="1600" i="1" dirty="0" smtClean="0"/>
              <a:t>, R. Egan, L. </a:t>
            </a:r>
            <a:r>
              <a:rPr lang="en-US" sz="1600" i="1" dirty="0" err="1" smtClean="0"/>
              <a:t>Oliker</a:t>
            </a:r>
            <a:r>
              <a:rPr lang="en-US" sz="1600" i="1" dirty="0" smtClean="0"/>
              <a:t>, D. </a:t>
            </a:r>
            <a:r>
              <a:rPr lang="en-US" sz="1600" i="1" dirty="0" err="1" smtClean="0"/>
              <a:t>Rokhsar</a:t>
            </a:r>
            <a:r>
              <a:rPr lang="en-US" sz="1600" i="1" dirty="0" smtClean="0"/>
              <a:t>, K. Yelick </a:t>
            </a:r>
            <a:endParaRPr lang="en-US" sz="1600" i="1" dirty="0"/>
          </a:p>
        </p:txBody>
      </p:sp>
    </p:spTree>
    <p:extLst>
      <p:ext uri="{BB962C8B-B14F-4D97-AF65-F5344CB8AC3E}">
        <p14:creationId xmlns:p14="http://schemas.microsoft.com/office/powerpoint/2010/main" val="31821222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8981" y="1109134"/>
            <a:ext cx="7938392" cy="3184045"/>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Productive Programming</a:t>
            </a:r>
            <a:endParaRPr lang="en-US" dirty="0"/>
          </a:p>
        </p:txBody>
      </p:sp>
      <p:sp>
        <p:nvSpPr>
          <p:cNvPr id="3" name="Content Placeholder 2"/>
          <p:cNvSpPr>
            <a:spLocks noGrp="1"/>
          </p:cNvSpPr>
          <p:nvPr>
            <p:ph idx="1"/>
          </p:nvPr>
        </p:nvSpPr>
        <p:spPr>
          <a:xfrm>
            <a:off x="1219201" y="4293178"/>
            <a:ext cx="2924175" cy="1832988"/>
          </a:xfrm>
        </p:spPr>
        <p:txBody>
          <a:bodyPr>
            <a:normAutofit/>
          </a:bodyPr>
          <a:lstStyle/>
          <a:p>
            <a:r>
              <a:rPr lang="en-US" dirty="0" smtClean="0"/>
              <a:t>High failure rate</a:t>
            </a:r>
          </a:p>
          <a:p>
            <a:r>
              <a:rPr lang="en-US" dirty="0" smtClean="0"/>
              <a:t>Slow network</a:t>
            </a:r>
          </a:p>
          <a:p>
            <a:r>
              <a:rPr lang="en-US" dirty="0" smtClean="0"/>
              <a:t>Fast (local) disk</a:t>
            </a:r>
            <a:endParaRPr lang="en-US" dirty="0"/>
          </a:p>
        </p:txBody>
      </p:sp>
      <p:pic>
        <p:nvPicPr>
          <p:cNvPr id="5" name="Picture 4"/>
          <p:cNvPicPr>
            <a:picLocks noChangeAspect="1"/>
          </p:cNvPicPr>
          <p:nvPr/>
        </p:nvPicPr>
        <p:blipFill>
          <a:blip r:embed="rId3"/>
          <a:stretch>
            <a:fillRect/>
          </a:stretch>
        </p:blipFill>
        <p:spPr>
          <a:xfrm>
            <a:off x="528981" y="1109134"/>
            <a:ext cx="2228850" cy="1130935"/>
          </a:xfrm>
          <a:prstGeom prst="rect">
            <a:avLst/>
          </a:prstGeom>
          <a:solidFill>
            <a:schemeClr val="tx1"/>
          </a:solidFill>
        </p:spPr>
      </p:pic>
      <p:sp>
        <p:nvSpPr>
          <p:cNvPr id="6" name="Rectangle 5"/>
          <p:cNvSpPr/>
          <p:nvPr/>
        </p:nvSpPr>
        <p:spPr>
          <a:xfrm>
            <a:off x="559221" y="2620250"/>
            <a:ext cx="4572000" cy="1015663"/>
          </a:xfrm>
          <a:prstGeom prst="rect">
            <a:avLst/>
          </a:prstGeom>
        </p:spPr>
        <p:txBody>
          <a:bodyPr>
            <a:spAutoFit/>
          </a:bodyPr>
          <a:lstStyle/>
          <a:p>
            <a:r>
              <a:rPr lang="en-US" sz="2400" b="1" dirty="0">
                <a:solidFill>
                  <a:schemeClr val="accent1">
                    <a:lumMod val="75000"/>
                  </a:schemeClr>
                </a:solidFill>
              </a:rPr>
              <a:t>Speed</a:t>
            </a:r>
          </a:p>
          <a:p>
            <a:r>
              <a:rPr lang="en-US" dirty="0">
                <a:solidFill>
                  <a:schemeClr val="bg1"/>
                </a:solidFill>
              </a:rPr>
              <a:t>Run programs up to 100x faster than </a:t>
            </a:r>
            <a:r>
              <a:rPr lang="en-US" dirty="0" err="1">
                <a:solidFill>
                  <a:schemeClr val="bg1"/>
                </a:solidFill>
              </a:rPr>
              <a:t>Hadoop</a:t>
            </a:r>
            <a:r>
              <a:rPr lang="en-US" dirty="0">
                <a:solidFill>
                  <a:schemeClr val="bg1"/>
                </a:solidFill>
              </a:rPr>
              <a:t> </a:t>
            </a:r>
            <a:r>
              <a:rPr lang="en-US" dirty="0" err="1">
                <a:solidFill>
                  <a:schemeClr val="bg1"/>
                </a:solidFill>
              </a:rPr>
              <a:t>MapReduce</a:t>
            </a:r>
            <a:r>
              <a:rPr lang="en-US" dirty="0">
                <a:solidFill>
                  <a:schemeClr val="bg1"/>
                </a:solidFill>
              </a:rPr>
              <a:t> in memory, or 10x faster on disk.</a:t>
            </a:r>
          </a:p>
        </p:txBody>
      </p:sp>
      <p:sp>
        <p:nvSpPr>
          <p:cNvPr id="8" name="Curved Left Arrow 7"/>
          <p:cNvSpPr/>
          <p:nvPr/>
        </p:nvSpPr>
        <p:spPr>
          <a:xfrm>
            <a:off x="4051406" y="4514891"/>
            <a:ext cx="665292" cy="1530651"/>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Content Placeholder 2"/>
          <p:cNvSpPr txBox="1">
            <a:spLocks/>
          </p:cNvSpPr>
          <p:nvPr/>
        </p:nvSpPr>
        <p:spPr>
          <a:xfrm>
            <a:off x="4842093" y="4514891"/>
            <a:ext cx="3625280" cy="1390293"/>
          </a:xfrm>
          <a:prstGeom prst="rect">
            <a:avLst/>
          </a:prstGeom>
        </p:spPr>
        <p:txBody>
          <a:bodyPr vert="horz" lIns="91435" tIns="45718" rIns="91435" bIns="45718" rtlCol="0">
            <a:normAutofit/>
          </a:bodyPr>
          <a:lstStyle>
            <a:lvl1pPr marL="342883" indent="-342883" algn="l" defTabSz="457177" rtl="0" eaLnBrk="1" latinLnBrk="0" hangingPunct="1">
              <a:spcBef>
                <a:spcPct val="20000"/>
              </a:spcBef>
              <a:buFont typeface="Arial"/>
              <a:buChar char="•"/>
              <a:defRPr sz="2800" b="1" kern="1200">
                <a:solidFill>
                  <a:schemeClr val="tx1"/>
                </a:solidFill>
                <a:latin typeface="+mn-lt"/>
                <a:ea typeface="+mn-ea"/>
                <a:cs typeface="+mn-cs"/>
              </a:defRPr>
            </a:lvl1pPr>
            <a:lvl2pPr marL="742913" indent="-285736" algn="l" defTabSz="457177" rtl="0" eaLnBrk="1" latinLnBrk="0" hangingPunct="1">
              <a:spcBef>
                <a:spcPct val="20000"/>
              </a:spcBef>
              <a:buFont typeface="Arial"/>
              <a:buChar char="–"/>
              <a:defRPr sz="2400" kern="1200">
                <a:solidFill>
                  <a:schemeClr val="tx1"/>
                </a:solidFill>
                <a:latin typeface="+mn-lt"/>
                <a:ea typeface="+mn-ea"/>
                <a:cs typeface="+mn-cs"/>
              </a:defRPr>
            </a:lvl2pPr>
            <a:lvl3pPr marL="1142943" indent="-228589" algn="l" defTabSz="457177" rtl="0" eaLnBrk="1" latinLnBrk="0" hangingPunct="1">
              <a:spcBef>
                <a:spcPct val="20000"/>
              </a:spcBef>
              <a:buFont typeface="Arial"/>
              <a:buChar char="•"/>
              <a:defRPr sz="2000" kern="1200">
                <a:solidFill>
                  <a:schemeClr val="tx1"/>
                </a:solidFill>
                <a:latin typeface="+mn-lt"/>
                <a:ea typeface="+mn-ea"/>
                <a:cs typeface="+mn-cs"/>
              </a:defRPr>
            </a:lvl3pPr>
            <a:lvl4pPr marL="1600120" indent="-228589" algn="l" defTabSz="457177" rtl="0" eaLnBrk="1" latinLnBrk="0" hangingPunct="1">
              <a:spcBef>
                <a:spcPct val="20000"/>
              </a:spcBef>
              <a:buFont typeface="Arial"/>
              <a:buChar char="–"/>
              <a:defRPr sz="2000" kern="1200">
                <a:solidFill>
                  <a:schemeClr val="tx1"/>
                </a:solidFill>
                <a:latin typeface="+mn-lt"/>
                <a:ea typeface="+mn-ea"/>
                <a:cs typeface="+mn-cs"/>
              </a:defRPr>
            </a:lvl4pPr>
            <a:lvl5pPr marL="2057297" indent="-228589" algn="l" defTabSz="457177" rtl="0" eaLnBrk="1" latinLnBrk="0" hangingPunct="1">
              <a:spcBef>
                <a:spcPct val="20000"/>
              </a:spcBef>
              <a:buFont typeface="Arial"/>
              <a:buChar char="»"/>
              <a:defRPr sz="2000" kern="1200">
                <a:solidFill>
                  <a:schemeClr val="tx1"/>
                </a:solidFill>
                <a:latin typeface="+mn-lt"/>
                <a:ea typeface="+mn-ea"/>
                <a:cs typeface="+mn-cs"/>
              </a:defRPr>
            </a:lvl5pPr>
            <a:lvl6pPr marL="2514474"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1"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7"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And Spark is still 10x+ slower than MPI</a:t>
            </a:r>
            <a:endParaRPr lang="en-US" dirty="0"/>
          </a:p>
        </p:txBody>
      </p:sp>
      <p:sp>
        <p:nvSpPr>
          <p:cNvPr id="10" name="Curved Left Arrow 9"/>
          <p:cNvSpPr/>
          <p:nvPr/>
        </p:nvSpPr>
        <p:spPr>
          <a:xfrm flipH="1" flipV="1">
            <a:off x="591814" y="4293179"/>
            <a:ext cx="559221" cy="1752363"/>
          </a:xfrm>
          <a:prstGeom prst="curvedLeftArrow">
            <a:avLst>
              <a:gd name="adj1" fmla="val 25000"/>
              <a:gd name="adj2" fmla="val 95784"/>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11" name="Picture 10"/>
          <p:cNvPicPr>
            <a:picLocks noChangeAspect="1"/>
          </p:cNvPicPr>
          <p:nvPr/>
        </p:nvPicPr>
        <p:blipFill>
          <a:blip r:embed="rId4"/>
          <a:stretch>
            <a:fillRect/>
          </a:stretch>
        </p:blipFill>
        <p:spPr>
          <a:xfrm>
            <a:off x="5131221" y="1801100"/>
            <a:ext cx="3175000" cy="1638300"/>
          </a:xfrm>
          <a:prstGeom prst="rect">
            <a:avLst/>
          </a:prstGeom>
        </p:spPr>
      </p:pic>
    </p:spTree>
    <p:extLst>
      <p:ext uri="{BB962C8B-B14F-4D97-AF65-F5344CB8AC3E}">
        <p14:creationId xmlns:p14="http://schemas.microsoft.com/office/powerpoint/2010/main" val="5939050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9" grpId="0"/>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SPARK Analytics on HPC</a:t>
            </a:r>
            <a:endParaRPr lang="en-US" dirty="0"/>
          </a:p>
        </p:txBody>
      </p:sp>
      <p:pic>
        <p:nvPicPr>
          <p:cNvPr id="4" name="Content Placeholder 3" descr="cori-comet-comparison-pic.pdf"/>
          <p:cNvPicPr>
            <a:picLocks noGrp="1" noChangeAspect="1"/>
          </p:cNvPicPr>
          <p:nvPr>
            <p:ph idx="1"/>
          </p:nvPr>
        </p:nvPicPr>
        <p:blipFill>
          <a:blip r:embed="rId3" cstate="screen">
            <a:extLst>
              <a:ext uri="{28A0092B-C50C-407E-A947-70E740481C1C}">
                <a14:useLocalDpi xmlns:a14="http://schemas.microsoft.com/office/drawing/2010/main"/>
              </a:ext>
            </a:extLst>
          </a:blip>
          <a:srcRect t="900" b="900"/>
          <a:stretch>
            <a:fillRect/>
          </a:stretch>
        </p:blipFill>
        <p:spPr>
          <a:xfrm>
            <a:off x="278784" y="1200731"/>
            <a:ext cx="8226425" cy="3802303"/>
          </a:xfrm>
        </p:spPr>
      </p:pic>
      <p:sp>
        <p:nvSpPr>
          <p:cNvPr id="3" name="TextBox 2"/>
          <p:cNvSpPr txBox="1"/>
          <p:nvPr/>
        </p:nvSpPr>
        <p:spPr>
          <a:xfrm>
            <a:off x="2182041" y="4657399"/>
            <a:ext cx="771565" cy="338554"/>
          </a:xfrm>
          <a:prstGeom prst="rect">
            <a:avLst/>
          </a:prstGeom>
          <a:solidFill>
            <a:srgbClr val="FFFFFF"/>
          </a:solidFill>
        </p:spPr>
        <p:txBody>
          <a:bodyPr wrap="none" rtlCol="0">
            <a:spAutoFit/>
          </a:bodyPr>
          <a:lstStyle/>
          <a:p>
            <a:r>
              <a:rPr lang="en-US" sz="1600" dirty="0" smtClean="0">
                <a:solidFill>
                  <a:schemeClr val="bg1">
                    <a:lumMod val="65000"/>
                    <a:lumOff val="35000"/>
                  </a:schemeClr>
                </a:solidFill>
              </a:rPr>
              <a:t>Cluster</a:t>
            </a:r>
            <a:endParaRPr lang="en-US" sz="1600" dirty="0">
              <a:solidFill>
                <a:schemeClr val="bg1">
                  <a:lumMod val="65000"/>
                  <a:lumOff val="35000"/>
                </a:schemeClr>
              </a:solidFill>
            </a:endParaRPr>
          </a:p>
        </p:txBody>
      </p:sp>
      <p:sp>
        <p:nvSpPr>
          <p:cNvPr id="9" name="TextBox 8"/>
          <p:cNvSpPr txBox="1"/>
          <p:nvPr/>
        </p:nvSpPr>
        <p:spPr>
          <a:xfrm>
            <a:off x="4321172" y="4658410"/>
            <a:ext cx="1766429" cy="338554"/>
          </a:xfrm>
          <a:prstGeom prst="rect">
            <a:avLst/>
          </a:prstGeom>
          <a:solidFill>
            <a:srgbClr val="FFFFFF"/>
          </a:solidFill>
        </p:spPr>
        <p:txBody>
          <a:bodyPr wrap="none" rtlCol="0">
            <a:spAutoFit/>
          </a:bodyPr>
          <a:lstStyle/>
          <a:p>
            <a:r>
              <a:rPr lang="en-US" sz="1600" dirty="0" smtClean="0">
                <a:solidFill>
                  <a:schemeClr val="bg1">
                    <a:lumMod val="65000"/>
                    <a:lumOff val="35000"/>
                  </a:schemeClr>
                </a:solidFill>
              </a:rPr>
              <a:t>Cluster with RDMA</a:t>
            </a:r>
            <a:endParaRPr lang="en-US" sz="1600" dirty="0">
              <a:solidFill>
                <a:schemeClr val="bg1">
                  <a:lumMod val="65000"/>
                  <a:lumOff val="35000"/>
                </a:schemeClr>
              </a:solidFill>
            </a:endParaRPr>
          </a:p>
        </p:txBody>
      </p:sp>
      <p:sp>
        <p:nvSpPr>
          <p:cNvPr id="12" name="TextBox 11"/>
          <p:cNvSpPr txBox="1"/>
          <p:nvPr/>
        </p:nvSpPr>
        <p:spPr>
          <a:xfrm>
            <a:off x="7025555" y="4641002"/>
            <a:ext cx="530915" cy="338554"/>
          </a:xfrm>
          <a:prstGeom prst="rect">
            <a:avLst/>
          </a:prstGeom>
          <a:solidFill>
            <a:srgbClr val="FFFFFF"/>
          </a:solidFill>
        </p:spPr>
        <p:txBody>
          <a:bodyPr wrap="none" rtlCol="0">
            <a:spAutoFit/>
          </a:bodyPr>
          <a:lstStyle/>
          <a:p>
            <a:r>
              <a:rPr lang="en-US" sz="1600" dirty="0" smtClean="0">
                <a:solidFill>
                  <a:schemeClr val="bg1">
                    <a:lumMod val="65000"/>
                    <a:lumOff val="35000"/>
                  </a:schemeClr>
                </a:solidFill>
              </a:rPr>
              <a:t>HPC</a:t>
            </a:r>
            <a:endParaRPr lang="en-US" sz="1600" dirty="0">
              <a:solidFill>
                <a:schemeClr val="bg1">
                  <a:lumMod val="65000"/>
                  <a:lumOff val="35000"/>
                </a:schemeClr>
              </a:solidFill>
            </a:endParaRPr>
          </a:p>
        </p:txBody>
      </p:sp>
      <p:sp>
        <p:nvSpPr>
          <p:cNvPr id="13" name="Title 1"/>
          <p:cNvSpPr txBox="1">
            <a:spLocks/>
          </p:cNvSpPr>
          <p:nvPr/>
        </p:nvSpPr>
        <p:spPr bwMode="auto">
          <a:xfrm>
            <a:off x="965821" y="5377828"/>
            <a:ext cx="7386742"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5pPr>
            <a:lvl6pPr marL="457200" algn="ctr" rtl="0" fontAlgn="base">
              <a:spcBef>
                <a:spcPct val="0"/>
              </a:spcBef>
              <a:spcAft>
                <a:spcPct val="0"/>
              </a:spcAft>
              <a:defRPr sz="3200" b="1">
                <a:solidFill>
                  <a:srgbClr val="000099"/>
                </a:solidFill>
                <a:latin typeface="Arial" pitchFamily="-65" charset="0"/>
              </a:defRPr>
            </a:lvl6pPr>
            <a:lvl7pPr marL="914400" algn="ctr" rtl="0" fontAlgn="base">
              <a:spcBef>
                <a:spcPct val="0"/>
              </a:spcBef>
              <a:spcAft>
                <a:spcPct val="0"/>
              </a:spcAft>
              <a:defRPr sz="3200" b="1">
                <a:solidFill>
                  <a:srgbClr val="000099"/>
                </a:solidFill>
                <a:latin typeface="Arial" pitchFamily="-65" charset="0"/>
              </a:defRPr>
            </a:lvl7pPr>
            <a:lvl8pPr marL="1371600" algn="ctr" rtl="0" fontAlgn="base">
              <a:spcBef>
                <a:spcPct val="0"/>
              </a:spcBef>
              <a:spcAft>
                <a:spcPct val="0"/>
              </a:spcAft>
              <a:defRPr sz="3200" b="1">
                <a:solidFill>
                  <a:srgbClr val="000099"/>
                </a:solidFill>
                <a:latin typeface="Arial" pitchFamily="-65" charset="0"/>
              </a:defRPr>
            </a:lvl8pPr>
            <a:lvl9pPr marL="1828800" algn="ctr" rtl="0" fontAlgn="base">
              <a:spcBef>
                <a:spcPct val="0"/>
              </a:spcBef>
              <a:spcAft>
                <a:spcPct val="0"/>
              </a:spcAft>
              <a:defRPr sz="3200" b="1">
                <a:solidFill>
                  <a:srgbClr val="000099"/>
                </a:solidFill>
                <a:latin typeface="Arial" pitchFamily="-65" charset="0"/>
              </a:defRPr>
            </a:lvl9pPr>
          </a:lstStyle>
          <a:p>
            <a:pPr algn="l"/>
            <a:r>
              <a:rPr lang="en-US" sz="2400" dirty="0" smtClean="0"/>
              <a:t>SPARK on HPC vs. clusters</a:t>
            </a:r>
          </a:p>
          <a:p>
            <a:pPr marL="342900" indent="-342900" algn="l">
              <a:buFont typeface="Arial"/>
              <a:buChar char="•"/>
            </a:pPr>
            <a:r>
              <a:rPr lang="en-US" sz="2400" b="0" dirty="0" smtClean="0"/>
              <a:t>Network, I/O, and virtualization all key to </a:t>
            </a:r>
            <a:r>
              <a:rPr lang="en-US" sz="2400" b="0" dirty="0" smtClean="0"/>
              <a:t>performance</a:t>
            </a:r>
          </a:p>
          <a:p>
            <a:pPr marL="342900" indent="-342900" algn="l">
              <a:buFont typeface="Arial"/>
              <a:buChar char="•"/>
            </a:pPr>
            <a:r>
              <a:rPr lang="en-US" sz="2400" b="0" dirty="0" smtClean="0"/>
              <a:t>Increased scale from O(100) to O(10,000) cores</a:t>
            </a:r>
            <a:endParaRPr lang="en-US" sz="2400" b="0" dirty="0"/>
          </a:p>
        </p:txBody>
      </p:sp>
      <p:sp>
        <p:nvSpPr>
          <p:cNvPr id="14" name="TextBox 13"/>
          <p:cNvSpPr txBox="1"/>
          <p:nvPr/>
        </p:nvSpPr>
        <p:spPr>
          <a:xfrm>
            <a:off x="152400" y="6463221"/>
            <a:ext cx="8915400" cy="246221"/>
          </a:xfrm>
          <a:prstGeom prst="rect">
            <a:avLst/>
          </a:prstGeom>
          <a:noFill/>
        </p:spPr>
        <p:txBody>
          <a:bodyPr wrap="square" lIns="0" tIns="0" rIns="0" bIns="0" rtlCol="0">
            <a:spAutoFit/>
          </a:bodyPr>
          <a:lstStyle/>
          <a:p>
            <a:pPr algn="ctr" eaLnBrk="1" hangingPunct="1"/>
            <a:r>
              <a:rPr lang="en-US" sz="1600" i="1" dirty="0" err="1" smtClean="0"/>
              <a:t>Chaimov</a:t>
            </a:r>
            <a:r>
              <a:rPr lang="en-US" sz="1600" i="1" dirty="0" smtClean="0"/>
              <a:t>, </a:t>
            </a:r>
            <a:r>
              <a:rPr lang="en-US" sz="1600" i="1" dirty="0" err="1" smtClean="0"/>
              <a:t>Malony</a:t>
            </a:r>
            <a:r>
              <a:rPr lang="en-US" sz="1600" i="1" dirty="0" smtClean="0"/>
              <a:t>, </a:t>
            </a:r>
            <a:r>
              <a:rPr lang="en-US" sz="1600" i="1" dirty="0" err="1" smtClean="0"/>
              <a:t>Iancu</a:t>
            </a:r>
            <a:r>
              <a:rPr lang="en-US" sz="1600" i="1" dirty="0" smtClean="0"/>
              <a:t>, Ibrahim, Canon, </a:t>
            </a:r>
            <a:r>
              <a:rPr lang="en-US" sz="1600" i="1" dirty="0" err="1" smtClean="0"/>
              <a:t>Srinivasan</a:t>
            </a:r>
            <a:endParaRPr lang="en-US" sz="1600" i="1" dirty="0"/>
          </a:p>
        </p:txBody>
      </p:sp>
      <p:sp>
        <p:nvSpPr>
          <p:cNvPr id="11" name="TextBox 10"/>
          <p:cNvSpPr txBox="1"/>
          <p:nvPr/>
        </p:nvSpPr>
        <p:spPr>
          <a:xfrm>
            <a:off x="849548" y="1227609"/>
            <a:ext cx="7055425" cy="369332"/>
          </a:xfrm>
          <a:prstGeom prst="rect">
            <a:avLst/>
          </a:prstGeom>
          <a:solidFill>
            <a:schemeClr val="tx1"/>
          </a:solidFill>
        </p:spPr>
        <p:txBody>
          <a:bodyPr wrap="none" rtlCol="0">
            <a:spAutoFit/>
          </a:bodyPr>
          <a:lstStyle/>
          <a:p>
            <a:r>
              <a:rPr lang="en-US" b="1" dirty="0" smtClean="0">
                <a:solidFill>
                  <a:schemeClr val="bg1">
                    <a:lumMod val="65000"/>
                    <a:lumOff val="35000"/>
                  </a:schemeClr>
                </a:solidFill>
              </a:rPr>
              <a:t>Weak scaling (fixed problem size per node): Power Iteration Benchmark</a:t>
            </a:r>
            <a:endParaRPr lang="en-US" b="1" dirty="0">
              <a:solidFill>
                <a:schemeClr val="bg1">
                  <a:lumMod val="65000"/>
                  <a:lumOff val="35000"/>
                </a:schemeClr>
              </a:solidFill>
            </a:endParaRPr>
          </a:p>
        </p:txBody>
      </p:sp>
      <p:cxnSp>
        <p:nvCxnSpPr>
          <p:cNvPr id="16" name="Straight Connector 15"/>
          <p:cNvCxnSpPr/>
          <p:nvPr/>
        </p:nvCxnSpPr>
        <p:spPr>
          <a:xfrm flipV="1">
            <a:off x="1498432" y="4166525"/>
            <a:ext cx="1826659" cy="28538"/>
          </a:xfrm>
          <a:prstGeom prst="line">
            <a:avLst/>
          </a:prstGeom>
          <a:ln>
            <a:solidFill>
              <a:schemeClr val="accent2"/>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3934157" y="4062085"/>
            <a:ext cx="1826659" cy="28538"/>
          </a:xfrm>
          <a:prstGeom prst="line">
            <a:avLst/>
          </a:prstGeom>
          <a:ln>
            <a:solidFill>
              <a:schemeClr val="accent2"/>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6383194" y="4062085"/>
            <a:ext cx="1826659" cy="28538"/>
          </a:xfrm>
          <a:prstGeom prst="line">
            <a:avLst/>
          </a:prstGeom>
          <a:ln>
            <a:solidFill>
              <a:schemeClr val="accent2"/>
            </a:solidFill>
            <a:prstDash val="sysDash"/>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971824" y="3553791"/>
            <a:ext cx="1444714" cy="338554"/>
          </a:xfrm>
          <a:prstGeom prst="rect">
            <a:avLst/>
          </a:prstGeom>
          <a:noFill/>
        </p:spPr>
        <p:txBody>
          <a:bodyPr wrap="none" rtlCol="0">
            <a:spAutoFit/>
          </a:bodyPr>
          <a:lstStyle/>
          <a:p>
            <a:r>
              <a:rPr lang="en-US" sz="1600" i="1" dirty="0" smtClean="0">
                <a:solidFill>
                  <a:schemeClr val="accent2"/>
                </a:solidFill>
              </a:rPr>
              <a:t>Perfect scaling</a:t>
            </a:r>
            <a:endParaRPr lang="en-US" sz="1600" i="1" dirty="0">
              <a:solidFill>
                <a:schemeClr val="accent2"/>
              </a:solidFill>
            </a:endParaRPr>
          </a:p>
        </p:txBody>
      </p:sp>
      <p:cxnSp>
        <p:nvCxnSpPr>
          <p:cNvPr id="20" name="Straight Connector 19"/>
          <p:cNvCxnSpPr/>
          <p:nvPr/>
        </p:nvCxnSpPr>
        <p:spPr>
          <a:xfrm flipV="1">
            <a:off x="5971824" y="3892345"/>
            <a:ext cx="411370" cy="169740"/>
          </a:xfrm>
          <a:prstGeom prst="line">
            <a:avLst/>
          </a:prstGeom>
          <a:ln>
            <a:solidFill>
              <a:schemeClr val="accent2"/>
            </a:solidFill>
            <a:prstDash val="solid"/>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flipV="1">
            <a:off x="6807160" y="3892345"/>
            <a:ext cx="289751" cy="169740"/>
          </a:xfrm>
          <a:prstGeom prst="line">
            <a:avLst/>
          </a:prstGeom>
          <a:ln>
            <a:solidFill>
              <a:schemeClr val="accent2"/>
            </a:solidFill>
            <a:prstDash val="solid"/>
            <a:headEnd type="triangl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754437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Filtering, De-Noise and </a:t>
            </a:r>
            <a:r>
              <a:rPr lang="en-US" dirty="0" smtClean="0"/>
              <a:t>Compressing </a:t>
            </a:r>
            <a:r>
              <a:rPr lang="en-US" dirty="0" smtClean="0"/>
              <a:t>Data</a:t>
            </a:r>
            <a:endParaRPr lang="en-US" dirty="0"/>
          </a:p>
        </p:txBody>
      </p:sp>
      <p:sp>
        <p:nvSpPr>
          <p:cNvPr id="4" name="Rectangle 3"/>
          <p:cNvSpPr/>
          <p:nvPr/>
        </p:nvSpPr>
        <p:spPr>
          <a:xfrm>
            <a:off x="4074779" y="5837584"/>
            <a:ext cx="4769345" cy="646331"/>
          </a:xfrm>
          <a:prstGeom prst="rect">
            <a:avLst/>
          </a:prstGeom>
        </p:spPr>
        <p:txBody>
          <a:bodyPr wrap="square">
            <a:spAutoFit/>
          </a:bodyPr>
          <a:lstStyle/>
          <a:p>
            <a:r>
              <a:rPr lang="en-US" b="1" dirty="0"/>
              <a:t>Arno Penzias and Robert </a:t>
            </a:r>
            <a:r>
              <a:rPr lang="en-US" b="1" dirty="0" smtClean="0"/>
              <a:t>Wilson discover Cosmic Microwave Background in 1965</a:t>
            </a:r>
            <a:endParaRPr lang="en-US" b="1" dirty="0"/>
          </a:p>
        </p:txBody>
      </p:sp>
      <p:pic>
        <p:nvPicPr>
          <p:cNvPr id="5" name="Picture 4" descr="penzias_wilson-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74779" y="2567650"/>
            <a:ext cx="4769345" cy="3144787"/>
          </a:xfrm>
          <a:prstGeom prst="rect">
            <a:avLst/>
          </a:prstGeom>
        </p:spPr>
      </p:pic>
      <p:sp>
        <p:nvSpPr>
          <p:cNvPr id="6" name="Rectangle 4"/>
          <p:cNvSpPr>
            <a:spLocks noChangeArrowheads="1"/>
          </p:cNvSpPr>
          <p:nvPr/>
        </p:nvSpPr>
        <p:spPr bwMode="auto">
          <a:xfrm>
            <a:off x="823831" y="5119985"/>
            <a:ext cx="3250948" cy="923330"/>
          </a:xfrm>
          <a:prstGeom prst="rect">
            <a:avLst/>
          </a:prstGeom>
          <a:noFill/>
          <a:ln w="9525">
            <a:noFill/>
            <a:miter lim="800000"/>
            <a:headEnd/>
            <a:tailEnd/>
          </a:ln>
        </p:spPr>
        <p:txBody>
          <a:bodyPr wrap="square">
            <a:spAutoFit/>
          </a:bodyPr>
          <a:lstStyle/>
          <a:p>
            <a:r>
              <a:rPr lang="en-US" b="1" dirty="0" err="1"/>
              <a:t>AmeriFlux</a:t>
            </a:r>
            <a:r>
              <a:rPr lang="en-US" b="1" dirty="0"/>
              <a:t> &amp;</a:t>
            </a:r>
            <a:r>
              <a:rPr lang="en-US" b="1" dirty="0" smtClean="0"/>
              <a:t> FLUXNET: 750 </a:t>
            </a:r>
            <a:r>
              <a:rPr lang="en-US" b="1" dirty="0"/>
              <a:t>users </a:t>
            </a:r>
            <a:r>
              <a:rPr lang="en-US" b="1" dirty="0" smtClean="0"/>
              <a:t>access </a:t>
            </a:r>
            <a:r>
              <a:rPr lang="en-US" b="1" dirty="0"/>
              <a:t>carbon sensor data </a:t>
            </a:r>
            <a:r>
              <a:rPr lang="en-US" b="1" dirty="0" smtClean="0"/>
              <a:t>from 960 </a:t>
            </a:r>
            <a:r>
              <a:rPr lang="en-US" b="1" dirty="0"/>
              <a:t>carbon flux data years</a:t>
            </a:r>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20472" y="1214950"/>
            <a:ext cx="2085118" cy="2086725"/>
          </a:xfrm>
          <a:prstGeom prst="rect">
            <a:avLst/>
          </a:prstGeom>
        </p:spPr>
      </p:pic>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157262" y="1621642"/>
            <a:ext cx="2421386" cy="1828800"/>
          </a:xfrm>
          <a:prstGeom prst="rect">
            <a:avLst/>
          </a:prstGeom>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t="-2"/>
          <a:stretch/>
        </p:blipFill>
        <p:spPr>
          <a:xfrm>
            <a:off x="1820547" y="3291185"/>
            <a:ext cx="2422060" cy="1828800"/>
          </a:xfrm>
          <a:prstGeom prst="rect">
            <a:avLst/>
          </a:prstGeom>
        </p:spPr>
      </p:pic>
      <p:pic>
        <p:nvPicPr>
          <p:cNvPr id="10" name="Picture 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09854" y="3113607"/>
            <a:ext cx="2421386" cy="1828800"/>
          </a:xfrm>
          <a:prstGeom prst="rect">
            <a:avLst/>
          </a:prstGeom>
        </p:spPr>
      </p:pic>
    </p:spTree>
    <p:extLst>
      <p:ext uri="{BB962C8B-B14F-4D97-AF65-F5344CB8AC3E}">
        <p14:creationId xmlns:p14="http://schemas.microsoft.com/office/powerpoint/2010/main" val="40322957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9419" y="2518545"/>
            <a:ext cx="7933666" cy="1446546"/>
          </a:xfrm>
          <a:prstGeom prst="rect">
            <a:avLst/>
          </a:prstGeom>
        </p:spPr>
        <p:txBody>
          <a:bodyPr wrap="square" lIns="91435" tIns="45718" rIns="91435" bIns="45718">
            <a:spAutoFit/>
          </a:bodyPr>
          <a:lstStyle/>
          <a:p>
            <a:r>
              <a:rPr lang="en-US" sz="4400" dirty="0" smtClean="0">
                <a:latin typeface="Helvetica Neue Bold Condensed"/>
                <a:cs typeface="Helvetica Neue Bold Condensed"/>
              </a:rPr>
              <a:t>How will we get enough computing for these problems?</a:t>
            </a:r>
            <a:endParaRPr lang="en-US" sz="4400" dirty="0">
              <a:latin typeface="Helvetica Neue Bold Condensed"/>
              <a:cs typeface="Helvetica Neue Bold Condensed"/>
            </a:endParaRPr>
          </a:p>
        </p:txBody>
      </p:sp>
    </p:spTree>
    <p:extLst>
      <p:ext uri="{BB962C8B-B14F-4D97-AF65-F5344CB8AC3E}">
        <p14:creationId xmlns:p14="http://schemas.microsoft.com/office/powerpoint/2010/main" val="300127674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Architectures for Data vs. Simulation</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44765754"/>
              </p:ext>
            </p:extLst>
          </p:nvPr>
        </p:nvGraphicFramePr>
        <p:xfrm>
          <a:off x="457200" y="1320803"/>
          <a:ext cx="8229600" cy="387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bwMode="auto">
          <a:xfrm>
            <a:off x="965821" y="5377828"/>
            <a:ext cx="7386742"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a:solidFill>
                  <a:srgbClr val="000099"/>
                </a:solidFill>
                <a:latin typeface="Arial" pitchFamily="-65" charset="0"/>
                <a:ea typeface="ＭＳ Ｐゴシック" pitchFamily="-65" charset="-128"/>
                <a:cs typeface="ＭＳ Ｐゴシック" pitchFamily="-65" charset="-128"/>
              </a:defRPr>
            </a:lvl5pPr>
            <a:lvl6pPr marL="457200" algn="ctr" rtl="0" fontAlgn="base">
              <a:spcBef>
                <a:spcPct val="0"/>
              </a:spcBef>
              <a:spcAft>
                <a:spcPct val="0"/>
              </a:spcAft>
              <a:defRPr sz="3200" b="1">
                <a:solidFill>
                  <a:srgbClr val="000099"/>
                </a:solidFill>
                <a:latin typeface="Arial" pitchFamily="-65" charset="0"/>
              </a:defRPr>
            </a:lvl6pPr>
            <a:lvl7pPr marL="914400" algn="ctr" rtl="0" fontAlgn="base">
              <a:spcBef>
                <a:spcPct val="0"/>
              </a:spcBef>
              <a:spcAft>
                <a:spcPct val="0"/>
              </a:spcAft>
              <a:defRPr sz="3200" b="1">
                <a:solidFill>
                  <a:srgbClr val="000099"/>
                </a:solidFill>
                <a:latin typeface="Arial" pitchFamily="-65" charset="0"/>
              </a:defRPr>
            </a:lvl7pPr>
            <a:lvl8pPr marL="1371600" algn="ctr" rtl="0" fontAlgn="base">
              <a:spcBef>
                <a:spcPct val="0"/>
              </a:spcBef>
              <a:spcAft>
                <a:spcPct val="0"/>
              </a:spcAft>
              <a:defRPr sz="3200" b="1">
                <a:solidFill>
                  <a:srgbClr val="000099"/>
                </a:solidFill>
                <a:latin typeface="Arial" pitchFamily="-65" charset="0"/>
              </a:defRPr>
            </a:lvl8pPr>
            <a:lvl9pPr marL="1828800" algn="ctr" rtl="0" fontAlgn="base">
              <a:spcBef>
                <a:spcPct val="0"/>
              </a:spcBef>
              <a:spcAft>
                <a:spcPct val="0"/>
              </a:spcAft>
              <a:defRPr sz="3200" b="1">
                <a:solidFill>
                  <a:srgbClr val="000099"/>
                </a:solidFill>
                <a:latin typeface="Arial" pitchFamily="-65" charset="0"/>
              </a:defRPr>
            </a:lvl9pPr>
          </a:lstStyle>
          <a:p>
            <a:r>
              <a:rPr lang="en-US" sz="2800" dirty="0" smtClean="0">
                <a:solidFill>
                  <a:srgbClr val="FFFF9E"/>
                </a:solidFill>
              </a:rPr>
              <a:t>Different architectures for simulation?  Can simulation use data architectures?  </a:t>
            </a:r>
            <a:endParaRPr lang="en-US" sz="2800" dirty="0">
              <a:solidFill>
                <a:srgbClr val="FFFF9E"/>
              </a:solidFill>
            </a:endParaRPr>
          </a:p>
        </p:txBody>
      </p:sp>
    </p:spTree>
    <p:extLst>
      <p:ext uri="{BB962C8B-B14F-4D97-AF65-F5344CB8AC3E}">
        <p14:creationId xmlns:p14="http://schemas.microsoft.com/office/powerpoint/2010/main" val="60651911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4019898634"/>
              </p:ext>
            </p:extLst>
          </p:nvPr>
        </p:nvGraphicFramePr>
        <p:xfrm>
          <a:off x="-76200" y="949358"/>
          <a:ext cx="9220200" cy="5870542"/>
        </p:xfrm>
        <a:graphic>
          <a:graphicData uri="http://schemas.openxmlformats.org/drawingml/2006/chart">
            <c:chart xmlns:c="http://schemas.openxmlformats.org/drawingml/2006/chart" xmlns:r="http://schemas.openxmlformats.org/officeDocument/2006/relationships" r:id="rId2"/>
          </a:graphicData>
        </a:graphic>
      </p:graphicFrame>
      <p:pic>
        <p:nvPicPr>
          <p:cNvPr id="23555" name="Picture 20" descr="nersc_06.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24605" y="3500204"/>
            <a:ext cx="663178" cy="342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59" name="TextBox 13"/>
          <p:cNvSpPr txBox="1">
            <a:spLocks noChangeArrowheads="1"/>
          </p:cNvSpPr>
          <p:nvPr/>
        </p:nvSpPr>
        <p:spPr bwMode="auto">
          <a:xfrm>
            <a:off x="1200430" y="1320567"/>
            <a:ext cx="6680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lvl="1" algn="ctr" eaLnBrk="1" hangingPunct="1">
              <a:spcBef>
                <a:spcPts val="1400"/>
              </a:spcBef>
            </a:pPr>
            <a:r>
              <a:rPr lang="en-US" sz="2800" b="1" dirty="0" smtClean="0">
                <a:solidFill>
                  <a:srgbClr val="06405C"/>
                </a:solidFill>
                <a:cs typeface="Arial" charset="0"/>
              </a:rPr>
              <a:t>Application Performance Growth</a:t>
            </a:r>
          </a:p>
          <a:p>
            <a:pPr marL="0" lvl="1" algn="ctr" eaLnBrk="1" hangingPunct="1">
              <a:spcBef>
                <a:spcPts val="0"/>
              </a:spcBef>
            </a:pPr>
            <a:r>
              <a:rPr lang="en-US" sz="1800" b="1" dirty="0" smtClean="0">
                <a:solidFill>
                  <a:srgbClr val="06405C"/>
                </a:solidFill>
                <a:cs typeface="Arial" charset="0"/>
              </a:rPr>
              <a:t>(Gordon Bell Prizes)</a:t>
            </a:r>
            <a:endParaRPr lang="en-US" sz="1800" b="1" dirty="0">
              <a:solidFill>
                <a:srgbClr val="06405C"/>
              </a:solidFill>
              <a:cs typeface="Arial" charset="0"/>
            </a:endParaRPr>
          </a:p>
        </p:txBody>
      </p:sp>
      <p:sp>
        <p:nvSpPr>
          <p:cNvPr id="23560" name="Slide Number Placeholder 23"/>
          <p:cNvSpPr>
            <a:spLocks noGrp="1"/>
          </p:cNvSpPr>
          <p:nvPr>
            <p:ph type="sldNum" sz="quarter" idx="4294967295"/>
          </p:nvPr>
        </p:nvSpPr>
        <p:spPr>
          <a:xfrm>
            <a:off x="540030" y="6135454"/>
            <a:ext cx="2133600"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754C8D6-340C-D145-AF20-F47A12C079A7}" type="slidenum">
              <a:rPr lang="en-US" sz="1400"/>
              <a:pPr eaLnBrk="1" hangingPunct="1"/>
              <a:t>41</a:t>
            </a:fld>
            <a:endParaRPr lang="en-US" sz="1400"/>
          </a:p>
        </p:txBody>
      </p:sp>
      <p:grpSp>
        <p:nvGrpSpPr>
          <p:cNvPr id="2" name="Group 36"/>
          <p:cNvGrpSpPr>
            <a:grpSpLocks/>
          </p:cNvGrpSpPr>
          <p:nvPr/>
        </p:nvGrpSpPr>
        <p:grpSpPr bwMode="auto">
          <a:xfrm>
            <a:off x="2038629" y="5075118"/>
            <a:ext cx="1473199" cy="888888"/>
            <a:chOff x="2413000" y="4991094"/>
            <a:chExt cx="2019106" cy="888855"/>
          </a:xfrm>
        </p:grpSpPr>
        <p:sp>
          <p:nvSpPr>
            <p:cNvPr id="32" name="Up Arrow 31"/>
            <p:cNvSpPr/>
            <p:nvPr/>
          </p:nvSpPr>
          <p:spPr>
            <a:xfrm>
              <a:off x="2413000" y="5016381"/>
              <a:ext cx="304800" cy="863568"/>
            </a:xfrm>
            <a:prstGeom prst="upArrow">
              <a:avLst/>
            </a:prstGeom>
            <a:solidFill>
              <a:srgbClr val="004F3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TextBox 33"/>
            <p:cNvSpPr txBox="1"/>
            <p:nvPr/>
          </p:nvSpPr>
          <p:spPr>
            <a:xfrm>
              <a:off x="2705100" y="4991094"/>
              <a:ext cx="1727006" cy="646307"/>
            </a:xfrm>
            <a:prstGeom prst="rect">
              <a:avLst/>
            </a:prstGeom>
            <a:noFill/>
            <a:effectLst>
              <a:glow rad="254000">
                <a:schemeClr val="bg1">
                  <a:alpha val="75000"/>
                </a:schemeClr>
              </a:glow>
              <a:softEdge rad="317500"/>
            </a:effectLst>
          </p:spPr>
          <p:txBody>
            <a:bodyPr wrap="square">
              <a:spAutoFit/>
              <a:scene3d>
                <a:camera prst="orthographicFront">
                  <a:rot lat="0" lon="0" rev="0"/>
                </a:camera>
                <a:lightRig rig="threePt" dir="t"/>
              </a:scene3d>
            </a:bodyPr>
            <a:lstStyle/>
            <a:p>
              <a:pPr>
                <a:defRPr/>
              </a:pPr>
              <a:r>
                <a:rPr lang="en-US" dirty="0" smtClean="0">
                  <a:solidFill>
                    <a:srgbClr val="004F37"/>
                  </a:solidFill>
                </a:rPr>
                <a:t>Vector parallelism</a:t>
              </a:r>
              <a:endParaRPr lang="en-US" dirty="0">
                <a:solidFill>
                  <a:srgbClr val="004F37"/>
                </a:solidFill>
              </a:endParaRPr>
            </a:p>
          </p:txBody>
        </p:sp>
      </p:grpSp>
      <p:pic>
        <p:nvPicPr>
          <p:cNvPr id="23567" name="Picture 3" descr="NERSC1985.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62924" y="5379804"/>
            <a:ext cx="43440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NERSC-CrayYMP.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95162" y="4262204"/>
            <a:ext cx="694267" cy="520700"/>
          </a:xfrm>
          <a:prstGeom prst="rect">
            <a:avLst/>
          </a:prstGeom>
        </p:spPr>
      </p:pic>
      <p:pic>
        <p:nvPicPr>
          <p:cNvPr id="4" name="Picture 3" descr="NERSC-T3E.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143530" y="3411663"/>
            <a:ext cx="659692" cy="418741"/>
          </a:xfrm>
          <a:prstGeom prst="rect">
            <a:avLst/>
          </a:prstGeom>
        </p:spPr>
      </p:pic>
      <p:pic>
        <p:nvPicPr>
          <p:cNvPr id="5" name="Picture 4" descr="ORNL-Cheetah-IBMSP4-2004.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364872" y="4236804"/>
            <a:ext cx="680357" cy="381000"/>
          </a:xfrm>
          <a:prstGeom prst="rect">
            <a:avLst/>
          </a:prstGeom>
        </p:spPr>
      </p:pic>
      <p:pic>
        <p:nvPicPr>
          <p:cNvPr id="6" name="Picture 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858043" y="2183990"/>
            <a:ext cx="760338" cy="427213"/>
          </a:xfrm>
          <a:prstGeom prst="rect">
            <a:avLst/>
          </a:prstGeom>
        </p:spPr>
      </p:pic>
      <p:pic>
        <p:nvPicPr>
          <p:cNvPr id="7" name="Picture 6"/>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98720" y="2004144"/>
            <a:ext cx="698500" cy="391160"/>
          </a:xfrm>
          <a:prstGeom prst="rect">
            <a:avLst/>
          </a:prstGeom>
        </p:spPr>
      </p:pic>
      <p:pic>
        <p:nvPicPr>
          <p:cNvPr id="8" name="Picture 7"/>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740430" y="2845933"/>
            <a:ext cx="683021" cy="501872"/>
          </a:xfrm>
          <a:prstGeom prst="rect">
            <a:avLst/>
          </a:prstGeom>
        </p:spPr>
      </p:pic>
      <p:pic>
        <p:nvPicPr>
          <p:cNvPr id="9" name="Picture 8"/>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957420" y="2752678"/>
            <a:ext cx="482600" cy="463633"/>
          </a:xfrm>
          <a:prstGeom prst="rect">
            <a:avLst/>
          </a:prstGeom>
        </p:spPr>
      </p:pic>
      <p:pic>
        <p:nvPicPr>
          <p:cNvPr id="10" name="Picture 9"/>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267230" y="3723288"/>
            <a:ext cx="647700" cy="627815"/>
          </a:xfrm>
          <a:prstGeom prst="rect">
            <a:avLst/>
          </a:prstGeom>
        </p:spPr>
      </p:pic>
      <p:grpSp>
        <p:nvGrpSpPr>
          <p:cNvPr id="19" name="Group 36"/>
          <p:cNvGrpSpPr>
            <a:grpSpLocks/>
          </p:cNvGrpSpPr>
          <p:nvPr/>
        </p:nvGrpSpPr>
        <p:grpSpPr bwMode="auto">
          <a:xfrm>
            <a:off x="5932019" y="2369901"/>
            <a:ext cx="1600201" cy="1956041"/>
            <a:chOff x="1673411" y="5016381"/>
            <a:chExt cx="1694331" cy="1441526"/>
          </a:xfrm>
        </p:grpSpPr>
        <p:sp>
          <p:nvSpPr>
            <p:cNvPr id="20" name="Up Arrow 19"/>
            <p:cNvSpPr/>
            <p:nvPr/>
          </p:nvSpPr>
          <p:spPr>
            <a:xfrm>
              <a:off x="2224741" y="5016381"/>
              <a:ext cx="304800" cy="863568"/>
            </a:xfrm>
            <a:prstGeom prst="upArrow">
              <a:avLst/>
            </a:prstGeom>
            <a:solidFill>
              <a:srgbClr val="004F3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000"/>
            </a:p>
          </p:txBody>
        </p:sp>
        <p:sp>
          <p:nvSpPr>
            <p:cNvPr id="21" name="TextBox 20"/>
            <p:cNvSpPr txBox="1"/>
            <p:nvPr/>
          </p:nvSpPr>
          <p:spPr>
            <a:xfrm>
              <a:off x="1673411" y="5936223"/>
              <a:ext cx="1694331" cy="521684"/>
            </a:xfrm>
            <a:prstGeom prst="rect">
              <a:avLst/>
            </a:prstGeom>
            <a:noFill/>
            <a:effectLst>
              <a:glow rad="444500">
                <a:schemeClr val="bg1">
                  <a:alpha val="75000"/>
                </a:schemeClr>
              </a:glow>
              <a:softEdge rad="317500"/>
            </a:effectLst>
          </p:spPr>
          <p:txBody>
            <a:bodyPr wrap="square">
              <a:spAutoFit/>
              <a:scene3d>
                <a:camera prst="orthographicFront">
                  <a:rot lat="0" lon="0" rev="0"/>
                </a:camera>
                <a:lightRig rig="threePt" dir="t"/>
              </a:scene3d>
            </a:bodyPr>
            <a:lstStyle/>
            <a:p>
              <a:pPr>
                <a:defRPr/>
              </a:pPr>
              <a:r>
                <a:rPr lang="en-US" sz="2000" dirty="0" err="1" smtClean="0">
                  <a:solidFill>
                    <a:srgbClr val="004F37"/>
                  </a:solidFill>
                </a:rPr>
                <a:t>Manycore</a:t>
              </a:r>
              <a:r>
                <a:rPr lang="en-US" sz="2000" dirty="0" smtClean="0">
                  <a:solidFill>
                    <a:srgbClr val="004F37"/>
                  </a:solidFill>
                </a:rPr>
                <a:t> Parallelism</a:t>
              </a:r>
              <a:endParaRPr lang="en-US" sz="2000" dirty="0">
                <a:solidFill>
                  <a:srgbClr val="004F37"/>
                </a:solidFill>
              </a:endParaRPr>
            </a:p>
          </p:txBody>
        </p:sp>
      </p:grpSp>
      <p:sp>
        <p:nvSpPr>
          <p:cNvPr id="23" name="TextBox 22"/>
          <p:cNvSpPr txBox="1"/>
          <p:nvPr/>
        </p:nvSpPr>
        <p:spPr>
          <a:xfrm>
            <a:off x="6966244" y="1988904"/>
            <a:ext cx="1482339" cy="707886"/>
          </a:xfrm>
          <a:prstGeom prst="rect">
            <a:avLst/>
          </a:prstGeom>
          <a:noFill/>
          <a:effectLst>
            <a:glow rad="254000">
              <a:schemeClr val="bg1">
                <a:alpha val="80000"/>
              </a:schemeClr>
            </a:glow>
            <a:softEdge rad="317500"/>
          </a:effectLst>
        </p:spPr>
        <p:txBody>
          <a:bodyPr wrap="square" rtlCol="0">
            <a:spAutoFit/>
          </a:bodyPr>
          <a:lstStyle/>
          <a:p>
            <a:pPr algn="ctr"/>
            <a:r>
              <a:rPr lang="en-US" sz="2000" dirty="0" smtClean="0">
                <a:solidFill>
                  <a:schemeClr val="accent1">
                    <a:lumMod val="50000"/>
                  </a:schemeClr>
                </a:solidFill>
              </a:rPr>
              <a:t>“Killer cellphones”</a:t>
            </a:r>
            <a:endParaRPr lang="en-US" sz="1800" dirty="0">
              <a:solidFill>
                <a:schemeClr val="accent1">
                  <a:lumMod val="50000"/>
                </a:schemeClr>
              </a:solidFill>
            </a:endParaRPr>
          </a:p>
        </p:txBody>
      </p:sp>
      <p:sp>
        <p:nvSpPr>
          <p:cNvPr id="24" name="Up Arrow 23"/>
          <p:cNvSpPr/>
          <p:nvPr/>
        </p:nvSpPr>
        <p:spPr bwMode="auto">
          <a:xfrm>
            <a:off x="7575846" y="1684104"/>
            <a:ext cx="292099" cy="342900"/>
          </a:xfrm>
          <a:prstGeom prst="upArrow">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000"/>
          </a:p>
        </p:txBody>
      </p:sp>
      <p:sp>
        <p:nvSpPr>
          <p:cNvPr id="25" name="Down Arrow 24"/>
          <p:cNvSpPr/>
          <p:nvPr/>
        </p:nvSpPr>
        <p:spPr>
          <a:xfrm>
            <a:off x="4830980" y="3932004"/>
            <a:ext cx="292100" cy="609600"/>
          </a:xfrm>
          <a:prstGeom prst="downArrow">
            <a:avLst/>
          </a:prstGeom>
          <a:solidFill>
            <a:srgbClr val="1134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26" name="TextBox 25"/>
          <p:cNvSpPr txBox="1"/>
          <p:nvPr/>
        </p:nvSpPr>
        <p:spPr>
          <a:xfrm>
            <a:off x="4488080" y="4579704"/>
            <a:ext cx="1536700" cy="1015663"/>
          </a:xfrm>
          <a:prstGeom prst="rect">
            <a:avLst/>
          </a:prstGeom>
          <a:noFill/>
          <a:effectLst>
            <a:glow rad="254000">
              <a:schemeClr val="bg1">
                <a:alpha val="80000"/>
              </a:schemeClr>
            </a:glow>
            <a:softEdge rad="317500"/>
          </a:effectLst>
        </p:spPr>
        <p:txBody>
          <a:bodyPr wrap="square" rtlCol="0">
            <a:spAutoFit/>
          </a:bodyPr>
          <a:lstStyle/>
          <a:p>
            <a:pPr algn="ctr"/>
            <a:r>
              <a:rPr lang="en-US" sz="2000" dirty="0" smtClean="0">
                <a:solidFill>
                  <a:srgbClr val="113457"/>
                </a:solidFill>
              </a:rPr>
              <a:t>Rest of the world gets parallelism</a:t>
            </a:r>
            <a:endParaRPr lang="en-US" sz="1800" dirty="0">
              <a:solidFill>
                <a:srgbClr val="113457"/>
              </a:solidFill>
            </a:endParaRPr>
          </a:p>
        </p:txBody>
      </p:sp>
      <p:sp>
        <p:nvSpPr>
          <p:cNvPr id="27" name="TextBox 26"/>
          <p:cNvSpPr txBox="1"/>
          <p:nvPr/>
        </p:nvSpPr>
        <p:spPr>
          <a:xfrm>
            <a:off x="3511829" y="4960704"/>
            <a:ext cx="974725" cy="707886"/>
          </a:xfrm>
          <a:prstGeom prst="rect">
            <a:avLst/>
          </a:prstGeom>
          <a:noFill/>
          <a:effectLst>
            <a:glow rad="254000">
              <a:schemeClr val="bg1">
                <a:alpha val="80000"/>
              </a:schemeClr>
            </a:glow>
            <a:softEdge rad="317500"/>
          </a:effectLst>
        </p:spPr>
        <p:txBody>
          <a:bodyPr wrap="square" rtlCol="0">
            <a:spAutoFit/>
          </a:bodyPr>
          <a:lstStyle/>
          <a:p>
            <a:pPr algn="ctr"/>
            <a:r>
              <a:rPr lang="en-US" sz="2000" dirty="0" smtClean="0">
                <a:solidFill>
                  <a:srgbClr val="113457"/>
                </a:solidFill>
              </a:rPr>
              <a:t>“Killer micros”</a:t>
            </a:r>
            <a:endParaRPr lang="en-US" sz="1800" dirty="0">
              <a:solidFill>
                <a:srgbClr val="113457"/>
              </a:solidFill>
            </a:endParaRPr>
          </a:p>
        </p:txBody>
      </p:sp>
      <p:sp>
        <p:nvSpPr>
          <p:cNvPr id="11" name="Title 10"/>
          <p:cNvSpPr>
            <a:spLocks noGrp="1"/>
          </p:cNvSpPr>
          <p:nvPr>
            <p:ph type="title"/>
          </p:nvPr>
        </p:nvSpPr>
        <p:spPr/>
        <p:txBody>
          <a:bodyPr/>
          <a:lstStyle/>
          <a:p>
            <a:r>
              <a:rPr lang="en-US" dirty="0" smtClean="0"/>
              <a:t>More Parallelism at Lower Levels</a:t>
            </a:r>
            <a:endParaRPr lang="en-US" dirty="0"/>
          </a:p>
        </p:txBody>
      </p:sp>
      <p:sp>
        <p:nvSpPr>
          <p:cNvPr id="30" name="Up Arrow 29"/>
          <p:cNvSpPr/>
          <p:nvPr/>
        </p:nvSpPr>
        <p:spPr bwMode="auto">
          <a:xfrm>
            <a:off x="3511830" y="4655904"/>
            <a:ext cx="292099" cy="342900"/>
          </a:xfrm>
          <a:prstGeom prst="upArrow">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000"/>
          </a:p>
        </p:txBody>
      </p:sp>
      <p:sp>
        <p:nvSpPr>
          <p:cNvPr id="31" name="TextBox 30"/>
          <p:cNvSpPr txBox="1"/>
          <p:nvPr/>
        </p:nvSpPr>
        <p:spPr>
          <a:xfrm>
            <a:off x="7297561" y="1120512"/>
            <a:ext cx="1634739" cy="400110"/>
          </a:xfrm>
          <a:prstGeom prst="rect">
            <a:avLst/>
          </a:prstGeom>
          <a:noFill/>
          <a:effectLst>
            <a:glow rad="254000">
              <a:schemeClr val="bg1">
                <a:alpha val="80000"/>
              </a:schemeClr>
            </a:glow>
            <a:softEdge rad="317500"/>
          </a:effectLst>
        </p:spPr>
        <p:txBody>
          <a:bodyPr wrap="square" rtlCol="0">
            <a:spAutoFit/>
          </a:bodyPr>
          <a:lstStyle/>
          <a:p>
            <a:pPr algn="ctr"/>
            <a:r>
              <a:rPr lang="en-US" sz="2000" dirty="0" smtClean="0">
                <a:solidFill>
                  <a:schemeClr val="accent1">
                    <a:lumMod val="50000"/>
                  </a:schemeClr>
                </a:solidFill>
              </a:rPr>
              <a:t>Specialization </a:t>
            </a:r>
            <a:endParaRPr lang="en-US" sz="1800" dirty="0">
              <a:solidFill>
                <a:schemeClr val="accent1">
                  <a:lumMod val="50000"/>
                </a:schemeClr>
              </a:solidFill>
            </a:endParaRPr>
          </a:p>
        </p:txBody>
      </p:sp>
    </p:spTree>
    <p:extLst>
      <p:ext uri="{BB962C8B-B14F-4D97-AF65-F5344CB8AC3E}">
        <p14:creationId xmlns:p14="http://schemas.microsoft.com/office/powerpoint/2010/main" val="35851345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animBg="1"/>
      <p:bldP spid="26" grpId="0"/>
      <p:bldP spid="27" grpId="0"/>
      <p:bldP spid="30" grpId="0" animBg="1"/>
      <p:bldP spid="3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5549900"/>
            <a:ext cx="8763000" cy="990600"/>
          </a:xfrm>
        </p:spPr>
        <p:txBody>
          <a:bodyPr>
            <a:normAutofit/>
          </a:bodyPr>
          <a:lstStyle/>
          <a:p>
            <a:pPr marL="0" indent="0">
              <a:buNone/>
            </a:pPr>
            <a:r>
              <a:rPr lang="en-US" sz="2400" dirty="0" smtClean="0"/>
              <a:t>ITRS now sets the end of transistor shrinking to the year 2021</a:t>
            </a:r>
          </a:p>
          <a:p>
            <a:pPr marL="0" indent="0">
              <a:buNone/>
            </a:pPr>
            <a:endParaRPr lang="en-US" sz="2400" dirty="0" smtClean="0"/>
          </a:p>
          <a:p>
            <a:pPr marL="0" indent="0">
              <a:buNone/>
            </a:pPr>
            <a:endParaRPr lang="en-US" sz="2400" dirty="0"/>
          </a:p>
        </p:txBody>
      </p:sp>
      <p:sp>
        <p:nvSpPr>
          <p:cNvPr id="3" name="Title 2"/>
          <p:cNvSpPr>
            <a:spLocks noGrp="1"/>
          </p:cNvSpPr>
          <p:nvPr>
            <p:ph type="title"/>
          </p:nvPr>
        </p:nvSpPr>
        <p:spPr>
          <a:ln>
            <a:noFill/>
          </a:ln>
        </p:spPr>
        <p:txBody>
          <a:bodyPr/>
          <a:lstStyle/>
          <a:p>
            <a:r>
              <a:rPr lang="en-US" dirty="0" smtClean="0"/>
              <a:t>End of Transistor Density Scaling</a:t>
            </a:r>
            <a:endParaRPr lang="en-US" dirty="0"/>
          </a:p>
        </p:txBody>
      </p:sp>
      <p:sp>
        <p:nvSpPr>
          <p:cNvPr id="4" name="Slide Number Placeholder 3"/>
          <p:cNvSpPr>
            <a:spLocks noGrp="1"/>
          </p:cNvSpPr>
          <p:nvPr>
            <p:ph type="sldNum" sz="quarter" idx="4294967295"/>
          </p:nvPr>
        </p:nvSpPr>
        <p:spPr>
          <a:xfrm>
            <a:off x="5855300" y="6368808"/>
            <a:ext cx="2864157" cy="365125"/>
          </a:xfrm>
          <a:prstGeom prst="rect">
            <a:avLst/>
          </a:prstGeom>
        </p:spPr>
        <p:txBody>
          <a:bodyPr/>
          <a:lstStyle/>
          <a:p>
            <a:fld id="{8F7F0FD8-C4D8-4FC8-ACE5-C8022F3C3BAB}" type="slidenum">
              <a:rPr lang="en-US" smtClean="0"/>
              <a:pPr/>
              <a:t>42</a:t>
            </a:fld>
            <a:endParaRPr lang="en-US" dirty="0"/>
          </a:p>
        </p:txBody>
      </p:sp>
      <p:pic>
        <p:nvPicPr>
          <p:cNvPr id="6" name="Picture 5"/>
          <p:cNvPicPr>
            <a:picLocks noChangeAspect="1"/>
          </p:cNvPicPr>
          <p:nvPr/>
        </p:nvPicPr>
        <p:blipFill>
          <a:blip r:embed="rId2"/>
          <a:stretch>
            <a:fillRect/>
          </a:stretch>
        </p:blipFill>
        <p:spPr>
          <a:xfrm>
            <a:off x="1295400" y="1143000"/>
            <a:ext cx="6578600" cy="4348043"/>
          </a:xfrm>
          <a:prstGeom prst="rect">
            <a:avLst/>
          </a:prstGeom>
        </p:spPr>
      </p:pic>
    </p:spTree>
    <p:extLst>
      <p:ext uri="{BB962C8B-B14F-4D97-AF65-F5344CB8AC3E}">
        <p14:creationId xmlns:p14="http://schemas.microsoft.com/office/powerpoint/2010/main" val="163965022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5899" y="1101747"/>
            <a:ext cx="5250911" cy="5093303"/>
          </a:xfrm>
          <a:prstGeom prst="rect">
            <a:avLst/>
          </a:prstGeom>
        </p:spPr>
      </p:pic>
      <p:sp>
        <p:nvSpPr>
          <p:cNvPr id="2" name="Title 1"/>
          <p:cNvSpPr>
            <a:spLocks noGrp="1"/>
          </p:cNvSpPr>
          <p:nvPr>
            <p:ph type="title"/>
          </p:nvPr>
        </p:nvSpPr>
        <p:spPr>
          <a:xfrm>
            <a:off x="215899" y="76200"/>
            <a:ext cx="8928101" cy="762000"/>
          </a:xfrm>
        </p:spPr>
        <p:txBody>
          <a:bodyPr>
            <a:normAutofit fontScale="90000"/>
          </a:bodyPr>
          <a:lstStyle/>
          <a:p>
            <a:r>
              <a:rPr lang="en-US" dirty="0" smtClean="0"/>
              <a:t>Device alternatives require lower clock </a:t>
            </a:r>
            <a:r>
              <a:rPr lang="en-US" dirty="0" smtClean="0">
                <a:sym typeface="Wingdings"/>
              </a:rPr>
              <a:t> </a:t>
            </a:r>
            <a:r>
              <a:rPr lang="en-US" dirty="0" smtClean="0"/>
              <a:t>more parallelism</a:t>
            </a:r>
            <a:endParaRPr lang="en-US" sz="2000" b="0" i="1" dirty="0"/>
          </a:p>
        </p:txBody>
      </p:sp>
      <p:sp>
        <p:nvSpPr>
          <p:cNvPr id="3" name="Rounded Rectangular Callout 2"/>
          <p:cNvSpPr/>
          <p:nvPr/>
        </p:nvSpPr>
        <p:spPr bwMode="auto">
          <a:xfrm>
            <a:off x="5295901" y="1463151"/>
            <a:ext cx="3073400" cy="918527"/>
          </a:xfrm>
          <a:prstGeom prst="wedgeRoundRectCallout">
            <a:avLst>
              <a:gd name="adj1" fmla="val -69623"/>
              <a:gd name="adj2" fmla="val 70243"/>
              <a:gd name="adj3" fmla="val 16667"/>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rPr>
              <a:t>Today’s CMOS</a:t>
            </a:r>
          </a:p>
          <a:p>
            <a:pPr marL="0" marR="0" indent="0" algn="l" defTabSz="914400" rtl="0" eaLnBrk="1" fontAlgn="base" latinLnBrk="0" hangingPunct="1">
              <a:lnSpc>
                <a:spcPct val="100000"/>
              </a:lnSpc>
              <a:spcBef>
                <a:spcPct val="0"/>
              </a:spcBef>
              <a:spcAft>
                <a:spcPct val="0"/>
              </a:spcAft>
              <a:buClrTx/>
              <a:buSzTx/>
              <a:buFontTx/>
              <a:buNone/>
              <a:tabLst/>
            </a:pPr>
            <a:r>
              <a:rPr lang="en-US" sz="2400" dirty="0" smtClean="0"/>
              <a:t>Technology</a:t>
            </a:r>
            <a:r>
              <a:rPr kumimoji="0" lang="en-US" sz="2400" b="0" i="0" u="none" strike="noStrike" cap="none" normalizeH="0" baseline="0" dirty="0" smtClean="0">
                <a:ln>
                  <a:noFill/>
                </a:ln>
                <a:solidFill>
                  <a:schemeClr val="tx1"/>
                </a:solidFill>
                <a:effectLst/>
              </a:rPr>
              <a:t> </a:t>
            </a:r>
            <a:endParaRPr kumimoji="0" lang="en-US" sz="2400" b="0" i="0" u="none" strike="noStrike" cap="none" normalizeH="0" baseline="0" dirty="0">
              <a:ln>
                <a:noFill/>
              </a:ln>
              <a:solidFill>
                <a:schemeClr val="tx1"/>
              </a:solidFill>
              <a:effectLst/>
            </a:endParaRPr>
          </a:p>
        </p:txBody>
      </p:sp>
      <p:sp>
        <p:nvSpPr>
          <p:cNvPr id="6" name="Rounded Rectangular Callout 5"/>
          <p:cNvSpPr/>
          <p:nvPr/>
        </p:nvSpPr>
        <p:spPr bwMode="auto">
          <a:xfrm>
            <a:off x="5453766" y="4490788"/>
            <a:ext cx="2915535" cy="1277950"/>
          </a:xfrm>
          <a:prstGeom prst="wedgeRoundRectCallout">
            <a:avLst>
              <a:gd name="adj1" fmla="val -147001"/>
              <a:gd name="adj2" fmla="val -47131"/>
              <a:gd name="adj3" fmla="val 16667"/>
            </a:avLst>
          </a:prstGeom>
          <a:solidFill>
            <a:schemeClr val="accent3"/>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pitchFamily="-65" charset="0"/>
              </a:rPr>
              <a:t>Tunneling</a:t>
            </a:r>
            <a:r>
              <a:rPr kumimoji="0" lang="en-US" sz="2400" b="0" i="0" u="none" strike="noStrike" cap="none" normalizeH="0" dirty="0" smtClean="0">
                <a:ln>
                  <a:noFill/>
                </a:ln>
                <a:solidFill>
                  <a:schemeClr val="tx1"/>
                </a:solidFill>
                <a:effectLst/>
                <a:latin typeface="Helvetica" pitchFamily="-65" charset="0"/>
              </a:rPr>
              <a:t> FET advantage </a:t>
            </a:r>
            <a:r>
              <a:rPr kumimoji="0" lang="en-US" sz="2400" b="1" i="1" u="none" strike="noStrike" cap="none" normalizeH="0" dirty="0" smtClean="0">
                <a:ln>
                  <a:noFill/>
                </a:ln>
                <a:solidFill>
                  <a:schemeClr val="tx1"/>
                </a:solidFill>
                <a:effectLst/>
                <a:latin typeface="Helvetica" pitchFamily="-65" charset="0"/>
              </a:rPr>
              <a:t>only at low clock rates</a:t>
            </a:r>
            <a:endParaRPr kumimoji="0" lang="en-US" sz="2800" b="1" i="1" u="none" strike="noStrike" cap="none" normalizeH="0" baseline="0" dirty="0">
              <a:ln>
                <a:noFill/>
              </a:ln>
              <a:solidFill>
                <a:schemeClr val="tx1"/>
              </a:solidFill>
              <a:effectLst/>
              <a:latin typeface="Helvetica" pitchFamily="-65" charset="0"/>
            </a:endParaRPr>
          </a:p>
        </p:txBody>
      </p:sp>
    </p:spTree>
    <p:extLst>
      <p:ext uri="{BB962C8B-B14F-4D97-AF65-F5344CB8AC3E}">
        <p14:creationId xmlns:p14="http://schemas.microsoft.com/office/powerpoint/2010/main" val="3789121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Specialization: End Game for Moore’s Law</a:t>
            </a:r>
            <a:endParaRPr lang="en-US"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12727" y="3441700"/>
            <a:ext cx="2476348" cy="2313015"/>
          </a:xfrm>
          <a:prstGeom prst="rect">
            <a:avLst/>
          </a:prstGeom>
        </p:spPr>
      </p:pic>
      <p:sp>
        <p:nvSpPr>
          <p:cNvPr id="4" name="TextBox 3"/>
          <p:cNvSpPr txBox="1"/>
          <p:nvPr/>
        </p:nvSpPr>
        <p:spPr>
          <a:xfrm>
            <a:off x="6090377" y="5651500"/>
            <a:ext cx="2926623" cy="646331"/>
          </a:xfrm>
          <a:prstGeom prst="rect">
            <a:avLst/>
          </a:prstGeom>
          <a:noFill/>
        </p:spPr>
        <p:txBody>
          <a:bodyPr wrap="square" rtlCol="0">
            <a:spAutoFit/>
          </a:bodyPr>
          <a:lstStyle/>
          <a:p>
            <a:r>
              <a:rPr lang="en-US" dirty="0" smtClean="0"/>
              <a:t>Google designs its own Tensor Processing Unit (TPU)</a:t>
            </a:r>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69096" y="2070100"/>
            <a:ext cx="2768521" cy="2298700"/>
          </a:xfrm>
          <a:prstGeom prst="rect">
            <a:avLst/>
          </a:prstGeom>
        </p:spPr>
      </p:pic>
      <p:sp>
        <p:nvSpPr>
          <p:cNvPr id="6" name="TextBox 5"/>
          <p:cNvSpPr txBox="1"/>
          <p:nvPr/>
        </p:nvSpPr>
        <p:spPr>
          <a:xfrm>
            <a:off x="3683000" y="4356100"/>
            <a:ext cx="2667000" cy="646331"/>
          </a:xfrm>
          <a:prstGeom prst="rect">
            <a:avLst/>
          </a:prstGeom>
          <a:noFill/>
        </p:spPr>
        <p:txBody>
          <a:bodyPr wrap="square" rtlCol="0">
            <a:spAutoFit/>
          </a:bodyPr>
          <a:lstStyle/>
          <a:p>
            <a:r>
              <a:rPr lang="en-US" dirty="0" smtClean="0"/>
              <a:t>Intel buys deep learning startup, </a:t>
            </a:r>
            <a:r>
              <a:rPr lang="en-US" dirty="0" err="1" smtClean="0"/>
              <a:t>Nervana</a:t>
            </a:r>
            <a:endParaRPr lang="en-US" dirty="0"/>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914400"/>
            <a:ext cx="4025661" cy="1828800"/>
          </a:xfrm>
          <a:prstGeom prst="rect">
            <a:avLst/>
          </a:prstGeom>
        </p:spPr>
      </p:pic>
      <p:sp>
        <p:nvSpPr>
          <p:cNvPr id="8" name="TextBox 7"/>
          <p:cNvSpPr txBox="1"/>
          <p:nvPr/>
        </p:nvSpPr>
        <p:spPr>
          <a:xfrm>
            <a:off x="381000" y="2895600"/>
            <a:ext cx="2667000" cy="923330"/>
          </a:xfrm>
          <a:prstGeom prst="rect">
            <a:avLst/>
          </a:prstGeom>
          <a:noFill/>
        </p:spPr>
        <p:txBody>
          <a:bodyPr wrap="square" rtlCol="0">
            <a:spAutoFit/>
          </a:bodyPr>
          <a:lstStyle/>
          <a:p>
            <a:r>
              <a:rPr lang="en-US" dirty="0" smtClean="0"/>
              <a:t>NVIDIA builds deep learning appliance with P100 Tesla’s</a:t>
            </a:r>
            <a:endParaRPr lang="en-US" dirty="0"/>
          </a:p>
        </p:txBody>
      </p:sp>
      <p:pic>
        <p:nvPicPr>
          <p:cNvPr id="10" name="Picture 9"/>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40628" y="3818930"/>
            <a:ext cx="1800040" cy="1437252"/>
          </a:xfrm>
          <a:prstGeom prst="rect">
            <a:avLst/>
          </a:prstGeom>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6"/>
          <a:stretch>
            <a:fillRect/>
          </a:stretch>
        </p:blipFill>
        <p:spPr>
          <a:xfrm>
            <a:off x="6619119" y="1243883"/>
            <a:ext cx="1967043" cy="1011801"/>
          </a:xfrm>
          <a:prstGeom prst="rect">
            <a:avLst/>
          </a:prstGeom>
        </p:spPr>
      </p:pic>
      <p:sp>
        <p:nvSpPr>
          <p:cNvPr id="13" name="TextBox 12"/>
          <p:cNvSpPr txBox="1"/>
          <p:nvPr/>
        </p:nvSpPr>
        <p:spPr>
          <a:xfrm>
            <a:off x="6820472" y="2359640"/>
            <a:ext cx="2586577" cy="369332"/>
          </a:xfrm>
          <a:prstGeom prst="rect">
            <a:avLst/>
          </a:prstGeom>
          <a:noFill/>
        </p:spPr>
        <p:txBody>
          <a:bodyPr wrap="square" rtlCol="0">
            <a:spAutoFit/>
          </a:bodyPr>
          <a:lstStyle/>
          <a:p>
            <a:r>
              <a:rPr lang="en-US" sz="1800" dirty="0" smtClean="0"/>
              <a:t>FPGAs</a:t>
            </a:r>
          </a:p>
        </p:txBody>
      </p:sp>
    </p:spTree>
    <p:extLst>
      <p:ext uri="{BB962C8B-B14F-4D97-AF65-F5344CB8AC3E}">
        <p14:creationId xmlns:p14="http://schemas.microsoft.com/office/powerpoint/2010/main" val="50125125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kern="0" dirty="0" smtClean="0">
                <a:ea typeface="Helvetica"/>
              </a:rPr>
              <a:t>Data processing with special purpose hardware</a:t>
            </a:r>
            <a:endParaRPr lang="en-US" dirty="0"/>
          </a:p>
        </p:txBody>
      </p:sp>
      <p:sp>
        <p:nvSpPr>
          <p:cNvPr id="250" name="Shape 250"/>
          <p:cNvSpPr>
            <a:spLocks noGrp="1"/>
          </p:cNvSpPr>
          <p:nvPr>
            <p:ph type="sldNum" sz="quarter" idx="4294967295"/>
          </p:nvPr>
        </p:nvSpPr>
        <p:spPr>
          <a:xfrm>
            <a:off x="8974138" y="6500815"/>
            <a:ext cx="169862" cy="266700"/>
          </a:xfrm>
          <a:prstGeom prst="rect">
            <a:avLst/>
          </a:prstGeom>
          <a:extLst>
            <a:ext uri="{C572A759-6A51-4108-AA02-DFA0A04FC94B}">
              <ma14:wrappingTextBoxFlag xmlns:ma14="http://schemas.microsoft.com/office/mac/drawingml/2011/main" val="1"/>
            </a:ext>
          </a:extLst>
        </p:spPr>
        <p:txBody>
          <a:bodyPr>
            <a:normAutofit fontScale="77500" lnSpcReduction="20000"/>
          </a:bodyPr>
          <a:lstStyle/>
          <a:p>
            <a:fld id="{86CB4B4D-7CA3-9044-876B-883B54F8677D}" type="slidenum">
              <a:rPr>
                <a:latin typeface="Helvetica Light"/>
                <a:ea typeface="Helvetica Light"/>
                <a:cs typeface="Helvetica Light"/>
              </a:rPr>
              <a:pPr/>
              <a:t>45</a:t>
            </a:fld>
            <a:endParaRPr>
              <a:latin typeface="Helvetica Light"/>
              <a:ea typeface="Helvetica Light"/>
              <a:cs typeface="Helvetica Light"/>
            </a:endParaRPr>
          </a:p>
        </p:txBody>
      </p:sp>
      <p:pic>
        <p:nvPicPr>
          <p:cNvPr id="254" name="image05.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60342" y="2706207"/>
            <a:ext cx="3183632" cy="1800999"/>
          </a:xfrm>
          <a:prstGeom prst="rect">
            <a:avLst/>
          </a:prstGeom>
          <a:solidFill>
            <a:srgbClr val="FFFFFF"/>
          </a:solidFill>
          <a:ln w="12700">
            <a:miter lim="400000"/>
          </a:ln>
        </p:spPr>
      </p:pic>
      <p:sp>
        <p:nvSpPr>
          <p:cNvPr id="276" name="Shape 276"/>
          <p:cNvSpPr/>
          <p:nvPr/>
        </p:nvSpPr>
        <p:spPr>
          <a:xfrm>
            <a:off x="679653" y="1480073"/>
            <a:ext cx="8289436" cy="810771"/>
          </a:xfrm>
          <a:prstGeom prst="rect">
            <a:avLst/>
          </a:prstGeom>
          <a:noFill/>
          <a:ln w="12700">
            <a:miter lim="400000"/>
          </a:ln>
          <a:extLst>
            <a:ext uri="{C572A759-6A51-4108-AA02-DFA0A04FC94B}">
              <ma14:wrappingTextBoxFlag xmlns:ma14="http://schemas.microsoft.com/office/mac/drawingml/2011/main" val="1"/>
            </a:ext>
          </a:extLst>
        </p:spPr>
        <p:txBody>
          <a:bodyPr wrap="square" lIns="35705" tIns="35705" rIns="35705" bIns="35705" anchor="ctr">
            <a:spAutoFit/>
          </a:bodyPr>
          <a:lstStyle/>
          <a:p>
            <a:pPr marL="342900" indent="-342900" defTabSz="410625" hangingPunct="0">
              <a:buFont typeface="Arial"/>
              <a:buChar char="•"/>
            </a:pPr>
            <a:r>
              <a:rPr lang="en-US" sz="2400" kern="0" dirty="0" smtClean="0">
                <a:solidFill>
                  <a:srgbClr val="FFFFFF"/>
                </a:solidFill>
                <a:ea typeface="Helvetica Light"/>
                <a:cs typeface="Helvetica Light"/>
                <a:sym typeface="Helvetica Light"/>
              </a:rPr>
              <a:t>General trend towards specialization for </a:t>
            </a:r>
            <a:r>
              <a:rPr lang="en-US" sz="2400" kern="0" dirty="0" smtClean="0">
                <a:solidFill>
                  <a:srgbClr val="FFFFFF"/>
                </a:solidFill>
                <a:ea typeface="Helvetica Light"/>
                <a:cs typeface="Helvetica Light"/>
                <a:sym typeface="Helvetica Light"/>
              </a:rPr>
              <a:t>performance</a:t>
            </a:r>
            <a:endParaRPr lang="en-US" sz="2400" kern="0" dirty="0" smtClean="0">
              <a:solidFill>
                <a:srgbClr val="FFFFFF"/>
              </a:solidFill>
              <a:ea typeface="Helvetica Light"/>
              <a:cs typeface="Helvetica Light"/>
              <a:sym typeface="Helvetica Light"/>
            </a:endParaRPr>
          </a:p>
          <a:p>
            <a:pPr marL="342900" indent="-342900" defTabSz="410625" hangingPunct="0">
              <a:buFont typeface="Arial"/>
              <a:buChar char="•"/>
            </a:pPr>
            <a:r>
              <a:rPr lang="en-US" sz="2400" kern="0" dirty="0" smtClean="0">
                <a:solidFill>
                  <a:srgbClr val="FFFFFF"/>
                </a:solidFill>
                <a:ea typeface="Helvetica Light"/>
                <a:cs typeface="Helvetica Light"/>
                <a:sym typeface="Helvetica Light"/>
              </a:rPr>
              <a:t>Data processing (on raw data) will be first in DOE</a:t>
            </a:r>
            <a:endParaRPr sz="2400" kern="0" dirty="0">
              <a:solidFill>
                <a:srgbClr val="FFFFFF"/>
              </a:solidFill>
              <a:ea typeface="Helvetica Light"/>
              <a:cs typeface="Helvetica Light"/>
              <a:sym typeface="Helvetica Light"/>
            </a:endParaRPr>
          </a:p>
        </p:txBody>
      </p:sp>
      <p:sp>
        <p:nvSpPr>
          <p:cNvPr id="4" name="TextBox 3"/>
          <p:cNvSpPr txBox="1"/>
          <p:nvPr/>
        </p:nvSpPr>
        <p:spPr>
          <a:xfrm>
            <a:off x="360348" y="5008777"/>
            <a:ext cx="4153789" cy="369332"/>
          </a:xfrm>
          <a:prstGeom prst="rect">
            <a:avLst/>
          </a:prstGeom>
          <a:noFill/>
        </p:spPr>
        <p:txBody>
          <a:bodyPr wrap="none" rtlCol="0">
            <a:spAutoFit/>
          </a:bodyPr>
          <a:lstStyle/>
          <a:p>
            <a:r>
              <a:rPr lang="en-US" dirty="0" smtClean="0"/>
              <a:t>Particle Tracking with </a:t>
            </a:r>
            <a:r>
              <a:rPr lang="en-US" dirty="0" err="1" smtClean="0"/>
              <a:t>Neuromorphic</a:t>
            </a:r>
            <a:r>
              <a:rPr lang="en-US" dirty="0" smtClean="0"/>
              <a:t> chips</a:t>
            </a:r>
            <a:endParaRPr lang="en-US" dirty="0"/>
          </a:p>
        </p:txBody>
      </p:sp>
      <p:sp>
        <p:nvSpPr>
          <p:cNvPr id="33" name="TextBox 32"/>
          <p:cNvSpPr txBox="1"/>
          <p:nvPr/>
        </p:nvSpPr>
        <p:spPr>
          <a:xfrm>
            <a:off x="1263943" y="5533475"/>
            <a:ext cx="2410035" cy="369332"/>
          </a:xfrm>
          <a:prstGeom prst="rect">
            <a:avLst/>
          </a:prstGeom>
          <a:noFill/>
        </p:spPr>
        <p:txBody>
          <a:bodyPr wrap="none" rtlCol="0">
            <a:spAutoFit/>
          </a:bodyPr>
          <a:lstStyle/>
          <a:p>
            <a:r>
              <a:rPr lang="en-US" dirty="0" smtClean="0"/>
              <a:t>Computing in Detectors</a:t>
            </a:r>
            <a:endParaRPr lang="en-US" dirty="0"/>
          </a:p>
        </p:txBody>
      </p:sp>
      <p:sp>
        <p:nvSpPr>
          <p:cNvPr id="34" name="TextBox 33"/>
          <p:cNvSpPr txBox="1"/>
          <p:nvPr/>
        </p:nvSpPr>
        <p:spPr>
          <a:xfrm>
            <a:off x="3936322" y="5870540"/>
            <a:ext cx="2723823" cy="369332"/>
          </a:xfrm>
          <a:prstGeom prst="rect">
            <a:avLst/>
          </a:prstGeom>
          <a:noFill/>
        </p:spPr>
        <p:txBody>
          <a:bodyPr wrap="none" rtlCol="0">
            <a:spAutoFit/>
          </a:bodyPr>
          <a:lstStyle/>
          <a:p>
            <a:r>
              <a:rPr lang="en-US" dirty="0" smtClean="0"/>
              <a:t>FPGAS for genome analysis</a:t>
            </a:r>
            <a:endParaRPr lang="en-US" dirty="0"/>
          </a:p>
        </p:txBody>
      </p:sp>
      <p:sp>
        <p:nvSpPr>
          <p:cNvPr id="35" name="TextBox 34"/>
          <p:cNvSpPr txBox="1"/>
          <p:nvPr/>
        </p:nvSpPr>
        <p:spPr>
          <a:xfrm>
            <a:off x="4770510" y="5348808"/>
            <a:ext cx="4288353" cy="369332"/>
          </a:xfrm>
          <a:prstGeom prst="rect">
            <a:avLst/>
          </a:prstGeom>
          <a:noFill/>
        </p:spPr>
        <p:txBody>
          <a:bodyPr wrap="none" rtlCol="0">
            <a:spAutoFit/>
          </a:bodyPr>
          <a:lstStyle/>
          <a:p>
            <a:r>
              <a:rPr lang="en-US" dirty="0" smtClean="0"/>
              <a:t>Deep learning processors for image analysis</a:t>
            </a:r>
            <a:endParaRPr lang="en-US" dirty="0"/>
          </a:p>
        </p:txBody>
      </p:sp>
      <p:pic>
        <p:nvPicPr>
          <p:cNvPr id="36" name="Picture 3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93444" y="2706207"/>
            <a:ext cx="2933395" cy="2398737"/>
          </a:xfrm>
          <a:prstGeom prst="rect">
            <a:avLst/>
          </a:prstGeom>
        </p:spPr>
      </p:pic>
    </p:spTree>
    <p:extLst>
      <p:ext uri="{BB962C8B-B14F-4D97-AF65-F5344CB8AC3E}">
        <p14:creationId xmlns:p14="http://schemas.microsoft.com/office/powerpoint/2010/main" val="418386035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11559" y="458669"/>
            <a:ext cx="8020847" cy="6015635"/>
          </a:xfrm>
          <a:prstGeom prst="rect">
            <a:avLst/>
          </a:prstGeom>
        </p:spPr>
      </p:pic>
      <p:sp>
        <p:nvSpPr>
          <p:cNvPr id="6" name="TextBox 5"/>
          <p:cNvSpPr txBox="1"/>
          <p:nvPr/>
        </p:nvSpPr>
        <p:spPr>
          <a:xfrm>
            <a:off x="2928196" y="955197"/>
            <a:ext cx="3177673" cy="1514261"/>
          </a:xfrm>
          <a:prstGeom prst="rect">
            <a:avLst/>
          </a:prstGeom>
          <a:solidFill>
            <a:schemeClr val="bg1"/>
          </a:solidFill>
        </p:spPr>
        <p:txBody>
          <a:bodyPr wrap="none" rtlCol="0">
            <a:spAutoFit/>
          </a:bodyPr>
          <a:lstStyle/>
          <a:p>
            <a:pPr algn="ctr">
              <a:lnSpc>
                <a:spcPct val="70000"/>
              </a:lnSpc>
            </a:pPr>
            <a:r>
              <a:rPr lang="en-US" sz="2400" b="1" dirty="0" smtClean="0">
                <a:latin typeface="Helvetica Neue Condensed Bold"/>
              </a:rPr>
              <a:t>KATHY YELICK’S</a:t>
            </a:r>
          </a:p>
          <a:p>
            <a:pPr algn="ctr">
              <a:lnSpc>
                <a:spcPct val="70000"/>
              </a:lnSpc>
            </a:pPr>
            <a:r>
              <a:rPr lang="en-US" sz="7200" b="1" dirty="0" smtClean="0">
                <a:cs typeface="Arial Black"/>
              </a:rPr>
              <a:t>2031:</a:t>
            </a:r>
          </a:p>
          <a:p>
            <a:pPr algn="ctr">
              <a:lnSpc>
                <a:spcPct val="70000"/>
              </a:lnSpc>
            </a:pPr>
            <a:r>
              <a:rPr lang="en-US" sz="3200" b="1" dirty="0" smtClean="0"/>
              <a:t>a science odyssey</a:t>
            </a:r>
            <a:endParaRPr lang="en-US" sz="3200" b="1" dirty="0"/>
          </a:p>
        </p:txBody>
      </p:sp>
    </p:spTree>
    <p:extLst>
      <p:ext uri="{BB962C8B-B14F-4D97-AF65-F5344CB8AC3E}">
        <p14:creationId xmlns:p14="http://schemas.microsoft.com/office/powerpoint/2010/main" val="1552028595"/>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of a Scientist in 2031</a:t>
            </a:r>
            <a:endParaRPr lang="en-US" dirty="0"/>
          </a:p>
        </p:txBody>
      </p:sp>
      <p:sp>
        <p:nvSpPr>
          <p:cNvPr id="3" name="Content Placeholder 2"/>
          <p:cNvSpPr>
            <a:spLocks noGrp="1"/>
          </p:cNvSpPr>
          <p:nvPr>
            <p:ph idx="1"/>
          </p:nvPr>
        </p:nvSpPr>
        <p:spPr/>
        <p:txBody>
          <a:bodyPr/>
          <a:lstStyle/>
          <a:p>
            <a:r>
              <a:rPr lang="en-US" dirty="0"/>
              <a:t>No personal/departmental computers</a:t>
            </a:r>
          </a:p>
          <a:p>
            <a:r>
              <a:rPr lang="en-US" dirty="0"/>
              <a:t>Users don’t login to HPC Facilities </a:t>
            </a:r>
          </a:p>
          <a:p>
            <a:r>
              <a:rPr lang="en-US" dirty="0"/>
              <a:t>Travel replaced by </a:t>
            </a:r>
            <a:r>
              <a:rPr lang="en-US" dirty="0" err="1"/>
              <a:t>telepresence</a:t>
            </a:r>
            <a:endParaRPr lang="en-US" dirty="0"/>
          </a:p>
          <a:p>
            <a:r>
              <a:rPr lang="en-US" dirty="0"/>
              <a:t>Lecturers teach millions of students</a:t>
            </a:r>
          </a:p>
          <a:p>
            <a:r>
              <a:rPr lang="en-US" dirty="0"/>
              <a:t>Theorems proven by online communities </a:t>
            </a:r>
          </a:p>
          <a:p>
            <a:r>
              <a:rPr lang="en-US" dirty="0"/>
              <a:t>Laboratory work is outsourced</a:t>
            </a:r>
          </a:p>
          <a:p>
            <a:r>
              <a:rPr lang="en-US" dirty="0"/>
              <a:t>Experimental facilities are used remotely</a:t>
            </a:r>
          </a:p>
          <a:p>
            <a:r>
              <a:rPr lang="en-US" dirty="0"/>
              <a:t>All scientific data is </a:t>
            </a:r>
            <a:r>
              <a:rPr lang="en-US" dirty="0" smtClean="0"/>
              <a:t>(eventually) open</a:t>
            </a:r>
          </a:p>
          <a:p>
            <a:r>
              <a:rPr lang="en-US" dirty="0" smtClean="0"/>
              <a:t>Big science and team science democratized</a:t>
            </a:r>
            <a:endParaRPr lang="en-US" dirty="0"/>
          </a:p>
        </p:txBody>
      </p:sp>
    </p:spTree>
    <p:extLst>
      <p:ext uri="{BB962C8B-B14F-4D97-AF65-F5344CB8AC3E}">
        <p14:creationId xmlns:p14="http://schemas.microsoft.com/office/powerpoint/2010/main" val="34897510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27805" y="2328642"/>
            <a:ext cx="8181473" cy="1169009"/>
          </a:xfrm>
        </p:spPr>
        <p:txBody>
          <a:bodyPr>
            <a:normAutofit/>
          </a:bodyPr>
          <a:lstStyle/>
          <a:p>
            <a:r>
              <a:rPr lang="en-US" dirty="0" smtClean="0"/>
              <a:t>Extreme Data Science</a:t>
            </a:r>
            <a:endParaRPr lang="en-US" dirty="0"/>
          </a:p>
        </p:txBody>
      </p:sp>
      <p:sp>
        <p:nvSpPr>
          <p:cNvPr id="14" name="Content Placeholder 2"/>
          <p:cNvSpPr>
            <a:spLocks noGrp="1"/>
          </p:cNvSpPr>
          <p:nvPr>
            <p:ph type="subTitle" idx="1"/>
          </p:nvPr>
        </p:nvSpPr>
        <p:spPr>
          <a:xfrm>
            <a:off x="685800" y="3497643"/>
            <a:ext cx="7772400" cy="2181468"/>
          </a:xfrm>
          <a:solidFill>
            <a:schemeClr val="bg2"/>
          </a:solidFill>
          <a:ln>
            <a:noFill/>
          </a:ln>
        </p:spPr>
        <p:txBody>
          <a:bodyPr>
            <a:noAutofit/>
          </a:bodyPr>
          <a:lstStyle/>
          <a:p>
            <a:pPr marL="0" indent="0">
              <a:buNone/>
            </a:pPr>
            <a:r>
              <a:rPr lang="en-US" sz="3200" dirty="0" smtClean="0"/>
              <a:t>The </a:t>
            </a:r>
            <a:r>
              <a:rPr lang="en-US" sz="3200" dirty="0"/>
              <a:t>scientific process is poised to undergo a radical transformation based on the ability to access, analyze, </a:t>
            </a:r>
            <a:r>
              <a:rPr lang="en-US" sz="3200" dirty="0" smtClean="0"/>
              <a:t>simulate and combine large </a:t>
            </a:r>
            <a:r>
              <a:rPr lang="en-US" sz="3200" dirty="0"/>
              <a:t>and complex data sets.    </a:t>
            </a:r>
            <a:endParaRPr lang="en-US" sz="3200" dirty="0" smtClean="0"/>
          </a:p>
        </p:txBody>
      </p:sp>
    </p:spTree>
    <p:extLst>
      <p:ext uri="{BB962C8B-B14F-4D97-AF65-F5344CB8AC3E}">
        <p14:creationId xmlns:p14="http://schemas.microsoft.com/office/powerpoint/2010/main" val="58383599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33219</TotalTime>
  <Words>2580</Words>
  <Application>Microsoft Macintosh PowerPoint</Application>
  <PresentationFormat>On-screen Show (4:3)</PresentationFormat>
  <Paragraphs>446</Paragraphs>
  <Slides>48</Slides>
  <Notes>18</Notes>
  <HiddenSlides>1</HiddenSlides>
  <MMClips>1</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More Data, More Science… and Moore’s Law?</vt:lpstr>
      <vt:lpstr>PowerPoint Presentation</vt:lpstr>
      <vt:lpstr>Old School Scientists: The Lone Scientist</vt:lpstr>
      <vt:lpstr>  The Legacy of Team Science</vt:lpstr>
      <vt:lpstr>New Scientists</vt:lpstr>
      <vt:lpstr>Experimental Science is Changing</vt:lpstr>
      <vt:lpstr>Computing Sciences at Berkeley Lab</vt:lpstr>
      <vt:lpstr>High Performance Computing in Science</vt:lpstr>
      <vt:lpstr>“Big Data” Changes Everything…What about Science?</vt:lpstr>
      <vt:lpstr>Berkeley Lab’s Advanced Facilities Enable               World-Leading Science</vt:lpstr>
      <vt:lpstr>Data Growth is Outpacing Computing Growth</vt:lpstr>
      <vt:lpstr>Old School Scientific Workflow</vt:lpstr>
      <vt:lpstr>Computing, experiments, networking and expertise in a “Superfacility” for Science</vt:lpstr>
      <vt:lpstr>PowerPoint Presentation</vt:lpstr>
      <vt:lpstr>Integration of Simulation and Observational Science</vt:lpstr>
      <vt:lpstr>Re-Use and Re-Analyze Previously Collected Data</vt:lpstr>
      <vt:lpstr>Real-Time Analytics in Health</vt:lpstr>
      <vt:lpstr>Data and Simulation in the environment</vt:lpstr>
      <vt:lpstr>Science in embedded sensors</vt:lpstr>
      <vt:lpstr>PowerPoint Presentation</vt:lpstr>
      <vt:lpstr>Superfacility: Integrated network of experimental and computational facilities and expertise</vt:lpstr>
      <vt:lpstr>ESnet: Data driven science drives network capacity</vt:lpstr>
      <vt:lpstr>Systems configured for data-intensive science</vt:lpstr>
      <vt:lpstr>Real-time queue prototyped at NERSC</vt:lpstr>
      <vt:lpstr>Interactive Analytics using Jupyter</vt:lpstr>
      <vt:lpstr>Containers for HPC Systems</vt:lpstr>
      <vt:lpstr>Old School Scientific Data Search</vt:lpstr>
      <vt:lpstr>Automated Search, Meta-Data Analysis, and On-Demand Simulation </vt:lpstr>
      <vt:lpstr>PowerPoint Presentation</vt:lpstr>
      <vt:lpstr>Software implementations at scale in pipeline</vt:lpstr>
      <vt:lpstr>PowerPoint Presentation</vt:lpstr>
      <vt:lpstr>Machine Learning for Science</vt:lpstr>
      <vt:lpstr>Analytics vs. Simulation Kernels: </vt:lpstr>
      <vt:lpstr>Machine Learning Mapping to Linear Algebra</vt:lpstr>
      <vt:lpstr>Random Access Analytics</vt:lpstr>
      <vt:lpstr>Productive Programming</vt:lpstr>
      <vt:lpstr>SPARK Analytics on HPC</vt:lpstr>
      <vt:lpstr>Filtering, De-Noise and Compressing Data</vt:lpstr>
      <vt:lpstr>PowerPoint Presentation</vt:lpstr>
      <vt:lpstr>Architectures for Data vs. Simulation</vt:lpstr>
      <vt:lpstr>More Parallelism at Lower Levels</vt:lpstr>
      <vt:lpstr>End of Transistor Density Scaling</vt:lpstr>
      <vt:lpstr>Device alternatives require lower clock  more parallelism</vt:lpstr>
      <vt:lpstr>Specialization: End Game for Moore’s Law</vt:lpstr>
      <vt:lpstr>Data processing with special purpose hardware</vt:lpstr>
      <vt:lpstr>PowerPoint Presentation</vt:lpstr>
      <vt:lpstr>Life of a Scientist in 2031</vt:lpstr>
      <vt:lpstr>Extreme Data Science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Jeff Broughton</dc:creator>
  <cp:lastModifiedBy>Kathy Yelick</cp:lastModifiedBy>
  <cp:revision>378</cp:revision>
  <cp:lastPrinted>2012-06-09T14:57:01Z</cp:lastPrinted>
  <dcterms:created xsi:type="dcterms:W3CDTF">2012-06-02T14:29:20Z</dcterms:created>
  <dcterms:modified xsi:type="dcterms:W3CDTF">2017-10-18T12:33:23Z</dcterms:modified>
</cp:coreProperties>
</file>