
<file path=[Content_Types].xml><?xml version="1.0" encoding="utf-8"?>
<Types xmlns="http://schemas.openxmlformats.org/package/2006/content-types">
  <Default Extension="jpg" ContentType="image/jpeg"/>
  <Default Extension="emf" ContentType="image/x-emf"/>
  <Default Extension="jpeg" ContentType="image/jpeg"/>
  <Default Extension="xml" ContentType="application/xml"/>
  <Default Extension="mp4" ContentType="video/unknown"/>
  <Default Extension="vml" ContentType="application/vnd.openxmlformats-officedocument.vmlDrawing"/>
  <Default Extension="wdp" ContentType="image/vnd.ms-photo"/>
  <Default Extension="bin" ContentType="application/vnd.openxmlformats-officedocument.presentationml.printerSettings"/>
  <Default Extension="vsdx" ContentType="application/vnd.ms-visio.drawin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4"/>
  </p:notesMasterIdLst>
  <p:handoutMasterIdLst>
    <p:handoutMasterId r:id="rId45"/>
  </p:handoutMasterIdLst>
  <p:sldIdLst>
    <p:sldId id="281" r:id="rId2"/>
    <p:sldId id="624" r:id="rId3"/>
    <p:sldId id="647" r:id="rId4"/>
    <p:sldId id="648" r:id="rId5"/>
    <p:sldId id="649" r:id="rId6"/>
    <p:sldId id="650" r:id="rId7"/>
    <p:sldId id="507" r:id="rId8"/>
    <p:sldId id="628" r:id="rId9"/>
    <p:sldId id="681" r:id="rId10"/>
    <p:sldId id="633" r:id="rId11"/>
    <p:sldId id="653" r:id="rId12"/>
    <p:sldId id="632" r:id="rId13"/>
    <p:sldId id="662" r:id="rId14"/>
    <p:sldId id="521" r:id="rId15"/>
    <p:sldId id="631" r:id="rId16"/>
    <p:sldId id="635" r:id="rId17"/>
    <p:sldId id="639" r:id="rId18"/>
    <p:sldId id="672" r:id="rId19"/>
    <p:sldId id="673" r:id="rId20"/>
    <p:sldId id="674" r:id="rId21"/>
    <p:sldId id="676" r:id="rId22"/>
    <p:sldId id="651" r:id="rId23"/>
    <p:sldId id="642" r:id="rId24"/>
    <p:sldId id="643" r:id="rId25"/>
    <p:sldId id="636" r:id="rId26"/>
    <p:sldId id="658" r:id="rId27"/>
    <p:sldId id="678" r:id="rId28"/>
    <p:sldId id="679" r:id="rId29"/>
    <p:sldId id="680" r:id="rId30"/>
    <p:sldId id="652" r:id="rId31"/>
    <p:sldId id="634" r:id="rId32"/>
    <p:sldId id="665" r:id="rId33"/>
    <p:sldId id="644" r:id="rId34"/>
    <p:sldId id="515" r:id="rId35"/>
    <p:sldId id="657" r:id="rId36"/>
    <p:sldId id="659" r:id="rId37"/>
    <p:sldId id="677" r:id="rId38"/>
    <p:sldId id="646" r:id="rId39"/>
    <p:sldId id="671" r:id="rId40"/>
    <p:sldId id="670" r:id="rId41"/>
    <p:sldId id="545" r:id="rId42"/>
    <p:sldId id="63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A0BB"/>
    <a:srgbClr val="F8BA1D"/>
    <a:srgbClr val="8EC2FF"/>
    <a:srgbClr val="FFFF9E"/>
    <a:srgbClr val="EA5704"/>
    <a:srgbClr val="00B500"/>
    <a:srgbClr val="008000"/>
    <a:srgbClr val="4FA556"/>
    <a:srgbClr val="82C387"/>
    <a:srgbClr val="82C3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66" autoAdjust="0"/>
  </p:normalViewPr>
  <p:slideViewPr>
    <p:cSldViewPr snapToGrid="0" snapToObjects="1" showGuides="1">
      <p:cViewPr varScale="1">
        <p:scale>
          <a:sx n="92" d="100"/>
          <a:sy n="92" d="100"/>
        </p:scale>
        <p:origin x="-1240" y="-10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2264"/>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Kathy:research:arch_eval:DataGrowth.201310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imonga:Documents:ESNet:ESnet%20Program:OAR:2015:CY2015%20traffi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90884109284997"/>
          <c:y val="0.0460176991150442"/>
          <c:w val="0.893931723299688"/>
          <c:h val="0.86425977283813"/>
        </c:manualLayout>
      </c:layout>
      <c:lineChart>
        <c:grouping val="standard"/>
        <c:varyColors val="0"/>
        <c:ser>
          <c:idx val="0"/>
          <c:order val="0"/>
          <c:tx>
            <c:strRef>
              <c:f>Sheet1!$A$8</c:f>
              <c:strCache>
                <c:ptCount val="1"/>
                <c:pt idx="0">
                  <c:v>Detector</c:v>
                </c:pt>
              </c:strCache>
            </c:strRef>
          </c:tx>
          <c:spPr>
            <a:ln>
              <a:solidFill>
                <a:srgbClr val="FF00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Sheet1!$B$8:$G$8</c:f>
              <c:numCache>
                <c:formatCode>General</c:formatCode>
                <c:ptCount val="6"/>
                <c:pt idx="0">
                  <c:v>1.0</c:v>
                </c:pt>
                <c:pt idx="1">
                  <c:v>1.73</c:v>
                </c:pt>
                <c:pt idx="2">
                  <c:v>2.9929</c:v>
                </c:pt>
                <c:pt idx="3">
                  <c:v>5.177716999999978</c:v>
                </c:pt>
                <c:pt idx="4">
                  <c:v>8.95745041</c:v>
                </c:pt>
                <c:pt idx="5">
                  <c:v>15.4963892093</c:v>
                </c:pt>
              </c:numCache>
            </c:numRef>
          </c:val>
          <c:smooth val="0"/>
        </c:ser>
        <c:ser>
          <c:idx val="1"/>
          <c:order val="1"/>
          <c:tx>
            <c:strRef>
              <c:f>Sheet1!$A$9</c:f>
              <c:strCache>
                <c:ptCount val="1"/>
                <c:pt idx="0">
                  <c:v>Sequencer</c:v>
                </c:pt>
              </c:strCache>
            </c:strRef>
          </c:tx>
          <c:spPr>
            <a:ln>
              <a:solidFill>
                <a:schemeClr val="bg2">
                  <a:lumMod val="50000"/>
                </a:schemeClr>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Sheet1!$B$9:$G$9</c:f>
              <c:numCache>
                <c:formatCode>General</c:formatCode>
                <c:ptCount val="6"/>
                <c:pt idx="0">
                  <c:v>1.0</c:v>
                </c:pt>
                <c:pt idx="1">
                  <c:v>3.0</c:v>
                </c:pt>
                <c:pt idx="2">
                  <c:v>3.9</c:v>
                </c:pt>
                <c:pt idx="3">
                  <c:v>5.07</c:v>
                </c:pt>
                <c:pt idx="4">
                  <c:v>6.591</c:v>
                </c:pt>
                <c:pt idx="5">
                  <c:v>8.568300000000001</c:v>
                </c:pt>
              </c:numCache>
            </c:numRef>
          </c:val>
          <c:smooth val="0"/>
        </c:ser>
        <c:ser>
          <c:idx val="2"/>
          <c:order val="2"/>
          <c:tx>
            <c:strRef>
              <c:f>Sheet1!$A$10</c:f>
              <c:strCache>
                <c:ptCount val="1"/>
                <c:pt idx="0">
                  <c:v>Processor</c:v>
                </c:pt>
              </c:strCache>
            </c:strRef>
          </c:tx>
          <c:spPr>
            <a:ln>
              <a:solidFill>
                <a:srgbClr val="00B5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Sheet1!$B$10:$G$10</c:f>
              <c:numCache>
                <c:formatCode>General</c:formatCode>
                <c:ptCount val="6"/>
                <c:pt idx="0">
                  <c:v>1.0</c:v>
                </c:pt>
                <c:pt idx="1">
                  <c:v>1.365</c:v>
                </c:pt>
                <c:pt idx="2">
                  <c:v>1.863225</c:v>
                </c:pt>
                <c:pt idx="3">
                  <c:v>2.543302125</c:v>
                </c:pt>
                <c:pt idx="4">
                  <c:v>3.471607400624999</c:v>
                </c:pt>
                <c:pt idx="5">
                  <c:v>4.73874410185313</c:v>
                </c:pt>
              </c:numCache>
            </c:numRef>
          </c:val>
          <c:smooth val="0"/>
        </c:ser>
        <c:ser>
          <c:idx val="3"/>
          <c:order val="3"/>
          <c:tx>
            <c:strRef>
              <c:f>Sheet1!$A$11</c:f>
              <c:strCache>
                <c:ptCount val="1"/>
                <c:pt idx="0">
                  <c:v>Memory</c:v>
                </c:pt>
              </c:strCache>
            </c:strRef>
          </c:tx>
          <c:spPr>
            <a:ln>
              <a:solidFill>
                <a:srgbClr val="3366FF"/>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Sheet1!$B$11:$G$11</c:f>
              <c:numCache>
                <c:formatCode>General</c:formatCode>
                <c:ptCount val="6"/>
                <c:pt idx="0">
                  <c:v>1.0</c:v>
                </c:pt>
                <c:pt idx="1">
                  <c:v>1.2</c:v>
                </c:pt>
                <c:pt idx="2">
                  <c:v>1.44</c:v>
                </c:pt>
                <c:pt idx="3">
                  <c:v>1.728</c:v>
                </c:pt>
                <c:pt idx="4">
                  <c:v>2.0736</c:v>
                </c:pt>
                <c:pt idx="5">
                  <c:v>2.48832</c:v>
                </c:pt>
              </c:numCache>
            </c:numRef>
          </c:val>
          <c:smooth val="0"/>
        </c:ser>
        <c:dLbls>
          <c:showLegendKey val="0"/>
          <c:showVal val="0"/>
          <c:showCatName val="0"/>
          <c:showSerName val="0"/>
          <c:showPercent val="0"/>
          <c:showBubbleSize val="0"/>
        </c:dLbls>
        <c:marker val="1"/>
        <c:smooth val="0"/>
        <c:axId val="1934259688"/>
        <c:axId val="1844315576"/>
      </c:lineChart>
      <c:catAx>
        <c:axId val="1934259688"/>
        <c:scaling>
          <c:orientation val="minMax"/>
        </c:scaling>
        <c:delete val="0"/>
        <c:axPos val="b"/>
        <c:numFmt formatCode="General" sourceLinked="1"/>
        <c:majorTickMark val="out"/>
        <c:minorTickMark val="none"/>
        <c:tickLblPos val="nextTo"/>
        <c:txPr>
          <a:bodyPr/>
          <a:lstStyle/>
          <a:p>
            <a:pPr>
              <a:defRPr sz="1400"/>
            </a:pPr>
            <a:endParaRPr lang="en-US"/>
          </a:p>
        </c:txPr>
        <c:crossAx val="1844315576"/>
        <c:crosses val="autoZero"/>
        <c:auto val="1"/>
        <c:lblAlgn val="ctr"/>
        <c:lblOffset val="100"/>
        <c:noMultiLvlLbl val="0"/>
      </c:catAx>
      <c:valAx>
        <c:axId val="1844315576"/>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1934259688"/>
        <c:crosses val="autoZero"/>
        <c:crossBetween val="between"/>
      </c:valAx>
    </c:plotArea>
    <c:legend>
      <c:legendPos val="r"/>
      <c:layout>
        <c:manualLayout>
          <c:xMode val="edge"/>
          <c:yMode val="edge"/>
          <c:x val="0.145413870246085"/>
          <c:y val="0.173749285764058"/>
          <c:w val="0.29082774049217"/>
          <c:h val="0.284359835551529"/>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38953075272896"/>
          <c:y val="0.0762263391319524"/>
          <c:w val="0.785762170824474"/>
          <c:h val="0.688663652086552"/>
        </c:manualLayout>
      </c:layout>
      <c:areaChart>
        <c:grouping val="stacked"/>
        <c:varyColors val="0"/>
        <c:ser>
          <c:idx val="0"/>
          <c:order val="0"/>
          <c:tx>
            <c:strRef>
              <c:f>Sheet1!$A$7</c:f>
              <c:strCache>
                <c:ptCount val="1"/>
                <c:pt idx="0">
                  <c:v>Point to Point big data</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Sheet1!$B$7:$S$7</c:f>
              <c:numCache>
                <c:formatCode>General</c:formatCode>
                <c:ptCount val="18"/>
                <c:pt idx="0">
                  <c:v>9.57</c:v>
                </c:pt>
                <c:pt idx="1">
                  <c:v>4.22</c:v>
                </c:pt>
                <c:pt idx="2">
                  <c:v>4.109999999999999</c:v>
                </c:pt>
                <c:pt idx="3">
                  <c:v>4.31</c:v>
                </c:pt>
                <c:pt idx="4">
                  <c:v>4.2</c:v>
                </c:pt>
                <c:pt idx="5">
                  <c:v>5.149999999999999</c:v>
                </c:pt>
                <c:pt idx="6">
                  <c:v>6.05</c:v>
                </c:pt>
                <c:pt idx="7">
                  <c:v>9.37</c:v>
                </c:pt>
                <c:pt idx="8">
                  <c:v>11.81</c:v>
                </c:pt>
                <c:pt idx="9">
                  <c:v>12.55</c:v>
                </c:pt>
                <c:pt idx="10">
                  <c:v>13.39</c:v>
                </c:pt>
                <c:pt idx="11">
                  <c:v>12.33</c:v>
                </c:pt>
                <c:pt idx="12">
                  <c:v>10.46</c:v>
                </c:pt>
                <c:pt idx="13">
                  <c:v>10.46</c:v>
                </c:pt>
                <c:pt idx="14">
                  <c:v>6.87</c:v>
                </c:pt>
                <c:pt idx="15">
                  <c:v>8.27</c:v>
                </c:pt>
                <c:pt idx="16">
                  <c:v>9.7</c:v>
                </c:pt>
                <c:pt idx="17">
                  <c:v>14.02</c:v>
                </c:pt>
              </c:numCache>
            </c:numRef>
          </c:val>
        </c:ser>
        <c:ser>
          <c:idx val="1"/>
          <c:order val="1"/>
          <c:tx>
            <c:strRef>
              <c:f>Sheet1!$A$8</c:f>
              <c:strCache>
                <c:ptCount val="1"/>
                <c:pt idx="0">
                  <c:v>LHC Overlay</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Sheet1!$B$8:$S$8</c:f>
              <c:numCache>
                <c:formatCode>General</c:formatCode>
                <c:ptCount val="18"/>
                <c:pt idx="0">
                  <c:v>1.7</c:v>
                </c:pt>
                <c:pt idx="1">
                  <c:v>1.29</c:v>
                </c:pt>
                <c:pt idx="2">
                  <c:v>5.3</c:v>
                </c:pt>
                <c:pt idx="3">
                  <c:v>3.81</c:v>
                </c:pt>
                <c:pt idx="4">
                  <c:v>4.63</c:v>
                </c:pt>
                <c:pt idx="5">
                  <c:v>5.92</c:v>
                </c:pt>
                <c:pt idx="6">
                  <c:v>4.88</c:v>
                </c:pt>
                <c:pt idx="7">
                  <c:v>6.3</c:v>
                </c:pt>
                <c:pt idx="8">
                  <c:v>8.0</c:v>
                </c:pt>
                <c:pt idx="9">
                  <c:v>9.61</c:v>
                </c:pt>
                <c:pt idx="10">
                  <c:v>8.73</c:v>
                </c:pt>
                <c:pt idx="11">
                  <c:v>9.73</c:v>
                </c:pt>
                <c:pt idx="12">
                  <c:v>10.79</c:v>
                </c:pt>
                <c:pt idx="13">
                  <c:v>11.22</c:v>
                </c:pt>
                <c:pt idx="14">
                  <c:v>10.58</c:v>
                </c:pt>
                <c:pt idx="15">
                  <c:v>15.42</c:v>
                </c:pt>
                <c:pt idx="16">
                  <c:v>16.38</c:v>
                </c:pt>
                <c:pt idx="17">
                  <c:v>17.58</c:v>
                </c:pt>
              </c:numCache>
            </c:numRef>
          </c:val>
        </c:ser>
        <c:ser>
          <c:idx val="2"/>
          <c:order val="2"/>
          <c:tx>
            <c:strRef>
              <c:f>Sheet1!$A$9</c:f>
              <c:strCache>
                <c:ptCount val="1"/>
                <c:pt idx="0">
                  <c:v>IP Routed</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Sheet1!$B$9:$S$9</c:f>
              <c:numCache>
                <c:formatCode>General</c:formatCode>
                <c:ptCount val="18"/>
                <c:pt idx="0">
                  <c:v>6.95</c:v>
                </c:pt>
                <c:pt idx="1">
                  <c:v>11.15</c:v>
                </c:pt>
                <c:pt idx="2">
                  <c:v>12.5</c:v>
                </c:pt>
                <c:pt idx="3">
                  <c:v>11.67</c:v>
                </c:pt>
                <c:pt idx="4">
                  <c:v>13.57</c:v>
                </c:pt>
                <c:pt idx="5">
                  <c:v>12.16</c:v>
                </c:pt>
                <c:pt idx="6">
                  <c:v>12.23</c:v>
                </c:pt>
                <c:pt idx="7">
                  <c:v>13.46</c:v>
                </c:pt>
                <c:pt idx="8">
                  <c:v>13.97</c:v>
                </c:pt>
                <c:pt idx="9">
                  <c:v>15.81</c:v>
                </c:pt>
                <c:pt idx="10">
                  <c:v>15.89</c:v>
                </c:pt>
                <c:pt idx="11">
                  <c:v>16.29</c:v>
                </c:pt>
                <c:pt idx="12">
                  <c:v>18.1</c:v>
                </c:pt>
                <c:pt idx="13">
                  <c:v>19.81</c:v>
                </c:pt>
                <c:pt idx="14">
                  <c:v>19.75</c:v>
                </c:pt>
                <c:pt idx="15">
                  <c:v>19.6</c:v>
                </c:pt>
                <c:pt idx="16">
                  <c:v>19.57</c:v>
                </c:pt>
                <c:pt idx="17">
                  <c:v>19.2</c:v>
                </c:pt>
              </c:numCache>
            </c:numRef>
          </c:val>
        </c:ser>
        <c:dLbls>
          <c:showLegendKey val="0"/>
          <c:showVal val="0"/>
          <c:showCatName val="0"/>
          <c:showSerName val="0"/>
          <c:showPercent val="0"/>
          <c:showBubbleSize val="0"/>
        </c:dLbls>
        <c:axId val="-1997435448"/>
        <c:axId val="-1997438472"/>
      </c:areaChart>
      <c:dateAx>
        <c:axId val="-1997435448"/>
        <c:scaling>
          <c:orientation val="minMax"/>
        </c:scaling>
        <c:delete val="0"/>
        <c:axPos val="b"/>
        <c:numFmt formatCode="mmm\-yy" sourceLinked="1"/>
        <c:majorTickMark val="out"/>
        <c:minorTickMark val="none"/>
        <c:tickLblPos val="nextTo"/>
        <c:crossAx val="-1997438472"/>
        <c:crosses val="autoZero"/>
        <c:auto val="1"/>
        <c:lblOffset val="100"/>
        <c:baseTimeUnit val="months"/>
      </c:dateAx>
      <c:valAx>
        <c:axId val="-1997438472"/>
        <c:scaling>
          <c:orientation val="minMax"/>
        </c:scaling>
        <c:delete val="0"/>
        <c:axPos val="l"/>
        <c:majorGridlines/>
        <c:title>
          <c:tx>
            <c:rich>
              <a:bodyPr rot="-5400000" vert="horz"/>
              <a:lstStyle/>
              <a:p>
                <a:pPr>
                  <a:defRPr sz="2000"/>
                </a:pPr>
                <a:r>
                  <a:rPr lang="en-US" sz="2000" dirty="0" smtClean="0"/>
                  <a:t>Petabytes/month</a:t>
                </a:r>
                <a:endParaRPr lang="en-US" sz="2000" dirty="0"/>
              </a:p>
            </c:rich>
          </c:tx>
          <c:layout>
            <c:manualLayout>
              <c:xMode val="edge"/>
              <c:yMode val="edge"/>
              <c:x val="0.0256959470268507"/>
              <c:y val="0.159563750797583"/>
            </c:manualLayout>
          </c:layout>
          <c:overlay val="0"/>
        </c:title>
        <c:numFmt formatCode="General" sourceLinked="1"/>
        <c:majorTickMark val="out"/>
        <c:minorTickMark val="none"/>
        <c:tickLblPos val="nextTo"/>
        <c:crossAx val="-1997435448"/>
        <c:crosses val="autoZero"/>
        <c:crossBetween val="midCat"/>
      </c:valAx>
    </c:plotArea>
    <c:legend>
      <c:legendPos val="r"/>
      <c:layout>
        <c:manualLayout>
          <c:xMode val="edge"/>
          <c:yMode val="edge"/>
          <c:x val="0.202198774202702"/>
          <c:y val="0.0512141147699125"/>
          <c:w val="0.241449935843864"/>
          <c:h val="0.188445116385576"/>
        </c:manualLayout>
      </c:layout>
      <c:overlay val="0"/>
      <c:spPr>
        <a:solidFill>
          <a:schemeClr val="bg1"/>
        </a:solidFill>
        <a:ln>
          <a:solidFill>
            <a:srgbClr val="FFFFFF"/>
          </a:solidFill>
        </a:ln>
      </c:spPr>
      <c:txPr>
        <a:bodyPr/>
        <a:lstStyle/>
        <a:p>
          <a:pPr>
            <a:defRPr sz="1400"/>
          </a:pPr>
          <a:endParaRPr lang="en-US"/>
        </a:p>
      </c:txPr>
    </c:legend>
    <c:plotVisOnly val="1"/>
    <c:dispBlanksAs val="zero"/>
    <c:showDLblsOverMax val="0"/>
  </c:chart>
  <c:externalData r:id="rId1">
    <c:autoUpdate val="0"/>
  </c:externalData>
</c:chartSpace>
</file>

<file path=ppt/diagrams/_rels/data6.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5" Type="http://schemas.openxmlformats.org/officeDocument/2006/relationships/image" Target="../media/image110.png"/><Relationship Id="rId1" Type="http://schemas.openxmlformats.org/officeDocument/2006/relationships/image" Target="../media/image106.png"/><Relationship Id="rId2" Type="http://schemas.openxmlformats.org/officeDocument/2006/relationships/image" Target="../media/image10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5" Type="http://schemas.openxmlformats.org/officeDocument/2006/relationships/image" Target="../media/image110.png"/><Relationship Id="rId1" Type="http://schemas.openxmlformats.org/officeDocument/2006/relationships/image" Target="../media/image106.png"/><Relationship Id="rId2" Type="http://schemas.openxmlformats.org/officeDocument/2006/relationships/image" Target="../media/image107.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448CB-3E74-3944-B59F-6958AB366248}" type="doc">
      <dgm:prSet loTypeId="urn:microsoft.com/office/officeart/2005/8/layout/cycle3" loCatId="" qsTypeId="urn:microsoft.com/office/officeart/2005/8/quickstyle/simple4" qsCatId="simple" csTypeId="urn:microsoft.com/office/officeart/2005/8/colors/accent1_5" csCatId="accent1" phldr="1"/>
      <dgm:spPr/>
      <dgm:t>
        <a:bodyPr/>
        <a:lstStyle/>
        <a:p>
          <a:endParaRPr lang="en-US"/>
        </a:p>
      </dgm:t>
    </dgm:pt>
    <dgm:pt modelId="{2D6DDFAC-F29E-1047-B514-643372B3285C}">
      <dgm:prSet phldrT="[Text]" phldr="1"/>
      <dgm:spPr>
        <a:noFill/>
        <a:ln>
          <a:noFill/>
        </a:ln>
      </dgm:spPr>
      <dgm:t>
        <a:bodyPr/>
        <a:lstStyle/>
        <a:p>
          <a:endParaRPr lang="en-US" dirty="0">
            <a:solidFill>
              <a:schemeClr val="bg1"/>
            </a:solidFill>
          </a:endParaRPr>
        </a:p>
      </dgm:t>
    </dgm:pt>
    <dgm:pt modelId="{57E6C7F6-505B-9F4B-A544-85421552CD31}" type="parTrans" cxnId="{036985A4-0061-CB46-AE67-D65F6E36D354}">
      <dgm:prSet/>
      <dgm:spPr/>
      <dgm:t>
        <a:bodyPr/>
        <a:lstStyle/>
        <a:p>
          <a:endParaRPr lang="en-US"/>
        </a:p>
      </dgm:t>
    </dgm:pt>
    <dgm:pt modelId="{698F4ACC-96BE-D64C-B89D-187FFF1AAF46}" type="sibTrans" cxnId="{036985A4-0061-CB46-AE67-D65F6E36D354}">
      <dgm:prSet/>
      <dgm:spPr>
        <a:solidFill>
          <a:schemeClr val="accent5">
            <a:lumMod val="75000"/>
          </a:schemeClr>
        </a:solidFill>
      </dgm:spPr>
      <dgm:t>
        <a:bodyPr/>
        <a:lstStyle/>
        <a:p>
          <a:endParaRPr lang="en-US"/>
        </a:p>
      </dgm:t>
    </dgm:pt>
    <dgm:pt modelId="{D55CBA5F-6AA2-DA48-9E49-E546B8FE161B}">
      <dgm:prSet phldrT="[Text]"/>
      <dgm:spPr>
        <a:noFill/>
        <a:ln>
          <a:noFill/>
        </a:ln>
      </dgm:spPr>
      <dgm:t>
        <a:bodyPr/>
        <a:lstStyle/>
        <a:p>
          <a:endParaRPr lang="en-US" dirty="0"/>
        </a:p>
      </dgm:t>
    </dgm:pt>
    <dgm:pt modelId="{F98EAD81-F2C8-9C43-927B-40A2E448464D}" type="parTrans" cxnId="{5A9A78C8-7128-1E49-9513-EC6A92A142CB}">
      <dgm:prSet/>
      <dgm:spPr/>
      <dgm:t>
        <a:bodyPr/>
        <a:lstStyle/>
        <a:p>
          <a:endParaRPr lang="en-US"/>
        </a:p>
      </dgm:t>
    </dgm:pt>
    <dgm:pt modelId="{97B94B22-6FA1-264E-BE02-AE8E93C530AC}" type="sibTrans" cxnId="{5A9A78C8-7128-1E49-9513-EC6A92A142CB}">
      <dgm:prSet/>
      <dgm:spPr/>
      <dgm:t>
        <a:bodyPr/>
        <a:lstStyle/>
        <a:p>
          <a:endParaRPr lang="en-US"/>
        </a:p>
      </dgm:t>
    </dgm:pt>
    <dgm:pt modelId="{29836F12-5D24-D643-B7A8-C743A37F309A}">
      <dgm:prSet phldrT="[Text]"/>
      <dgm:spPr>
        <a:noFill/>
        <a:ln>
          <a:noFill/>
        </a:ln>
      </dgm:spPr>
      <dgm:t>
        <a:bodyPr/>
        <a:lstStyle/>
        <a:p>
          <a:endParaRPr lang="en-US"/>
        </a:p>
      </dgm:t>
    </dgm:pt>
    <dgm:pt modelId="{6A88B8B0-1FC1-794F-AA6F-239F541D6E88}" type="parTrans" cxnId="{F4B7B3B6-E488-9F4E-9AB0-6DC497108CF0}">
      <dgm:prSet/>
      <dgm:spPr/>
      <dgm:t>
        <a:bodyPr/>
        <a:lstStyle/>
        <a:p>
          <a:endParaRPr lang="en-US"/>
        </a:p>
      </dgm:t>
    </dgm:pt>
    <dgm:pt modelId="{F363086A-ABD8-7342-ABDC-6B65B3DEC361}" type="sibTrans" cxnId="{F4B7B3B6-E488-9F4E-9AB0-6DC497108CF0}">
      <dgm:prSet/>
      <dgm:spPr/>
      <dgm:t>
        <a:bodyPr/>
        <a:lstStyle/>
        <a:p>
          <a:endParaRPr lang="en-US"/>
        </a:p>
      </dgm:t>
    </dgm:pt>
    <dgm:pt modelId="{7B3072B9-C896-F545-9143-4C00D1DD11B8}">
      <dgm:prSet phldrT="[Text]"/>
      <dgm:spPr>
        <a:noFill/>
        <a:ln>
          <a:noFill/>
        </a:ln>
      </dgm:spPr>
      <dgm:t>
        <a:bodyPr/>
        <a:lstStyle/>
        <a:p>
          <a:endParaRPr lang="en-US"/>
        </a:p>
      </dgm:t>
    </dgm:pt>
    <dgm:pt modelId="{ED866BCE-4CD5-FD40-A7A6-17A5CB1B264A}" type="parTrans" cxnId="{98D3F0B4-9D2B-C34A-A170-E1DC04BCF24D}">
      <dgm:prSet/>
      <dgm:spPr/>
      <dgm:t>
        <a:bodyPr/>
        <a:lstStyle/>
        <a:p>
          <a:endParaRPr lang="en-US"/>
        </a:p>
      </dgm:t>
    </dgm:pt>
    <dgm:pt modelId="{6D03A0A1-F203-8644-A44E-26E6F8860C20}" type="sibTrans" cxnId="{98D3F0B4-9D2B-C34A-A170-E1DC04BCF24D}">
      <dgm:prSet/>
      <dgm:spPr/>
      <dgm:t>
        <a:bodyPr/>
        <a:lstStyle/>
        <a:p>
          <a:endParaRPr lang="en-US"/>
        </a:p>
      </dgm:t>
    </dgm:pt>
    <dgm:pt modelId="{6BAD68E1-8E98-8F49-8464-D5C58885BFDA}">
      <dgm:prSet phldrT="[Text]"/>
      <dgm:spPr>
        <a:noFill/>
      </dgm:spPr>
      <dgm:t>
        <a:bodyPr/>
        <a:lstStyle/>
        <a:p>
          <a:endParaRPr lang="en-US"/>
        </a:p>
      </dgm:t>
    </dgm:pt>
    <dgm:pt modelId="{0F95568B-54E5-FF41-9FB4-482BBEE20FB9}" type="parTrans" cxnId="{D63F7F97-D762-7B42-BA37-B77151A7CC53}">
      <dgm:prSet/>
      <dgm:spPr/>
      <dgm:t>
        <a:bodyPr/>
        <a:lstStyle/>
        <a:p>
          <a:endParaRPr lang="en-US"/>
        </a:p>
      </dgm:t>
    </dgm:pt>
    <dgm:pt modelId="{C76FAFF4-E834-7A40-B39D-56F38E1127A3}" type="sibTrans" cxnId="{D63F7F97-D762-7B42-BA37-B77151A7CC53}">
      <dgm:prSet/>
      <dgm:spPr/>
      <dgm:t>
        <a:bodyPr/>
        <a:lstStyle/>
        <a:p>
          <a:endParaRPr lang="en-US"/>
        </a:p>
      </dgm:t>
    </dgm:pt>
    <dgm:pt modelId="{7A39ACD6-00BD-AC4C-896C-5D64A535C839}">
      <dgm:prSet phldrT="[Text]"/>
      <dgm:spPr>
        <a:noFill/>
        <a:ln>
          <a:noFill/>
        </a:ln>
      </dgm:spPr>
      <dgm:t>
        <a:bodyPr/>
        <a:lstStyle/>
        <a:p>
          <a:endParaRPr lang="en-US"/>
        </a:p>
      </dgm:t>
    </dgm:pt>
    <dgm:pt modelId="{45E4FA6D-EAEB-4548-89A8-3034CC687E8D}" type="parTrans" cxnId="{2F1D23BF-8A43-894B-BBE8-E2DC413CDC17}">
      <dgm:prSet/>
      <dgm:spPr/>
      <dgm:t>
        <a:bodyPr/>
        <a:lstStyle/>
        <a:p>
          <a:endParaRPr lang="en-US"/>
        </a:p>
      </dgm:t>
    </dgm:pt>
    <dgm:pt modelId="{F421D6C2-8504-E542-A5D5-F51516E3455D}" type="sibTrans" cxnId="{2F1D23BF-8A43-894B-BBE8-E2DC413CDC17}">
      <dgm:prSet/>
      <dgm:spPr/>
      <dgm:t>
        <a:bodyPr/>
        <a:lstStyle/>
        <a:p>
          <a:endParaRPr lang="en-US"/>
        </a:p>
      </dgm:t>
    </dgm:pt>
    <dgm:pt modelId="{C0E244C5-545A-F14E-8681-B4D257B49DEC}" type="pres">
      <dgm:prSet presAssocID="{5E7448CB-3E74-3944-B59F-6958AB366248}" presName="Name0" presStyleCnt="0">
        <dgm:presLayoutVars>
          <dgm:dir/>
          <dgm:resizeHandles val="exact"/>
        </dgm:presLayoutVars>
      </dgm:prSet>
      <dgm:spPr/>
      <dgm:t>
        <a:bodyPr/>
        <a:lstStyle/>
        <a:p>
          <a:endParaRPr lang="en-US"/>
        </a:p>
      </dgm:t>
    </dgm:pt>
    <dgm:pt modelId="{9DC3C527-984F-424B-9126-5AB38F67EC59}" type="pres">
      <dgm:prSet presAssocID="{5E7448CB-3E74-3944-B59F-6958AB366248}" presName="cycle" presStyleCnt="0"/>
      <dgm:spPr/>
    </dgm:pt>
    <dgm:pt modelId="{C81A9AF5-DFE2-DB49-88DE-E33C3E37671E}" type="pres">
      <dgm:prSet presAssocID="{2D6DDFAC-F29E-1047-B514-643372B3285C}" presName="nodeFirstNode" presStyleLbl="node1" presStyleIdx="0" presStyleCnt="6" custScaleX="16304" custScaleY="5999" custRadScaleRad="97364" custRadScaleInc="-2051">
        <dgm:presLayoutVars>
          <dgm:bulletEnabled val="1"/>
        </dgm:presLayoutVars>
      </dgm:prSet>
      <dgm:spPr/>
      <dgm:t>
        <a:bodyPr/>
        <a:lstStyle/>
        <a:p>
          <a:endParaRPr lang="en-US"/>
        </a:p>
      </dgm:t>
    </dgm:pt>
    <dgm:pt modelId="{E8B63EC7-6408-644C-A080-DF28C620E8A9}" type="pres">
      <dgm:prSet presAssocID="{698F4ACC-96BE-D64C-B89D-187FFF1AAF46}" presName="sibTransFirstNode" presStyleLbl="bgShp" presStyleIdx="0" presStyleCnt="1" custScaleX="118001" custLinFactNeighborX="2898"/>
      <dgm:spPr/>
      <dgm:t>
        <a:bodyPr/>
        <a:lstStyle/>
        <a:p>
          <a:endParaRPr lang="en-US"/>
        </a:p>
      </dgm:t>
    </dgm:pt>
    <dgm:pt modelId="{261AC40E-B051-CD47-8AAB-5DC05625061B}" type="pres">
      <dgm:prSet presAssocID="{29836F12-5D24-D643-B7A8-C743A37F309A}" presName="nodeFollowingNodes" presStyleLbl="node1" presStyleIdx="1" presStyleCnt="6" custFlipHor="1" custScaleX="3153" custScaleY="67681">
        <dgm:presLayoutVars>
          <dgm:bulletEnabled val="1"/>
        </dgm:presLayoutVars>
      </dgm:prSet>
      <dgm:spPr/>
      <dgm:t>
        <a:bodyPr/>
        <a:lstStyle/>
        <a:p>
          <a:endParaRPr lang="en-US"/>
        </a:p>
      </dgm:t>
    </dgm:pt>
    <dgm:pt modelId="{C7AAABC4-8877-3847-B0C8-5B98B676D156}" type="pres">
      <dgm:prSet presAssocID="{7B3072B9-C896-F545-9143-4C00D1DD11B8}" presName="nodeFollowingNodes" presStyleLbl="node1" presStyleIdx="2" presStyleCnt="6" custFlipHor="1" custScaleX="15651" custScaleY="18878" custRadScaleRad="107997" custRadScaleInc="-45382">
        <dgm:presLayoutVars>
          <dgm:bulletEnabled val="1"/>
        </dgm:presLayoutVars>
      </dgm:prSet>
      <dgm:spPr/>
      <dgm:t>
        <a:bodyPr/>
        <a:lstStyle/>
        <a:p>
          <a:endParaRPr lang="en-US"/>
        </a:p>
      </dgm:t>
    </dgm:pt>
    <dgm:pt modelId="{9C284CEB-9784-1A43-B921-85A9D78A37C9}" type="pres">
      <dgm:prSet presAssocID="{6BAD68E1-8E98-8F49-8464-D5C58885BFDA}" presName="nodeFollowingNodes" presStyleLbl="node1" presStyleIdx="3" presStyleCnt="6" custScaleX="30659" custScaleY="21884" custRadScaleRad="112495" custRadScaleInc="10842">
        <dgm:presLayoutVars>
          <dgm:bulletEnabled val="1"/>
        </dgm:presLayoutVars>
      </dgm:prSet>
      <dgm:spPr/>
      <dgm:t>
        <a:bodyPr/>
        <a:lstStyle/>
        <a:p>
          <a:endParaRPr lang="en-US"/>
        </a:p>
      </dgm:t>
    </dgm:pt>
    <dgm:pt modelId="{FE562E26-C2F1-664B-BB75-09DD1C863DBA}" type="pres">
      <dgm:prSet presAssocID="{7A39ACD6-00BD-AC4C-896C-5D64A535C839}" presName="nodeFollowingNodes" presStyleLbl="node1" presStyleIdx="4" presStyleCnt="6" custScaleX="7777" custScaleY="6307" custRadScaleRad="105421" custRadScaleInc="54322">
        <dgm:presLayoutVars>
          <dgm:bulletEnabled val="1"/>
        </dgm:presLayoutVars>
      </dgm:prSet>
      <dgm:spPr/>
      <dgm:t>
        <a:bodyPr/>
        <a:lstStyle/>
        <a:p>
          <a:endParaRPr lang="en-US"/>
        </a:p>
      </dgm:t>
    </dgm:pt>
    <dgm:pt modelId="{75F19F22-0C8D-DB4E-AB9C-AFC6551BF6F0}" type="pres">
      <dgm:prSet presAssocID="{D55CBA5F-6AA2-DA48-9E49-E546B8FE161B}" presName="nodeFollowingNodes" presStyleLbl="node1" presStyleIdx="5" presStyleCnt="6" custScaleX="21974" custScaleY="8333">
        <dgm:presLayoutVars>
          <dgm:bulletEnabled val="1"/>
        </dgm:presLayoutVars>
      </dgm:prSet>
      <dgm:spPr/>
      <dgm:t>
        <a:bodyPr/>
        <a:lstStyle/>
        <a:p>
          <a:endParaRPr lang="en-US"/>
        </a:p>
      </dgm:t>
    </dgm:pt>
  </dgm:ptLst>
  <dgm:cxnLst>
    <dgm:cxn modelId="{5A9A78C8-7128-1E49-9513-EC6A92A142CB}" srcId="{5E7448CB-3E74-3944-B59F-6958AB366248}" destId="{D55CBA5F-6AA2-DA48-9E49-E546B8FE161B}" srcOrd="5" destOrd="0" parTransId="{F98EAD81-F2C8-9C43-927B-40A2E448464D}" sibTransId="{97B94B22-6FA1-264E-BE02-AE8E93C530AC}"/>
    <dgm:cxn modelId="{0C8788AB-6086-DC46-8AD2-1F1F92351127}" type="presOf" srcId="{D55CBA5F-6AA2-DA48-9E49-E546B8FE161B}" destId="{75F19F22-0C8D-DB4E-AB9C-AFC6551BF6F0}" srcOrd="0" destOrd="0" presId="urn:microsoft.com/office/officeart/2005/8/layout/cycle3"/>
    <dgm:cxn modelId="{7AE29487-FEA0-BA49-B812-812BA678A010}" type="presOf" srcId="{5E7448CB-3E74-3944-B59F-6958AB366248}" destId="{C0E244C5-545A-F14E-8681-B4D257B49DEC}" srcOrd="0" destOrd="0" presId="urn:microsoft.com/office/officeart/2005/8/layout/cycle3"/>
    <dgm:cxn modelId="{D63F7F97-D762-7B42-BA37-B77151A7CC53}" srcId="{5E7448CB-3E74-3944-B59F-6958AB366248}" destId="{6BAD68E1-8E98-8F49-8464-D5C58885BFDA}" srcOrd="3" destOrd="0" parTransId="{0F95568B-54E5-FF41-9FB4-482BBEE20FB9}" sibTransId="{C76FAFF4-E834-7A40-B39D-56F38E1127A3}"/>
    <dgm:cxn modelId="{036985A4-0061-CB46-AE67-D65F6E36D354}" srcId="{5E7448CB-3E74-3944-B59F-6958AB366248}" destId="{2D6DDFAC-F29E-1047-B514-643372B3285C}" srcOrd="0" destOrd="0" parTransId="{57E6C7F6-505B-9F4B-A544-85421552CD31}" sibTransId="{698F4ACC-96BE-D64C-B89D-187FFF1AAF46}"/>
    <dgm:cxn modelId="{6B83DB0B-A6E2-8344-B7FE-8380CD074B5C}" type="presOf" srcId="{7B3072B9-C896-F545-9143-4C00D1DD11B8}" destId="{C7AAABC4-8877-3847-B0C8-5B98B676D156}" srcOrd="0" destOrd="0" presId="urn:microsoft.com/office/officeart/2005/8/layout/cycle3"/>
    <dgm:cxn modelId="{F4B7B3B6-E488-9F4E-9AB0-6DC497108CF0}" srcId="{5E7448CB-3E74-3944-B59F-6958AB366248}" destId="{29836F12-5D24-D643-B7A8-C743A37F309A}" srcOrd="1" destOrd="0" parTransId="{6A88B8B0-1FC1-794F-AA6F-239F541D6E88}" sibTransId="{F363086A-ABD8-7342-ABDC-6B65B3DEC361}"/>
    <dgm:cxn modelId="{1BFB3A82-A952-844C-B2A3-AC6F96A2B460}" type="presOf" srcId="{698F4ACC-96BE-D64C-B89D-187FFF1AAF46}" destId="{E8B63EC7-6408-644C-A080-DF28C620E8A9}" srcOrd="0" destOrd="0" presId="urn:microsoft.com/office/officeart/2005/8/layout/cycle3"/>
    <dgm:cxn modelId="{98D3F0B4-9D2B-C34A-A170-E1DC04BCF24D}" srcId="{5E7448CB-3E74-3944-B59F-6958AB366248}" destId="{7B3072B9-C896-F545-9143-4C00D1DD11B8}" srcOrd="2" destOrd="0" parTransId="{ED866BCE-4CD5-FD40-A7A6-17A5CB1B264A}" sibTransId="{6D03A0A1-F203-8644-A44E-26E6F8860C20}"/>
    <dgm:cxn modelId="{012D5C73-6A48-ED4A-A46B-8760E608D8D3}" type="presOf" srcId="{7A39ACD6-00BD-AC4C-896C-5D64A535C839}" destId="{FE562E26-C2F1-664B-BB75-09DD1C863DBA}" srcOrd="0" destOrd="0" presId="urn:microsoft.com/office/officeart/2005/8/layout/cycle3"/>
    <dgm:cxn modelId="{A2A6A60F-11E6-ED43-946B-4B467385ADDB}" type="presOf" srcId="{29836F12-5D24-D643-B7A8-C743A37F309A}" destId="{261AC40E-B051-CD47-8AAB-5DC05625061B}" srcOrd="0" destOrd="0" presId="urn:microsoft.com/office/officeart/2005/8/layout/cycle3"/>
    <dgm:cxn modelId="{A085C3F3-E33C-AA44-B29E-59946FDFAF34}" type="presOf" srcId="{6BAD68E1-8E98-8F49-8464-D5C58885BFDA}" destId="{9C284CEB-9784-1A43-B921-85A9D78A37C9}" srcOrd="0" destOrd="0" presId="urn:microsoft.com/office/officeart/2005/8/layout/cycle3"/>
    <dgm:cxn modelId="{38EF42C0-408D-2E49-8727-7D34354204E3}" type="presOf" srcId="{2D6DDFAC-F29E-1047-B514-643372B3285C}" destId="{C81A9AF5-DFE2-DB49-88DE-E33C3E37671E}" srcOrd="0" destOrd="0" presId="urn:microsoft.com/office/officeart/2005/8/layout/cycle3"/>
    <dgm:cxn modelId="{2F1D23BF-8A43-894B-BBE8-E2DC413CDC17}" srcId="{5E7448CB-3E74-3944-B59F-6958AB366248}" destId="{7A39ACD6-00BD-AC4C-896C-5D64A535C839}" srcOrd="4" destOrd="0" parTransId="{45E4FA6D-EAEB-4548-89A8-3034CC687E8D}" sibTransId="{F421D6C2-8504-E542-A5D5-F51516E3455D}"/>
    <dgm:cxn modelId="{E27D4B0E-FA58-E340-9750-38FFC15F6EA9}" type="presParOf" srcId="{C0E244C5-545A-F14E-8681-B4D257B49DEC}" destId="{9DC3C527-984F-424B-9126-5AB38F67EC59}" srcOrd="0" destOrd="0" presId="urn:microsoft.com/office/officeart/2005/8/layout/cycle3"/>
    <dgm:cxn modelId="{BBA2EA3A-292F-AF45-826F-DD8C648879BE}" type="presParOf" srcId="{9DC3C527-984F-424B-9126-5AB38F67EC59}" destId="{C81A9AF5-DFE2-DB49-88DE-E33C3E37671E}" srcOrd="0" destOrd="0" presId="urn:microsoft.com/office/officeart/2005/8/layout/cycle3"/>
    <dgm:cxn modelId="{AA031C35-7893-3741-AF19-A25803839776}" type="presParOf" srcId="{9DC3C527-984F-424B-9126-5AB38F67EC59}" destId="{E8B63EC7-6408-644C-A080-DF28C620E8A9}" srcOrd="1" destOrd="0" presId="urn:microsoft.com/office/officeart/2005/8/layout/cycle3"/>
    <dgm:cxn modelId="{D0101FE6-773D-6C45-9BF1-654200457E70}" type="presParOf" srcId="{9DC3C527-984F-424B-9126-5AB38F67EC59}" destId="{261AC40E-B051-CD47-8AAB-5DC05625061B}" srcOrd="2" destOrd="0" presId="urn:microsoft.com/office/officeart/2005/8/layout/cycle3"/>
    <dgm:cxn modelId="{92880633-CF27-4841-857F-59DF5A84A5F0}" type="presParOf" srcId="{9DC3C527-984F-424B-9126-5AB38F67EC59}" destId="{C7AAABC4-8877-3847-B0C8-5B98B676D156}" srcOrd="3" destOrd="0" presId="urn:microsoft.com/office/officeart/2005/8/layout/cycle3"/>
    <dgm:cxn modelId="{D37557AE-06C0-6549-9F0B-F121574745E4}" type="presParOf" srcId="{9DC3C527-984F-424B-9126-5AB38F67EC59}" destId="{9C284CEB-9784-1A43-B921-85A9D78A37C9}" srcOrd="4" destOrd="0" presId="urn:microsoft.com/office/officeart/2005/8/layout/cycle3"/>
    <dgm:cxn modelId="{F598B1AE-3240-664B-BC81-FF0E5A7BC18D}" type="presParOf" srcId="{9DC3C527-984F-424B-9126-5AB38F67EC59}" destId="{FE562E26-C2F1-664B-BB75-09DD1C863DBA}" srcOrd="5" destOrd="0" presId="urn:microsoft.com/office/officeart/2005/8/layout/cycle3"/>
    <dgm:cxn modelId="{5A750910-DA0D-114D-897B-9F3E97860838}" type="presParOf" srcId="{9DC3C527-984F-424B-9126-5AB38F67EC59}" destId="{75F19F22-0C8D-DB4E-AB9C-AFC6551BF6F0}" srcOrd="6"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9D343D-98A8-3040-BBEB-C4580F47E9A3}" type="doc">
      <dgm:prSet loTypeId="urn:microsoft.com/office/officeart/2005/8/layout/balance1" loCatId="" qsTypeId="urn:microsoft.com/office/officeart/2005/8/quickstyle/simple4" qsCatId="simple" csTypeId="urn:microsoft.com/office/officeart/2005/8/colors/accent1_2" csCatId="accent1" phldr="1"/>
      <dgm:spPr/>
      <dgm:t>
        <a:bodyPr/>
        <a:lstStyle/>
        <a:p>
          <a:endParaRPr lang="en-US"/>
        </a:p>
      </dgm:t>
    </dgm:pt>
    <dgm:pt modelId="{D6B9E789-4724-5046-B325-93F810B6C62D}">
      <dgm:prSet phldrT="[Text]" custT="1"/>
      <dgm:spPr>
        <a:solidFill>
          <a:srgbClr val="A83535"/>
        </a:solidFill>
        <a:ln>
          <a:noFill/>
        </a:ln>
      </dgm:spPr>
      <dgm:t>
        <a:bodyPr/>
        <a:lstStyle/>
        <a:p>
          <a:r>
            <a:rPr lang="en-US" sz="3200" dirty="0" smtClean="0">
              <a:solidFill>
                <a:srgbClr val="FFFFFF"/>
              </a:solidFill>
              <a:latin typeface="+mn-lt"/>
              <a:cs typeface="Arial"/>
            </a:rPr>
            <a:t>Experimentation</a:t>
          </a:r>
          <a:endParaRPr lang="en-US" sz="3200" dirty="0">
            <a:solidFill>
              <a:srgbClr val="FFFFFF"/>
            </a:solidFill>
            <a:latin typeface="+mn-lt"/>
            <a:cs typeface="Arial"/>
          </a:endParaRPr>
        </a:p>
      </dgm:t>
    </dgm:pt>
    <dgm:pt modelId="{312D3FBE-F65B-9E41-BA2B-E6406534CE7C}" type="parTrans" cxnId="{5EE3204A-2B40-CC49-9C0F-4B311BF33CD8}">
      <dgm:prSet/>
      <dgm:spPr/>
      <dgm:t>
        <a:bodyPr/>
        <a:lstStyle/>
        <a:p>
          <a:endParaRPr lang="en-US" sz="2400">
            <a:latin typeface="Arial"/>
            <a:cs typeface="Arial"/>
          </a:endParaRPr>
        </a:p>
      </dgm:t>
    </dgm:pt>
    <dgm:pt modelId="{B746922F-D70F-CB42-979A-5A2C08C87796}" type="sibTrans" cxnId="{5EE3204A-2B40-CC49-9C0F-4B311BF33CD8}">
      <dgm:prSet/>
      <dgm:spPr/>
      <dgm:t>
        <a:bodyPr/>
        <a:lstStyle/>
        <a:p>
          <a:endParaRPr lang="en-US" sz="2400">
            <a:latin typeface="Arial"/>
            <a:cs typeface="Arial"/>
          </a:endParaRPr>
        </a:p>
      </dgm:t>
    </dgm:pt>
    <dgm:pt modelId="{180440F7-4226-DD48-AC49-A7B5634162AE}">
      <dgm:prSet phldrT="[Text]" custT="1"/>
      <dgm:spPr>
        <a:solidFill>
          <a:srgbClr val="435EB7"/>
        </a:solidFill>
      </dgm:spPr>
      <dgm:t>
        <a:bodyPr/>
        <a:lstStyle/>
        <a:p>
          <a:r>
            <a:rPr lang="en-US" sz="3200" dirty="0" smtClean="0">
              <a:latin typeface="+mn-lt"/>
              <a:cs typeface="Arial"/>
            </a:rPr>
            <a:t>Data Analysis</a:t>
          </a:r>
          <a:endParaRPr lang="en-US" sz="3200" dirty="0">
            <a:latin typeface="+mn-lt"/>
            <a:cs typeface="Arial"/>
          </a:endParaRPr>
        </a:p>
      </dgm:t>
    </dgm:pt>
    <dgm:pt modelId="{833F4F44-CEEE-D041-B9AA-8DA9839066EE}" type="parTrans" cxnId="{0DA5A46F-A3A2-FA46-8CD1-D326487EBB51}">
      <dgm:prSet/>
      <dgm:spPr/>
      <dgm:t>
        <a:bodyPr/>
        <a:lstStyle/>
        <a:p>
          <a:endParaRPr lang="en-US" sz="2400">
            <a:latin typeface="Arial"/>
            <a:cs typeface="Arial"/>
          </a:endParaRPr>
        </a:p>
      </dgm:t>
    </dgm:pt>
    <dgm:pt modelId="{088D6535-65B3-D145-8FEF-D5232662E212}" type="sibTrans" cxnId="{0DA5A46F-A3A2-FA46-8CD1-D326487EBB51}">
      <dgm:prSet/>
      <dgm:spPr/>
      <dgm:t>
        <a:bodyPr/>
        <a:lstStyle/>
        <a:p>
          <a:endParaRPr lang="en-US" sz="2400">
            <a:latin typeface="Arial"/>
            <a:cs typeface="Arial"/>
          </a:endParaRPr>
        </a:p>
      </dgm:t>
    </dgm:pt>
    <dgm:pt modelId="{37126BB9-A607-A14C-A539-3BA69A3771C9}">
      <dgm:prSet phldrT="[Text]" custT="1"/>
      <dgm:spPr>
        <a:solidFill>
          <a:srgbClr val="A83535"/>
        </a:solidFill>
        <a:ln>
          <a:noFill/>
        </a:ln>
      </dgm:spPr>
      <dgm:t>
        <a:bodyPr/>
        <a:lstStyle/>
        <a:p>
          <a:r>
            <a:rPr lang="en-US" sz="3200" dirty="0" smtClean="0">
              <a:solidFill>
                <a:srgbClr val="FFFFFF"/>
              </a:solidFill>
              <a:latin typeface="+mn-lt"/>
              <a:cs typeface="Arial"/>
            </a:rPr>
            <a:t>Theory</a:t>
          </a:r>
          <a:endParaRPr lang="en-US" sz="3200" dirty="0">
            <a:solidFill>
              <a:srgbClr val="FFFFFF"/>
            </a:solidFill>
            <a:latin typeface="+mn-lt"/>
            <a:cs typeface="Arial"/>
          </a:endParaRPr>
        </a:p>
      </dgm:t>
    </dgm:pt>
    <dgm:pt modelId="{F6BBBEFC-596C-064C-99F1-3E8AA1C73B29}" type="parTrans" cxnId="{2A3C8BD8-87F3-9843-A6EC-856ED7825413}">
      <dgm:prSet/>
      <dgm:spPr/>
      <dgm:t>
        <a:bodyPr/>
        <a:lstStyle/>
        <a:p>
          <a:endParaRPr lang="en-US" sz="2400">
            <a:latin typeface="Arial"/>
            <a:cs typeface="Arial"/>
          </a:endParaRPr>
        </a:p>
      </dgm:t>
    </dgm:pt>
    <dgm:pt modelId="{99A19C1B-12F8-DE42-89EE-7B066780CF8C}" type="sibTrans" cxnId="{2A3C8BD8-87F3-9843-A6EC-856ED7825413}">
      <dgm:prSet/>
      <dgm:spPr/>
      <dgm:t>
        <a:bodyPr/>
        <a:lstStyle/>
        <a:p>
          <a:endParaRPr lang="en-US" sz="2400">
            <a:latin typeface="Arial"/>
            <a:cs typeface="Arial"/>
          </a:endParaRPr>
        </a:p>
      </dgm:t>
    </dgm:pt>
    <dgm:pt modelId="{A62DEB7D-BAB5-5D41-88FC-4F64B1080922}">
      <dgm:prSet phldrT="[Text]" custT="1"/>
      <dgm:spPr>
        <a:solidFill>
          <a:srgbClr val="435EB7"/>
        </a:solidFill>
      </dgm:spPr>
      <dgm:t>
        <a:bodyPr/>
        <a:lstStyle/>
        <a:p>
          <a:r>
            <a:rPr lang="en-US" sz="3200" dirty="0" smtClean="0">
              <a:latin typeface="+mn-lt"/>
              <a:cs typeface="Arial"/>
            </a:rPr>
            <a:t>Simulation</a:t>
          </a:r>
          <a:endParaRPr lang="en-US" sz="3200" dirty="0">
            <a:latin typeface="+mn-lt"/>
            <a:cs typeface="Arial"/>
          </a:endParaRPr>
        </a:p>
      </dgm:t>
    </dgm:pt>
    <dgm:pt modelId="{FC3CBFED-5AA6-184D-A2B7-435E0E2E5282}" type="parTrans" cxnId="{6B3B029F-B5C2-324D-8795-CA91C06B8C5B}">
      <dgm:prSet/>
      <dgm:spPr/>
      <dgm:t>
        <a:bodyPr/>
        <a:lstStyle/>
        <a:p>
          <a:endParaRPr lang="en-US" sz="2400">
            <a:latin typeface="Arial"/>
            <a:cs typeface="Arial"/>
          </a:endParaRPr>
        </a:p>
      </dgm:t>
    </dgm:pt>
    <dgm:pt modelId="{FED594CA-EC85-2244-A8D5-32C89ED1BD6B}" type="sibTrans" cxnId="{6B3B029F-B5C2-324D-8795-CA91C06B8C5B}">
      <dgm:prSet/>
      <dgm:spPr/>
      <dgm:t>
        <a:bodyPr/>
        <a:lstStyle/>
        <a:p>
          <a:endParaRPr lang="en-US" sz="2400">
            <a:latin typeface="Arial"/>
            <a:cs typeface="Arial"/>
          </a:endParaRPr>
        </a:p>
      </dgm:t>
    </dgm:pt>
    <dgm:pt modelId="{D2FEFDA5-63B3-684E-85E3-BE42F4052198}">
      <dgm:prSet phldrT="[Text]" custT="1"/>
      <dgm:spPr>
        <a:noFill/>
      </dgm:spPr>
      <dgm:t>
        <a:bodyPr/>
        <a:lstStyle/>
        <a:p>
          <a:endParaRPr lang="en-US" sz="2400" dirty="0">
            <a:latin typeface="Arial"/>
            <a:cs typeface="Arial"/>
          </a:endParaRPr>
        </a:p>
      </dgm:t>
    </dgm:pt>
    <dgm:pt modelId="{4E1D01A9-B5E2-E74B-893D-DB3D3613C18D}" type="sibTrans" cxnId="{263E97E4-30A1-4040-BE3C-6F8CF337429F}">
      <dgm:prSet/>
      <dgm:spPr/>
      <dgm:t>
        <a:bodyPr/>
        <a:lstStyle/>
        <a:p>
          <a:endParaRPr lang="en-US" sz="2400">
            <a:latin typeface="Arial"/>
            <a:cs typeface="Arial"/>
          </a:endParaRPr>
        </a:p>
      </dgm:t>
    </dgm:pt>
    <dgm:pt modelId="{580C9B47-261B-B642-B727-2C91CEAEF5B4}" type="parTrans" cxnId="{263E97E4-30A1-4040-BE3C-6F8CF337429F}">
      <dgm:prSet/>
      <dgm:spPr/>
      <dgm:t>
        <a:bodyPr/>
        <a:lstStyle/>
        <a:p>
          <a:endParaRPr lang="en-US" sz="2400">
            <a:latin typeface="Arial"/>
            <a:cs typeface="Arial"/>
          </a:endParaRPr>
        </a:p>
      </dgm:t>
    </dgm:pt>
    <dgm:pt modelId="{C8364A58-3F81-F44D-B03E-DD8389FE9F44}" type="pres">
      <dgm:prSet presAssocID="{FB9D343D-98A8-3040-BBEB-C4580F47E9A3}" presName="outerComposite" presStyleCnt="0">
        <dgm:presLayoutVars>
          <dgm:chMax val="2"/>
          <dgm:animLvl val="lvl"/>
          <dgm:resizeHandles val="exact"/>
        </dgm:presLayoutVars>
      </dgm:prSet>
      <dgm:spPr/>
      <dgm:t>
        <a:bodyPr/>
        <a:lstStyle/>
        <a:p>
          <a:endParaRPr lang="en-US"/>
        </a:p>
      </dgm:t>
    </dgm:pt>
    <dgm:pt modelId="{5C772125-52E5-0D43-9F63-380B009EEC27}" type="pres">
      <dgm:prSet presAssocID="{FB9D343D-98A8-3040-BBEB-C4580F47E9A3}" presName="dummyMaxCanvas" presStyleCnt="0"/>
      <dgm:spPr/>
    </dgm:pt>
    <dgm:pt modelId="{B99B14E8-AE21-8043-A75F-7B45BD74DE0B}" type="pres">
      <dgm:prSet presAssocID="{FB9D343D-98A8-3040-BBEB-C4580F47E9A3}" presName="parentComposite" presStyleCnt="0"/>
      <dgm:spPr/>
    </dgm:pt>
    <dgm:pt modelId="{D8C3463B-CA52-C048-A38B-4CBF02ED4BAD}" type="pres">
      <dgm:prSet presAssocID="{FB9D343D-98A8-3040-BBEB-C4580F47E9A3}" presName="parent1" presStyleLbl="alignAccFollowNode1" presStyleIdx="0" presStyleCnt="4" custScaleX="186621" custLinFactNeighborX="-32379">
        <dgm:presLayoutVars>
          <dgm:chMax val="4"/>
        </dgm:presLayoutVars>
      </dgm:prSet>
      <dgm:spPr/>
      <dgm:t>
        <a:bodyPr/>
        <a:lstStyle/>
        <a:p>
          <a:endParaRPr lang="en-US"/>
        </a:p>
      </dgm:t>
    </dgm:pt>
    <dgm:pt modelId="{10996C76-CBB8-6145-8301-59A8EA178912}" type="pres">
      <dgm:prSet presAssocID="{FB9D343D-98A8-3040-BBEB-C4580F47E9A3}" presName="parent2" presStyleLbl="alignAccFollowNode1" presStyleIdx="1" presStyleCnt="4" custScaleX="195923" custLinFactNeighborX="44024">
        <dgm:presLayoutVars>
          <dgm:chMax val="4"/>
        </dgm:presLayoutVars>
      </dgm:prSet>
      <dgm:spPr/>
      <dgm:t>
        <a:bodyPr/>
        <a:lstStyle/>
        <a:p>
          <a:endParaRPr lang="en-US"/>
        </a:p>
      </dgm:t>
    </dgm:pt>
    <dgm:pt modelId="{A00154B6-62E2-C54F-8197-30B6963DDB92}" type="pres">
      <dgm:prSet presAssocID="{FB9D343D-98A8-3040-BBEB-C4580F47E9A3}" presName="childrenComposite" presStyleCnt="0"/>
      <dgm:spPr/>
    </dgm:pt>
    <dgm:pt modelId="{6A0F8FC9-1E4E-2B4C-85FF-452C26A2B651}" type="pres">
      <dgm:prSet presAssocID="{FB9D343D-98A8-3040-BBEB-C4580F47E9A3}" presName="dummyMaxCanvas_ChildArea" presStyleCnt="0"/>
      <dgm:spPr/>
    </dgm:pt>
    <dgm:pt modelId="{0E3DAD5B-053E-164B-866E-9E26DA6C06AD}" type="pres">
      <dgm:prSet presAssocID="{FB9D343D-98A8-3040-BBEB-C4580F47E9A3}" presName="fulcrum" presStyleLbl="alignAccFollowNode1" presStyleIdx="2" presStyleCnt="4" custScaleX="491849" custScaleY="221158"/>
      <dgm:spPr>
        <a:solidFill>
          <a:schemeClr val="accent6">
            <a:lumMod val="50000"/>
          </a:schemeClr>
        </a:solidFill>
        <a:ln>
          <a:noFill/>
        </a:ln>
      </dgm:spPr>
      <dgm:t>
        <a:bodyPr/>
        <a:lstStyle/>
        <a:p>
          <a:endParaRPr lang="en-US"/>
        </a:p>
      </dgm:t>
    </dgm:pt>
    <dgm:pt modelId="{91BFE494-3866-4A41-AB08-9D02BD88185C}" type="pres">
      <dgm:prSet presAssocID="{FB9D343D-98A8-3040-BBEB-C4580F47E9A3}" presName="balance_12" presStyleLbl="alignAccFollowNode1" presStyleIdx="3" presStyleCnt="4" custScaleX="189640" custScaleY="145063" custLinFactNeighborY="-72520">
        <dgm:presLayoutVars>
          <dgm:bulletEnabled val="1"/>
        </dgm:presLayoutVars>
      </dgm:prSet>
      <dgm:spPr>
        <a:solidFill>
          <a:schemeClr val="accent6">
            <a:lumMod val="50000"/>
          </a:schemeClr>
        </a:solidFill>
        <a:ln>
          <a:noFill/>
        </a:ln>
      </dgm:spPr>
      <dgm:t>
        <a:bodyPr/>
        <a:lstStyle/>
        <a:p>
          <a:endParaRPr lang="en-US"/>
        </a:p>
      </dgm:t>
    </dgm:pt>
    <dgm:pt modelId="{31357BEA-8BD7-894B-8760-2B389E46A94C}" type="pres">
      <dgm:prSet presAssocID="{FB9D343D-98A8-3040-BBEB-C4580F47E9A3}" presName="right_12_1" presStyleLbl="node1" presStyleIdx="0" presStyleCnt="3" custScaleX="166112" custLinFactNeighborX="21386" custLinFactNeighborY="-29925">
        <dgm:presLayoutVars>
          <dgm:bulletEnabled val="1"/>
        </dgm:presLayoutVars>
      </dgm:prSet>
      <dgm:spPr/>
      <dgm:t>
        <a:bodyPr/>
        <a:lstStyle/>
        <a:p>
          <a:endParaRPr lang="en-US"/>
        </a:p>
      </dgm:t>
    </dgm:pt>
    <dgm:pt modelId="{6F04EC79-1471-4F43-89F7-5AB6E5B843E4}" type="pres">
      <dgm:prSet presAssocID="{FB9D343D-98A8-3040-BBEB-C4580F47E9A3}" presName="right_12_2" presStyleLbl="node1" presStyleIdx="1" presStyleCnt="3">
        <dgm:presLayoutVars>
          <dgm:bulletEnabled val="1"/>
        </dgm:presLayoutVars>
      </dgm:prSet>
      <dgm:spPr/>
      <dgm:t>
        <a:bodyPr/>
        <a:lstStyle/>
        <a:p>
          <a:endParaRPr lang="en-US"/>
        </a:p>
      </dgm:t>
    </dgm:pt>
    <dgm:pt modelId="{C6848E51-4335-7F45-A21D-61CB7CC5E128}" type="pres">
      <dgm:prSet presAssocID="{FB9D343D-98A8-3040-BBEB-C4580F47E9A3}" presName="left_12_1" presStyleLbl="node1" presStyleIdx="2" presStyleCnt="3" custScaleX="168511" custLinFactNeighborX="-20915" custLinFactNeighborY="-31013">
        <dgm:presLayoutVars>
          <dgm:bulletEnabled val="1"/>
        </dgm:presLayoutVars>
      </dgm:prSet>
      <dgm:spPr/>
      <dgm:t>
        <a:bodyPr/>
        <a:lstStyle/>
        <a:p>
          <a:endParaRPr lang="en-US"/>
        </a:p>
      </dgm:t>
    </dgm:pt>
  </dgm:ptLst>
  <dgm:cxnLst>
    <dgm:cxn modelId="{30C24507-E107-674C-9A1D-1E5ED56DEB10}" type="presOf" srcId="{37126BB9-A607-A14C-A539-3BA69A3771C9}" destId="{10996C76-CBB8-6145-8301-59A8EA178912}" srcOrd="0" destOrd="0" presId="urn:microsoft.com/office/officeart/2005/8/layout/balance1"/>
    <dgm:cxn modelId="{6B3B029F-B5C2-324D-8795-CA91C06B8C5B}" srcId="{37126BB9-A607-A14C-A539-3BA69A3771C9}" destId="{A62DEB7D-BAB5-5D41-88FC-4F64B1080922}" srcOrd="0" destOrd="0" parTransId="{FC3CBFED-5AA6-184D-A2B7-435E0E2E5282}" sibTransId="{FED594CA-EC85-2244-A8D5-32C89ED1BD6B}"/>
    <dgm:cxn modelId="{9A532F91-00AF-DC4E-81AA-6F7A9B5FCDB9}" type="presOf" srcId="{D2FEFDA5-63B3-684E-85E3-BE42F4052198}" destId="{6F04EC79-1471-4F43-89F7-5AB6E5B843E4}" srcOrd="0" destOrd="0" presId="urn:microsoft.com/office/officeart/2005/8/layout/balance1"/>
    <dgm:cxn modelId="{2A3C8BD8-87F3-9843-A6EC-856ED7825413}" srcId="{FB9D343D-98A8-3040-BBEB-C4580F47E9A3}" destId="{37126BB9-A607-A14C-A539-3BA69A3771C9}" srcOrd="1" destOrd="0" parTransId="{F6BBBEFC-596C-064C-99F1-3E8AA1C73B29}" sibTransId="{99A19C1B-12F8-DE42-89EE-7B066780CF8C}"/>
    <dgm:cxn modelId="{85C28CF1-358B-BF4D-BAE5-4A629563D9CF}" type="presOf" srcId="{FB9D343D-98A8-3040-BBEB-C4580F47E9A3}" destId="{C8364A58-3F81-F44D-B03E-DD8389FE9F44}" srcOrd="0" destOrd="0" presId="urn:microsoft.com/office/officeart/2005/8/layout/balance1"/>
    <dgm:cxn modelId="{2CF17571-E810-294C-9459-4D4C74B07D26}" type="presOf" srcId="{D6B9E789-4724-5046-B325-93F810B6C62D}" destId="{D8C3463B-CA52-C048-A38B-4CBF02ED4BAD}" srcOrd="0" destOrd="0" presId="urn:microsoft.com/office/officeart/2005/8/layout/balance1"/>
    <dgm:cxn modelId="{EBBCC70B-A664-B94F-9040-554E06445908}" type="presOf" srcId="{180440F7-4226-DD48-AC49-A7B5634162AE}" destId="{C6848E51-4335-7F45-A21D-61CB7CC5E128}" srcOrd="0" destOrd="0" presId="urn:microsoft.com/office/officeart/2005/8/layout/balance1"/>
    <dgm:cxn modelId="{5EE3204A-2B40-CC49-9C0F-4B311BF33CD8}" srcId="{FB9D343D-98A8-3040-BBEB-C4580F47E9A3}" destId="{D6B9E789-4724-5046-B325-93F810B6C62D}" srcOrd="0" destOrd="0" parTransId="{312D3FBE-F65B-9E41-BA2B-E6406534CE7C}" sibTransId="{B746922F-D70F-CB42-979A-5A2C08C87796}"/>
    <dgm:cxn modelId="{0DA5A46F-A3A2-FA46-8CD1-D326487EBB51}" srcId="{D6B9E789-4724-5046-B325-93F810B6C62D}" destId="{180440F7-4226-DD48-AC49-A7B5634162AE}" srcOrd="0" destOrd="0" parTransId="{833F4F44-CEEE-D041-B9AA-8DA9839066EE}" sibTransId="{088D6535-65B3-D145-8FEF-D5232662E212}"/>
    <dgm:cxn modelId="{B00CF3FC-2A92-3341-B946-954193700E86}" type="presOf" srcId="{A62DEB7D-BAB5-5D41-88FC-4F64B1080922}" destId="{31357BEA-8BD7-894B-8760-2B389E46A94C}" srcOrd="0" destOrd="0" presId="urn:microsoft.com/office/officeart/2005/8/layout/balance1"/>
    <dgm:cxn modelId="{263E97E4-30A1-4040-BE3C-6F8CF337429F}" srcId="{37126BB9-A607-A14C-A539-3BA69A3771C9}" destId="{D2FEFDA5-63B3-684E-85E3-BE42F4052198}" srcOrd="1" destOrd="0" parTransId="{580C9B47-261B-B642-B727-2C91CEAEF5B4}" sibTransId="{4E1D01A9-B5E2-E74B-893D-DB3D3613C18D}"/>
    <dgm:cxn modelId="{1B0F8F11-B360-834A-AAE4-4BB15CE6F6F4}" type="presParOf" srcId="{C8364A58-3F81-F44D-B03E-DD8389FE9F44}" destId="{5C772125-52E5-0D43-9F63-380B009EEC27}" srcOrd="0" destOrd="0" presId="urn:microsoft.com/office/officeart/2005/8/layout/balance1"/>
    <dgm:cxn modelId="{3E56E519-23D9-DA4F-B799-AD4929C1920B}" type="presParOf" srcId="{C8364A58-3F81-F44D-B03E-DD8389FE9F44}" destId="{B99B14E8-AE21-8043-A75F-7B45BD74DE0B}" srcOrd="1" destOrd="0" presId="urn:microsoft.com/office/officeart/2005/8/layout/balance1"/>
    <dgm:cxn modelId="{ECF1EEE4-AA5A-9346-9E1F-F90D5E672CE5}" type="presParOf" srcId="{B99B14E8-AE21-8043-A75F-7B45BD74DE0B}" destId="{D8C3463B-CA52-C048-A38B-4CBF02ED4BAD}" srcOrd="0" destOrd="0" presId="urn:microsoft.com/office/officeart/2005/8/layout/balance1"/>
    <dgm:cxn modelId="{F664ECDC-F424-9043-B9AD-C364FDD842B8}" type="presParOf" srcId="{B99B14E8-AE21-8043-A75F-7B45BD74DE0B}" destId="{10996C76-CBB8-6145-8301-59A8EA178912}" srcOrd="1" destOrd="0" presId="urn:microsoft.com/office/officeart/2005/8/layout/balance1"/>
    <dgm:cxn modelId="{F8AA6540-8CF9-A043-894A-79B66D251687}" type="presParOf" srcId="{C8364A58-3F81-F44D-B03E-DD8389FE9F44}" destId="{A00154B6-62E2-C54F-8197-30B6963DDB92}" srcOrd="2" destOrd="0" presId="urn:microsoft.com/office/officeart/2005/8/layout/balance1"/>
    <dgm:cxn modelId="{C0C25362-A49B-F44E-B4F3-72715843D792}" type="presParOf" srcId="{A00154B6-62E2-C54F-8197-30B6963DDB92}" destId="{6A0F8FC9-1E4E-2B4C-85FF-452C26A2B651}" srcOrd="0" destOrd="0" presId="urn:microsoft.com/office/officeart/2005/8/layout/balance1"/>
    <dgm:cxn modelId="{DD7680BE-4360-C14E-9550-46F182470810}" type="presParOf" srcId="{A00154B6-62E2-C54F-8197-30B6963DDB92}" destId="{0E3DAD5B-053E-164B-866E-9E26DA6C06AD}" srcOrd="1" destOrd="0" presId="urn:microsoft.com/office/officeart/2005/8/layout/balance1"/>
    <dgm:cxn modelId="{0E6C606B-DBC0-C34D-9E7C-F673E3B0C675}" type="presParOf" srcId="{A00154B6-62E2-C54F-8197-30B6963DDB92}" destId="{91BFE494-3866-4A41-AB08-9D02BD88185C}" srcOrd="2" destOrd="0" presId="urn:microsoft.com/office/officeart/2005/8/layout/balance1"/>
    <dgm:cxn modelId="{6EC07232-AFB6-F740-8D37-151C657E5AEF}" type="presParOf" srcId="{A00154B6-62E2-C54F-8197-30B6963DDB92}" destId="{31357BEA-8BD7-894B-8760-2B389E46A94C}" srcOrd="3" destOrd="0" presId="urn:microsoft.com/office/officeart/2005/8/layout/balance1"/>
    <dgm:cxn modelId="{0D0D7016-57BE-2442-B280-69A832366EE5}" type="presParOf" srcId="{A00154B6-62E2-C54F-8197-30B6963DDB92}" destId="{6F04EC79-1471-4F43-89F7-5AB6E5B843E4}" srcOrd="4" destOrd="0" presId="urn:microsoft.com/office/officeart/2005/8/layout/balance1"/>
    <dgm:cxn modelId="{4634981D-645C-4549-ABC7-AB48CE6D9FAB}" type="presParOf" srcId="{A00154B6-62E2-C54F-8197-30B6963DDB92}" destId="{C6848E51-4335-7F45-A21D-61CB7CC5E128}" srcOrd="5"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9D343D-98A8-3040-BBEB-C4580F47E9A3}" type="doc">
      <dgm:prSet loTypeId="urn:microsoft.com/office/officeart/2005/8/layout/balance1" loCatId="" qsTypeId="urn:microsoft.com/office/officeart/2005/8/quickstyle/simple4" qsCatId="simple" csTypeId="urn:microsoft.com/office/officeart/2005/8/colors/accent1_2" csCatId="accent1" phldr="1"/>
      <dgm:spPr/>
      <dgm:t>
        <a:bodyPr/>
        <a:lstStyle/>
        <a:p>
          <a:endParaRPr lang="en-US"/>
        </a:p>
      </dgm:t>
    </dgm:pt>
    <dgm:pt modelId="{D6B9E789-4724-5046-B325-93F810B6C62D}">
      <dgm:prSet phldrT="[Text]" custT="1"/>
      <dgm:spPr>
        <a:solidFill>
          <a:srgbClr val="A83535"/>
        </a:solidFill>
        <a:ln>
          <a:noFill/>
        </a:ln>
      </dgm:spPr>
      <dgm:t>
        <a:bodyPr/>
        <a:lstStyle/>
        <a:p>
          <a:r>
            <a:rPr lang="en-US" sz="3200" dirty="0" smtClean="0">
              <a:solidFill>
                <a:schemeClr val="tx1"/>
              </a:solidFill>
            </a:rPr>
            <a:t>Experimentation</a:t>
          </a:r>
          <a:endParaRPr lang="en-US" sz="3200" dirty="0">
            <a:solidFill>
              <a:schemeClr val="tx1"/>
            </a:solidFill>
          </a:endParaRPr>
        </a:p>
      </dgm:t>
    </dgm:pt>
    <dgm:pt modelId="{312D3FBE-F65B-9E41-BA2B-E6406534CE7C}" type="parTrans" cxnId="{5EE3204A-2B40-CC49-9C0F-4B311BF33CD8}">
      <dgm:prSet/>
      <dgm:spPr/>
      <dgm:t>
        <a:bodyPr/>
        <a:lstStyle/>
        <a:p>
          <a:endParaRPr lang="en-US" sz="2800"/>
        </a:p>
      </dgm:t>
    </dgm:pt>
    <dgm:pt modelId="{B746922F-D70F-CB42-979A-5A2C08C87796}" type="sibTrans" cxnId="{5EE3204A-2B40-CC49-9C0F-4B311BF33CD8}">
      <dgm:prSet/>
      <dgm:spPr/>
      <dgm:t>
        <a:bodyPr/>
        <a:lstStyle/>
        <a:p>
          <a:endParaRPr lang="en-US" sz="2800"/>
        </a:p>
      </dgm:t>
    </dgm:pt>
    <dgm:pt modelId="{180440F7-4226-DD48-AC49-A7B5634162AE}">
      <dgm:prSet phldrT="[Text]" custT="1"/>
      <dgm:spPr>
        <a:solidFill>
          <a:srgbClr val="435EB7"/>
        </a:solidFill>
      </dgm:spPr>
      <dgm:t>
        <a:bodyPr/>
        <a:lstStyle/>
        <a:p>
          <a:r>
            <a:rPr lang="en-US" sz="3200" dirty="0" smtClean="0"/>
            <a:t>Data Analysis</a:t>
          </a:r>
          <a:endParaRPr lang="en-US" sz="3200" dirty="0"/>
        </a:p>
      </dgm:t>
    </dgm:pt>
    <dgm:pt modelId="{833F4F44-CEEE-D041-B9AA-8DA9839066EE}" type="parTrans" cxnId="{0DA5A46F-A3A2-FA46-8CD1-D326487EBB51}">
      <dgm:prSet/>
      <dgm:spPr/>
      <dgm:t>
        <a:bodyPr/>
        <a:lstStyle/>
        <a:p>
          <a:endParaRPr lang="en-US" sz="2800"/>
        </a:p>
      </dgm:t>
    </dgm:pt>
    <dgm:pt modelId="{088D6535-65B3-D145-8FEF-D5232662E212}" type="sibTrans" cxnId="{0DA5A46F-A3A2-FA46-8CD1-D326487EBB51}">
      <dgm:prSet/>
      <dgm:spPr/>
      <dgm:t>
        <a:bodyPr/>
        <a:lstStyle/>
        <a:p>
          <a:endParaRPr lang="en-US" sz="2800"/>
        </a:p>
      </dgm:t>
    </dgm:pt>
    <dgm:pt modelId="{A62DEB7D-BAB5-5D41-88FC-4F64B1080922}">
      <dgm:prSet phldrT="[Text]" custT="1"/>
      <dgm:spPr>
        <a:solidFill>
          <a:srgbClr val="435EB7"/>
        </a:solidFill>
      </dgm:spPr>
      <dgm:t>
        <a:bodyPr/>
        <a:lstStyle/>
        <a:p>
          <a:r>
            <a:rPr lang="en-US" sz="3200" dirty="0" smtClean="0"/>
            <a:t>Simulation</a:t>
          </a:r>
          <a:endParaRPr lang="en-US" sz="3200" dirty="0"/>
        </a:p>
      </dgm:t>
    </dgm:pt>
    <dgm:pt modelId="{FC3CBFED-5AA6-184D-A2B7-435E0E2E5282}" type="parTrans" cxnId="{6B3B029F-B5C2-324D-8795-CA91C06B8C5B}">
      <dgm:prSet/>
      <dgm:spPr/>
      <dgm:t>
        <a:bodyPr/>
        <a:lstStyle/>
        <a:p>
          <a:endParaRPr lang="en-US" sz="2800"/>
        </a:p>
      </dgm:t>
    </dgm:pt>
    <dgm:pt modelId="{FED594CA-EC85-2244-A8D5-32C89ED1BD6B}" type="sibTrans" cxnId="{6B3B029F-B5C2-324D-8795-CA91C06B8C5B}">
      <dgm:prSet/>
      <dgm:spPr/>
      <dgm:t>
        <a:bodyPr/>
        <a:lstStyle/>
        <a:p>
          <a:endParaRPr lang="en-US" sz="2800"/>
        </a:p>
      </dgm:t>
    </dgm:pt>
    <dgm:pt modelId="{CA45B91D-F912-1640-8F0D-6358892B9816}">
      <dgm:prSet phldrT="[Text]" custT="1"/>
      <dgm:spPr>
        <a:noFill/>
      </dgm:spPr>
      <dgm:t>
        <a:bodyPr/>
        <a:lstStyle/>
        <a:p>
          <a:endParaRPr lang="en-US" sz="3200" dirty="0"/>
        </a:p>
      </dgm:t>
    </dgm:pt>
    <dgm:pt modelId="{3D58199D-0CBE-194B-9F22-53E37130BDA9}" type="parTrans" cxnId="{6D4E79AC-BC13-AA4A-8030-04D89B2B2931}">
      <dgm:prSet/>
      <dgm:spPr/>
      <dgm:t>
        <a:bodyPr/>
        <a:lstStyle/>
        <a:p>
          <a:endParaRPr lang="en-US"/>
        </a:p>
      </dgm:t>
    </dgm:pt>
    <dgm:pt modelId="{72C926FA-06F4-4848-B93A-B1AD25E32F03}" type="sibTrans" cxnId="{6D4E79AC-BC13-AA4A-8030-04D89B2B2931}">
      <dgm:prSet/>
      <dgm:spPr/>
      <dgm:t>
        <a:bodyPr/>
        <a:lstStyle/>
        <a:p>
          <a:endParaRPr lang="en-US"/>
        </a:p>
      </dgm:t>
    </dgm:pt>
    <dgm:pt modelId="{37126BB9-A607-A14C-A539-3BA69A3771C9}">
      <dgm:prSet phldrT="[Text]" custT="1"/>
      <dgm:spPr>
        <a:solidFill>
          <a:srgbClr val="A83535"/>
        </a:solidFill>
        <a:ln>
          <a:noFill/>
        </a:ln>
      </dgm:spPr>
      <dgm:t>
        <a:bodyPr/>
        <a:lstStyle/>
        <a:p>
          <a:r>
            <a:rPr lang="en-US" sz="2800" dirty="0" smtClean="0">
              <a:solidFill>
                <a:schemeClr val="tx1"/>
              </a:solidFill>
            </a:rPr>
            <a:t>Theory</a:t>
          </a:r>
          <a:endParaRPr lang="en-US" sz="2800" dirty="0">
            <a:solidFill>
              <a:schemeClr val="tx1"/>
            </a:solidFill>
          </a:endParaRPr>
        </a:p>
      </dgm:t>
    </dgm:pt>
    <dgm:pt modelId="{99A19C1B-12F8-DE42-89EE-7B066780CF8C}" type="sibTrans" cxnId="{2A3C8BD8-87F3-9843-A6EC-856ED7825413}">
      <dgm:prSet/>
      <dgm:spPr/>
      <dgm:t>
        <a:bodyPr/>
        <a:lstStyle/>
        <a:p>
          <a:endParaRPr lang="en-US" sz="2800"/>
        </a:p>
      </dgm:t>
    </dgm:pt>
    <dgm:pt modelId="{F6BBBEFC-596C-064C-99F1-3E8AA1C73B29}" type="parTrans" cxnId="{2A3C8BD8-87F3-9843-A6EC-856ED7825413}">
      <dgm:prSet/>
      <dgm:spPr/>
      <dgm:t>
        <a:bodyPr/>
        <a:lstStyle/>
        <a:p>
          <a:endParaRPr lang="en-US" sz="2800"/>
        </a:p>
      </dgm:t>
    </dgm:pt>
    <dgm:pt modelId="{2149BB82-C347-724B-BC10-BD02B54B4161}">
      <dgm:prSet phldrT="[Text]" custT="1"/>
      <dgm:spPr>
        <a:noFill/>
      </dgm:spPr>
      <dgm:t>
        <a:bodyPr/>
        <a:lstStyle/>
        <a:p>
          <a:endParaRPr lang="en-US" sz="3200" dirty="0"/>
        </a:p>
      </dgm:t>
    </dgm:pt>
    <dgm:pt modelId="{79EE323F-9D5B-7C43-88B5-A4DFD72AA21D}" type="parTrans" cxnId="{C7107ABE-406D-594F-9162-B1BDB172E342}">
      <dgm:prSet/>
      <dgm:spPr/>
      <dgm:t>
        <a:bodyPr/>
        <a:lstStyle/>
        <a:p>
          <a:endParaRPr lang="en-US"/>
        </a:p>
      </dgm:t>
    </dgm:pt>
    <dgm:pt modelId="{90AB4068-5101-9A4E-A544-694C2F548792}" type="sibTrans" cxnId="{C7107ABE-406D-594F-9162-B1BDB172E342}">
      <dgm:prSet/>
      <dgm:spPr/>
      <dgm:t>
        <a:bodyPr/>
        <a:lstStyle/>
        <a:p>
          <a:endParaRPr lang="en-US"/>
        </a:p>
      </dgm:t>
    </dgm:pt>
    <dgm:pt modelId="{C8364A58-3F81-F44D-B03E-DD8389FE9F44}" type="pres">
      <dgm:prSet presAssocID="{FB9D343D-98A8-3040-BBEB-C4580F47E9A3}" presName="outerComposite" presStyleCnt="0">
        <dgm:presLayoutVars>
          <dgm:chMax val="2"/>
          <dgm:animLvl val="lvl"/>
          <dgm:resizeHandles val="exact"/>
        </dgm:presLayoutVars>
      </dgm:prSet>
      <dgm:spPr/>
      <dgm:t>
        <a:bodyPr/>
        <a:lstStyle/>
        <a:p>
          <a:endParaRPr lang="en-US"/>
        </a:p>
      </dgm:t>
    </dgm:pt>
    <dgm:pt modelId="{5C772125-52E5-0D43-9F63-380B009EEC27}" type="pres">
      <dgm:prSet presAssocID="{FB9D343D-98A8-3040-BBEB-C4580F47E9A3}" presName="dummyMaxCanvas" presStyleCnt="0"/>
      <dgm:spPr/>
    </dgm:pt>
    <dgm:pt modelId="{B99B14E8-AE21-8043-A75F-7B45BD74DE0B}" type="pres">
      <dgm:prSet presAssocID="{FB9D343D-98A8-3040-BBEB-C4580F47E9A3}" presName="parentComposite" presStyleCnt="0"/>
      <dgm:spPr/>
    </dgm:pt>
    <dgm:pt modelId="{D8C3463B-CA52-C048-A38B-4CBF02ED4BAD}" type="pres">
      <dgm:prSet presAssocID="{FB9D343D-98A8-3040-BBEB-C4580F47E9A3}" presName="parent1" presStyleLbl="alignAccFollowNode1" presStyleIdx="0" presStyleCnt="4" custScaleX="186621" custLinFactNeighborX="-32379">
        <dgm:presLayoutVars>
          <dgm:chMax val="4"/>
        </dgm:presLayoutVars>
      </dgm:prSet>
      <dgm:spPr/>
      <dgm:t>
        <a:bodyPr/>
        <a:lstStyle/>
        <a:p>
          <a:endParaRPr lang="en-US"/>
        </a:p>
      </dgm:t>
    </dgm:pt>
    <dgm:pt modelId="{10996C76-CBB8-6145-8301-59A8EA178912}" type="pres">
      <dgm:prSet presAssocID="{FB9D343D-98A8-3040-BBEB-C4580F47E9A3}" presName="parent2" presStyleLbl="alignAccFollowNode1" presStyleIdx="1" presStyleCnt="4" custScaleX="195923" custLinFactNeighborX="44024">
        <dgm:presLayoutVars>
          <dgm:chMax val="4"/>
        </dgm:presLayoutVars>
      </dgm:prSet>
      <dgm:spPr/>
      <dgm:t>
        <a:bodyPr/>
        <a:lstStyle/>
        <a:p>
          <a:endParaRPr lang="en-US"/>
        </a:p>
      </dgm:t>
    </dgm:pt>
    <dgm:pt modelId="{A00154B6-62E2-C54F-8197-30B6963DDB92}" type="pres">
      <dgm:prSet presAssocID="{FB9D343D-98A8-3040-BBEB-C4580F47E9A3}" presName="childrenComposite" presStyleCnt="0"/>
      <dgm:spPr/>
    </dgm:pt>
    <dgm:pt modelId="{6A0F8FC9-1E4E-2B4C-85FF-452C26A2B651}" type="pres">
      <dgm:prSet presAssocID="{FB9D343D-98A8-3040-BBEB-C4580F47E9A3}" presName="dummyMaxCanvas_ChildArea" presStyleCnt="0"/>
      <dgm:spPr/>
    </dgm:pt>
    <dgm:pt modelId="{0E3DAD5B-053E-164B-866E-9E26DA6C06AD}" type="pres">
      <dgm:prSet presAssocID="{FB9D343D-98A8-3040-BBEB-C4580F47E9A3}" presName="fulcrum" presStyleLbl="alignAccFollowNode1" presStyleIdx="2" presStyleCnt="4" custScaleX="491849" custScaleY="221158"/>
      <dgm:spPr>
        <a:solidFill>
          <a:schemeClr val="accent6">
            <a:lumMod val="50000"/>
          </a:schemeClr>
        </a:solidFill>
        <a:ln>
          <a:noFill/>
        </a:ln>
      </dgm:spPr>
      <dgm:t>
        <a:bodyPr/>
        <a:lstStyle/>
        <a:p>
          <a:endParaRPr lang="en-US"/>
        </a:p>
      </dgm:t>
    </dgm:pt>
    <dgm:pt modelId="{814BEBC3-4EF9-3D40-9ABE-858C855AD7EC}" type="pres">
      <dgm:prSet presAssocID="{FB9D343D-98A8-3040-BBEB-C4580F47E9A3}" presName="balance_22" presStyleLbl="alignAccFollowNode1" presStyleIdx="3" presStyleCnt="4" custScaleX="139632" custScaleY="160309" custLinFactY="-34951" custLinFactNeighborY="-100000">
        <dgm:presLayoutVars>
          <dgm:bulletEnabled val="1"/>
        </dgm:presLayoutVars>
      </dgm:prSet>
      <dgm:spPr>
        <a:solidFill>
          <a:schemeClr val="accent6">
            <a:lumMod val="50000"/>
          </a:schemeClr>
        </a:solidFill>
        <a:ln>
          <a:noFill/>
        </a:ln>
      </dgm:spPr>
      <dgm:t>
        <a:bodyPr/>
        <a:lstStyle/>
        <a:p>
          <a:endParaRPr lang="en-US"/>
        </a:p>
      </dgm:t>
    </dgm:pt>
    <dgm:pt modelId="{97916083-B702-D746-8C67-3E8E13E23656}" type="pres">
      <dgm:prSet presAssocID="{FB9D343D-98A8-3040-BBEB-C4580F47E9A3}" presName="right_22_1" presStyleLbl="node1" presStyleIdx="0" presStyleCnt="4" custScaleX="177524" custScaleY="94820" custLinFactNeighborX="17677" custLinFactNeighborY="-32039">
        <dgm:presLayoutVars>
          <dgm:bulletEnabled val="1"/>
        </dgm:presLayoutVars>
      </dgm:prSet>
      <dgm:spPr/>
      <dgm:t>
        <a:bodyPr/>
        <a:lstStyle/>
        <a:p>
          <a:endParaRPr lang="en-US"/>
        </a:p>
      </dgm:t>
    </dgm:pt>
    <dgm:pt modelId="{1006570A-F38E-C140-882B-F0D125D54873}" type="pres">
      <dgm:prSet presAssocID="{FB9D343D-98A8-3040-BBEB-C4580F47E9A3}" presName="right_22_2" presStyleLbl="node1" presStyleIdx="1" presStyleCnt="4" custScaleY="55285">
        <dgm:presLayoutVars>
          <dgm:bulletEnabled val="1"/>
        </dgm:presLayoutVars>
      </dgm:prSet>
      <dgm:spPr/>
      <dgm:t>
        <a:bodyPr/>
        <a:lstStyle/>
        <a:p>
          <a:endParaRPr lang="en-US"/>
        </a:p>
      </dgm:t>
    </dgm:pt>
    <dgm:pt modelId="{D688A98E-AB72-144B-8D2D-0E0DD6F12F38}" type="pres">
      <dgm:prSet presAssocID="{FB9D343D-98A8-3040-BBEB-C4580F47E9A3}" presName="left_22_1" presStyleLbl="node1" presStyleIdx="2" presStyleCnt="4" custScaleX="177524" custScaleY="94820" custLinFactNeighborX="-21077" custLinFactNeighborY="-33264">
        <dgm:presLayoutVars>
          <dgm:bulletEnabled val="1"/>
        </dgm:presLayoutVars>
      </dgm:prSet>
      <dgm:spPr/>
      <dgm:t>
        <a:bodyPr/>
        <a:lstStyle/>
        <a:p>
          <a:endParaRPr lang="en-US"/>
        </a:p>
      </dgm:t>
    </dgm:pt>
    <dgm:pt modelId="{97D9B3F1-1CCE-564D-A96D-73FE03001E6D}" type="pres">
      <dgm:prSet presAssocID="{FB9D343D-98A8-3040-BBEB-C4580F47E9A3}" presName="left_22_2" presStyleLbl="node1" presStyleIdx="3" presStyleCnt="4" custScaleY="55285">
        <dgm:presLayoutVars>
          <dgm:bulletEnabled val="1"/>
        </dgm:presLayoutVars>
      </dgm:prSet>
      <dgm:spPr/>
      <dgm:t>
        <a:bodyPr/>
        <a:lstStyle/>
        <a:p>
          <a:endParaRPr lang="en-US"/>
        </a:p>
      </dgm:t>
    </dgm:pt>
  </dgm:ptLst>
  <dgm:cxnLst>
    <dgm:cxn modelId="{D3E3840E-C2CE-964C-9094-535ACB4F601E}" type="presOf" srcId="{CA45B91D-F912-1640-8F0D-6358892B9816}" destId="{97D9B3F1-1CCE-564D-A96D-73FE03001E6D}" srcOrd="0" destOrd="0" presId="urn:microsoft.com/office/officeart/2005/8/layout/balance1"/>
    <dgm:cxn modelId="{6B3B029F-B5C2-324D-8795-CA91C06B8C5B}" srcId="{37126BB9-A607-A14C-A539-3BA69A3771C9}" destId="{A62DEB7D-BAB5-5D41-88FC-4F64B1080922}" srcOrd="0" destOrd="0" parTransId="{FC3CBFED-5AA6-184D-A2B7-435E0E2E5282}" sibTransId="{FED594CA-EC85-2244-A8D5-32C89ED1BD6B}"/>
    <dgm:cxn modelId="{C7107ABE-406D-594F-9162-B1BDB172E342}" srcId="{37126BB9-A607-A14C-A539-3BA69A3771C9}" destId="{2149BB82-C347-724B-BC10-BD02B54B4161}" srcOrd="1" destOrd="0" parTransId="{79EE323F-9D5B-7C43-88B5-A4DFD72AA21D}" sibTransId="{90AB4068-5101-9A4E-A544-694C2F548792}"/>
    <dgm:cxn modelId="{5BE7FAE5-7E1A-6148-974C-92A5B1A1A84C}" type="presOf" srcId="{2149BB82-C347-724B-BC10-BD02B54B4161}" destId="{1006570A-F38E-C140-882B-F0D125D54873}" srcOrd="0" destOrd="0" presId="urn:microsoft.com/office/officeart/2005/8/layout/balance1"/>
    <dgm:cxn modelId="{2A3C8BD8-87F3-9843-A6EC-856ED7825413}" srcId="{FB9D343D-98A8-3040-BBEB-C4580F47E9A3}" destId="{37126BB9-A607-A14C-A539-3BA69A3771C9}" srcOrd="1" destOrd="0" parTransId="{F6BBBEFC-596C-064C-99F1-3E8AA1C73B29}" sibTransId="{99A19C1B-12F8-DE42-89EE-7B066780CF8C}"/>
    <dgm:cxn modelId="{6D4E79AC-BC13-AA4A-8030-04D89B2B2931}" srcId="{D6B9E789-4724-5046-B325-93F810B6C62D}" destId="{CA45B91D-F912-1640-8F0D-6358892B9816}" srcOrd="1" destOrd="0" parTransId="{3D58199D-0CBE-194B-9F22-53E37130BDA9}" sibTransId="{72C926FA-06F4-4848-B93A-B1AD25E32F03}"/>
    <dgm:cxn modelId="{2AF560FC-9D65-9F48-9735-0D86E42C4B85}" type="presOf" srcId="{37126BB9-A607-A14C-A539-3BA69A3771C9}" destId="{10996C76-CBB8-6145-8301-59A8EA178912}" srcOrd="0" destOrd="0" presId="urn:microsoft.com/office/officeart/2005/8/layout/balance1"/>
    <dgm:cxn modelId="{FB947E8C-8E9D-7A41-A1A5-14027709DD9E}" type="presOf" srcId="{180440F7-4226-DD48-AC49-A7B5634162AE}" destId="{D688A98E-AB72-144B-8D2D-0E0DD6F12F38}" srcOrd="0" destOrd="0" presId="urn:microsoft.com/office/officeart/2005/8/layout/balance1"/>
    <dgm:cxn modelId="{F6D6A328-8124-EB4F-962C-88453FF25625}" type="presOf" srcId="{A62DEB7D-BAB5-5D41-88FC-4F64B1080922}" destId="{97916083-B702-D746-8C67-3E8E13E23656}" srcOrd="0" destOrd="0" presId="urn:microsoft.com/office/officeart/2005/8/layout/balance1"/>
    <dgm:cxn modelId="{5EE3204A-2B40-CC49-9C0F-4B311BF33CD8}" srcId="{FB9D343D-98A8-3040-BBEB-C4580F47E9A3}" destId="{D6B9E789-4724-5046-B325-93F810B6C62D}" srcOrd="0" destOrd="0" parTransId="{312D3FBE-F65B-9E41-BA2B-E6406534CE7C}" sibTransId="{B746922F-D70F-CB42-979A-5A2C08C87796}"/>
    <dgm:cxn modelId="{0DA5A46F-A3A2-FA46-8CD1-D326487EBB51}" srcId="{D6B9E789-4724-5046-B325-93F810B6C62D}" destId="{180440F7-4226-DD48-AC49-A7B5634162AE}" srcOrd="0" destOrd="0" parTransId="{833F4F44-CEEE-D041-B9AA-8DA9839066EE}" sibTransId="{088D6535-65B3-D145-8FEF-D5232662E212}"/>
    <dgm:cxn modelId="{7B97D41A-E5B7-1D45-A907-A8C5D88EC6C2}" type="presOf" srcId="{FB9D343D-98A8-3040-BBEB-C4580F47E9A3}" destId="{C8364A58-3F81-F44D-B03E-DD8389FE9F44}" srcOrd="0" destOrd="0" presId="urn:microsoft.com/office/officeart/2005/8/layout/balance1"/>
    <dgm:cxn modelId="{E929A32F-ED3F-6B4D-BF0E-99F2FDAB351E}" type="presOf" srcId="{D6B9E789-4724-5046-B325-93F810B6C62D}" destId="{D8C3463B-CA52-C048-A38B-4CBF02ED4BAD}" srcOrd="0" destOrd="0" presId="urn:microsoft.com/office/officeart/2005/8/layout/balance1"/>
    <dgm:cxn modelId="{3EE80A67-EC7B-DB4B-B6AD-512340F982AE}" type="presParOf" srcId="{C8364A58-3F81-F44D-B03E-DD8389FE9F44}" destId="{5C772125-52E5-0D43-9F63-380B009EEC27}" srcOrd="0" destOrd="0" presId="urn:microsoft.com/office/officeart/2005/8/layout/balance1"/>
    <dgm:cxn modelId="{E2313D25-634C-5445-A8F5-34F015B351F8}" type="presParOf" srcId="{C8364A58-3F81-F44D-B03E-DD8389FE9F44}" destId="{B99B14E8-AE21-8043-A75F-7B45BD74DE0B}" srcOrd="1" destOrd="0" presId="urn:microsoft.com/office/officeart/2005/8/layout/balance1"/>
    <dgm:cxn modelId="{1F608C17-5EE2-C24F-A84C-5B7BFC42F26B}" type="presParOf" srcId="{B99B14E8-AE21-8043-A75F-7B45BD74DE0B}" destId="{D8C3463B-CA52-C048-A38B-4CBF02ED4BAD}" srcOrd="0" destOrd="0" presId="urn:microsoft.com/office/officeart/2005/8/layout/balance1"/>
    <dgm:cxn modelId="{41D62571-EF70-0642-978A-DED2E75274EC}" type="presParOf" srcId="{B99B14E8-AE21-8043-A75F-7B45BD74DE0B}" destId="{10996C76-CBB8-6145-8301-59A8EA178912}" srcOrd="1" destOrd="0" presId="urn:microsoft.com/office/officeart/2005/8/layout/balance1"/>
    <dgm:cxn modelId="{70891212-3781-384A-B0FE-4D6BF6C95043}" type="presParOf" srcId="{C8364A58-3F81-F44D-B03E-DD8389FE9F44}" destId="{A00154B6-62E2-C54F-8197-30B6963DDB92}" srcOrd="2" destOrd="0" presId="urn:microsoft.com/office/officeart/2005/8/layout/balance1"/>
    <dgm:cxn modelId="{DC925EEA-77CC-3E45-B8C3-6BEE4B135D40}" type="presParOf" srcId="{A00154B6-62E2-C54F-8197-30B6963DDB92}" destId="{6A0F8FC9-1E4E-2B4C-85FF-452C26A2B651}" srcOrd="0" destOrd="0" presId="urn:microsoft.com/office/officeart/2005/8/layout/balance1"/>
    <dgm:cxn modelId="{5F100BDF-2614-AE46-8BB5-D92022E72C0E}" type="presParOf" srcId="{A00154B6-62E2-C54F-8197-30B6963DDB92}" destId="{0E3DAD5B-053E-164B-866E-9E26DA6C06AD}" srcOrd="1" destOrd="0" presId="urn:microsoft.com/office/officeart/2005/8/layout/balance1"/>
    <dgm:cxn modelId="{80DC66FD-093E-2D42-9D58-55DC49596DC7}" type="presParOf" srcId="{A00154B6-62E2-C54F-8197-30B6963DDB92}" destId="{814BEBC3-4EF9-3D40-9ABE-858C855AD7EC}" srcOrd="2" destOrd="0" presId="urn:microsoft.com/office/officeart/2005/8/layout/balance1"/>
    <dgm:cxn modelId="{2EAC6298-6672-2549-B6AA-98FF26C29131}" type="presParOf" srcId="{A00154B6-62E2-C54F-8197-30B6963DDB92}" destId="{97916083-B702-D746-8C67-3E8E13E23656}" srcOrd="3" destOrd="0" presId="urn:microsoft.com/office/officeart/2005/8/layout/balance1"/>
    <dgm:cxn modelId="{F6EC5FB2-2253-414A-8782-85C873E19D49}" type="presParOf" srcId="{A00154B6-62E2-C54F-8197-30B6963DDB92}" destId="{1006570A-F38E-C140-882B-F0D125D54873}" srcOrd="4" destOrd="0" presId="urn:microsoft.com/office/officeart/2005/8/layout/balance1"/>
    <dgm:cxn modelId="{5629ABE9-AFA2-2446-94F0-F3212B6A9EDE}" type="presParOf" srcId="{A00154B6-62E2-C54F-8197-30B6963DDB92}" destId="{D688A98E-AB72-144B-8D2D-0E0DD6F12F38}" srcOrd="5" destOrd="0" presId="urn:microsoft.com/office/officeart/2005/8/layout/balance1"/>
    <dgm:cxn modelId="{B06D4E25-330F-4A49-B088-3D5B9A753F36}" type="presParOf" srcId="{A00154B6-62E2-C54F-8197-30B6963DDB92}" destId="{97D9B3F1-1CCE-564D-A96D-73FE03001E6D}" srcOrd="6"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D8FAB9-ACE4-4A86-9734-55516BC75A73}"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280446F9-91E1-4498-B22D-9F7EC6222B59}">
      <dgm:prSet phldrT="[Text]"/>
      <dgm:spPr/>
      <dgm:t>
        <a:bodyPr/>
        <a:lstStyle/>
        <a:p>
          <a:r>
            <a:rPr lang="en-US" dirty="0" smtClean="0"/>
            <a:t>Designing mathematical algorithms to allow  real-time analysis next to the equipment</a:t>
          </a:r>
          <a:endParaRPr lang="en-US" dirty="0"/>
        </a:p>
      </dgm:t>
    </dgm:pt>
    <dgm:pt modelId="{69ADD270-6AF6-487A-903F-4F0F656C5495}" type="parTrans" cxnId="{B35E6E49-A952-4B5B-B500-207BE50ACC87}">
      <dgm:prSet/>
      <dgm:spPr/>
      <dgm:t>
        <a:bodyPr/>
        <a:lstStyle/>
        <a:p>
          <a:endParaRPr lang="en-US"/>
        </a:p>
      </dgm:t>
    </dgm:pt>
    <dgm:pt modelId="{F78D4821-B72E-42C6-AFD6-1DA2489ED05B}" type="sibTrans" cxnId="{B35E6E49-A952-4B5B-B500-207BE50ACC87}">
      <dgm:prSet/>
      <dgm:spPr/>
      <dgm:t>
        <a:bodyPr/>
        <a:lstStyle/>
        <a:p>
          <a:endParaRPr lang="en-US"/>
        </a:p>
      </dgm:t>
    </dgm:pt>
    <dgm:pt modelId="{96281CD2-BC54-4C60-8DBA-775A4393F15E}">
      <dgm:prSet phldrT="[Text]"/>
      <dgm:spPr/>
      <dgm:t>
        <a:bodyPr/>
        <a:lstStyle/>
        <a:p>
          <a:r>
            <a:rPr lang="en-US" dirty="0" smtClean="0"/>
            <a:t>Inventing new math and models to match new acquisition technologies    </a:t>
          </a:r>
          <a:endParaRPr lang="en-US" dirty="0"/>
        </a:p>
      </dgm:t>
    </dgm:pt>
    <dgm:pt modelId="{4C3CF8B2-DF01-44DE-BD40-651E25050E52}" type="parTrans" cxnId="{DBA7D637-D0E2-4F7A-A3D2-B04CC004D074}">
      <dgm:prSet/>
      <dgm:spPr/>
      <dgm:t>
        <a:bodyPr/>
        <a:lstStyle/>
        <a:p>
          <a:endParaRPr lang="en-US"/>
        </a:p>
      </dgm:t>
    </dgm:pt>
    <dgm:pt modelId="{C8350A7C-E87A-4546-BAC7-6F907B06A76D}" type="sibTrans" cxnId="{DBA7D637-D0E2-4F7A-A3D2-B04CC004D074}">
      <dgm:prSet/>
      <dgm:spPr/>
      <dgm:t>
        <a:bodyPr/>
        <a:lstStyle/>
        <a:p>
          <a:endParaRPr lang="en-US"/>
        </a:p>
      </dgm:t>
    </dgm:pt>
    <dgm:pt modelId="{0281F124-7D1B-4E99-98D0-441643D4CDAB}">
      <dgm:prSet phldrT="[Text]"/>
      <dgm:spPr/>
      <dgm:t>
        <a:bodyPr/>
        <a:lstStyle/>
        <a:p>
          <a:r>
            <a:rPr lang="en-US" dirty="0" smtClean="0"/>
            <a:t>Robust and reliable codes and data flow:  workflow environments</a:t>
          </a:r>
          <a:endParaRPr lang="en-US" dirty="0"/>
        </a:p>
      </dgm:t>
    </dgm:pt>
    <dgm:pt modelId="{D0F645ED-BDA7-466C-9736-2B3A09F97FAA}" type="parTrans" cxnId="{3D443CE0-C83F-4A9E-907F-3F85A30D7C1A}">
      <dgm:prSet/>
      <dgm:spPr/>
      <dgm:t>
        <a:bodyPr/>
        <a:lstStyle/>
        <a:p>
          <a:endParaRPr lang="en-US"/>
        </a:p>
      </dgm:t>
    </dgm:pt>
    <dgm:pt modelId="{4C056A8D-0B81-4E7C-A8ED-450C1FC2854F}" type="sibTrans" cxnId="{3D443CE0-C83F-4A9E-907F-3F85A30D7C1A}">
      <dgm:prSet/>
      <dgm:spPr/>
      <dgm:t>
        <a:bodyPr/>
        <a:lstStyle/>
        <a:p>
          <a:endParaRPr lang="en-US"/>
        </a:p>
      </dgm:t>
    </dgm:pt>
    <dgm:pt modelId="{62B912BE-EAE6-4C1C-993A-0BDCCB1F2C93}">
      <dgm:prSet phldrT="[Text]"/>
      <dgm:spPr/>
      <dgm:t>
        <a:bodyPr/>
        <a:lstStyle/>
        <a:p>
          <a:r>
            <a:rPr lang="en-US" dirty="0" smtClean="0"/>
            <a:t> Cultural and Sociological Challenges</a:t>
          </a:r>
          <a:endParaRPr lang="en-US" dirty="0"/>
        </a:p>
      </dgm:t>
    </dgm:pt>
    <dgm:pt modelId="{00D0A860-6C38-485F-BFC4-C85942395628}" type="parTrans" cxnId="{0C8D740F-0E81-46D7-BFBE-68A5E7FF42CD}">
      <dgm:prSet/>
      <dgm:spPr/>
      <dgm:t>
        <a:bodyPr/>
        <a:lstStyle/>
        <a:p>
          <a:endParaRPr lang="en-US"/>
        </a:p>
      </dgm:t>
    </dgm:pt>
    <dgm:pt modelId="{80D882B2-7DE3-4294-90FD-2ECA82C84B47}" type="sibTrans" cxnId="{0C8D740F-0E81-46D7-BFBE-68A5E7FF42CD}">
      <dgm:prSet/>
      <dgm:spPr/>
      <dgm:t>
        <a:bodyPr/>
        <a:lstStyle/>
        <a:p>
          <a:endParaRPr lang="en-US"/>
        </a:p>
      </dgm:t>
    </dgm:pt>
    <dgm:pt modelId="{3FE3474A-155F-49A9-A72B-1E1E07FA374A}">
      <dgm:prSet phldrT="[Text]" custT="1"/>
      <dgm:spPr/>
      <dgm:t>
        <a:bodyPr/>
        <a:lstStyle/>
        <a:p>
          <a:r>
            <a:rPr lang="en-US" sz="1400" dirty="0" smtClean="0"/>
            <a:t>Multi-modal: Building the math that fuses information from multiple experiments </a:t>
          </a:r>
          <a:endParaRPr lang="en-US" sz="1400" dirty="0"/>
        </a:p>
      </dgm:t>
    </dgm:pt>
    <dgm:pt modelId="{DB2B2111-DBC3-4201-9838-214372DA4DC4}" type="parTrans" cxnId="{1109EF37-1D06-4EB9-BB74-C94E589A4004}">
      <dgm:prSet/>
      <dgm:spPr/>
      <dgm:t>
        <a:bodyPr/>
        <a:lstStyle/>
        <a:p>
          <a:endParaRPr lang="en-US"/>
        </a:p>
      </dgm:t>
    </dgm:pt>
    <dgm:pt modelId="{BFA314DD-5192-4CE5-8427-91D2930FD2D2}" type="sibTrans" cxnId="{1109EF37-1D06-4EB9-BB74-C94E589A4004}">
      <dgm:prSet/>
      <dgm:spPr/>
      <dgm:t>
        <a:bodyPr/>
        <a:lstStyle/>
        <a:p>
          <a:endParaRPr lang="en-US"/>
        </a:p>
      </dgm:t>
    </dgm:pt>
    <dgm:pt modelId="{7483C4C3-6B98-452B-8E1D-002518ED7636}">
      <dgm:prSet/>
      <dgm:spPr/>
      <dgm:t>
        <a:bodyPr/>
        <a:lstStyle/>
        <a:p>
          <a:r>
            <a:rPr lang="en-US" dirty="0" smtClean="0"/>
            <a:t>Compare and integrate multiple analysis tools </a:t>
          </a:r>
          <a:endParaRPr lang="en-US" dirty="0"/>
        </a:p>
      </dgm:t>
    </dgm:pt>
    <dgm:pt modelId="{4D4D66B0-A547-43ED-A546-1A62D1E98AAE}" type="parTrans" cxnId="{C53D62F0-7538-42EC-9821-D62E01B4E36D}">
      <dgm:prSet/>
      <dgm:spPr/>
      <dgm:t>
        <a:bodyPr/>
        <a:lstStyle/>
        <a:p>
          <a:endParaRPr lang="en-US"/>
        </a:p>
      </dgm:t>
    </dgm:pt>
    <dgm:pt modelId="{257B427A-0278-422C-813F-AFB8318DE61E}" type="sibTrans" cxnId="{C53D62F0-7538-42EC-9821-D62E01B4E36D}">
      <dgm:prSet/>
      <dgm:spPr/>
      <dgm:t>
        <a:bodyPr/>
        <a:lstStyle/>
        <a:p>
          <a:endParaRPr lang="en-US"/>
        </a:p>
      </dgm:t>
    </dgm:pt>
    <dgm:pt modelId="{783549B3-8749-4C85-9F34-B73E2D2EA909}">
      <dgm:prSet/>
      <dgm:spPr/>
      <dgm:t>
        <a:bodyPr/>
        <a:lstStyle/>
        <a:p>
          <a:r>
            <a:rPr lang="en-US" dirty="0" smtClean="0"/>
            <a:t>New algorithms to transform  manual  into automatic  analysis</a:t>
          </a:r>
          <a:endParaRPr lang="en-US" dirty="0"/>
        </a:p>
      </dgm:t>
    </dgm:pt>
    <dgm:pt modelId="{1BC33BBB-0FD9-4A6C-B7EC-2B215F05CAA6}" type="parTrans" cxnId="{70C42979-79B3-409E-8908-4E5DD45616F7}">
      <dgm:prSet/>
      <dgm:spPr/>
      <dgm:t>
        <a:bodyPr/>
        <a:lstStyle/>
        <a:p>
          <a:endParaRPr lang="en-US"/>
        </a:p>
      </dgm:t>
    </dgm:pt>
    <dgm:pt modelId="{8CE3E055-1147-4795-9544-EC7874A9D5A4}" type="sibTrans" cxnId="{70C42979-79B3-409E-8908-4E5DD45616F7}">
      <dgm:prSet/>
      <dgm:spPr/>
      <dgm:t>
        <a:bodyPr/>
        <a:lstStyle/>
        <a:p>
          <a:endParaRPr lang="en-US"/>
        </a:p>
      </dgm:t>
    </dgm:pt>
    <dgm:pt modelId="{00B97525-68E7-4837-A9F8-20BDB3EF9EC0}" type="pres">
      <dgm:prSet presAssocID="{7ED8FAB9-ACE4-4A86-9734-55516BC75A73}" presName="cycle" presStyleCnt="0">
        <dgm:presLayoutVars>
          <dgm:dir/>
          <dgm:resizeHandles val="exact"/>
        </dgm:presLayoutVars>
      </dgm:prSet>
      <dgm:spPr/>
      <dgm:t>
        <a:bodyPr/>
        <a:lstStyle/>
        <a:p>
          <a:endParaRPr lang="en-US"/>
        </a:p>
      </dgm:t>
    </dgm:pt>
    <dgm:pt modelId="{83C42BD2-CF82-4EAD-B837-8B8D0BA501CB}" type="pres">
      <dgm:prSet presAssocID="{280446F9-91E1-4498-B22D-9F7EC6222B59}" presName="node" presStyleLbl="node1" presStyleIdx="0" presStyleCnt="7" custScaleX="135160" custScaleY="138626" custRadScaleRad="107761" custRadScaleInc="896">
        <dgm:presLayoutVars>
          <dgm:bulletEnabled val="1"/>
        </dgm:presLayoutVars>
      </dgm:prSet>
      <dgm:spPr/>
      <dgm:t>
        <a:bodyPr/>
        <a:lstStyle/>
        <a:p>
          <a:endParaRPr lang="en-US"/>
        </a:p>
      </dgm:t>
    </dgm:pt>
    <dgm:pt modelId="{C7870EAA-F0C9-4FB0-996C-0146443424B1}" type="pres">
      <dgm:prSet presAssocID="{280446F9-91E1-4498-B22D-9F7EC6222B59}" presName="spNode" presStyleCnt="0"/>
      <dgm:spPr/>
    </dgm:pt>
    <dgm:pt modelId="{6AFAEBF3-DD87-4381-A3F1-6C3B2F9DA0AA}" type="pres">
      <dgm:prSet presAssocID="{F78D4821-B72E-42C6-AFD6-1DA2489ED05B}" presName="sibTrans" presStyleLbl="sibTrans1D1" presStyleIdx="0" presStyleCnt="7"/>
      <dgm:spPr/>
      <dgm:t>
        <a:bodyPr/>
        <a:lstStyle/>
        <a:p>
          <a:endParaRPr lang="en-US"/>
        </a:p>
      </dgm:t>
    </dgm:pt>
    <dgm:pt modelId="{5BE1CA1E-7DE6-43AE-864A-35EE26050736}" type="pres">
      <dgm:prSet presAssocID="{783549B3-8749-4C85-9F34-B73E2D2EA909}" presName="node" presStyleLbl="node1" presStyleIdx="1" presStyleCnt="7" custScaleX="135160" custScaleY="138626" custRadScaleRad="98686" custRadScaleInc="40566">
        <dgm:presLayoutVars>
          <dgm:bulletEnabled val="1"/>
        </dgm:presLayoutVars>
      </dgm:prSet>
      <dgm:spPr/>
      <dgm:t>
        <a:bodyPr/>
        <a:lstStyle/>
        <a:p>
          <a:endParaRPr lang="en-US"/>
        </a:p>
      </dgm:t>
    </dgm:pt>
    <dgm:pt modelId="{798E8D61-E114-4F11-992D-DE670B6C7C47}" type="pres">
      <dgm:prSet presAssocID="{783549B3-8749-4C85-9F34-B73E2D2EA909}" presName="spNode" presStyleCnt="0"/>
      <dgm:spPr/>
    </dgm:pt>
    <dgm:pt modelId="{6155B1FC-4C49-43BF-A068-C246E716747C}" type="pres">
      <dgm:prSet presAssocID="{8CE3E055-1147-4795-9544-EC7874A9D5A4}" presName="sibTrans" presStyleLbl="sibTrans1D1" presStyleIdx="1" presStyleCnt="7"/>
      <dgm:spPr/>
      <dgm:t>
        <a:bodyPr/>
        <a:lstStyle/>
        <a:p>
          <a:endParaRPr lang="en-US"/>
        </a:p>
      </dgm:t>
    </dgm:pt>
    <dgm:pt modelId="{66BE4EA2-DCDB-41F0-8E4A-9FEC3E405143}" type="pres">
      <dgm:prSet presAssocID="{96281CD2-BC54-4C60-8DBA-775A4393F15E}" presName="node" presStyleLbl="node1" presStyleIdx="2" presStyleCnt="7" custScaleX="135160" custScaleY="138626">
        <dgm:presLayoutVars>
          <dgm:bulletEnabled val="1"/>
        </dgm:presLayoutVars>
      </dgm:prSet>
      <dgm:spPr/>
      <dgm:t>
        <a:bodyPr/>
        <a:lstStyle/>
        <a:p>
          <a:endParaRPr lang="en-US"/>
        </a:p>
      </dgm:t>
    </dgm:pt>
    <dgm:pt modelId="{544B6439-B6E8-43B5-B457-38731E9CB1D8}" type="pres">
      <dgm:prSet presAssocID="{96281CD2-BC54-4C60-8DBA-775A4393F15E}" presName="spNode" presStyleCnt="0"/>
      <dgm:spPr/>
    </dgm:pt>
    <dgm:pt modelId="{53734DB1-696A-4A08-B9C3-47EFCF7DED00}" type="pres">
      <dgm:prSet presAssocID="{C8350A7C-E87A-4546-BAC7-6F907B06A76D}" presName="sibTrans" presStyleLbl="sibTrans1D1" presStyleIdx="2" presStyleCnt="7"/>
      <dgm:spPr/>
      <dgm:t>
        <a:bodyPr/>
        <a:lstStyle/>
        <a:p>
          <a:endParaRPr lang="en-US"/>
        </a:p>
      </dgm:t>
    </dgm:pt>
    <dgm:pt modelId="{C58C7FB9-8E1B-405F-8E34-B301CCFCD3EC}" type="pres">
      <dgm:prSet presAssocID="{0281F124-7D1B-4E99-98D0-441643D4CDAB}" presName="node" presStyleLbl="node1" presStyleIdx="3" presStyleCnt="7" custScaleX="135160" custScaleY="138626">
        <dgm:presLayoutVars>
          <dgm:bulletEnabled val="1"/>
        </dgm:presLayoutVars>
      </dgm:prSet>
      <dgm:spPr/>
      <dgm:t>
        <a:bodyPr/>
        <a:lstStyle/>
        <a:p>
          <a:endParaRPr lang="en-US"/>
        </a:p>
      </dgm:t>
    </dgm:pt>
    <dgm:pt modelId="{118DDECC-D305-482C-84EE-B3040C11C1F1}" type="pres">
      <dgm:prSet presAssocID="{0281F124-7D1B-4E99-98D0-441643D4CDAB}" presName="spNode" presStyleCnt="0"/>
      <dgm:spPr/>
    </dgm:pt>
    <dgm:pt modelId="{CEDDA2BD-27D2-4399-999F-04AAA886466C}" type="pres">
      <dgm:prSet presAssocID="{4C056A8D-0B81-4E7C-A8ED-450C1FC2854F}" presName="sibTrans" presStyleLbl="sibTrans1D1" presStyleIdx="3" presStyleCnt="7"/>
      <dgm:spPr/>
      <dgm:t>
        <a:bodyPr/>
        <a:lstStyle/>
        <a:p>
          <a:endParaRPr lang="en-US"/>
        </a:p>
      </dgm:t>
    </dgm:pt>
    <dgm:pt modelId="{737CF5F3-EE88-4DC4-870E-088A62318991}" type="pres">
      <dgm:prSet presAssocID="{62B912BE-EAE6-4C1C-993A-0BDCCB1F2C93}" presName="node" presStyleLbl="node1" presStyleIdx="4" presStyleCnt="7" custScaleX="135160" custScaleY="138626">
        <dgm:presLayoutVars>
          <dgm:bulletEnabled val="1"/>
        </dgm:presLayoutVars>
      </dgm:prSet>
      <dgm:spPr/>
      <dgm:t>
        <a:bodyPr/>
        <a:lstStyle/>
        <a:p>
          <a:endParaRPr lang="en-US"/>
        </a:p>
      </dgm:t>
    </dgm:pt>
    <dgm:pt modelId="{7AF42A4A-79E3-4E97-97F2-A7C5C48B818F}" type="pres">
      <dgm:prSet presAssocID="{62B912BE-EAE6-4C1C-993A-0BDCCB1F2C93}" presName="spNode" presStyleCnt="0"/>
      <dgm:spPr/>
    </dgm:pt>
    <dgm:pt modelId="{9E757DC4-9EEA-4551-9C3D-9EAC1421B82B}" type="pres">
      <dgm:prSet presAssocID="{80D882B2-7DE3-4294-90FD-2ECA82C84B47}" presName="sibTrans" presStyleLbl="sibTrans1D1" presStyleIdx="4" presStyleCnt="7"/>
      <dgm:spPr/>
      <dgm:t>
        <a:bodyPr/>
        <a:lstStyle/>
        <a:p>
          <a:endParaRPr lang="en-US"/>
        </a:p>
      </dgm:t>
    </dgm:pt>
    <dgm:pt modelId="{D75D186F-383B-46FE-8ECB-D983AF082803}" type="pres">
      <dgm:prSet presAssocID="{7483C4C3-6B98-452B-8E1D-002518ED7636}" presName="node" presStyleLbl="node1" presStyleIdx="5" presStyleCnt="7" custScaleX="135160" custScaleY="138626">
        <dgm:presLayoutVars>
          <dgm:bulletEnabled val="1"/>
        </dgm:presLayoutVars>
      </dgm:prSet>
      <dgm:spPr/>
      <dgm:t>
        <a:bodyPr/>
        <a:lstStyle/>
        <a:p>
          <a:endParaRPr lang="en-US"/>
        </a:p>
      </dgm:t>
    </dgm:pt>
    <dgm:pt modelId="{74ED7C9A-8BF8-4203-A261-906982E2E403}" type="pres">
      <dgm:prSet presAssocID="{7483C4C3-6B98-452B-8E1D-002518ED7636}" presName="spNode" presStyleCnt="0"/>
      <dgm:spPr/>
    </dgm:pt>
    <dgm:pt modelId="{D605621B-A6DC-4D75-B025-CAB8BE0A64DE}" type="pres">
      <dgm:prSet presAssocID="{257B427A-0278-422C-813F-AFB8318DE61E}" presName="sibTrans" presStyleLbl="sibTrans1D1" presStyleIdx="5" presStyleCnt="7"/>
      <dgm:spPr/>
      <dgm:t>
        <a:bodyPr/>
        <a:lstStyle/>
        <a:p>
          <a:endParaRPr lang="en-US"/>
        </a:p>
      </dgm:t>
    </dgm:pt>
    <dgm:pt modelId="{77F8E9D8-0E5C-40D8-96E6-13B730D71A4B}" type="pres">
      <dgm:prSet presAssocID="{3FE3474A-155F-49A9-A72B-1E1E07FA374A}" presName="node" presStyleLbl="node1" presStyleIdx="6" presStyleCnt="7" custScaleX="135160" custScaleY="138626" custRadScaleRad="100166" custRadScaleInc="-43597">
        <dgm:presLayoutVars>
          <dgm:bulletEnabled val="1"/>
        </dgm:presLayoutVars>
      </dgm:prSet>
      <dgm:spPr/>
      <dgm:t>
        <a:bodyPr/>
        <a:lstStyle/>
        <a:p>
          <a:endParaRPr lang="en-US"/>
        </a:p>
      </dgm:t>
    </dgm:pt>
    <dgm:pt modelId="{E4BA9674-5D52-4872-899C-B5F9E352134D}" type="pres">
      <dgm:prSet presAssocID="{3FE3474A-155F-49A9-A72B-1E1E07FA374A}" presName="spNode" presStyleCnt="0"/>
      <dgm:spPr/>
    </dgm:pt>
    <dgm:pt modelId="{6FDCD0FB-0FBD-4287-BC5B-E87BC0F1BCF9}" type="pres">
      <dgm:prSet presAssocID="{BFA314DD-5192-4CE5-8427-91D2930FD2D2}" presName="sibTrans" presStyleLbl="sibTrans1D1" presStyleIdx="6" presStyleCnt="7"/>
      <dgm:spPr/>
      <dgm:t>
        <a:bodyPr/>
        <a:lstStyle/>
        <a:p>
          <a:endParaRPr lang="en-US"/>
        </a:p>
      </dgm:t>
    </dgm:pt>
  </dgm:ptLst>
  <dgm:cxnLst>
    <dgm:cxn modelId="{2B783DCD-E087-A049-BD36-0BC788B380E0}" type="presOf" srcId="{0281F124-7D1B-4E99-98D0-441643D4CDAB}" destId="{C58C7FB9-8E1B-405F-8E34-B301CCFCD3EC}" srcOrd="0" destOrd="0" presId="urn:microsoft.com/office/officeart/2005/8/layout/cycle6"/>
    <dgm:cxn modelId="{F7339FC8-0B72-7245-B9D3-A70F4EFF8DB5}" type="presOf" srcId="{96281CD2-BC54-4C60-8DBA-775A4393F15E}" destId="{66BE4EA2-DCDB-41F0-8E4A-9FEC3E405143}" srcOrd="0" destOrd="0" presId="urn:microsoft.com/office/officeart/2005/8/layout/cycle6"/>
    <dgm:cxn modelId="{32F00EBE-F1B8-894A-949E-460D21CA7353}" type="presOf" srcId="{783549B3-8749-4C85-9F34-B73E2D2EA909}" destId="{5BE1CA1E-7DE6-43AE-864A-35EE26050736}" srcOrd="0" destOrd="0" presId="urn:microsoft.com/office/officeart/2005/8/layout/cycle6"/>
    <dgm:cxn modelId="{C05CF61F-FCA3-C14F-BD3A-CAAAE16667D6}" type="presOf" srcId="{8CE3E055-1147-4795-9544-EC7874A9D5A4}" destId="{6155B1FC-4C49-43BF-A068-C246E716747C}" srcOrd="0" destOrd="0" presId="urn:microsoft.com/office/officeart/2005/8/layout/cycle6"/>
    <dgm:cxn modelId="{3D443CE0-C83F-4A9E-907F-3F85A30D7C1A}" srcId="{7ED8FAB9-ACE4-4A86-9734-55516BC75A73}" destId="{0281F124-7D1B-4E99-98D0-441643D4CDAB}" srcOrd="3" destOrd="0" parTransId="{D0F645ED-BDA7-466C-9736-2B3A09F97FAA}" sibTransId="{4C056A8D-0B81-4E7C-A8ED-450C1FC2854F}"/>
    <dgm:cxn modelId="{0C8D740F-0E81-46D7-BFBE-68A5E7FF42CD}" srcId="{7ED8FAB9-ACE4-4A86-9734-55516BC75A73}" destId="{62B912BE-EAE6-4C1C-993A-0BDCCB1F2C93}" srcOrd="4" destOrd="0" parTransId="{00D0A860-6C38-485F-BFC4-C85942395628}" sibTransId="{80D882B2-7DE3-4294-90FD-2ECA82C84B47}"/>
    <dgm:cxn modelId="{C53D62F0-7538-42EC-9821-D62E01B4E36D}" srcId="{7ED8FAB9-ACE4-4A86-9734-55516BC75A73}" destId="{7483C4C3-6B98-452B-8E1D-002518ED7636}" srcOrd="5" destOrd="0" parTransId="{4D4D66B0-A547-43ED-A546-1A62D1E98AAE}" sibTransId="{257B427A-0278-422C-813F-AFB8318DE61E}"/>
    <dgm:cxn modelId="{D5855B27-0A00-DD48-BFC4-FB5B852940B2}" type="presOf" srcId="{C8350A7C-E87A-4546-BAC7-6F907B06A76D}" destId="{53734DB1-696A-4A08-B9C3-47EFCF7DED00}" srcOrd="0" destOrd="0" presId="urn:microsoft.com/office/officeart/2005/8/layout/cycle6"/>
    <dgm:cxn modelId="{70C42979-79B3-409E-8908-4E5DD45616F7}" srcId="{7ED8FAB9-ACE4-4A86-9734-55516BC75A73}" destId="{783549B3-8749-4C85-9F34-B73E2D2EA909}" srcOrd="1" destOrd="0" parTransId="{1BC33BBB-0FD9-4A6C-B7EC-2B215F05CAA6}" sibTransId="{8CE3E055-1147-4795-9544-EC7874A9D5A4}"/>
    <dgm:cxn modelId="{DBA7D637-D0E2-4F7A-A3D2-B04CC004D074}" srcId="{7ED8FAB9-ACE4-4A86-9734-55516BC75A73}" destId="{96281CD2-BC54-4C60-8DBA-775A4393F15E}" srcOrd="2" destOrd="0" parTransId="{4C3CF8B2-DF01-44DE-BD40-651E25050E52}" sibTransId="{C8350A7C-E87A-4546-BAC7-6F907B06A76D}"/>
    <dgm:cxn modelId="{E4550186-EB81-504A-98A8-45179F136629}" type="presOf" srcId="{257B427A-0278-422C-813F-AFB8318DE61E}" destId="{D605621B-A6DC-4D75-B025-CAB8BE0A64DE}" srcOrd="0" destOrd="0" presId="urn:microsoft.com/office/officeart/2005/8/layout/cycle6"/>
    <dgm:cxn modelId="{1678E3C8-187B-CE4B-81B0-168126761AAB}" type="presOf" srcId="{62B912BE-EAE6-4C1C-993A-0BDCCB1F2C93}" destId="{737CF5F3-EE88-4DC4-870E-088A62318991}" srcOrd="0" destOrd="0" presId="urn:microsoft.com/office/officeart/2005/8/layout/cycle6"/>
    <dgm:cxn modelId="{514FE670-C067-8A41-8D1F-5B8EC8B5344D}" type="presOf" srcId="{7483C4C3-6B98-452B-8E1D-002518ED7636}" destId="{D75D186F-383B-46FE-8ECB-D983AF082803}" srcOrd="0" destOrd="0" presId="urn:microsoft.com/office/officeart/2005/8/layout/cycle6"/>
    <dgm:cxn modelId="{0C946556-716E-0649-A214-66D741228AB0}" type="presOf" srcId="{4C056A8D-0B81-4E7C-A8ED-450C1FC2854F}" destId="{CEDDA2BD-27D2-4399-999F-04AAA886466C}" srcOrd="0" destOrd="0" presId="urn:microsoft.com/office/officeart/2005/8/layout/cycle6"/>
    <dgm:cxn modelId="{8B5581E3-D697-2344-9AD7-9DA9769C54EC}" type="presOf" srcId="{BFA314DD-5192-4CE5-8427-91D2930FD2D2}" destId="{6FDCD0FB-0FBD-4287-BC5B-E87BC0F1BCF9}" srcOrd="0" destOrd="0" presId="urn:microsoft.com/office/officeart/2005/8/layout/cycle6"/>
    <dgm:cxn modelId="{B2C03C76-E8BB-EC4D-9C07-57F98609AE90}" type="presOf" srcId="{7ED8FAB9-ACE4-4A86-9734-55516BC75A73}" destId="{00B97525-68E7-4837-A9F8-20BDB3EF9EC0}" srcOrd="0" destOrd="0" presId="urn:microsoft.com/office/officeart/2005/8/layout/cycle6"/>
    <dgm:cxn modelId="{1473B0C6-C2D7-BD40-B05A-5BED7F5DB297}" type="presOf" srcId="{F78D4821-B72E-42C6-AFD6-1DA2489ED05B}" destId="{6AFAEBF3-DD87-4381-A3F1-6C3B2F9DA0AA}" srcOrd="0" destOrd="0" presId="urn:microsoft.com/office/officeart/2005/8/layout/cycle6"/>
    <dgm:cxn modelId="{C7754C0A-B336-824F-8964-45A78695C721}" type="presOf" srcId="{280446F9-91E1-4498-B22D-9F7EC6222B59}" destId="{83C42BD2-CF82-4EAD-B837-8B8D0BA501CB}" srcOrd="0" destOrd="0" presId="urn:microsoft.com/office/officeart/2005/8/layout/cycle6"/>
    <dgm:cxn modelId="{1F579688-D9CF-C648-BA2F-4719AC123040}" type="presOf" srcId="{3FE3474A-155F-49A9-A72B-1E1E07FA374A}" destId="{77F8E9D8-0E5C-40D8-96E6-13B730D71A4B}" srcOrd="0" destOrd="0" presId="urn:microsoft.com/office/officeart/2005/8/layout/cycle6"/>
    <dgm:cxn modelId="{1109EF37-1D06-4EB9-BB74-C94E589A4004}" srcId="{7ED8FAB9-ACE4-4A86-9734-55516BC75A73}" destId="{3FE3474A-155F-49A9-A72B-1E1E07FA374A}" srcOrd="6" destOrd="0" parTransId="{DB2B2111-DBC3-4201-9838-214372DA4DC4}" sibTransId="{BFA314DD-5192-4CE5-8427-91D2930FD2D2}"/>
    <dgm:cxn modelId="{B35E6E49-A952-4B5B-B500-207BE50ACC87}" srcId="{7ED8FAB9-ACE4-4A86-9734-55516BC75A73}" destId="{280446F9-91E1-4498-B22D-9F7EC6222B59}" srcOrd="0" destOrd="0" parTransId="{69ADD270-6AF6-487A-903F-4F0F656C5495}" sibTransId="{F78D4821-B72E-42C6-AFD6-1DA2489ED05B}"/>
    <dgm:cxn modelId="{6360CB46-9ACF-C649-A22D-AC7DCCE251D6}" type="presOf" srcId="{80D882B2-7DE3-4294-90FD-2ECA82C84B47}" destId="{9E757DC4-9EEA-4551-9C3D-9EAC1421B82B}" srcOrd="0" destOrd="0" presId="urn:microsoft.com/office/officeart/2005/8/layout/cycle6"/>
    <dgm:cxn modelId="{BDCBE98C-AD20-1442-9C8A-23F163819E75}" type="presParOf" srcId="{00B97525-68E7-4837-A9F8-20BDB3EF9EC0}" destId="{83C42BD2-CF82-4EAD-B837-8B8D0BA501CB}" srcOrd="0" destOrd="0" presId="urn:microsoft.com/office/officeart/2005/8/layout/cycle6"/>
    <dgm:cxn modelId="{FA6A0B39-A9C4-214B-933E-083B8D24CE8E}" type="presParOf" srcId="{00B97525-68E7-4837-A9F8-20BDB3EF9EC0}" destId="{C7870EAA-F0C9-4FB0-996C-0146443424B1}" srcOrd="1" destOrd="0" presId="urn:microsoft.com/office/officeart/2005/8/layout/cycle6"/>
    <dgm:cxn modelId="{766FBDDD-FEE4-3A44-93A1-F85B7A518F6C}" type="presParOf" srcId="{00B97525-68E7-4837-A9F8-20BDB3EF9EC0}" destId="{6AFAEBF3-DD87-4381-A3F1-6C3B2F9DA0AA}" srcOrd="2" destOrd="0" presId="urn:microsoft.com/office/officeart/2005/8/layout/cycle6"/>
    <dgm:cxn modelId="{F0A1ED19-64BE-2D48-AA19-D70B3D9C6570}" type="presParOf" srcId="{00B97525-68E7-4837-A9F8-20BDB3EF9EC0}" destId="{5BE1CA1E-7DE6-43AE-864A-35EE26050736}" srcOrd="3" destOrd="0" presId="urn:microsoft.com/office/officeart/2005/8/layout/cycle6"/>
    <dgm:cxn modelId="{5FC4C4D1-E452-D04E-AB16-3F92C37B5C61}" type="presParOf" srcId="{00B97525-68E7-4837-A9F8-20BDB3EF9EC0}" destId="{798E8D61-E114-4F11-992D-DE670B6C7C47}" srcOrd="4" destOrd="0" presId="urn:microsoft.com/office/officeart/2005/8/layout/cycle6"/>
    <dgm:cxn modelId="{2D3EB567-7EFE-8744-B7DE-85D379C5DE05}" type="presParOf" srcId="{00B97525-68E7-4837-A9F8-20BDB3EF9EC0}" destId="{6155B1FC-4C49-43BF-A068-C246E716747C}" srcOrd="5" destOrd="0" presId="urn:microsoft.com/office/officeart/2005/8/layout/cycle6"/>
    <dgm:cxn modelId="{51AD7E5D-F221-FA4C-825B-287D81541423}" type="presParOf" srcId="{00B97525-68E7-4837-A9F8-20BDB3EF9EC0}" destId="{66BE4EA2-DCDB-41F0-8E4A-9FEC3E405143}" srcOrd="6" destOrd="0" presId="urn:microsoft.com/office/officeart/2005/8/layout/cycle6"/>
    <dgm:cxn modelId="{9A056ADB-B913-EB4B-A313-B2A36DC64A3F}" type="presParOf" srcId="{00B97525-68E7-4837-A9F8-20BDB3EF9EC0}" destId="{544B6439-B6E8-43B5-B457-38731E9CB1D8}" srcOrd="7" destOrd="0" presId="urn:microsoft.com/office/officeart/2005/8/layout/cycle6"/>
    <dgm:cxn modelId="{701135F8-0FAF-5548-9C18-AFD0A34D6A38}" type="presParOf" srcId="{00B97525-68E7-4837-A9F8-20BDB3EF9EC0}" destId="{53734DB1-696A-4A08-B9C3-47EFCF7DED00}" srcOrd="8" destOrd="0" presId="urn:microsoft.com/office/officeart/2005/8/layout/cycle6"/>
    <dgm:cxn modelId="{A3718D2C-6FCC-E04E-8768-D23AC39E89F2}" type="presParOf" srcId="{00B97525-68E7-4837-A9F8-20BDB3EF9EC0}" destId="{C58C7FB9-8E1B-405F-8E34-B301CCFCD3EC}" srcOrd="9" destOrd="0" presId="urn:microsoft.com/office/officeart/2005/8/layout/cycle6"/>
    <dgm:cxn modelId="{E3FEDE1A-AEBE-C848-BFD0-7F5BC07603F2}" type="presParOf" srcId="{00B97525-68E7-4837-A9F8-20BDB3EF9EC0}" destId="{118DDECC-D305-482C-84EE-B3040C11C1F1}" srcOrd="10" destOrd="0" presId="urn:microsoft.com/office/officeart/2005/8/layout/cycle6"/>
    <dgm:cxn modelId="{7FF0D83D-4847-4A40-B7AF-D4D3CAB3844E}" type="presParOf" srcId="{00B97525-68E7-4837-A9F8-20BDB3EF9EC0}" destId="{CEDDA2BD-27D2-4399-999F-04AAA886466C}" srcOrd="11" destOrd="0" presId="urn:microsoft.com/office/officeart/2005/8/layout/cycle6"/>
    <dgm:cxn modelId="{C21E46FF-7201-7C4D-878F-D1290935E715}" type="presParOf" srcId="{00B97525-68E7-4837-A9F8-20BDB3EF9EC0}" destId="{737CF5F3-EE88-4DC4-870E-088A62318991}" srcOrd="12" destOrd="0" presId="urn:microsoft.com/office/officeart/2005/8/layout/cycle6"/>
    <dgm:cxn modelId="{8BFE3C43-332B-8B4E-AF96-1C93D6DF5F19}" type="presParOf" srcId="{00B97525-68E7-4837-A9F8-20BDB3EF9EC0}" destId="{7AF42A4A-79E3-4E97-97F2-A7C5C48B818F}" srcOrd="13" destOrd="0" presId="urn:microsoft.com/office/officeart/2005/8/layout/cycle6"/>
    <dgm:cxn modelId="{47B81E27-970F-B145-B695-E39E4B56AF74}" type="presParOf" srcId="{00B97525-68E7-4837-A9F8-20BDB3EF9EC0}" destId="{9E757DC4-9EEA-4551-9C3D-9EAC1421B82B}" srcOrd="14" destOrd="0" presId="urn:microsoft.com/office/officeart/2005/8/layout/cycle6"/>
    <dgm:cxn modelId="{2114D588-E870-7D40-828E-1007BF1B2A7B}" type="presParOf" srcId="{00B97525-68E7-4837-A9F8-20BDB3EF9EC0}" destId="{D75D186F-383B-46FE-8ECB-D983AF082803}" srcOrd="15" destOrd="0" presId="urn:microsoft.com/office/officeart/2005/8/layout/cycle6"/>
    <dgm:cxn modelId="{9846AB41-43F5-804F-B51D-475AA2C9324A}" type="presParOf" srcId="{00B97525-68E7-4837-A9F8-20BDB3EF9EC0}" destId="{74ED7C9A-8BF8-4203-A261-906982E2E403}" srcOrd="16" destOrd="0" presId="urn:microsoft.com/office/officeart/2005/8/layout/cycle6"/>
    <dgm:cxn modelId="{A522383C-A7FA-9242-B97D-AEB356C4C628}" type="presParOf" srcId="{00B97525-68E7-4837-A9F8-20BDB3EF9EC0}" destId="{D605621B-A6DC-4D75-B025-CAB8BE0A64DE}" srcOrd="17" destOrd="0" presId="urn:microsoft.com/office/officeart/2005/8/layout/cycle6"/>
    <dgm:cxn modelId="{69276D47-FE2A-3E4B-B25E-DB91DCEDD9DA}" type="presParOf" srcId="{00B97525-68E7-4837-A9F8-20BDB3EF9EC0}" destId="{77F8E9D8-0E5C-40D8-96E6-13B730D71A4B}" srcOrd="18" destOrd="0" presId="urn:microsoft.com/office/officeart/2005/8/layout/cycle6"/>
    <dgm:cxn modelId="{62ADFDC0-F335-8745-AF02-04EAE7191CD4}" type="presParOf" srcId="{00B97525-68E7-4837-A9F8-20BDB3EF9EC0}" destId="{E4BA9674-5D52-4872-899C-B5F9E352134D}" srcOrd="19" destOrd="0" presId="urn:microsoft.com/office/officeart/2005/8/layout/cycle6"/>
    <dgm:cxn modelId="{271E64C9-CA6C-5542-95A6-5088B9CD14B1}" type="presParOf" srcId="{00B97525-68E7-4837-A9F8-20BDB3EF9EC0}" destId="{6FDCD0FB-0FBD-4287-BC5B-E87BC0F1BCF9}" srcOrd="20"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31BF16-5B9C-3A4E-A5A9-99A8343F3C24}" type="doc">
      <dgm:prSet loTypeId="urn:microsoft.com/office/officeart/2005/8/layout/hChevron3" loCatId="" qsTypeId="urn:microsoft.com/office/officeart/2005/8/quickstyle/simple1" qsCatId="simple" csTypeId="urn:microsoft.com/office/officeart/2005/8/colors/accent1_2" csCatId="accent1" phldr="1"/>
      <dgm:spPr/>
    </dgm:pt>
    <dgm:pt modelId="{733F448F-4AE9-4D42-84FF-12E38C234599}">
      <dgm:prSet phldrT="[Text]"/>
      <dgm:spPr>
        <a:solidFill>
          <a:srgbClr val="006C60"/>
        </a:solidFill>
      </dgm:spPr>
      <dgm:t>
        <a:bodyPr/>
        <a:lstStyle/>
        <a:p>
          <a:r>
            <a:rPr lang="en-US" dirty="0" smtClean="0"/>
            <a:t>Data Complexity</a:t>
          </a:r>
          <a:endParaRPr lang="en-US" dirty="0"/>
        </a:p>
      </dgm:t>
    </dgm:pt>
    <dgm:pt modelId="{BDE8DBC4-9F18-B74C-86E2-B4904449848A}" type="parTrans" cxnId="{4950D1AF-C69E-D24B-9052-2D0F9C40AD96}">
      <dgm:prSet/>
      <dgm:spPr/>
      <dgm:t>
        <a:bodyPr/>
        <a:lstStyle/>
        <a:p>
          <a:endParaRPr lang="en-US"/>
        </a:p>
      </dgm:t>
    </dgm:pt>
    <dgm:pt modelId="{A1E5E08A-6C99-ED40-B1B8-F71C4C4BE30E}" type="sibTrans" cxnId="{4950D1AF-C69E-D24B-9052-2D0F9C40AD96}">
      <dgm:prSet/>
      <dgm:spPr/>
      <dgm:t>
        <a:bodyPr/>
        <a:lstStyle/>
        <a:p>
          <a:endParaRPr lang="en-US"/>
        </a:p>
      </dgm:t>
    </dgm:pt>
    <dgm:pt modelId="{B5C1DD61-F799-FA4E-BA06-7FC967C6CF93}">
      <dgm:prSet phldrT="[Text]"/>
      <dgm:spPr>
        <a:solidFill>
          <a:srgbClr val="006C60"/>
        </a:solidFill>
      </dgm:spPr>
      <dgm:t>
        <a:bodyPr/>
        <a:lstStyle/>
        <a:p>
          <a:r>
            <a:rPr lang="en-US" dirty="0" smtClean="0"/>
            <a:t>Interpretability</a:t>
          </a:r>
          <a:endParaRPr lang="en-US" dirty="0"/>
        </a:p>
      </dgm:t>
    </dgm:pt>
    <dgm:pt modelId="{D9B5BBA4-F044-DB49-B24B-67B5E73C4F3E}" type="parTrans" cxnId="{5E6F78A6-0AD6-7545-89E7-E88E46350415}">
      <dgm:prSet/>
      <dgm:spPr/>
      <dgm:t>
        <a:bodyPr/>
        <a:lstStyle/>
        <a:p>
          <a:endParaRPr lang="en-US"/>
        </a:p>
      </dgm:t>
    </dgm:pt>
    <dgm:pt modelId="{F191631C-394F-0448-82BB-D35DCF21F2B2}" type="sibTrans" cxnId="{5E6F78A6-0AD6-7545-89E7-E88E46350415}">
      <dgm:prSet/>
      <dgm:spPr/>
      <dgm:t>
        <a:bodyPr/>
        <a:lstStyle/>
        <a:p>
          <a:endParaRPr lang="en-US"/>
        </a:p>
      </dgm:t>
    </dgm:pt>
    <dgm:pt modelId="{FD8FE1D7-545D-5241-BC59-CBE50F256DA3}">
      <dgm:prSet phldrT="[Text]"/>
      <dgm:spPr>
        <a:solidFill>
          <a:srgbClr val="006C60"/>
        </a:solidFill>
      </dgm:spPr>
      <dgm:t>
        <a:bodyPr/>
        <a:lstStyle/>
        <a:p>
          <a:r>
            <a:rPr lang="en-US" dirty="0" smtClean="0"/>
            <a:t>Performance and Scale</a:t>
          </a:r>
          <a:endParaRPr lang="en-US" dirty="0"/>
        </a:p>
      </dgm:t>
    </dgm:pt>
    <dgm:pt modelId="{0211D59A-BE76-E841-90FB-0B55C18B2C30}" type="sibTrans" cxnId="{6D84E946-EF11-E244-B0D9-42C66C31B858}">
      <dgm:prSet/>
      <dgm:spPr/>
      <dgm:t>
        <a:bodyPr/>
        <a:lstStyle/>
        <a:p>
          <a:endParaRPr lang="en-US"/>
        </a:p>
      </dgm:t>
    </dgm:pt>
    <dgm:pt modelId="{213C27D4-5F9D-8442-A51A-DA946143A243}" type="parTrans" cxnId="{6D84E946-EF11-E244-B0D9-42C66C31B858}">
      <dgm:prSet/>
      <dgm:spPr/>
      <dgm:t>
        <a:bodyPr/>
        <a:lstStyle/>
        <a:p>
          <a:endParaRPr lang="en-US"/>
        </a:p>
      </dgm:t>
    </dgm:pt>
    <dgm:pt modelId="{EDA7FFB1-B9BD-5743-97AD-29FCC217B59D}" type="pres">
      <dgm:prSet presAssocID="{4F31BF16-5B9C-3A4E-A5A9-99A8343F3C24}" presName="Name0" presStyleCnt="0">
        <dgm:presLayoutVars>
          <dgm:dir/>
          <dgm:resizeHandles val="exact"/>
        </dgm:presLayoutVars>
      </dgm:prSet>
      <dgm:spPr/>
    </dgm:pt>
    <dgm:pt modelId="{E2B649A6-050E-8445-A96F-76AC89A0E117}" type="pres">
      <dgm:prSet presAssocID="{733F448F-4AE9-4D42-84FF-12E38C234599}" presName="parTxOnly" presStyleLbl="node1" presStyleIdx="0" presStyleCnt="3" custScaleX="89544">
        <dgm:presLayoutVars>
          <dgm:bulletEnabled val="1"/>
        </dgm:presLayoutVars>
      </dgm:prSet>
      <dgm:spPr/>
      <dgm:t>
        <a:bodyPr/>
        <a:lstStyle/>
        <a:p>
          <a:endParaRPr lang="en-US"/>
        </a:p>
      </dgm:t>
    </dgm:pt>
    <dgm:pt modelId="{408D147D-3B8B-E04E-959E-1929FEBEE3B4}" type="pres">
      <dgm:prSet presAssocID="{A1E5E08A-6C99-ED40-B1B8-F71C4C4BE30E}" presName="parSpace" presStyleCnt="0"/>
      <dgm:spPr/>
    </dgm:pt>
    <dgm:pt modelId="{D0D1E5E2-EFA0-7844-9E15-4282D33E070D}" type="pres">
      <dgm:prSet presAssocID="{B5C1DD61-F799-FA4E-BA06-7FC967C6CF93}" presName="parTxOnly" presStyleLbl="node1" presStyleIdx="1" presStyleCnt="3" custScaleX="85409">
        <dgm:presLayoutVars>
          <dgm:bulletEnabled val="1"/>
        </dgm:presLayoutVars>
      </dgm:prSet>
      <dgm:spPr/>
      <dgm:t>
        <a:bodyPr/>
        <a:lstStyle/>
        <a:p>
          <a:endParaRPr lang="en-US"/>
        </a:p>
      </dgm:t>
    </dgm:pt>
    <dgm:pt modelId="{BCFCDD7C-47AD-F644-B855-6526BFD07006}" type="pres">
      <dgm:prSet presAssocID="{F191631C-394F-0448-82BB-D35DCF21F2B2}" presName="parSpace" presStyleCnt="0"/>
      <dgm:spPr/>
    </dgm:pt>
    <dgm:pt modelId="{F1B77F1E-529B-8745-A1E0-F253C130B59E}" type="pres">
      <dgm:prSet presAssocID="{FD8FE1D7-545D-5241-BC59-CBE50F256DA3}" presName="parTxOnly" presStyleLbl="node1" presStyleIdx="2" presStyleCnt="3" custScaleX="108763">
        <dgm:presLayoutVars>
          <dgm:bulletEnabled val="1"/>
        </dgm:presLayoutVars>
      </dgm:prSet>
      <dgm:spPr/>
      <dgm:t>
        <a:bodyPr/>
        <a:lstStyle/>
        <a:p>
          <a:endParaRPr lang="en-US"/>
        </a:p>
      </dgm:t>
    </dgm:pt>
  </dgm:ptLst>
  <dgm:cxnLst>
    <dgm:cxn modelId="{6D84E946-EF11-E244-B0D9-42C66C31B858}" srcId="{4F31BF16-5B9C-3A4E-A5A9-99A8343F3C24}" destId="{FD8FE1D7-545D-5241-BC59-CBE50F256DA3}" srcOrd="2" destOrd="0" parTransId="{213C27D4-5F9D-8442-A51A-DA946143A243}" sibTransId="{0211D59A-BE76-E841-90FB-0B55C18B2C30}"/>
    <dgm:cxn modelId="{5CD08A7C-6B47-A44C-9C2E-3C1D4405335E}" type="presOf" srcId="{733F448F-4AE9-4D42-84FF-12E38C234599}" destId="{E2B649A6-050E-8445-A96F-76AC89A0E117}" srcOrd="0" destOrd="0" presId="urn:microsoft.com/office/officeart/2005/8/layout/hChevron3"/>
    <dgm:cxn modelId="{4950D1AF-C69E-D24B-9052-2D0F9C40AD96}" srcId="{4F31BF16-5B9C-3A4E-A5A9-99A8343F3C24}" destId="{733F448F-4AE9-4D42-84FF-12E38C234599}" srcOrd="0" destOrd="0" parTransId="{BDE8DBC4-9F18-B74C-86E2-B4904449848A}" sibTransId="{A1E5E08A-6C99-ED40-B1B8-F71C4C4BE30E}"/>
    <dgm:cxn modelId="{9EFEA58C-EE02-CF44-85C4-92B5ABFE8439}" type="presOf" srcId="{FD8FE1D7-545D-5241-BC59-CBE50F256DA3}" destId="{F1B77F1E-529B-8745-A1E0-F253C130B59E}" srcOrd="0" destOrd="0" presId="urn:microsoft.com/office/officeart/2005/8/layout/hChevron3"/>
    <dgm:cxn modelId="{5E6F78A6-0AD6-7545-89E7-E88E46350415}" srcId="{4F31BF16-5B9C-3A4E-A5A9-99A8343F3C24}" destId="{B5C1DD61-F799-FA4E-BA06-7FC967C6CF93}" srcOrd="1" destOrd="0" parTransId="{D9B5BBA4-F044-DB49-B24B-67B5E73C4F3E}" sibTransId="{F191631C-394F-0448-82BB-D35DCF21F2B2}"/>
    <dgm:cxn modelId="{E39BEFBF-BE8C-1C49-A56D-07CE87A1B325}" type="presOf" srcId="{B5C1DD61-F799-FA4E-BA06-7FC967C6CF93}" destId="{D0D1E5E2-EFA0-7844-9E15-4282D33E070D}" srcOrd="0" destOrd="0" presId="urn:microsoft.com/office/officeart/2005/8/layout/hChevron3"/>
    <dgm:cxn modelId="{AFFA2C76-D479-1645-AF3B-DFB6DD67353E}" type="presOf" srcId="{4F31BF16-5B9C-3A4E-A5A9-99A8343F3C24}" destId="{EDA7FFB1-B9BD-5743-97AD-29FCC217B59D}" srcOrd="0" destOrd="0" presId="urn:microsoft.com/office/officeart/2005/8/layout/hChevron3"/>
    <dgm:cxn modelId="{49404EFF-828C-784D-8787-CD9511A2AE78}" type="presParOf" srcId="{EDA7FFB1-B9BD-5743-97AD-29FCC217B59D}" destId="{E2B649A6-050E-8445-A96F-76AC89A0E117}" srcOrd="0" destOrd="0" presId="urn:microsoft.com/office/officeart/2005/8/layout/hChevron3"/>
    <dgm:cxn modelId="{7F3C5F4B-FEBB-CC4A-89ED-DE3E3BF3CE00}" type="presParOf" srcId="{EDA7FFB1-B9BD-5743-97AD-29FCC217B59D}" destId="{408D147D-3B8B-E04E-959E-1929FEBEE3B4}" srcOrd="1" destOrd="0" presId="urn:microsoft.com/office/officeart/2005/8/layout/hChevron3"/>
    <dgm:cxn modelId="{CC80D7E8-FC08-7E49-879B-B36DB2678CEF}" type="presParOf" srcId="{EDA7FFB1-B9BD-5743-97AD-29FCC217B59D}" destId="{D0D1E5E2-EFA0-7844-9E15-4282D33E070D}" srcOrd="2" destOrd="0" presId="urn:microsoft.com/office/officeart/2005/8/layout/hChevron3"/>
    <dgm:cxn modelId="{8843FBDD-80BC-B448-BB60-2D4D46798A10}" type="presParOf" srcId="{EDA7FFB1-B9BD-5743-97AD-29FCC217B59D}" destId="{BCFCDD7C-47AD-F644-B855-6526BFD07006}" srcOrd="3" destOrd="0" presId="urn:microsoft.com/office/officeart/2005/8/layout/hChevron3"/>
    <dgm:cxn modelId="{F2776121-A200-7A41-856D-25FA065E425C}" type="presParOf" srcId="{EDA7FFB1-B9BD-5743-97AD-29FCC217B59D}" destId="{F1B77F1E-529B-8745-A1E0-F253C130B59E}" srcOrd="4" destOrd="0" presId="urn:microsoft.com/office/officeart/2005/8/layout/hChevron3"/>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6B2B85-EA94-084D-91F4-F7770BA6351E}" type="doc">
      <dgm:prSet loTypeId="urn:microsoft.com/office/officeart/2005/8/layout/pList2" loCatId="" qsTypeId="urn:microsoft.com/office/officeart/2005/8/quickstyle/simple4" qsCatId="simple" csTypeId="urn:microsoft.com/office/officeart/2005/8/colors/accent3_3" csCatId="accent3" phldr="1"/>
      <dgm:spPr/>
      <dgm:t>
        <a:bodyPr/>
        <a:lstStyle/>
        <a:p>
          <a:endParaRPr lang="en-US"/>
        </a:p>
      </dgm:t>
    </dgm:pt>
    <dgm:pt modelId="{C18A569F-7989-D142-9C98-36FED8AB2DA8}">
      <dgm:prSet phldrT="[Text]" custT="1"/>
      <dgm:spPr/>
      <dgm:t>
        <a:bodyPr lIns="91440" tIns="91440" rIns="0" bIns="91440"/>
        <a:lstStyle/>
        <a:p>
          <a:r>
            <a:rPr lang="en-US" sz="2000" b="1" dirty="0" smtClean="0">
              <a:solidFill>
                <a:schemeClr val="bg1"/>
              </a:solidFill>
            </a:rPr>
            <a:t>Separate Jobs</a:t>
          </a:r>
          <a:endParaRPr lang="en-US" sz="2000" b="1" dirty="0" smtClean="0">
            <a:solidFill>
              <a:schemeClr val="bg1"/>
            </a:solidFill>
          </a:endParaRPr>
        </a:p>
      </dgm:t>
    </dgm:pt>
    <dgm:pt modelId="{13D00164-33F6-7F4C-B49F-CC49F872DB05}" type="parTrans" cxnId="{37695816-E11A-9041-915B-8AE84069F83C}">
      <dgm:prSet/>
      <dgm:spPr/>
      <dgm:t>
        <a:bodyPr/>
        <a:lstStyle/>
        <a:p>
          <a:endParaRPr lang="en-US" sz="2000" b="1">
            <a:solidFill>
              <a:schemeClr val="bg1"/>
            </a:solidFill>
          </a:endParaRPr>
        </a:p>
      </dgm:t>
    </dgm:pt>
    <dgm:pt modelId="{831ED4A3-E647-8744-BAB9-2B6CE5960A0A}" type="sibTrans" cxnId="{37695816-E11A-9041-915B-8AE84069F83C}">
      <dgm:prSet/>
      <dgm:spPr/>
      <dgm:t>
        <a:bodyPr/>
        <a:lstStyle/>
        <a:p>
          <a:endParaRPr lang="en-US" sz="2000" b="1">
            <a:solidFill>
              <a:schemeClr val="bg1"/>
            </a:solidFill>
          </a:endParaRPr>
        </a:p>
      </dgm:t>
    </dgm:pt>
    <dgm:pt modelId="{815539D1-7A8D-AF41-B95A-52853582D550}">
      <dgm:prSet phldrT="[Text]" custT="1"/>
      <dgm:spPr/>
      <dgm:t>
        <a:bodyPr lIns="91440" tIns="91440" rIns="0" bIns="91440"/>
        <a:lstStyle/>
        <a:p>
          <a:r>
            <a:rPr lang="en-US" sz="2000" b="1" dirty="0" smtClean="0">
              <a:solidFill>
                <a:schemeClr val="bg1"/>
              </a:solidFill>
            </a:rPr>
            <a:t>Compute Intensive</a:t>
          </a:r>
          <a:endParaRPr lang="en-US" sz="2000" b="1" dirty="0" smtClean="0">
            <a:solidFill>
              <a:schemeClr val="bg1"/>
            </a:solidFill>
          </a:endParaRPr>
        </a:p>
      </dgm:t>
    </dgm:pt>
    <dgm:pt modelId="{D82A9A9E-819B-F142-9F40-B6967F40E91A}" type="parTrans" cxnId="{15517E9F-FF98-FD44-A98D-C3E3C72D32FF}">
      <dgm:prSet/>
      <dgm:spPr/>
      <dgm:t>
        <a:bodyPr/>
        <a:lstStyle/>
        <a:p>
          <a:endParaRPr lang="en-US" sz="2000" b="1">
            <a:solidFill>
              <a:schemeClr val="bg1"/>
            </a:solidFill>
          </a:endParaRPr>
        </a:p>
      </dgm:t>
    </dgm:pt>
    <dgm:pt modelId="{5DD36D86-C48E-8346-AFB2-C5AF63DF0238}" type="sibTrans" cxnId="{15517E9F-FF98-FD44-A98D-C3E3C72D32FF}">
      <dgm:prSet/>
      <dgm:spPr/>
      <dgm:t>
        <a:bodyPr/>
        <a:lstStyle/>
        <a:p>
          <a:endParaRPr lang="en-US" sz="2000" b="1">
            <a:solidFill>
              <a:schemeClr val="bg1"/>
            </a:solidFill>
          </a:endParaRPr>
        </a:p>
      </dgm:t>
    </dgm:pt>
    <dgm:pt modelId="{ED369D37-1833-3E48-BB96-3E408D077BAA}">
      <dgm:prSet phldrT="[Text]" custT="1"/>
      <dgm:spPr/>
      <dgm:t>
        <a:bodyPr lIns="91440" tIns="91440" rIns="0" bIns="91440"/>
        <a:lstStyle/>
        <a:p>
          <a:r>
            <a:rPr lang="en-US" sz="2000" b="1" dirty="0" smtClean="0">
              <a:solidFill>
                <a:schemeClr val="bg1"/>
              </a:solidFill>
            </a:rPr>
            <a:t>All-to-All </a:t>
          </a:r>
          <a:endParaRPr lang="en-US" sz="2000" b="1" dirty="0">
            <a:solidFill>
              <a:schemeClr val="bg1"/>
            </a:solidFill>
          </a:endParaRPr>
        </a:p>
      </dgm:t>
    </dgm:pt>
    <dgm:pt modelId="{987B0E59-1081-E34B-9050-5D28843811F9}" type="parTrans" cxnId="{8934C105-0F83-D04B-A795-0CFC05531246}">
      <dgm:prSet/>
      <dgm:spPr/>
      <dgm:t>
        <a:bodyPr/>
        <a:lstStyle/>
        <a:p>
          <a:endParaRPr lang="en-US" sz="2000" b="1">
            <a:solidFill>
              <a:schemeClr val="bg1"/>
            </a:solidFill>
          </a:endParaRPr>
        </a:p>
      </dgm:t>
    </dgm:pt>
    <dgm:pt modelId="{2265684A-A344-214D-BCF7-543ED9836042}" type="sibTrans" cxnId="{8934C105-0F83-D04B-A795-0CFC05531246}">
      <dgm:prSet/>
      <dgm:spPr/>
      <dgm:t>
        <a:bodyPr/>
        <a:lstStyle/>
        <a:p>
          <a:endParaRPr lang="en-US" sz="2000" b="1">
            <a:solidFill>
              <a:schemeClr val="bg1"/>
            </a:solidFill>
          </a:endParaRPr>
        </a:p>
      </dgm:t>
    </dgm:pt>
    <dgm:pt modelId="{1F221F27-4251-1041-BB9F-CCC2E54E7F71}">
      <dgm:prSet phldrT="[Text]" custT="1"/>
      <dgm:spPr/>
      <dgm:t>
        <a:bodyPr lIns="91440" tIns="91440" rIns="0" bIns="91440"/>
        <a:lstStyle/>
        <a:p>
          <a:r>
            <a:rPr lang="en-US" sz="2000" b="1" dirty="0" smtClean="0">
              <a:solidFill>
                <a:schemeClr val="bg1"/>
              </a:solidFill>
            </a:rPr>
            <a:t>Random </a:t>
          </a:r>
          <a:r>
            <a:rPr lang="en-US" sz="2000" b="1" dirty="0" smtClean="0">
              <a:solidFill>
                <a:schemeClr val="bg1"/>
              </a:solidFill>
            </a:rPr>
            <a:t>Access</a:t>
          </a:r>
          <a:endParaRPr lang="en-US" sz="2000" b="1" dirty="0">
            <a:solidFill>
              <a:schemeClr val="bg1"/>
            </a:solidFill>
          </a:endParaRPr>
        </a:p>
      </dgm:t>
    </dgm:pt>
    <dgm:pt modelId="{D4B0480E-8984-6B4E-86BF-288BB150497B}" type="parTrans" cxnId="{FD08BEC4-DD64-5B4C-AE2E-B90E00037D22}">
      <dgm:prSet/>
      <dgm:spPr/>
      <dgm:t>
        <a:bodyPr/>
        <a:lstStyle/>
        <a:p>
          <a:endParaRPr lang="en-US" sz="2000" b="1">
            <a:solidFill>
              <a:schemeClr val="bg1"/>
            </a:solidFill>
          </a:endParaRPr>
        </a:p>
      </dgm:t>
    </dgm:pt>
    <dgm:pt modelId="{9B965053-68A6-3F40-B807-BC3677904FDE}" type="sibTrans" cxnId="{FD08BEC4-DD64-5B4C-AE2E-B90E00037D22}">
      <dgm:prSet/>
      <dgm:spPr/>
      <dgm:t>
        <a:bodyPr/>
        <a:lstStyle/>
        <a:p>
          <a:endParaRPr lang="en-US" sz="2000" b="1">
            <a:solidFill>
              <a:schemeClr val="bg1"/>
            </a:solidFill>
          </a:endParaRPr>
        </a:p>
      </dgm:t>
    </dgm:pt>
    <dgm:pt modelId="{50C3B53B-4E20-F24E-B5AE-D0ED9F21811F}">
      <dgm:prSet phldrT="[Text]" custT="1"/>
      <dgm:spPr/>
      <dgm:t>
        <a:bodyPr lIns="91440" tIns="91440" rIns="0" bIns="91440"/>
        <a:lstStyle/>
        <a:p>
          <a:r>
            <a:rPr lang="en-US" sz="2000" b="1" dirty="0" smtClean="0">
              <a:solidFill>
                <a:schemeClr val="bg1"/>
              </a:solidFill>
            </a:rPr>
            <a:t>Nearest </a:t>
          </a:r>
          <a:r>
            <a:rPr lang="en-US" sz="2000" b="1" dirty="0" smtClean="0">
              <a:solidFill>
                <a:schemeClr val="bg1"/>
              </a:solidFill>
            </a:rPr>
            <a:t>Neighbor</a:t>
          </a:r>
          <a:endParaRPr lang="en-US" sz="2000" b="1" dirty="0">
            <a:solidFill>
              <a:schemeClr val="bg1"/>
            </a:solidFill>
          </a:endParaRPr>
        </a:p>
      </dgm:t>
    </dgm:pt>
    <dgm:pt modelId="{611A50B3-B95A-694A-BE00-B7E3D3760A04}" type="parTrans" cxnId="{F75A7234-EC0D-AB48-9B7B-531B9E4DEA80}">
      <dgm:prSet/>
      <dgm:spPr/>
      <dgm:t>
        <a:bodyPr/>
        <a:lstStyle/>
        <a:p>
          <a:endParaRPr lang="en-US" sz="2000">
            <a:solidFill>
              <a:schemeClr val="bg1"/>
            </a:solidFill>
          </a:endParaRPr>
        </a:p>
      </dgm:t>
    </dgm:pt>
    <dgm:pt modelId="{AEAA9280-4597-0141-BF84-499DCFFE35E2}" type="sibTrans" cxnId="{F75A7234-EC0D-AB48-9B7B-531B9E4DEA80}">
      <dgm:prSet/>
      <dgm:spPr/>
      <dgm:t>
        <a:bodyPr/>
        <a:lstStyle/>
        <a:p>
          <a:endParaRPr lang="en-US" sz="2000">
            <a:solidFill>
              <a:schemeClr val="bg1"/>
            </a:solidFill>
          </a:endParaRPr>
        </a:p>
      </dgm:t>
    </dgm:pt>
    <dgm:pt modelId="{CEDF0DEB-22DD-0143-BD72-78C051383159}" type="pres">
      <dgm:prSet presAssocID="{746B2B85-EA94-084D-91F4-F7770BA6351E}" presName="Name0" presStyleCnt="0">
        <dgm:presLayoutVars>
          <dgm:dir/>
          <dgm:resizeHandles val="exact"/>
        </dgm:presLayoutVars>
      </dgm:prSet>
      <dgm:spPr/>
      <dgm:t>
        <a:bodyPr/>
        <a:lstStyle/>
        <a:p>
          <a:endParaRPr lang="en-US"/>
        </a:p>
      </dgm:t>
    </dgm:pt>
    <dgm:pt modelId="{CA5F110C-2995-E446-A458-DB0468F9FB7A}" type="pres">
      <dgm:prSet presAssocID="{746B2B85-EA94-084D-91F4-F7770BA6351E}" presName="bkgdShp" presStyleLbl="alignAccFollowNode1" presStyleIdx="0" presStyleCnt="1"/>
      <dgm:spPr/>
    </dgm:pt>
    <dgm:pt modelId="{944AE9A0-1744-D044-BA96-EBAD30B9FA92}" type="pres">
      <dgm:prSet presAssocID="{746B2B85-EA94-084D-91F4-F7770BA6351E}" presName="linComp" presStyleCnt="0"/>
      <dgm:spPr/>
    </dgm:pt>
    <dgm:pt modelId="{D33A7ECE-BBC7-0749-9A31-D08F6C13BFBD}" type="pres">
      <dgm:prSet presAssocID="{C18A569F-7989-D142-9C98-36FED8AB2DA8}" presName="compNode" presStyleCnt="0"/>
      <dgm:spPr/>
    </dgm:pt>
    <dgm:pt modelId="{B7025564-6366-4847-AB3D-682A485C6C68}" type="pres">
      <dgm:prSet presAssocID="{C18A569F-7989-D142-9C98-36FED8AB2DA8}" presName="node" presStyleLbl="node1" presStyleIdx="0" presStyleCnt="5">
        <dgm:presLayoutVars>
          <dgm:bulletEnabled val="1"/>
        </dgm:presLayoutVars>
      </dgm:prSet>
      <dgm:spPr/>
      <dgm:t>
        <a:bodyPr/>
        <a:lstStyle/>
        <a:p>
          <a:endParaRPr lang="en-US"/>
        </a:p>
      </dgm:t>
    </dgm:pt>
    <dgm:pt modelId="{0E2DA529-7C12-2645-A6A8-A2676C48B957}" type="pres">
      <dgm:prSet presAssocID="{C18A569F-7989-D142-9C98-36FED8AB2DA8}" presName="invisiNode" presStyleLbl="node1" presStyleIdx="0" presStyleCnt="5"/>
      <dgm:spPr/>
    </dgm:pt>
    <dgm:pt modelId="{4F5B4268-32DC-284B-94D7-52EFFD0F0C8C}" type="pres">
      <dgm:prSet presAssocID="{C18A569F-7989-D142-9C98-36FED8AB2DA8}" presName="imagNode" presStyleLbl="fgImgPlace1" presStyleIdx="0" presStyleCnt="5" custScaleY="108073"/>
      <dgm:spPr>
        <a:blipFill rotWithShape="1">
          <a:blip xmlns:r="http://schemas.openxmlformats.org/officeDocument/2006/relationships" r:embed="rId1"/>
          <a:stretch>
            <a:fillRect/>
          </a:stretch>
        </a:blipFill>
      </dgm:spPr>
      <dgm:t>
        <a:bodyPr/>
        <a:lstStyle/>
        <a:p>
          <a:endParaRPr lang="en-US"/>
        </a:p>
      </dgm:t>
    </dgm:pt>
    <dgm:pt modelId="{D8941901-FDED-BD41-8484-AAD821FAA859}" type="pres">
      <dgm:prSet presAssocID="{831ED4A3-E647-8744-BAB9-2B6CE5960A0A}" presName="sibTrans" presStyleLbl="sibTrans2D1" presStyleIdx="0" presStyleCnt="0"/>
      <dgm:spPr/>
      <dgm:t>
        <a:bodyPr/>
        <a:lstStyle/>
        <a:p>
          <a:endParaRPr lang="en-US"/>
        </a:p>
      </dgm:t>
    </dgm:pt>
    <dgm:pt modelId="{5E8B6188-142E-134E-A67A-95CDD4D4AB5C}" type="pres">
      <dgm:prSet presAssocID="{815539D1-7A8D-AF41-B95A-52853582D550}" presName="compNode" presStyleCnt="0"/>
      <dgm:spPr/>
    </dgm:pt>
    <dgm:pt modelId="{07458024-19D0-0E41-827C-80B33F16FDF4}" type="pres">
      <dgm:prSet presAssocID="{815539D1-7A8D-AF41-B95A-52853582D550}" presName="node" presStyleLbl="node1" presStyleIdx="1" presStyleCnt="5">
        <dgm:presLayoutVars>
          <dgm:bulletEnabled val="1"/>
        </dgm:presLayoutVars>
      </dgm:prSet>
      <dgm:spPr/>
      <dgm:t>
        <a:bodyPr/>
        <a:lstStyle/>
        <a:p>
          <a:endParaRPr lang="en-US"/>
        </a:p>
      </dgm:t>
    </dgm:pt>
    <dgm:pt modelId="{9792E878-247D-5641-9307-4A91EC7C4704}" type="pres">
      <dgm:prSet presAssocID="{815539D1-7A8D-AF41-B95A-52853582D550}" presName="invisiNode" presStyleLbl="node1" presStyleIdx="1" presStyleCnt="5"/>
      <dgm:spPr/>
    </dgm:pt>
    <dgm:pt modelId="{276BCCA0-A87E-FF4D-AAA0-6EBB3737CBD5}" type="pres">
      <dgm:prSet presAssocID="{815539D1-7A8D-AF41-B95A-52853582D550}" presName="imagNode" presStyleLbl="fgImgPlace1" presStyleIdx="1" presStyleCnt="5" custScaleY="108073"/>
      <dgm:spPr>
        <a:blipFill rotWithShape="1">
          <a:blip xmlns:r="http://schemas.openxmlformats.org/officeDocument/2006/relationships" r:embed="rId2"/>
          <a:stretch>
            <a:fillRect/>
          </a:stretch>
        </a:blipFill>
      </dgm:spPr>
      <dgm:t>
        <a:bodyPr/>
        <a:lstStyle/>
        <a:p>
          <a:endParaRPr lang="en-US"/>
        </a:p>
      </dgm:t>
    </dgm:pt>
    <dgm:pt modelId="{0C362F47-51D7-824B-84E2-49A5F5A44E86}" type="pres">
      <dgm:prSet presAssocID="{5DD36D86-C48E-8346-AFB2-C5AF63DF0238}" presName="sibTrans" presStyleLbl="sibTrans2D1" presStyleIdx="0" presStyleCnt="0"/>
      <dgm:spPr/>
      <dgm:t>
        <a:bodyPr/>
        <a:lstStyle/>
        <a:p>
          <a:endParaRPr lang="en-US"/>
        </a:p>
      </dgm:t>
    </dgm:pt>
    <dgm:pt modelId="{327850A4-7743-2346-9064-49AEF19A24C1}" type="pres">
      <dgm:prSet presAssocID="{50C3B53B-4E20-F24E-B5AE-D0ED9F21811F}" presName="compNode" presStyleCnt="0"/>
      <dgm:spPr/>
    </dgm:pt>
    <dgm:pt modelId="{E2D7C888-74EF-054D-88E6-3ACB24C2A014}" type="pres">
      <dgm:prSet presAssocID="{50C3B53B-4E20-F24E-B5AE-D0ED9F21811F}" presName="node" presStyleLbl="node1" presStyleIdx="2" presStyleCnt="5">
        <dgm:presLayoutVars>
          <dgm:bulletEnabled val="1"/>
        </dgm:presLayoutVars>
      </dgm:prSet>
      <dgm:spPr/>
      <dgm:t>
        <a:bodyPr/>
        <a:lstStyle/>
        <a:p>
          <a:endParaRPr lang="en-US"/>
        </a:p>
      </dgm:t>
    </dgm:pt>
    <dgm:pt modelId="{B65150D2-C358-454B-8861-2B9480A35F89}" type="pres">
      <dgm:prSet presAssocID="{50C3B53B-4E20-F24E-B5AE-D0ED9F21811F}" presName="invisiNode" presStyleLbl="node1" presStyleIdx="2" presStyleCnt="5"/>
      <dgm:spPr/>
    </dgm:pt>
    <dgm:pt modelId="{873FB442-D964-124F-9080-3EEEFD06BBA1}" type="pres">
      <dgm:prSet presAssocID="{50C3B53B-4E20-F24E-B5AE-D0ED9F21811F}" presName="imagNode" presStyleLbl="fgImgPlace1" presStyleIdx="2" presStyleCnt="5" custScaleY="113443"/>
      <dgm:spPr>
        <a:blipFill rotWithShape="1">
          <a:blip xmlns:r="http://schemas.openxmlformats.org/officeDocument/2006/relationships" r:embed="rId3"/>
          <a:stretch>
            <a:fillRect/>
          </a:stretch>
        </a:blipFill>
        <a:effectLst/>
      </dgm:spPr>
      <dgm:t>
        <a:bodyPr/>
        <a:lstStyle/>
        <a:p>
          <a:endParaRPr lang="en-US"/>
        </a:p>
      </dgm:t>
    </dgm:pt>
    <dgm:pt modelId="{9277C527-728B-8044-89DB-7CF924ED162D}" type="pres">
      <dgm:prSet presAssocID="{AEAA9280-4597-0141-BF84-499DCFFE35E2}" presName="sibTrans" presStyleLbl="sibTrans2D1" presStyleIdx="0" presStyleCnt="0"/>
      <dgm:spPr/>
      <dgm:t>
        <a:bodyPr/>
        <a:lstStyle/>
        <a:p>
          <a:endParaRPr lang="en-US"/>
        </a:p>
      </dgm:t>
    </dgm:pt>
    <dgm:pt modelId="{AFE2ECC3-6BDD-A043-A934-BC2C082A6B84}" type="pres">
      <dgm:prSet presAssocID="{ED369D37-1833-3E48-BB96-3E408D077BAA}" presName="compNode" presStyleCnt="0"/>
      <dgm:spPr/>
    </dgm:pt>
    <dgm:pt modelId="{10727984-A075-DC46-98CD-CBC06E46C769}" type="pres">
      <dgm:prSet presAssocID="{ED369D37-1833-3E48-BB96-3E408D077BAA}" presName="node" presStyleLbl="node1" presStyleIdx="3" presStyleCnt="5">
        <dgm:presLayoutVars>
          <dgm:bulletEnabled val="1"/>
        </dgm:presLayoutVars>
      </dgm:prSet>
      <dgm:spPr/>
      <dgm:t>
        <a:bodyPr/>
        <a:lstStyle/>
        <a:p>
          <a:endParaRPr lang="en-US"/>
        </a:p>
      </dgm:t>
    </dgm:pt>
    <dgm:pt modelId="{6546A566-7113-4342-99B3-EF6EDDB61AFF}" type="pres">
      <dgm:prSet presAssocID="{ED369D37-1833-3E48-BB96-3E408D077BAA}" presName="invisiNode" presStyleLbl="node1" presStyleIdx="3" presStyleCnt="5"/>
      <dgm:spPr/>
    </dgm:pt>
    <dgm:pt modelId="{31D79A3F-FA10-BB4C-8194-8354BAF03B9F}" type="pres">
      <dgm:prSet presAssocID="{ED369D37-1833-3E48-BB96-3E408D077BAA}" presName="imagNode" presStyleLbl="fgImgPlace1" presStyleIdx="3" presStyleCnt="5" custScaleY="108073"/>
      <dgm:spPr>
        <a:blipFill rotWithShape="1">
          <a:blip xmlns:r="http://schemas.openxmlformats.org/officeDocument/2006/relationships" r:embed="rId4"/>
          <a:stretch>
            <a:fillRect/>
          </a:stretch>
        </a:blipFill>
      </dgm:spPr>
      <dgm:t>
        <a:bodyPr/>
        <a:lstStyle/>
        <a:p>
          <a:endParaRPr lang="en-US"/>
        </a:p>
      </dgm:t>
    </dgm:pt>
    <dgm:pt modelId="{EDEEEDD7-8FA5-A34A-A5B2-2EA064B05BA3}" type="pres">
      <dgm:prSet presAssocID="{2265684A-A344-214D-BCF7-543ED9836042}" presName="sibTrans" presStyleLbl="sibTrans2D1" presStyleIdx="0" presStyleCnt="0"/>
      <dgm:spPr/>
      <dgm:t>
        <a:bodyPr/>
        <a:lstStyle/>
        <a:p>
          <a:endParaRPr lang="en-US"/>
        </a:p>
      </dgm:t>
    </dgm:pt>
    <dgm:pt modelId="{5A7152BD-038A-BD4A-9507-16D0CE75B31B}" type="pres">
      <dgm:prSet presAssocID="{1F221F27-4251-1041-BB9F-CCC2E54E7F71}" presName="compNode" presStyleCnt="0"/>
      <dgm:spPr/>
    </dgm:pt>
    <dgm:pt modelId="{24C36EFC-3F05-9443-97D4-A1229F4EC2C8}" type="pres">
      <dgm:prSet presAssocID="{1F221F27-4251-1041-BB9F-CCC2E54E7F71}" presName="node" presStyleLbl="node1" presStyleIdx="4" presStyleCnt="5">
        <dgm:presLayoutVars>
          <dgm:bulletEnabled val="1"/>
        </dgm:presLayoutVars>
      </dgm:prSet>
      <dgm:spPr/>
      <dgm:t>
        <a:bodyPr/>
        <a:lstStyle/>
        <a:p>
          <a:endParaRPr lang="en-US"/>
        </a:p>
      </dgm:t>
    </dgm:pt>
    <dgm:pt modelId="{ED6E6D7B-87A9-5541-91E0-AC86E8E7D0C5}" type="pres">
      <dgm:prSet presAssocID="{1F221F27-4251-1041-BB9F-CCC2E54E7F71}" presName="invisiNode" presStyleLbl="node1" presStyleIdx="4" presStyleCnt="5"/>
      <dgm:spPr/>
    </dgm:pt>
    <dgm:pt modelId="{A1DA6C42-981C-2C45-AB91-594459A879DE}" type="pres">
      <dgm:prSet presAssocID="{1F221F27-4251-1041-BB9F-CCC2E54E7F71}" presName="imagNode" presStyleLbl="fgImgPlace1" presStyleIdx="4" presStyleCnt="5" custScaleY="108073"/>
      <dgm:spPr>
        <a:blipFill rotWithShape="1">
          <a:blip xmlns:r="http://schemas.openxmlformats.org/officeDocument/2006/relationships" r:embed="rId5"/>
          <a:stretch>
            <a:fillRect/>
          </a:stretch>
        </a:blipFill>
      </dgm:spPr>
      <dgm:t>
        <a:bodyPr/>
        <a:lstStyle/>
        <a:p>
          <a:endParaRPr lang="en-US"/>
        </a:p>
      </dgm:t>
    </dgm:pt>
  </dgm:ptLst>
  <dgm:cxnLst>
    <dgm:cxn modelId="{D0889856-9176-4E4C-9FCE-51ACC4FCE3F6}" type="presOf" srcId="{815539D1-7A8D-AF41-B95A-52853582D550}" destId="{07458024-19D0-0E41-827C-80B33F16FDF4}" srcOrd="0" destOrd="0" presId="urn:microsoft.com/office/officeart/2005/8/layout/pList2"/>
    <dgm:cxn modelId="{BEF1AC20-3652-A94F-8C40-7DE0EEE6CBCC}" type="presOf" srcId="{831ED4A3-E647-8744-BAB9-2B6CE5960A0A}" destId="{D8941901-FDED-BD41-8484-AAD821FAA859}" srcOrd="0" destOrd="0" presId="urn:microsoft.com/office/officeart/2005/8/layout/pList2"/>
    <dgm:cxn modelId="{37695816-E11A-9041-915B-8AE84069F83C}" srcId="{746B2B85-EA94-084D-91F4-F7770BA6351E}" destId="{C18A569F-7989-D142-9C98-36FED8AB2DA8}" srcOrd="0" destOrd="0" parTransId="{13D00164-33F6-7F4C-B49F-CC49F872DB05}" sibTransId="{831ED4A3-E647-8744-BAB9-2B6CE5960A0A}"/>
    <dgm:cxn modelId="{F75A7234-EC0D-AB48-9B7B-531B9E4DEA80}" srcId="{746B2B85-EA94-084D-91F4-F7770BA6351E}" destId="{50C3B53B-4E20-F24E-B5AE-D0ED9F21811F}" srcOrd="2" destOrd="0" parTransId="{611A50B3-B95A-694A-BE00-B7E3D3760A04}" sibTransId="{AEAA9280-4597-0141-BF84-499DCFFE35E2}"/>
    <dgm:cxn modelId="{6EB75C39-4561-4C4D-A85C-1DC130FA6D90}" type="presOf" srcId="{5DD36D86-C48E-8346-AFB2-C5AF63DF0238}" destId="{0C362F47-51D7-824B-84E2-49A5F5A44E86}" srcOrd="0" destOrd="0" presId="urn:microsoft.com/office/officeart/2005/8/layout/pList2"/>
    <dgm:cxn modelId="{361B1F6A-DD51-5E48-8CF9-BA8ED2933CFA}" type="presOf" srcId="{C18A569F-7989-D142-9C98-36FED8AB2DA8}" destId="{B7025564-6366-4847-AB3D-682A485C6C68}" srcOrd="0" destOrd="0" presId="urn:microsoft.com/office/officeart/2005/8/layout/pList2"/>
    <dgm:cxn modelId="{6BA60CF8-01C0-034F-9625-B24B6297A423}" type="presOf" srcId="{2265684A-A344-214D-BCF7-543ED9836042}" destId="{EDEEEDD7-8FA5-A34A-A5B2-2EA064B05BA3}" srcOrd="0" destOrd="0" presId="urn:microsoft.com/office/officeart/2005/8/layout/pList2"/>
    <dgm:cxn modelId="{FEAABAA6-8A17-D044-8CF9-10B4DA6E73D6}" type="presOf" srcId="{AEAA9280-4597-0141-BF84-499DCFFE35E2}" destId="{9277C527-728B-8044-89DB-7CF924ED162D}" srcOrd="0" destOrd="0" presId="urn:microsoft.com/office/officeart/2005/8/layout/pList2"/>
    <dgm:cxn modelId="{E7FD2FAD-4C1D-094E-A04C-D19C46031B93}" type="presOf" srcId="{ED369D37-1833-3E48-BB96-3E408D077BAA}" destId="{10727984-A075-DC46-98CD-CBC06E46C769}" srcOrd="0" destOrd="0" presId="urn:microsoft.com/office/officeart/2005/8/layout/pList2"/>
    <dgm:cxn modelId="{15517E9F-FF98-FD44-A98D-C3E3C72D32FF}" srcId="{746B2B85-EA94-084D-91F4-F7770BA6351E}" destId="{815539D1-7A8D-AF41-B95A-52853582D550}" srcOrd="1" destOrd="0" parTransId="{D82A9A9E-819B-F142-9F40-B6967F40E91A}" sibTransId="{5DD36D86-C48E-8346-AFB2-C5AF63DF0238}"/>
    <dgm:cxn modelId="{8934C105-0F83-D04B-A795-0CFC05531246}" srcId="{746B2B85-EA94-084D-91F4-F7770BA6351E}" destId="{ED369D37-1833-3E48-BB96-3E408D077BAA}" srcOrd="3" destOrd="0" parTransId="{987B0E59-1081-E34B-9050-5D28843811F9}" sibTransId="{2265684A-A344-214D-BCF7-543ED9836042}"/>
    <dgm:cxn modelId="{A5E72E73-1324-AF4C-8A8C-1AB8944DD46F}" type="presOf" srcId="{746B2B85-EA94-084D-91F4-F7770BA6351E}" destId="{CEDF0DEB-22DD-0143-BD72-78C051383159}" srcOrd="0" destOrd="0" presId="urn:microsoft.com/office/officeart/2005/8/layout/pList2"/>
    <dgm:cxn modelId="{FD08BEC4-DD64-5B4C-AE2E-B90E00037D22}" srcId="{746B2B85-EA94-084D-91F4-F7770BA6351E}" destId="{1F221F27-4251-1041-BB9F-CCC2E54E7F71}" srcOrd="4" destOrd="0" parTransId="{D4B0480E-8984-6B4E-86BF-288BB150497B}" sibTransId="{9B965053-68A6-3F40-B807-BC3677904FDE}"/>
    <dgm:cxn modelId="{8F7C7210-69B4-DD4D-AF70-A872598FC482}" type="presOf" srcId="{1F221F27-4251-1041-BB9F-CCC2E54E7F71}" destId="{24C36EFC-3F05-9443-97D4-A1229F4EC2C8}" srcOrd="0" destOrd="0" presId="urn:microsoft.com/office/officeart/2005/8/layout/pList2"/>
    <dgm:cxn modelId="{1D823113-752B-074A-8297-B707EC05B802}" type="presOf" srcId="{50C3B53B-4E20-F24E-B5AE-D0ED9F21811F}" destId="{E2D7C888-74EF-054D-88E6-3ACB24C2A014}" srcOrd="0" destOrd="0" presId="urn:microsoft.com/office/officeart/2005/8/layout/pList2"/>
    <dgm:cxn modelId="{0EAFCEB2-0374-994F-B03D-BCDA651AD1F2}" type="presParOf" srcId="{CEDF0DEB-22DD-0143-BD72-78C051383159}" destId="{CA5F110C-2995-E446-A458-DB0468F9FB7A}" srcOrd="0" destOrd="0" presId="urn:microsoft.com/office/officeart/2005/8/layout/pList2"/>
    <dgm:cxn modelId="{5715E0CC-B3E8-354D-B2AD-D0CBE67DAAE1}" type="presParOf" srcId="{CEDF0DEB-22DD-0143-BD72-78C051383159}" destId="{944AE9A0-1744-D044-BA96-EBAD30B9FA92}" srcOrd="1" destOrd="0" presId="urn:microsoft.com/office/officeart/2005/8/layout/pList2"/>
    <dgm:cxn modelId="{F30C3338-F24E-9C46-AAA3-14D2B420BCC6}" type="presParOf" srcId="{944AE9A0-1744-D044-BA96-EBAD30B9FA92}" destId="{D33A7ECE-BBC7-0749-9A31-D08F6C13BFBD}" srcOrd="0" destOrd="0" presId="urn:microsoft.com/office/officeart/2005/8/layout/pList2"/>
    <dgm:cxn modelId="{A703EEE7-E8EA-2E44-B0A0-6D2909E93033}" type="presParOf" srcId="{D33A7ECE-BBC7-0749-9A31-D08F6C13BFBD}" destId="{B7025564-6366-4847-AB3D-682A485C6C68}" srcOrd="0" destOrd="0" presId="urn:microsoft.com/office/officeart/2005/8/layout/pList2"/>
    <dgm:cxn modelId="{EFC6EC3E-89FC-7642-B644-015455A4030B}" type="presParOf" srcId="{D33A7ECE-BBC7-0749-9A31-D08F6C13BFBD}" destId="{0E2DA529-7C12-2645-A6A8-A2676C48B957}" srcOrd="1" destOrd="0" presId="urn:microsoft.com/office/officeart/2005/8/layout/pList2"/>
    <dgm:cxn modelId="{758E233A-C40B-194E-92BD-EEFE4B7ADFE8}" type="presParOf" srcId="{D33A7ECE-BBC7-0749-9A31-D08F6C13BFBD}" destId="{4F5B4268-32DC-284B-94D7-52EFFD0F0C8C}" srcOrd="2" destOrd="0" presId="urn:microsoft.com/office/officeart/2005/8/layout/pList2"/>
    <dgm:cxn modelId="{8469132E-D5BD-FD42-B856-A8AFD523F5F5}" type="presParOf" srcId="{944AE9A0-1744-D044-BA96-EBAD30B9FA92}" destId="{D8941901-FDED-BD41-8484-AAD821FAA859}" srcOrd="1" destOrd="0" presId="urn:microsoft.com/office/officeart/2005/8/layout/pList2"/>
    <dgm:cxn modelId="{0457220E-48E0-8440-B276-72062B129B00}" type="presParOf" srcId="{944AE9A0-1744-D044-BA96-EBAD30B9FA92}" destId="{5E8B6188-142E-134E-A67A-95CDD4D4AB5C}" srcOrd="2" destOrd="0" presId="urn:microsoft.com/office/officeart/2005/8/layout/pList2"/>
    <dgm:cxn modelId="{52C596FF-AD8F-0640-941C-46DC32128DCC}" type="presParOf" srcId="{5E8B6188-142E-134E-A67A-95CDD4D4AB5C}" destId="{07458024-19D0-0E41-827C-80B33F16FDF4}" srcOrd="0" destOrd="0" presId="urn:microsoft.com/office/officeart/2005/8/layout/pList2"/>
    <dgm:cxn modelId="{8DB97F9E-39A8-6047-AD82-4A08DE44D082}" type="presParOf" srcId="{5E8B6188-142E-134E-A67A-95CDD4D4AB5C}" destId="{9792E878-247D-5641-9307-4A91EC7C4704}" srcOrd="1" destOrd="0" presId="urn:microsoft.com/office/officeart/2005/8/layout/pList2"/>
    <dgm:cxn modelId="{932BB520-E127-9644-B7AD-D13C5605F079}" type="presParOf" srcId="{5E8B6188-142E-134E-A67A-95CDD4D4AB5C}" destId="{276BCCA0-A87E-FF4D-AAA0-6EBB3737CBD5}" srcOrd="2" destOrd="0" presId="urn:microsoft.com/office/officeart/2005/8/layout/pList2"/>
    <dgm:cxn modelId="{3CD733A6-51A4-3242-A95B-FAEA0D339200}" type="presParOf" srcId="{944AE9A0-1744-D044-BA96-EBAD30B9FA92}" destId="{0C362F47-51D7-824B-84E2-49A5F5A44E86}" srcOrd="3" destOrd="0" presId="urn:microsoft.com/office/officeart/2005/8/layout/pList2"/>
    <dgm:cxn modelId="{E44B196A-F20A-064F-AF77-6FC998B9AF41}" type="presParOf" srcId="{944AE9A0-1744-D044-BA96-EBAD30B9FA92}" destId="{327850A4-7743-2346-9064-49AEF19A24C1}" srcOrd="4" destOrd="0" presId="urn:microsoft.com/office/officeart/2005/8/layout/pList2"/>
    <dgm:cxn modelId="{9B859864-C8B1-AE41-B21E-94D303AE94D2}" type="presParOf" srcId="{327850A4-7743-2346-9064-49AEF19A24C1}" destId="{E2D7C888-74EF-054D-88E6-3ACB24C2A014}" srcOrd="0" destOrd="0" presId="urn:microsoft.com/office/officeart/2005/8/layout/pList2"/>
    <dgm:cxn modelId="{E6DE56F5-48AB-264E-82F1-BA3ADC82160B}" type="presParOf" srcId="{327850A4-7743-2346-9064-49AEF19A24C1}" destId="{B65150D2-C358-454B-8861-2B9480A35F89}" srcOrd="1" destOrd="0" presId="urn:microsoft.com/office/officeart/2005/8/layout/pList2"/>
    <dgm:cxn modelId="{D95A00CB-9F70-404D-BF39-3B2D3C93DE3C}" type="presParOf" srcId="{327850A4-7743-2346-9064-49AEF19A24C1}" destId="{873FB442-D964-124F-9080-3EEEFD06BBA1}" srcOrd="2" destOrd="0" presId="urn:microsoft.com/office/officeart/2005/8/layout/pList2"/>
    <dgm:cxn modelId="{2754DC0B-ADDB-5542-B260-04DDAFF19D8A}" type="presParOf" srcId="{944AE9A0-1744-D044-BA96-EBAD30B9FA92}" destId="{9277C527-728B-8044-89DB-7CF924ED162D}" srcOrd="5" destOrd="0" presId="urn:microsoft.com/office/officeart/2005/8/layout/pList2"/>
    <dgm:cxn modelId="{84E912CB-B5F4-AC46-89D4-1912DBC1F5FB}" type="presParOf" srcId="{944AE9A0-1744-D044-BA96-EBAD30B9FA92}" destId="{AFE2ECC3-6BDD-A043-A934-BC2C082A6B84}" srcOrd="6" destOrd="0" presId="urn:microsoft.com/office/officeart/2005/8/layout/pList2"/>
    <dgm:cxn modelId="{5B865555-F679-084D-9691-8B0DDD9FFD7A}" type="presParOf" srcId="{AFE2ECC3-6BDD-A043-A934-BC2C082A6B84}" destId="{10727984-A075-DC46-98CD-CBC06E46C769}" srcOrd="0" destOrd="0" presId="urn:microsoft.com/office/officeart/2005/8/layout/pList2"/>
    <dgm:cxn modelId="{F0DC36DB-5779-124C-8F2D-E5CF382C435F}" type="presParOf" srcId="{AFE2ECC3-6BDD-A043-A934-BC2C082A6B84}" destId="{6546A566-7113-4342-99B3-EF6EDDB61AFF}" srcOrd="1" destOrd="0" presId="urn:microsoft.com/office/officeart/2005/8/layout/pList2"/>
    <dgm:cxn modelId="{0B262E56-32EB-174F-BDBA-4608A765F144}" type="presParOf" srcId="{AFE2ECC3-6BDD-A043-A934-BC2C082A6B84}" destId="{31D79A3F-FA10-BB4C-8194-8354BAF03B9F}" srcOrd="2" destOrd="0" presId="urn:microsoft.com/office/officeart/2005/8/layout/pList2"/>
    <dgm:cxn modelId="{38AE4728-3092-E74E-AC0A-121D306634C8}" type="presParOf" srcId="{944AE9A0-1744-D044-BA96-EBAD30B9FA92}" destId="{EDEEEDD7-8FA5-A34A-A5B2-2EA064B05BA3}" srcOrd="7" destOrd="0" presId="urn:microsoft.com/office/officeart/2005/8/layout/pList2"/>
    <dgm:cxn modelId="{ECE2D6F1-50F3-AE42-9428-47F261E973AA}" type="presParOf" srcId="{944AE9A0-1744-D044-BA96-EBAD30B9FA92}" destId="{5A7152BD-038A-BD4A-9507-16D0CE75B31B}" srcOrd="8" destOrd="0" presId="urn:microsoft.com/office/officeart/2005/8/layout/pList2"/>
    <dgm:cxn modelId="{EB0127DF-1C63-FF43-8137-6150C1F84B37}" type="presParOf" srcId="{5A7152BD-038A-BD4A-9507-16D0CE75B31B}" destId="{24C36EFC-3F05-9443-97D4-A1229F4EC2C8}" srcOrd="0" destOrd="0" presId="urn:microsoft.com/office/officeart/2005/8/layout/pList2"/>
    <dgm:cxn modelId="{4FD7C2E9-FFCF-2847-B314-33C3BDB7C703}" type="presParOf" srcId="{5A7152BD-038A-BD4A-9507-16D0CE75B31B}" destId="{ED6E6D7B-87A9-5541-91E0-AC86E8E7D0C5}" srcOrd="1" destOrd="0" presId="urn:microsoft.com/office/officeart/2005/8/layout/pList2"/>
    <dgm:cxn modelId="{E7A198FA-E0F2-8847-92CC-5839E4F8F5AB}" type="presParOf" srcId="{5A7152BD-038A-BD4A-9507-16D0CE75B31B}" destId="{A1DA6C42-981C-2C45-AB91-594459A879DE}"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B18A74-A674-CD46-8A79-191A1A8B0292}"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62B319F5-51C4-9744-8D88-94BEB3E210BB}">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Expertise</a:t>
          </a:r>
          <a:endParaRPr lang="en-US" sz="1600" dirty="0">
            <a:latin typeface="Avenir Next Condensed Demi Bold"/>
            <a:cs typeface="Avenir Next Condensed Demi Bold"/>
          </a:endParaRPr>
        </a:p>
      </dgm:t>
    </dgm:pt>
    <dgm:pt modelId="{54F52541-35DC-DE4D-BD56-42E9A51AB173}" type="parTrans" cxnId="{4ABBE0A0-4E5C-DB45-9F85-ADBE6BD6B171}">
      <dgm:prSet/>
      <dgm:spPr/>
      <dgm:t>
        <a:bodyPr/>
        <a:lstStyle/>
        <a:p>
          <a:endParaRPr lang="en-US" sz="1600">
            <a:latin typeface="Avenir Next Condensed Demi Bold"/>
            <a:cs typeface="Avenir Next Condensed Demi Bold"/>
          </a:endParaRPr>
        </a:p>
      </dgm:t>
    </dgm:pt>
    <dgm:pt modelId="{74D46720-5DEF-FC47-980C-3CC5A2B10FE8}" type="sibTrans" cxnId="{4ABBE0A0-4E5C-DB45-9F85-ADBE6BD6B171}">
      <dgm:prSet/>
      <dgm:spPr/>
      <dgm:t>
        <a:bodyPr/>
        <a:lstStyle/>
        <a:p>
          <a:endParaRPr lang="en-US" sz="1600">
            <a:latin typeface="Avenir Next Condensed Demi Bold"/>
            <a:cs typeface="Avenir Next Condensed Demi Bold"/>
          </a:endParaRPr>
        </a:p>
      </dgm:t>
    </dgm:pt>
    <dgm:pt modelId="{87746BA3-1F95-354F-BED3-BC0318E73664}">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User Community</a:t>
          </a:r>
          <a:endParaRPr lang="en-US" sz="1600" dirty="0">
            <a:latin typeface="Avenir Next Condensed Demi Bold"/>
            <a:cs typeface="Avenir Next Condensed Demi Bold"/>
          </a:endParaRPr>
        </a:p>
      </dgm:t>
    </dgm:pt>
    <dgm:pt modelId="{707A6993-6470-3F4E-87A4-284D1D25BE76}" type="parTrans" cxnId="{0D9752BB-F5E9-1841-9262-EF99FAF2FA97}">
      <dgm:prSet/>
      <dgm:spPr/>
      <dgm:t>
        <a:bodyPr/>
        <a:lstStyle/>
        <a:p>
          <a:endParaRPr lang="en-US" sz="1600">
            <a:latin typeface="Avenir Next Condensed Demi Bold"/>
            <a:cs typeface="Avenir Next Condensed Demi Bold"/>
          </a:endParaRPr>
        </a:p>
      </dgm:t>
    </dgm:pt>
    <dgm:pt modelId="{870C8B0A-471D-5749-9BEB-919BC5E41D41}" type="sibTrans" cxnId="{0D9752BB-F5E9-1841-9262-EF99FAF2FA97}">
      <dgm:prSet/>
      <dgm:spPr/>
      <dgm:t>
        <a:bodyPr/>
        <a:lstStyle/>
        <a:p>
          <a:endParaRPr lang="en-US" sz="1600">
            <a:latin typeface="Avenir Next Condensed Demi Bold"/>
            <a:cs typeface="Avenir Next Condensed Demi Bold"/>
          </a:endParaRPr>
        </a:p>
      </dgm:t>
    </dgm:pt>
    <dgm:pt modelId="{562CDA50-D12A-5041-BEBE-AEF44862DE87}">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Experimental Facilities</a:t>
          </a:r>
          <a:endParaRPr lang="en-US" sz="1600" dirty="0">
            <a:latin typeface="Avenir Next Condensed Demi Bold"/>
            <a:cs typeface="Avenir Next Condensed Demi Bold"/>
          </a:endParaRPr>
        </a:p>
      </dgm:t>
    </dgm:pt>
    <dgm:pt modelId="{0782B8F1-BA8D-414A-8F87-3925423EEAF5}" type="parTrans" cxnId="{D0FF4D3B-7C45-5049-8077-8F2DEB230862}">
      <dgm:prSet/>
      <dgm:spPr/>
      <dgm:t>
        <a:bodyPr/>
        <a:lstStyle/>
        <a:p>
          <a:endParaRPr lang="en-US" sz="1600">
            <a:latin typeface="Avenir Next Condensed Demi Bold"/>
            <a:cs typeface="Avenir Next Condensed Demi Bold"/>
          </a:endParaRPr>
        </a:p>
      </dgm:t>
    </dgm:pt>
    <dgm:pt modelId="{F3218721-6D77-7D43-8D99-CB0B1ABF8F38}" type="sibTrans" cxnId="{D0FF4D3B-7C45-5049-8077-8F2DEB230862}">
      <dgm:prSet/>
      <dgm:spPr/>
      <dgm:t>
        <a:bodyPr/>
        <a:lstStyle/>
        <a:p>
          <a:endParaRPr lang="en-US" sz="1600">
            <a:latin typeface="Avenir Next Condensed Demi Bold"/>
            <a:cs typeface="Avenir Next Condensed Demi Bold"/>
          </a:endParaRPr>
        </a:p>
      </dgm:t>
    </dgm:pt>
    <dgm:pt modelId="{9639F301-C7FB-B743-BABC-D541D6F4B931}">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Computing and Data Facilities</a:t>
          </a:r>
          <a:endParaRPr lang="en-US" sz="1600" dirty="0">
            <a:latin typeface="Avenir Next Condensed Demi Bold"/>
            <a:cs typeface="Avenir Next Condensed Demi Bold"/>
          </a:endParaRPr>
        </a:p>
      </dgm:t>
    </dgm:pt>
    <dgm:pt modelId="{5B319D24-E66A-1B45-A9AB-140CE2398107}" type="sibTrans" cxnId="{7CEC8BCE-9538-1A43-98B2-A6249745DA3B}">
      <dgm:prSet/>
      <dgm:spPr>
        <a:solidFill>
          <a:srgbClr val="509EBF"/>
        </a:solidFill>
      </dgm:spPr>
      <dgm:t>
        <a:bodyPr/>
        <a:lstStyle/>
        <a:p>
          <a:endParaRPr lang="en-US" sz="1600">
            <a:latin typeface="Avenir Next Condensed Demi Bold"/>
            <a:cs typeface="Avenir Next Condensed Demi Bold"/>
          </a:endParaRPr>
        </a:p>
      </dgm:t>
    </dgm:pt>
    <dgm:pt modelId="{E22A4FA0-C82E-0743-911A-617D8654A707}" type="parTrans" cxnId="{7CEC8BCE-9538-1A43-98B2-A6249745DA3B}">
      <dgm:prSet/>
      <dgm:spPr/>
      <dgm:t>
        <a:bodyPr/>
        <a:lstStyle/>
        <a:p>
          <a:endParaRPr lang="en-US" sz="1600">
            <a:latin typeface="Avenir Next Condensed Demi Bold"/>
            <a:cs typeface="Avenir Next Condensed Demi Bold"/>
          </a:endParaRPr>
        </a:p>
      </dgm:t>
    </dgm:pt>
    <dgm:pt modelId="{CCFC47A9-2AF5-3E4E-9F85-CDD3AA95BDDA}" type="pres">
      <dgm:prSet presAssocID="{86B18A74-A674-CD46-8A79-191A1A8B0292}" presName="Name0" presStyleCnt="0">
        <dgm:presLayoutVars>
          <dgm:dir/>
          <dgm:resizeHandles val="exact"/>
        </dgm:presLayoutVars>
      </dgm:prSet>
      <dgm:spPr/>
      <dgm:t>
        <a:bodyPr/>
        <a:lstStyle/>
        <a:p>
          <a:endParaRPr lang="en-US"/>
        </a:p>
      </dgm:t>
    </dgm:pt>
    <dgm:pt modelId="{1E07F39F-5D96-4B44-B100-701A47B68B14}" type="pres">
      <dgm:prSet presAssocID="{86B18A74-A674-CD46-8A79-191A1A8B0292}" presName="cycle" presStyleCnt="0"/>
      <dgm:spPr/>
    </dgm:pt>
    <dgm:pt modelId="{83B13C1E-F11A-F74C-8515-01F812D33FBE}" type="pres">
      <dgm:prSet presAssocID="{9639F301-C7FB-B743-BABC-D541D6F4B931}" presName="nodeFirstNode" presStyleLbl="node1" presStyleIdx="0" presStyleCnt="4" custScaleX="61687" custScaleY="42760">
        <dgm:presLayoutVars>
          <dgm:bulletEnabled val="1"/>
        </dgm:presLayoutVars>
      </dgm:prSet>
      <dgm:spPr/>
      <dgm:t>
        <a:bodyPr/>
        <a:lstStyle/>
        <a:p>
          <a:endParaRPr lang="en-US"/>
        </a:p>
      </dgm:t>
    </dgm:pt>
    <dgm:pt modelId="{2E57458C-7A0E-284A-BBBE-8AF5EB0500A3}" type="pres">
      <dgm:prSet presAssocID="{5B319D24-E66A-1B45-A9AB-140CE2398107}" presName="sibTransFirstNode" presStyleLbl="bgShp" presStyleIdx="0" presStyleCnt="1"/>
      <dgm:spPr/>
      <dgm:t>
        <a:bodyPr/>
        <a:lstStyle/>
        <a:p>
          <a:endParaRPr lang="en-US"/>
        </a:p>
      </dgm:t>
    </dgm:pt>
    <dgm:pt modelId="{9DDB2869-759F-CC47-BBD8-4E74F9BBE159}" type="pres">
      <dgm:prSet presAssocID="{62B319F5-51C4-9744-8D88-94BEB3E210BB}" presName="nodeFollowingNodes" presStyleLbl="node1" presStyleIdx="1" presStyleCnt="4" custScaleX="47382" custScaleY="52623" custRadScaleRad="155094" custRadScaleInc="8512">
        <dgm:presLayoutVars>
          <dgm:bulletEnabled val="1"/>
        </dgm:presLayoutVars>
      </dgm:prSet>
      <dgm:spPr/>
      <dgm:t>
        <a:bodyPr/>
        <a:lstStyle/>
        <a:p>
          <a:endParaRPr lang="en-US"/>
        </a:p>
      </dgm:t>
    </dgm:pt>
    <dgm:pt modelId="{41A63206-FD95-8F45-90A3-D0D5A7454C30}" type="pres">
      <dgm:prSet presAssocID="{87746BA3-1F95-354F-BED3-BC0318E73664}" presName="nodeFollowingNodes" presStyleLbl="node1" presStyleIdx="2" presStyleCnt="4" custScaleX="72579" custScaleY="39355" custRadScaleRad="128880" custRadScaleInc="15156">
        <dgm:presLayoutVars>
          <dgm:bulletEnabled val="1"/>
        </dgm:presLayoutVars>
      </dgm:prSet>
      <dgm:spPr/>
      <dgm:t>
        <a:bodyPr/>
        <a:lstStyle/>
        <a:p>
          <a:endParaRPr lang="en-US"/>
        </a:p>
      </dgm:t>
    </dgm:pt>
    <dgm:pt modelId="{850B1B5E-9F4E-3F4F-9118-AB71108C00AF}" type="pres">
      <dgm:prSet presAssocID="{562CDA50-D12A-5041-BEBE-AEF44862DE87}" presName="nodeFollowingNodes" presStyleLbl="node1" presStyleIdx="3" presStyleCnt="4" custScaleX="56244" custScaleY="52623" custRadScaleRad="148141" custRadScaleInc="-8913">
        <dgm:presLayoutVars>
          <dgm:bulletEnabled val="1"/>
        </dgm:presLayoutVars>
      </dgm:prSet>
      <dgm:spPr/>
      <dgm:t>
        <a:bodyPr/>
        <a:lstStyle/>
        <a:p>
          <a:endParaRPr lang="en-US"/>
        </a:p>
      </dgm:t>
    </dgm:pt>
  </dgm:ptLst>
  <dgm:cxnLst>
    <dgm:cxn modelId="{D0FF4D3B-7C45-5049-8077-8F2DEB230862}" srcId="{86B18A74-A674-CD46-8A79-191A1A8B0292}" destId="{562CDA50-D12A-5041-BEBE-AEF44862DE87}" srcOrd="3" destOrd="0" parTransId="{0782B8F1-BA8D-414A-8F87-3925423EEAF5}" sibTransId="{F3218721-6D77-7D43-8D99-CB0B1ABF8F38}"/>
    <dgm:cxn modelId="{7CEC8BCE-9538-1A43-98B2-A6249745DA3B}" srcId="{86B18A74-A674-CD46-8A79-191A1A8B0292}" destId="{9639F301-C7FB-B743-BABC-D541D6F4B931}" srcOrd="0" destOrd="0" parTransId="{E22A4FA0-C82E-0743-911A-617D8654A707}" sibTransId="{5B319D24-E66A-1B45-A9AB-140CE2398107}"/>
    <dgm:cxn modelId="{4ABBE0A0-4E5C-DB45-9F85-ADBE6BD6B171}" srcId="{86B18A74-A674-CD46-8A79-191A1A8B0292}" destId="{62B319F5-51C4-9744-8D88-94BEB3E210BB}" srcOrd="1" destOrd="0" parTransId="{54F52541-35DC-DE4D-BD56-42E9A51AB173}" sibTransId="{74D46720-5DEF-FC47-980C-3CC5A2B10FE8}"/>
    <dgm:cxn modelId="{6102E38D-0864-204C-9E36-0A9CBE10A34B}" type="presOf" srcId="{62B319F5-51C4-9744-8D88-94BEB3E210BB}" destId="{9DDB2869-759F-CC47-BBD8-4E74F9BBE159}" srcOrd="0" destOrd="0" presId="urn:microsoft.com/office/officeart/2005/8/layout/cycle3"/>
    <dgm:cxn modelId="{3035FA4D-3078-154D-BECA-8C337BB290A8}" type="presOf" srcId="{87746BA3-1F95-354F-BED3-BC0318E73664}" destId="{41A63206-FD95-8F45-90A3-D0D5A7454C30}" srcOrd="0" destOrd="0" presId="urn:microsoft.com/office/officeart/2005/8/layout/cycle3"/>
    <dgm:cxn modelId="{0D9752BB-F5E9-1841-9262-EF99FAF2FA97}" srcId="{86B18A74-A674-CD46-8A79-191A1A8B0292}" destId="{87746BA3-1F95-354F-BED3-BC0318E73664}" srcOrd="2" destOrd="0" parTransId="{707A6993-6470-3F4E-87A4-284D1D25BE76}" sibTransId="{870C8B0A-471D-5749-9BEB-919BC5E41D41}"/>
    <dgm:cxn modelId="{51DA8821-AAE1-1448-8DAE-C238962F5E68}" type="presOf" srcId="{9639F301-C7FB-B743-BABC-D541D6F4B931}" destId="{83B13C1E-F11A-F74C-8515-01F812D33FBE}" srcOrd="0" destOrd="0" presId="urn:microsoft.com/office/officeart/2005/8/layout/cycle3"/>
    <dgm:cxn modelId="{4EF906B1-B3B3-124B-A5B3-B5B45336E9A1}" type="presOf" srcId="{86B18A74-A674-CD46-8A79-191A1A8B0292}" destId="{CCFC47A9-2AF5-3E4E-9F85-CDD3AA95BDDA}" srcOrd="0" destOrd="0" presId="urn:microsoft.com/office/officeart/2005/8/layout/cycle3"/>
    <dgm:cxn modelId="{345D9FAB-A29D-BA48-8A02-70A4C9DA9E63}" type="presOf" srcId="{562CDA50-D12A-5041-BEBE-AEF44862DE87}" destId="{850B1B5E-9F4E-3F4F-9118-AB71108C00AF}" srcOrd="0" destOrd="0" presId="urn:microsoft.com/office/officeart/2005/8/layout/cycle3"/>
    <dgm:cxn modelId="{78C92C3E-B623-9241-B350-3C0F2400455E}" type="presOf" srcId="{5B319D24-E66A-1B45-A9AB-140CE2398107}" destId="{2E57458C-7A0E-284A-BBBE-8AF5EB0500A3}" srcOrd="0" destOrd="0" presId="urn:microsoft.com/office/officeart/2005/8/layout/cycle3"/>
    <dgm:cxn modelId="{40E34DD4-C652-B246-8680-9D6242F452DA}" type="presParOf" srcId="{CCFC47A9-2AF5-3E4E-9F85-CDD3AA95BDDA}" destId="{1E07F39F-5D96-4B44-B100-701A47B68B14}" srcOrd="0" destOrd="0" presId="urn:microsoft.com/office/officeart/2005/8/layout/cycle3"/>
    <dgm:cxn modelId="{9B66A00D-4EFF-1042-8471-EDEC6DEAA6B2}" type="presParOf" srcId="{1E07F39F-5D96-4B44-B100-701A47B68B14}" destId="{83B13C1E-F11A-F74C-8515-01F812D33FBE}" srcOrd="0" destOrd="0" presId="urn:microsoft.com/office/officeart/2005/8/layout/cycle3"/>
    <dgm:cxn modelId="{C9E235FE-BE7B-FC4B-80BA-BD91223B78BE}" type="presParOf" srcId="{1E07F39F-5D96-4B44-B100-701A47B68B14}" destId="{2E57458C-7A0E-284A-BBBE-8AF5EB0500A3}" srcOrd="1" destOrd="0" presId="urn:microsoft.com/office/officeart/2005/8/layout/cycle3"/>
    <dgm:cxn modelId="{C582F01A-A3AF-5D4F-96BD-B657D933F2E8}" type="presParOf" srcId="{1E07F39F-5D96-4B44-B100-701A47B68B14}" destId="{9DDB2869-759F-CC47-BBD8-4E74F9BBE159}" srcOrd="2" destOrd="0" presId="urn:microsoft.com/office/officeart/2005/8/layout/cycle3"/>
    <dgm:cxn modelId="{33F4F786-BADC-E649-B330-2FC65C7A3784}" type="presParOf" srcId="{1E07F39F-5D96-4B44-B100-701A47B68B14}" destId="{41A63206-FD95-8F45-90A3-D0D5A7454C30}" srcOrd="3" destOrd="0" presId="urn:microsoft.com/office/officeart/2005/8/layout/cycle3"/>
    <dgm:cxn modelId="{59C1D28C-6EA7-6544-8247-FB80B17BD795}" type="presParOf" srcId="{1E07F39F-5D96-4B44-B100-701A47B68B14}" destId="{850B1B5E-9F4E-3F4F-9118-AB71108C00AF}" srcOrd="4" destOrd="0" presId="urn:microsoft.com/office/officeart/2005/8/layout/cycle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63EC7-6408-644C-A080-DF28C620E8A9}">
      <dsp:nvSpPr>
        <dsp:cNvPr id="0" name=""/>
        <dsp:cNvSpPr/>
      </dsp:nvSpPr>
      <dsp:spPr>
        <a:xfrm>
          <a:off x="278498" y="212907"/>
          <a:ext cx="5988229" cy="5074727"/>
        </a:xfrm>
        <a:prstGeom prst="circularArrow">
          <a:avLst>
            <a:gd name="adj1" fmla="val 5274"/>
            <a:gd name="adj2" fmla="val 312630"/>
            <a:gd name="adj3" fmla="val 15629835"/>
            <a:gd name="adj4" fmla="val 16340556"/>
            <a:gd name="adj5" fmla="val 5477"/>
          </a:avLst>
        </a:prstGeom>
        <a:solidFill>
          <a:schemeClr val="accent5">
            <a:lumMod val="75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81A9AF5-DFE2-DB49-88DE-E33C3E37671E}">
      <dsp:nvSpPr>
        <dsp:cNvPr id="0" name=""/>
        <dsp:cNvSpPr/>
      </dsp:nvSpPr>
      <dsp:spPr>
        <a:xfrm>
          <a:off x="2971430" y="462583"/>
          <a:ext cx="308235" cy="56707"/>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solidFill>
              <a:schemeClr val="bg1"/>
            </a:solidFill>
          </a:endParaRPr>
        </a:p>
      </dsp:txBody>
      <dsp:txXfrm>
        <a:off x="2974198" y="465351"/>
        <a:ext cx="302699" cy="51171"/>
      </dsp:txXfrm>
    </dsp:sp>
    <dsp:sp modelId="{261AC40E-B051-CD47-8AAB-5DC05625061B}">
      <dsp:nvSpPr>
        <dsp:cNvPr id="0" name=""/>
        <dsp:cNvSpPr/>
      </dsp:nvSpPr>
      <dsp:spPr>
        <a:xfrm flipH="1">
          <a:off x="4915540" y="1145800"/>
          <a:ext cx="59609" cy="639771"/>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a:p>
      </dsp:txBody>
      <dsp:txXfrm>
        <a:off x="4918450" y="1148710"/>
        <a:ext cx="53789" cy="633951"/>
      </dsp:txXfrm>
    </dsp:sp>
    <dsp:sp modelId="{C7AAABC4-8877-3847-B0C8-5B98B676D156}">
      <dsp:nvSpPr>
        <dsp:cNvPr id="0" name=""/>
        <dsp:cNvSpPr/>
      </dsp:nvSpPr>
      <dsp:spPr>
        <a:xfrm flipH="1">
          <a:off x="5222843" y="2663702"/>
          <a:ext cx="295889" cy="178449"/>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a:p>
      </dsp:txBody>
      <dsp:txXfrm>
        <a:off x="5231554" y="2672413"/>
        <a:ext cx="278467" cy="161027"/>
      </dsp:txXfrm>
    </dsp:sp>
    <dsp:sp modelId="{9C284CEB-9784-1A43-B921-85A9D78A37C9}">
      <dsp:nvSpPr>
        <dsp:cNvPr id="0" name=""/>
        <dsp:cNvSpPr/>
      </dsp:nvSpPr>
      <dsp:spPr>
        <a:xfrm>
          <a:off x="2647608" y="4696601"/>
          <a:ext cx="579623" cy="206863"/>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en-US" sz="800" kern="1200"/>
        </a:p>
      </dsp:txBody>
      <dsp:txXfrm>
        <a:off x="2657706" y="4706699"/>
        <a:ext cx="559427" cy="186667"/>
      </dsp:txXfrm>
    </dsp:sp>
    <dsp:sp modelId="{FE562E26-C2F1-664B-BB75-09DD1C863DBA}">
      <dsp:nvSpPr>
        <dsp:cNvPr id="0" name=""/>
        <dsp:cNvSpPr/>
      </dsp:nvSpPr>
      <dsp:spPr>
        <a:xfrm>
          <a:off x="920023" y="2543360"/>
          <a:ext cx="147028" cy="59618"/>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a:p>
      </dsp:txBody>
      <dsp:txXfrm>
        <a:off x="922933" y="2546270"/>
        <a:ext cx="141208" cy="53798"/>
      </dsp:txXfrm>
    </dsp:sp>
    <dsp:sp modelId="{75F19F22-0C8D-DB4E-AB9C-AFC6551BF6F0}">
      <dsp:nvSpPr>
        <dsp:cNvPr id="0" name=""/>
        <dsp:cNvSpPr/>
      </dsp:nvSpPr>
      <dsp:spPr>
        <a:xfrm>
          <a:off x="1171834" y="1426301"/>
          <a:ext cx="415429" cy="78769"/>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p>
      </dsp:txBody>
      <dsp:txXfrm>
        <a:off x="1175679" y="1430146"/>
        <a:ext cx="407739" cy="710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463B-CA52-C048-A38B-4CBF02ED4BAD}">
      <dsp:nvSpPr>
        <dsp:cNvPr id="0" name=""/>
        <dsp:cNvSpPr/>
      </dsp:nvSpPr>
      <dsp:spPr>
        <a:xfrm>
          <a:off x="109648" y="-110209"/>
          <a:ext cx="3259343" cy="970280"/>
        </a:xfrm>
        <a:prstGeom prst="roundRect">
          <a:avLst>
            <a:gd name="adj" fmla="val 10000"/>
          </a:avLst>
        </a:prstGeom>
        <a:solidFill>
          <a:srgbClr val="A83535"/>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FFFFFF"/>
              </a:solidFill>
              <a:latin typeface="+mn-lt"/>
              <a:cs typeface="Arial"/>
            </a:rPr>
            <a:t>Experimentation</a:t>
          </a:r>
          <a:endParaRPr lang="en-US" sz="3200" kern="1200" dirty="0">
            <a:solidFill>
              <a:srgbClr val="FFFFFF"/>
            </a:solidFill>
            <a:latin typeface="+mn-lt"/>
            <a:cs typeface="Arial"/>
          </a:endParaRPr>
        </a:p>
      </dsp:txBody>
      <dsp:txXfrm>
        <a:off x="138067" y="-81790"/>
        <a:ext cx="3202505" cy="913442"/>
      </dsp:txXfrm>
    </dsp:sp>
    <dsp:sp modelId="{10996C76-CBB8-6145-8301-59A8EA178912}">
      <dsp:nvSpPr>
        <dsp:cNvPr id="0" name=""/>
        <dsp:cNvSpPr/>
      </dsp:nvSpPr>
      <dsp:spPr>
        <a:xfrm>
          <a:off x="3791796" y="-110209"/>
          <a:ext cx="3421803" cy="970280"/>
        </a:xfrm>
        <a:prstGeom prst="roundRect">
          <a:avLst>
            <a:gd name="adj" fmla="val 10000"/>
          </a:avLst>
        </a:prstGeom>
        <a:solidFill>
          <a:srgbClr val="A83535"/>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FFFFFF"/>
              </a:solidFill>
              <a:latin typeface="+mn-lt"/>
              <a:cs typeface="Arial"/>
            </a:rPr>
            <a:t>Theory</a:t>
          </a:r>
          <a:endParaRPr lang="en-US" sz="3200" kern="1200" dirty="0">
            <a:solidFill>
              <a:srgbClr val="FFFFFF"/>
            </a:solidFill>
            <a:latin typeface="+mn-lt"/>
            <a:cs typeface="Arial"/>
          </a:endParaRPr>
        </a:p>
      </dsp:txBody>
      <dsp:txXfrm>
        <a:off x="3820215" y="-81790"/>
        <a:ext cx="3364965" cy="913442"/>
      </dsp:txXfrm>
    </dsp:sp>
    <dsp:sp modelId="{0E3DAD5B-053E-164B-866E-9E26DA6C06AD}">
      <dsp:nvSpPr>
        <dsp:cNvPr id="0" name=""/>
        <dsp:cNvSpPr/>
      </dsp:nvSpPr>
      <dsp:spPr>
        <a:xfrm>
          <a:off x="1817182" y="3352220"/>
          <a:ext cx="3579234" cy="1609388"/>
        </a:xfrm>
        <a:prstGeom prst="triangle">
          <a:avLst/>
        </a:prstGeom>
        <a:solidFill>
          <a:schemeClr val="accent6">
            <a:lumMod val="5000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91BFE494-3866-4A41-AB08-9D02BD88185C}">
      <dsp:nvSpPr>
        <dsp:cNvPr id="0" name=""/>
        <dsp:cNvSpPr/>
      </dsp:nvSpPr>
      <dsp:spPr>
        <a:xfrm rot="240000">
          <a:off x="438918" y="2970524"/>
          <a:ext cx="6335762" cy="443039"/>
        </a:xfrm>
        <a:prstGeom prst="rect">
          <a:avLst/>
        </a:prstGeom>
        <a:solidFill>
          <a:schemeClr val="accent6">
            <a:lumMod val="5000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31357BEA-8BD7-894B-8760-2B389E46A94C}">
      <dsp:nvSpPr>
        <dsp:cNvPr id="0" name=""/>
        <dsp:cNvSpPr/>
      </dsp:nvSpPr>
      <dsp:spPr>
        <a:xfrm rot="240000">
          <a:off x="3793529" y="1878967"/>
          <a:ext cx="3051413" cy="1187239"/>
        </a:xfrm>
        <a:prstGeom prst="roundRect">
          <a:avLst/>
        </a:prstGeom>
        <a:solidFill>
          <a:srgbClr val="435EB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latin typeface="+mn-lt"/>
              <a:cs typeface="Arial"/>
            </a:rPr>
            <a:t>Simulation</a:t>
          </a:r>
          <a:endParaRPr lang="en-US" sz="3200" kern="1200" dirty="0">
            <a:latin typeface="+mn-lt"/>
            <a:cs typeface="Arial"/>
          </a:endParaRPr>
        </a:p>
      </dsp:txBody>
      <dsp:txXfrm>
        <a:off x="3851485" y="1936923"/>
        <a:ext cx="2935501" cy="1071327"/>
      </dsp:txXfrm>
    </dsp:sp>
    <dsp:sp modelId="{6F04EC79-1471-4F43-89F7-5AB6E5B843E4}">
      <dsp:nvSpPr>
        <dsp:cNvPr id="0" name=""/>
        <dsp:cNvSpPr/>
      </dsp:nvSpPr>
      <dsp:spPr>
        <a:xfrm rot="240000">
          <a:off x="4114811" y="933668"/>
          <a:ext cx="1797789" cy="1274901"/>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a:latin typeface="Arial"/>
            <a:cs typeface="Arial"/>
          </a:endParaRPr>
        </a:p>
      </dsp:txBody>
      <dsp:txXfrm>
        <a:off x="4177047" y="995904"/>
        <a:ext cx="1673317" cy="1150429"/>
      </dsp:txXfrm>
    </dsp:sp>
    <dsp:sp modelId="{C6848E51-4335-7F45-A21D-61CB7CC5E128}">
      <dsp:nvSpPr>
        <dsp:cNvPr id="0" name=""/>
        <dsp:cNvSpPr/>
      </dsp:nvSpPr>
      <dsp:spPr>
        <a:xfrm rot="240000">
          <a:off x="476063" y="1690705"/>
          <a:ext cx="3096903" cy="1184058"/>
        </a:xfrm>
        <a:prstGeom prst="roundRect">
          <a:avLst/>
        </a:prstGeom>
        <a:solidFill>
          <a:srgbClr val="435EB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latin typeface="+mn-lt"/>
              <a:cs typeface="Arial"/>
            </a:rPr>
            <a:t>Data Analysis</a:t>
          </a:r>
          <a:endParaRPr lang="en-US" sz="3200" kern="1200" dirty="0">
            <a:latin typeface="+mn-lt"/>
            <a:cs typeface="Arial"/>
          </a:endParaRPr>
        </a:p>
      </dsp:txBody>
      <dsp:txXfrm>
        <a:off x="533864" y="1748506"/>
        <a:ext cx="2981301" cy="10684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463B-CA52-C048-A38B-4CBF02ED4BAD}">
      <dsp:nvSpPr>
        <dsp:cNvPr id="0" name=""/>
        <dsp:cNvSpPr/>
      </dsp:nvSpPr>
      <dsp:spPr>
        <a:xfrm>
          <a:off x="1096209" y="-109536"/>
          <a:ext cx="3239434" cy="964353"/>
        </a:xfrm>
        <a:prstGeom prst="roundRect">
          <a:avLst>
            <a:gd name="adj" fmla="val 10000"/>
          </a:avLst>
        </a:prstGeom>
        <a:solidFill>
          <a:srgbClr val="A83535"/>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Experimentation</a:t>
          </a:r>
          <a:endParaRPr lang="en-US" sz="3200" kern="1200" dirty="0">
            <a:solidFill>
              <a:schemeClr val="tx1"/>
            </a:solidFill>
          </a:endParaRPr>
        </a:p>
      </dsp:txBody>
      <dsp:txXfrm>
        <a:off x="1124454" y="-81291"/>
        <a:ext cx="3182944" cy="907863"/>
      </dsp:txXfrm>
    </dsp:sp>
    <dsp:sp modelId="{10996C76-CBB8-6145-8301-59A8EA178912}">
      <dsp:nvSpPr>
        <dsp:cNvPr id="0" name=""/>
        <dsp:cNvSpPr/>
      </dsp:nvSpPr>
      <dsp:spPr>
        <a:xfrm>
          <a:off x="4849025" y="-109536"/>
          <a:ext cx="3400902" cy="964353"/>
        </a:xfrm>
        <a:prstGeom prst="roundRect">
          <a:avLst>
            <a:gd name="adj" fmla="val 10000"/>
          </a:avLst>
        </a:prstGeom>
        <a:solidFill>
          <a:srgbClr val="A83535"/>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Theory</a:t>
          </a:r>
          <a:endParaRPr lang="en-US" sz="2800" kern="1200" dirty="0">
            <a:solidFill>
              <a:schemeClr val="tx1"/>
            </a:solidFill>
          </a:endParaRPr>
        </a:p>
      </dsp:txBody>
      <dsp:txXfrm>
        <a:off x="4877270" y="-81291"/>
        <a:ext cx="3344412" cy="907863"/>
      </dsp:txXfrm>
    </dsp:sp>
    <dsp:sp modelId="{0E3DAD5B-053E-164B-866E-9E26DA6C06AD}">
      <dsp:nvSpPr>
        <dsp:cNvPr id="0" name=""/>
        <dsp:cNvSpPr/>
      </dsp:nvSpPr>
      <dsp:spPr>
        <a:xfrm>
          <a:off x="2793314" y="3331745"/>
          <a:ext cx="3557371" cy="1599558"/>
        </a:xfrm>
        <a:prstGeom prst="triangle">
          <a:avLst/>
        </a:prstGeom>
        <a:solidFill>
          <a:schemeClr val="accent6">
            <a:lumMod val="5000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814BEBC3-4EF9-3D40-9ABE-858C855AD7EC}">
      <dsp:nvSpPr>
        <dsp:cNvPr id="0" name=""/>
        <dsp:cNvSpPr/>
      </dsp:nvSpPr>
      <dsp:spPr>
        <a:xfrm>
          <a:off x="1542271" y="2983055"/>
          <a:ext cx="6059456" cy="469967"/>
        </a:xfrm>
        <a:prstGeom prst="rect">
          <a:avLst/>
        </a:prstGeom>
        <a:solidFill>
          <a:schemeClr val="accent6">
            <a:lumMod val="5000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97916083-B702-D746-8C67-3E8E13E23656}">
      <dsp:nvSpPr>
        <dsp:cNvPr id="0" name=""/>
        <dsp:cNvSpPr/>
      </dsp:nvSpPr>
      <dsp:spPr>
        <a:xfrm>
          <a:off x="4591740" y="1834485"/>
          <a:ext cx="3081525" cy="1170431"/>
        </a:xfrm>
        <a:prstGeom prst="roundRect">
          <a:avLst/>
        </a:prstGeom>
        <a:solidFill>
          <a:srgbClr val="435EB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Simulation</a:t>
          </a:r>
          <a:endParaRPr lang="en-US" sz="3200" kern="1200" dirty="0"/>
        </a:p>
      </dsp:txBody>
      <dsp:txXfrm>
        <a:off x="4648876" y="1891621"/>
        <a:ext cx="2967253" cy="1056159"/>
      </dsp:txXfrm>
    </dsp:sp>
    <dsp:sp modelId="{1006570A-F38E-C140-882B-F0D125D54873}">
      <dsp:nvSpPr>
        <dsp:cNvPr id="0" name=""/>
        <dsp:cNvSpPr/>
      </dsp:nvSpPr>
      <dsp:spPr>
        <a:xfrm>
          <a:off x="4957741" y="1181737"/>
          <a:ext cx="1735836" cy="682422"/>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3200" kern="1200" dirty="0"/>
        </a:p>
      </dsp:txBody>
      <dsp:txXfrm>
        <a:off x="4991054" y="1215050"/>
        <a:ext cx="1669210" cy="615796"/>
      </dsp:txXfrm>
    </dsp:sp>
    <dsp:sp modelId="{D688A98E-AB72-144B-8D2D-0E0DD6F12F38}">
      <dsp:nvSpPr>
        <dsp:cNvPr id="0" name=""/>
        <dsp:cNvSpPr/>
      </dsp:nvSpPr>
      <dsp:spPr>
        <a:xfrm>
          <a:off x="1411715" y="1819364"/>
          <a:ext cx="3081525" cy="1170431"/>
        </a:xfrm>
        <a:prstGeom prst="roundRect">
          <a:avLst/>
        </a:prstGeom>
        <a:solidFill>
          <a:srgbClr val="435EB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Data Analysis</a:t>
          </a:r>
          <a:endParaRPr lang="en-US" sz="3200" kern="1200" dirty="0"/>
        </a:p>
      </dsp:txBody>
      <dsp:txXfrm>
        <a:off x="1468851" y="1876500"/>
        <a:ext cx="2967253" cy="1056159"/>
      </dsp:txXfrm>
    </dsp:sp>
    <dsp:sp modelId="{97D9B3F1-1CCE-564D-A96D-73FE03001E6D}">
      <dsp:nvSpPr>
        <dsp:cNvPr id="0" name=""/>
        <dsp:cNvSpPr/>
      </dsp:nvSpPr>
      <dsp:spPr>
        <a:xfrm>
          <a:off x="2450422" y="1181737"/>
          <a:ext cx="1735836" cy="682422"/>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3200" kern="1200" dirty="0"/>
        </a:p>
      </dsp:txBody>
      <dsp:txXfrm>
        <a:off x="2483735" y="1215050"/>
        <a:ext cx="1669210" cy="6157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42BD2-CF82-4EAD-B837-8B8D0BA501CB}">
      <dsp:nvSpPr>
        <dsp:cNvPr id="0" name=""/>
        <dsp:cNvSpPr/>
      </dsp:nvSpPr>
      <dsp:spPr>
        <a:xfrm>
          <a:off x="3171864" y="-167725"/>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Designing mathematical algorithms to allow  real-time analysis next to the equipment</a:t>
          </a:r>
          <a:endParaRPr lang="en-US" sz="1300" kern="1200" dirty="0"/>
        </a:p>
      </dsp:txBody>
      <dsp:txXfrm>
        <a:off x="3231229" y="-108360"/>
        <a:ext cx="1705403" cy="1097362"/>
      </dsp:txXfrm>
    </dsp:sp>
    <dsp:sp modelId="{6AFAEBF3-DD87-4381-A3F1-6C3B2F9DA0AA}">
      <dsp:nvSpPr>
        <dsp:cNvPr id="0" name=""/>
        <dsp:cNvSpPr/>
      </dsp:nvSpPr>
      <dsp:spPr>
        <a:xfrm>
          <a:off x="1475590" y="399145"/>
          <a:ext cx="5006034" cy="5006034"/>
        </a:xfrm>
        <a:custGeom>
          <a:avLst/>
          <a:gdLst/>
          <a:ahLst/>
          <a:cxnLst/>
          <a:rect l="0" t="0" r="0" b="0"/>
          <a:pathLst>
            <a:path>
              <a:moveTo>
                <a:pt x="3527541" y="219282"/>
              </a:moveTo>
              <a:arcTo wR="2503017" hR="2503017" stAng="17649711" swAng="105604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BE1CA1E-7DE6-43AE-864A-35EE26050736}">
      <dsp:nvSpPr>
        <dsp:cNvPr id="0" name=""/>
        <dsp:cNvSpPr/>
      </dsp:nvSpPr>
      <dsp:spPr>
        <a:xfrm>
          <a:off x="5268117" y="1040346"/>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New algorithms to transform  manual  into automatic  analysis</a:t>
          </a:r>
          <a:endParaRPr lang="en-US" sz="1300" kern="1200" dirty="0"/>
        </a:p>
      </dsp:txBody>
      <dsp:txXfrm>
        <a:off x="5327482" y="1099711"/>
        <a:ext cx="1705403" cy="1097362"/>
      </dsp:txXfrm>
    </dsp:sp>
    <dsp:sp modelId="{6155B1FC-4C49-43BF-A068-C246E716747C}">
      <dsp:nvSpPr>
        <dsp:cNvPr id="0" name=""/>
        <dsp:cNvSpPr/>
      </dsp:nvSpPr>
      <dsp:spPr>
        <a:xfrm>
          <a:off x="1579534" y="567750"/>
          <a:ext cx="5006034" cy="5006034"/>
        </a:xfrm>
        <a:custGeom>
          <a:avLst/>
          <a:gdLst/>
          <a:ahLst/>
          <a:cxnLst/>
          <a:rect l="0" t="0" r="0" b="0"/>
          <a:pathLst>
            <a:path>
              <a:moveTo>
                <a:pt x="4871967" y="1694827"/>
              </a:moveTo>
              <a:arcTo wR="2503017" hR="2503017" stAng="20469747" swAng="87597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6BE4EA2-DCDB-41F0-8E4A-9FEC3E405143}">
      <dsp:nvSpPr>
        <dsp:cNvPr id="0" name=""/>
        <dsp:cNvSpPr/>
      </dsp:nvSpPr>
      <dsp:spPr>
        <a:xfrm>
          <a:off x="5604894" y="2892265"/>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Inventing new math and models to match new acquisition technologies    </a:t>
          </a:r>
          <a:endParaRPr lang="en-US" sz="1300" kern="1200" dirty="0"/>
        </a:p>
      </dsp:txBody>
      <dsp:txXfrm>
        <a:off x="5664259" y="2951630"/>
        <a:ext cx="1705403" cy="1097362"/>
      </dsp:txXfrm>
    </dsp:sp>
    <dsp:sp modelId="{53734DB1-696A-4A08-B9C3-47EFCF7DED00}">
      <dsp:nvSpPr>
        <dsp:cNvPr id="0" name=""/>
        <dsp:cNvSpPr/>
      </dsp:nvSpPr>
      <dsp:spPr>
        <a:xfrm>
          <a:off x="1573682" y="440321"/>
          <a:ext cx="5006034" cy="5006034"/>
        </a:xfrm>
        <a:custGeom>
          <a:avLst/>
          <a:gdLst/>
          <a:ahLst/>
          <a:cxnLst/>
          <a:rect l="0" t="0" r="0" b="0"/>
          <a:pathLst>
            <a:path>
              <a:moveTo>
                <a:pt x="4715651" y="3673207"/>
              </a:moveTo>
              <a:arcTo wR="2503017" hR="2503017" stAng="1672375" swAng="7886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58C7FB9-8E1B-405F-8E34-B301CCFCD3EC}">
      <dsp:nvSpPr>
        <dsp:cNvPr id="0" name=""/>
        <dsp:cNvSpPr/>
      </dsp:nvSpPr>
      <dsp:spPr>
        <a:xfrm>
          <a:off x="4250651" y="4590432"/>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Robust and reliable codes and data flow:  workflow environments</a:t>
          </a:r>
          <a:endParaRPr lang="en-US" sz="1300" kern="1200" dirty="0"/>
        </a:p>
      </dsp:txBody>
      <dsp:txXfrm>
        <a:off x="4310016" y="4649797"/>
        <a:ext cx="1705403" cy="1097362"/>
      </dsp:txXfrm>
    </dsp:sp>
    <dsp:sp modelId="{CEDDA2BD-27D2-4399-999F-04AAA886466C}">
      <dsp:nvSpPr>
        <dsp:cNvPr id="0" name=""/>
        <dsp:cNvSpPr/>
      </dsp:nvSpPr>
      <dsp:spPr>
        <a:xfrm>
          <a:off x="1573682" y="440321"/>
          <a:ext cx="5006034" cy="5006034"/>
        </a:xfrm>
        <a:custGeom>
          <a:avLst/>
          <a:gdLst/>
          <a:ahLst/>
          <a:cxnLst/>
          <a:rect l="0" t="0" r="0" b="0"/>
          <a:pathLst>
            <a:path>
              <a:moveTo>
                <a:pt x="2673498" y="5000222"/>
              </a:moveTo>
              <a:arcTo wR="2503017" hR="2503017" stAng="5165673" swAng="46865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7CF5F3-EE88-4DC4-870E-088A62318991}">
      <dsp:nvSpPr>
        <dsp:cNvPr id="0" name=""/>
        <dsp:cNvSpPr/>
      </dsp:nvSpPr>
      <dsp:spPr>
        <a:xfrm>
          <a:off x="2078614" y="4590432"/>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 Cultural and Sociological Challenges</a:t>
          </a:r>
          <a:endParaRPr lang="en-US" sz="1300" kern="1200" dirty="0"/>
        </a:p>
      </dsp:txBody>
      <dsp:txXfrm>
        <a:off x="2137979" y="4649797"/>
        <a:ext cx="1705403" cy="1097362"/>
      </dsp:txXfrm>
    </dsp:sp>
    <dsp:sp modelId="{9E757DC4-9EEA-4551-9C3D-9EAC1421B82B}">
      <dsp:nvSpPr>
        <dsp:cNvPr id="0" name=""/>
        <dsp:cNvSpPr/>
      </dsp:nvSpPr>
      <dsp:spPr>
        <a:xfrm>
          <a:off x="1573682" y="440321"/>
          <a:ext cx="5006034" cy="5006034"/>
        </a:xfrm>
        <a:custGeom>
          <a:avLst/>
          <a:gdLst/>
          <a:ahLst/>
          <a:cxnLst/>
          <a:rect l="0" t="0" r="0" b="0"/>
          <a:pathLst>
            <a:path>
              <a:moveTo>
                <a:pt x="614454" y="4145705"/>
              </a:moveTo>
              <a:arcTo wR="2503017" hR="2503017" stAng="8338979" swAng="7886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75D186F-383B-46FE-8ECB-D983AF082803}">
      <dsp:nvSpPr>
        <dsp:cNvPr id="0" name=""/>
        <dsp:cNvSpPr/>
      </dsp:nvSpPr>
      <dsp:spPr>
        <a:xfrm>
          <a:off x="724371" y="2892265"/>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Compare and integrate multiple analysis tools </a:t>
          </a:r>
          <a:endParaRPr lang="en-US" sz="1300" kern="1200" dirty="0"/>
        </a:p>
      </dsp:txBody>
      <dsp:txXfrm>
        <a:off x="783736" y="2951630"/>
        <a:ext cx="1705403" cy="1097362"/>
      </dsp:txXfrm>
    </dsp:sp>
    <dsp:sp modelId="{D605621B-A6DC-4D75-B025-CAB8BE0A64DE}">
      <dsp:nvSpPr>
        <dsp:cNvPr id="0" name=""/>
        <dsp:cNvSpPr/>
      </dsp:nvSpPr>
      <dsp:spPr>
        <a:xfrm>
          <a:off x="1573962" y="423991"/>
          <a:ext cx="5006034" cy="5006034"/>
        </a:xfrm>
        <a:custGeom>
          <a:avLst/>
          <a:gdLst/>
          <a:ahLst/>
          <a:cxnLst/>
          <a:rect l="0" t="0" r="0" b="0"/>
          <a:pathLst>
            <a:path>
              <a:moveTo>
                <a:pt x="338" y="2461852"/>
              </a:moveTo>
              <a:arcTo wR="2503017" hR="2503017" stAng="10856540" swAng="86702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F8E9D8-0E5C-40D8-96E6-13B730D71A4B}">
      <dsp:nvSpPr>
        <dsp:cNvPr id="0" name=""/>
        <dsp:cNvSpPr/>
      </dsp:nvSpPr>
      <dsp:spPr>
        <a:xfrm>
          <a:off x="1017771" y="1040341"/>
          <a:ext cx="1824133" cy="1216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Multi-modal: Building the math that fuses information from multiple experiments </a:t>
          </a:r>
          <a:endParaRPr lang="en-US" sz="1400" kern="1200" dirty="0"/>
        </a:p>
      </dsp:txBody>
      <dsp:txXfrm>
        <a:off x="1077136" y="1099706"/>
        <a:ext cx="1705403" cy="1097362"/>
      </dsp:txXfrm>
    </dsp:sp>
    <dsp:sp modelId="{6FDCD0FB-0FBD-4287-BC5B-E87BC0F1BCF9}">
      <dsp:nvSpPr>
        <dsp:cNvPr id="0" name=""/>
        <dsp:cNvSpPr/>
      </dsp:nvSpPr>
      <dsp:spPr>
        <a:xfrm>
          <a:off x="1562054" y="444785"/>
          <a:ext cx="5006034" cy="5006034"/>
        </a:xfrm>
        <a:custGeom>
          <a:avLst/>
          <a:gdLst/>
          <a:ahLst/>
          <a:cxnLst/>
          <a:rect l="0" t="0" r="0" b="0"/>
          <a:pathLst>
            <a:path>
              <a:moveTo>
                <a:pt x="888762" y="590093"/>
              </a:moveTo>
              <a:arcTo wR="2503017" hR="2503017" stAng="13790404" swAng="114356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649A6-050E-8445-A96F-76AC89A0E117}">
      <dsp:nvSpPr>
        <dsp:cNvPr id="0" name=""/>
        <dsp:cNvSpPr/>
      </dsp:nvSpPr>
      <dsp:spPr>
        <a:xfrm>
          <a:off x="1647" y="0"/>
          <a:ext cx="3155682" cy="765532"/>
        </a:xfrm>
        <a:prstGeom prst="homePlate">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Data Complexity</a:t>
          </a:r>
          <a:endParaRPr lang="en-US" sz="2400" kern="1200" dirty="0"/>
        </a:p>
      </dsp:txBody>
      <dsp:txXfrm>
        <a:off x="1647" y="0"/>
        <a:ext cx="2964299" cy="765532"/>
      </dsp:txXfrm>
    </dsp:sp>
    <dsp:sp modelId="{D0D1E5E2-EFA0-7844-9E15-4282D33E070D}">
      <dsp:nvSpPr>
        <dsp:cNvPr id="0" name=""/>
        <dsp:cNvSpPr/>
      </dsp:nvSpPr>
      <dsp:spPr>
        <a:xfrm>
          <a:off x="2452496" y="0"/>
          <a:ext cx="3009957" cy="765532"/>
        </a:xfrm>
        <a:prstGeom prst="chevron">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Interpretability</a:t>
          </a:r>
          <a:endParaRPr lang="en-US" sz="2400" kern="1200" dirty="0"/>
        </a:p>
      </dsp:txBody>
      <dsp:txXfrm>
        <a:off x="2835262" y="0"/>
        <a:ext cx="2244425" cy="765532"/>
      </dsp:txXfrm>
    </dsp:sp>
    <dsp:sp modelId="{F1B77F1E-529B-8745-A1E0-F253C130B59E}">
      <dsp:nvSpPr>
        <dsp:cNvPr id="0" name=""/>
        <dsp:cNvSpPr/>
      </dsp:nvSpPr>
      <dsp:spPr>
        <a:xfrm>
          <a:off x="4757619" y="0"/>
          <a:ext cx="3832992" cy="765532"/>
        </a:xfrm>
        <a:prstGeom prst="chevron">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Performance and Scale</a:t>
          </a:r>
          <a:endParaRPr lang="en-US" sz="2400" kern="1200" dirty="0"/>
        </a:p>
      </dsp:txBody>
      <dsp:txXfrm>
        <a:off x="5140385" y="0"/>
        <a:ext cx="3067460" cy="7655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F110C-2995-E446-A458-DB0468F9FB7A}">
      <dsp:nvSpPr>
        <dsp:cNvPr id="0" name=""/>
        <dsp:cNvSpPr/>
      </dsp:nvSpPr>
      <dsp:spPr>
        <a:xfrm>
          <a:off x="0" y="0"/>
          <a:ext cx="8229600" cy="1743075"/>
        </a:xfrm>
        <a:prstGeom prst="roundRect">
          <a:avLst>
            <a:gd name="adj" fmla="val 10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F5B4268-32DC-284B-94D7-52EFFD0F0C8C}">
      <dsp:nvSpPr>
        <dsp:cNvPr id="0" name=""/>
        <dsp:cNvSpPr/>
      </dsp:nvSpPr>
      <dsp:spPr>
        <a:xfrm>
          <a:off x="249532" y="180813"/>
          <a:ext cx="1431580" cy="1381448"/>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7025564-6366-4847-AB3D-682A485C6C68}">
      <dsp:nvSpPr>
        <dsp:cNvPr id="0" name=""/>
        <dsp:cNvSpPr/>
      </dsp:nvSpPr>
      <dsp:spPr>
        <a:xfrm rot="10800000">
          <a:off x="249532" y="1743075"/>
          <a:ext cx="1431580" cy="2130425"/>
        </a:xfrm>
        <a:prstGeom prst="round2SameRect">
          <a:avLst>
            <a:gd name="adj1" fmla="val 10500"/>
            <a:gd name="adj2" fmla="val 0"/>
          </a:avLst>
        </a:prstGeom>
        <a:gradFill rotWithShape="0">
          <a:gsLst>
            <a:gs pos="0">
              <a:schemeClr val="accent3">
                <a:shade val="80000"/>
                <a:hueOff val="0"/>
                <a:satOff val="0"/>
                <a:lumOff val="0"/>
                <a:alphaOff val="0"/>
                <a:tint val="100000"/>
                <a:shade val="100000"/>
                <a:satMod val="130000"/>
              </a:schemeClr>
            </a:gs>
            <a:gs pos="100000">
              <a:schemeClr val="accent3">
                <a:shade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Separate Jobs</a:t>
          </a:r>
          <a:endParaRPr lang="en-US" sz="2000" b="1" kern="1200" dirty="0" smtClean="0">
            <a:solidFill>
              <a:schemeClr val="bg1"/>
            </a:solidFill>
          </a:endParaRPr>
        </a:p>
      </dsp:txBody>
      <dsp:txXfrm rot="10800000">
        <a:off x="293558" y="1743075"/>
        <a:ext cx="1343528" cy="2086399"/>
      </dsp:txXfrm>
    </dsp:sp>
    <dsp:sp modelId="{276BCCA0-A87E-FF4D-AAA0-6EBB3737CBD5}">
      <dsp:nvSpPr>
        <dsp:cNvPr id="0" name=""/>
        <dsp:cNvSpPr/>
      </dsp:nvSpPr>
      <dsp:spPr>
        <a:xfrm>
          <a:off x="1824270" y="180813"/>
          <a:ext cx="1431580" cy="1381448"/>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7458024-19D0-0E41-827C-80B33F16FDF4}">
      <dsp:nvSpPr>
        <dsp:cNvPr id="0" name=""/>
        <dsp:cNvSpPr/>
      </dsp:nvSpPr>
      <dsp:spPr>
        <a:xfrm rot="10800000">
          <a:off x="1824270" y="1743075"/>
          <a:ext cx="1431580" cy="2130425"/>
        </a:xfrm>
        <a:prstGeom prst="round2SameRect">
          <a:avLst>
            <a:gd name="adj1" fmla="val 10500"/>
            <a:gd name="adj2" fmla="val 0"/>
          </a:avLst>
        </a:prstGeom>
        <a:gradFill rotWithShape="0">
          <a:gsLst>
            <a:gs pos="0">
              <a:schemeClr val="accent3">
                <a:shade val="80000"/>
                <a:hueOff val="54726"/>
                <a:satOff val="-358"/>
                <a:lumOff val="6139"/>
                <a:alphaOff val="0"/>
                <a:tint val="100000"/>
                <a:shade val="100000"/>
                <a:satMod val="130000"/>
              </a:schemeClr>
            </a:gs>
            <a:gs pos="100000">
              <a:schemeClr val="accent3">
                <a:shade val="80000"/>
                <a:hueOff val="54726"/>
                <a:satOff val="-358"/>
                <a:lumOff val="613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Compute Intensive</a:t>
          </a:r>
          <a:endParaRPr lang="en-US" sz="2000" b="1" kern="1200" dirty="0" smtClean="0">
            <a:solidFill>
              <a:schemeClr val="bg1"/>
            </a:solidFill>
          </a:endParaRPr>
        </a:p>
      </dsp:txBody>
      <dsp:txXfrm rot="10800000">
        <a:off x="1868296" y="1743075"/>
        <a:ext cx="1343528" cy="2086399"/>
      </dsp:txXfrm>
    </dsp:sp>
    <dsp:sp modelId="{873FB442-D964-124F-9080-3EEEFD06BBA1}">
      <dsp:nvSpPr>
        <dsp:cNvPr id="0" name=""/>
        <dsp:cNvSpPr/>
      </dsp:nvSpPr>
      <dsp:spPr>
        <a:xfrm>
          <a:off x="3399009" y="146492"/>
          <a:ext cx="1431580" cy="1450090"/>
        </a:xfrm>
        <a:prstGeom prst="roundRect">
          <a:avLst>
            <a:gd name="adj" fmla="val 10000"/>
          </a:avLst>
        </a:prstGeom>
        <a:blipFill rotWithShape="1">
          <a:blip xmlns:r="http://schemas.openxmlformats.org/officeDocument/2006/relationships" r:embed="rId3"/>
          <a:stretch>
            <a:fillRect/>
          </a:stretch>
        </a:blipFill>
        <a:ln>
          <a:noFill/>
        </a:ln>
        <a:effectLst/>
      </dsp:spPr>
      <dsp:style>
        <a:lnRef idx="0">
          <a:scrgbClr r="0" g="0" b="0"/>
        </a:lnRef>
        <a:fillRef idx="1">
          <a:scrgbClr r="0" g="0" b="0"/>
        </a:fillRef>
        <a:effectRef idx="2">
          <a:scrgbClr r="0" g="0" b="0"/>
        </a:effectRef>
        <a:fontRef idx="minor"/>
      </dsp:style>
    </dsp:sp>
    <dsp:sp modelId="{E2D7C888-74EF-054D-88E6-3ACB24C2A014}">
      <dsp:nvSpPr>
        <dsp:cNvPr id="0" name=""/>
        <dsp:cNvSpPr/>
      </dsp:nvSpPr>
      <dsp:spPr>
        <a:xfrm rot="10800000">
          <a:off x="3399009" y="1743075"/>
          <a:ext cx="1431580" cy="2130425"/>
        </a:xfrm>
        <a:prstGeom prst="round2SameRect">
          <a:avLst>
            <a:gd name="adj1" fmla="val 10500"/>
            <a:gd name="adj2" fmla="val 0"/>
          </a:avLst>
        </a:prstGeom>
        <a:gradFill rotWithShape="0">
          <a:gsLst>
            <a:gs pos="0">
              <a:schemeClr val="accent3">
                <a:shade val="80000"/>
                <a:hueOff val="109453"/>
                <a:satOff val="-716"/>
                <a:lumOff val="12277"/>
                <a:alphaOff val="0"/>
                <a:tint val="100000"/>
                <a:shade val="100000"/>
                <a:satMod val="130000"/>
              </a:schemeClr>
            </a:gs>
            <a:gs pos="100000">
              <a:schemeClr val="accent3">
                <a:shade val="80000"/>
                <a:hueOff val="109453"/>
                <a:satOff val="-716"/>
                <a:lumOff val="1227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Nearest </a:t>
          </a:r>
          <a:r>
            <a:rPr lang="en-US" sz="2000" b="1" kern="1200" dirty="0" smtClean="0">
              <a:solidFill>
                <a:schemeClr val="bg1"/>
              </a:solidFill>
            </a:rPr>
            <a:t>Neighbor</a:t>
          </a:r>
          <a:endParaRPr lang="en-US" sz="2000" b="1" kern="1200" dirty="0">
            <a:solidFill>
              <a:schemeClr val="bg1"/>
            </a:solidFill>
          </a:endParaRPr>
        </a:p>
      </dsp:txBody>
      <dsp:txXfrm rot="10800000">
        <a:off x="3443035" y="1743075"/>
        <a:ext cx="1343528" cy="2086399"/>
      </dsp:txXfrm>
    </dsp:sp>
    <dsp:sp modelId="{31D79A3F-FA10-BB4C-8194-8354BAF03B9F}">
      <dsp:nvSpPr>
        <dsp:cNvPr id="0" name=""/>
        <dsp:cNvSpPr/>
      </dsp:nvSpPr>
      <dsp:spPr>
        <a:xfrm>
          <a:off x="4973748" y="180813"/>
          <a:ext cx="1431580" cy="1381448"/>
        </a:xfrm>
        <a:prstGeom prst="roundRect">
          <a:avLst>
            <a:gd name="adj" fmla="val 10000"/>
          </a:avLst>
        </a:prstGeom>
        <a:blipFill rotWithShape="1">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0727984-A075-DC46-98CD-CBC06E46C769}">
      <dsp:nvSpPr>
        <dsp:cNvPr id="0" name=""/>
        <dsp:cNvSpPr/>
      </dsp:nvSpPr>
      <dsp:spPr>
        <a:xfrm rot="10800000">
          <a:off x="4973748" y="1743075"/>
          <a:ext cx="1431580" cy="2130425"/>
        </a:xfrm>
        <a:prstGeom prst="round2SameRect">
          <a:avLst>
            <a:gd name="adj1" fmla="val 10500"/>
            <a:gd name="adj2" fmla="val 0"/>
          </a:avLst>
        </a:prstGeom>
        <a:gradFill rotWithShape="0">
          <a:gsLst>
            <a:gs pos="0">
              <a:schemeClr val="accent3">
                <a:shade val="80000"/>
                <a:hueOff val="164179"/>
                <a:satOff val="-1073"/>
                <a:lumOff val="18416"/>
                <a:alphaOff val="0"/>
                <a:tint val="100000"/>
                <a:shade val="100000"/>
                <a:satMod val="130000"/>
              </a:schemeClr>
            </a:gs>
            <a:gs pos="100000">
              <a:schemeClr val="accent3">
                <a:shade val="80000"/>
                <a:hueOff val="164179"/>
                <a:satOff val="-1073"/>
                <a:lumOff val="1841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All-to-All </a:t>
          </a:r>
          <a:endParaRPr lang="en-US" sz="2000" b="1" kern="1200" dirty="0">
            <a:solidFill>
              <a:schemeClr val="bg1"/>
            </a:solidFill>
          </a:endParaRPr>
        </a:p>
      </dsp:txBody>
      <dsp:txXfrm rot="10800000">
        <a:off x="5017774" y="1743075"/>
        <a:ext cx="1343528" cy="2086399"/>
      </dsp:txXfrm>
    </dsp:sp>
    <dsp:sp modelId="{A1DA6C42-981C-2C45-AB91-594459A879DE}">
      <dsp:nvSpPr>
        <dsp:cNvPr id="0" name=""/>
        <dsp:cNvSpPr/>
      </dsp:nvSpPr>
      <dsp:spPr>
        <a:xfrm>
          <a:off x="6548487" y="180813"/>
          <a:ext cx="1431580" cy="1381448"/>
        </a:xfrm>
        <a:prstGeom prst="roundRect">
          <a:avLst>
            <a:gd name="adj" fmla="val 10000"/>
          </a:avLst>
        </a:prstGeom>
        <a:blipFill rotWithShape="1">
          <a:blip xmlns:r="http://schemas.openxmlformats.org/officeDocument/2006/relationships" r:embed="rId5"/>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4C36EFC-3F05-9443-97D4-A1229F4EC2C8}">
      <dsp:nvSpPr>
        <dsp:cNvPr id="0" name=""/>
        <dsp:cNvSpPr/>
      </dsp:nvSpPr>
      <dsp:spPr>
        <a:xfrm rot="10800000">
          <a:off x="6548487" y="1743075"/>
          <a:ext cx="1431580" cy="2130425"/>
        </a:xfrm>
        <a:prstGeom prst="round2SameRect">
          <a:avLst>
            <a:gd name="adj1" fmla="val 10500"/>
            <a:gd name="adj2" fmla="val 0"/>
          </a:avLst>
        </a:prstGeom>
        <a:gradFill rotWithShape="0">
          <a:gsLst>
            <a:gs pos="0">
              <a:schemeClr val="accent3">
                <a:shade val="80000"/>
                <a:hueOff val="218906"/>
                <a:satOff val="-1431"/>
                <a:lumOff val="24554"/>
                <a:alphaOff val="0"/>
                <a:tint val="100000"/>
                <a:shade val="100000"/>
                <a:satMod val="130000"/>
              </a:schemeClr>
            </a:gs>
            <a:gs pos="100000">
              <a:schemeClr val="accent3">
                <a:shade val="80000"/>
                <a:hueOff val="218906"/>
                <a:satOff val="-1431"/>
                <a:lumOff val="24554"/>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Random </a:t>
          </a:r>
          <a:r>
            <a:rPr lang="en-US" sz="2000" b="1" kern="1200" dirty="0" smtClean="0">
              <a:solidFill>
                <a:schemeClr val="bg1"/>
              </a:solidFill>
            </a:rPr>
            <a:t>Access</a:t>
          </a:r>
          <a:endParaRPr lang="en-US" sz="2000" b="1" kern="1200" dirty="0">
            <a:solidFill>
              <a:schemeClr val="bg1"/>
            </a:solidFill>
          </a:endParaRPr>
        </a:p>
      </dsp:txBody>
      <dsp:txXfrm rot="10800000">
        <a:off x="6592513" y="1743075"/>
        <a:ext cx="1343528" cy="20863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7458C-7A0E-284A-BBBE-8AF5EB0500A3}">
      <dsp:nvSpPr>
        <dsp:cNvPr id="0" name=""/>
        <dsp:cNvSpPr/>
      </dsp:nvSpPr>
      <dsp:spPr>
        <a:xfrm>
          <a:off x="1311455" y="292245"/>
          <a:ext cx="4135185" cy="4135185"/>
        </a:xfrm>
        <a:prstGeom prst="circularArrow">
          <a:avLst>
            <a:gd name="adj1" fmla="val 4668"/>
            <a:gd name="adj2" fmla="val 272909"/>
            <a:gd name="adj3" fmla="val 14214402"/>
            <a:gd name="adj4" fmla="val 17158365"/>
            <a:gd name="adj5" fmla="val 4847"/>
          </a:avLst>
        </a:prstGeom>
        <a:solidFill>
          <a:srgbClr val="509EBF"/>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3B13C1E-F11A-F74C-8515-01F812D33FBE}">
      <dsp:nvSpPr>
        <dsp:cNvPr id="0" name=""/>
        <dsp:cNvSpPr/>
      </dsp:nvSpPr>
      <dsp:spPr>
        <a:xfrm>
          <a:off x="2558026" y="394202"/>
          <a:ext cx="1642043" cy="569113"/>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Computing and Data Facilities</a:t>
          </a:r>
          <a:endParaRPr lang="en-US" sz="1600" kern="1200" dirty="0">
            <a:latin typeface="Avenir Next Condensed Demi Bold"/>
            <a:cs typeface="Avenir Next Condensed Demi Bold"/>
          </a:endParaRPr>
        </a:p>
      </dsp:txBody>
      <dsp:txXfrm>
        <a:off x="2585808" y="421984"/>
        <a:ext cx="1586479" cy="513549"/>
      </dsp:txXfrm>
    </dsp:sp>
    <dsp:sp modelId="{9DDB2869-759F-CC47-BBD8-4E74F9BBE159}">
      <dsp:nvSpPr>
        <dsp:cNvPr id="0" name=""/>
        <dsp:cNvSpPr/>
      </dsp:nvSpPr>
      <dsp:spPr>
        <a:xfrm>
          <a:off x="5038102" y="2059227"/>
          <a:ext cx="1261259"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Expertise</a:t>
          </a:r>
          <a:endParaRPr lang="en-US" sz="1600" kern="1200" dirty="0">
            <a:latin typeface="Avenir Next Condensed Demi Bold"/>
            <a:cs typeface="Avenir Next Condensed Demi Bold"/>
          </a:endParaRPr>
        </a:p>
      </dsp:txBody>
      <dsp:txXfrm>
        <a:off x="5072292" y="2093417"/>
        <a:ext cx="1192879" cy="632004"/>
      </dsp:txXfrm>
    </dsp:sp>
    <dsp:sp modelId="{41A63206-FD95-8F45-90A3-D0D5A7454C30}">
      <dsp:nvSpPr>
        <dsp:cNvPr id="0" name=""/>
        <dsp:cNvSpPr/>
      </dsp:nvSpPr>
      <dsp:spPr>
        <a:xfrm>
          <a:off x="2050799" y="3780677"/>
          <a:ext cx="1931976" cy="52379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User Community</a:t>
          </a:r>
          <a:endParaRPr lang="en-US" sz="1600" kern="1200" dirty="0">
            <a:latin typeface="Avenir Next Condensed Demi Bold"/>
            <a:cs typeface="Avenir Next Condensed Demi Bold"/>
          </a:endParaRPr>
        </a:p>
      </dsp:txBody>
      <dsp:txXfrm>
        <a:off x="2076369" y="3806247"/>
        <a:ext cx="1880836" cy="472654"/>
      </dsp:txXfrm>
    </dsp:sp>
    <dsp:sp modelId="{850B1B5E-9F4E-3F4F-9118-AB71108C00AF}">
      <dsp:nvSpPr>
        <dsp:cNvPr id="0" name=""/>
        <dsp:cNvSpPr/>
      </dsp:nvSpPr>
      <dsp:spPr>
        <a:xfrm>
          <a:off x="444645" y="2059223"/>
          <a:ext cx="1497156"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Experimental Facilities</a:t>
          </a:r>
          <a:endParaRPr lang="en-US" sz="1600" kern="1200" dirty="0">
            <a:latin typeface="Avenir Next Condensed Demi Bold"/>
            <a:cs typeface="Avenir Next Condensed Demi Bold"/>
          </a:endParaRPr>
        </a:p>
      </dsp:txBody>
      <dsp:txXfrm>
        <a:off x="478835" y="2093413"/>
        <a:ext cx="1428776" cy="63200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900" smtClean="0"/>
              <a:t>NERSC Presentation</a:t>
            </a:r>
            <a:endParaRPr lang="en-US" sz="9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D68A3-9B80-584C-9BEB-F8B43CF5A651}" type="datetime1">
              <a:rPr lang="en-US" sz="900" smtClean="0"/>
              <a:pPr/>
              <a:t>10/14/17</a:t>
            </a:fld>
            <a:endParaRPr lang="en-US" sz="9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9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F58F80-FCEC-C745-BEA9-0BA1921C5D36}" type="slidenum">
              <a:rPr lang="en-US" sz="900" smtClean="0"/>
              <a:pPr/>
              <a:t>‹#›</a:t>
            </a:fld>
            <a:endParaRPr lang="en-US" sz="900"/>
          </a:p>
        </p:txBody>
      </p:sp>
    </p:spTree>
    <p:extLst>
      <p:ext uri="{BB962C8B-B14F-4D97-AF65-F5344CB8AC3E}">
        <p14:creationId xmlns:p14="http://schemas.microsoft.com/office/powerpoint/2010/main" val="105713735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NERSC Presentation</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EAFF0-7375-1D4A-A389-D6238357B121}" type="datetime1">
              <a:rPr lang="en-US" smtClean="0"/>
              <a:pPr/>
              <a:t>10/14/17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511CB-48C6-1D49-AC56-5A39CE8EA9E7}" type="slidenum">
              <a:rPr lang="en-US" smtClean="0"/>
              <a:pPr/>
              <a:t>‹#›</a:t>
            </a:fld>
            <a:endParaRPr lang="en-US"/>
          </a:p>
        </p:txBody>
      </p:sp>
    </p:spTree>
    <p:extLst>
      <p:ext uri="{BB962C8B-B14F-4D97-AF65-F5344CB8AC3E}">
        <p14:creationId xmlns:p14="http://schemas.microsoft.com/office/powerpoint/2010/main" val="3135984579"/>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en.wikipedia.org/wiki/Spin_coatin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1" dirty="0" smtClean="0"/>
              <a:t>17-year-old Brittany Wegner creates breast cancer detection tool that is 99% accurate on a minimally invasive, previously inaccurate test.</a:t>
            </a:r>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5</a:t>
            </a:fld>
            <a:endParaRPr lang="en-US"/>
          </a:p>
        </p:txBody>
      </p:sp>
    </p:spTree>
    <p:extLst>
      <p:ext uri="{BB962C8B-B14F-4D97-AF65-F5344CB8AC3E}">
        <p14:creationId xmlns:p14="http://schemas.microsoft.com/office/powerpoint/2010/main" val="182716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I’m</a:t>
            </a:r>
            <a:r>
              <a:rPr lang="en-US" baseline="0" dirty="0" smtClean="0"/>
              <a:t> going to start with a story that is not about computing, because it changed my views on science and how it is going to be done in the future</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6</a:t>
            </a:fld>
            <a:endParaRPr lang="en-US"/>
          </a:p>
        </p:txBody>
      </p:sp>
    </p:spTree>
    <p:extLst>
      <p:ext uri="{BB962C8B-B14F-4D97-AF65-F5344CB8AC3E}">
        <p14:creationId xmlns:p14="http://schemas.microsoft.com/office/powerpoint/2010/main" val="2232945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Grazing</a:t>
            </a:r>
            <a:r>
              <a:rPr lang="en-US" sz="1200" kern="1200" baseline="0" dirty="0" smtClean="0">
                <a:solidFill>
                  <a:schemeClr val="tx1"/>
                </a:solidFill>
                <a:latin typeface="+mn-lt"/>
                <a:ea typeface="+mn-ea"/>
                <a:cs typeface="+mn-cs"/>
              </a:rPr>
              <a:t> Incidence Small Angle X-Rays Scattering</a:t>
            </a:r>
          </a:p>
          <a:p>
            <a:r>
              <a:rPr lang="en-US" sz="1200" kern="1200" dirty="0" smtClean="0">
                <a:solidFill>
                  <a:schemeClr val="tx1"/>
                </a:solidFill>
                <a:latin typeface="+mn-lt"/>
                <a:ea typeface="+mn-ea"/>
                <a:cs typeface="+mn-cs"/>
              </a:rPr>
              <a:t>Plastic solar cells that can be printed on flexible sheets with an ink-like solution show a lot of potential as a source of lightweight, inexpensive renewable energy. However, much of the power-conversion efficiency of such cells gets lost in the translation from small-scale lab studies to large-scale manufacturing processes.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Fabricating organic </a:t>
            </a:r>
            <a:r>
              <a:rPr lang="en-US" sz="1200" kern="1200" dirty="0" err="1" smtClean="0">
                <a:solidFill>
                  <a:schemeClr val="tx1"/>
                </a:solidFill>
                <a:latin typeface="+mn-lt"/>
                <a:ea typeface="+mn-ea"/>
                <a:cs typeface="+mn-cs"/>
              </a:rPr>
              <a:t>photovoltaics</a:t>
            </a:r>
            <a:r>
              <a:rPr lang="en-US" sz="1200" kern="1200" dirty="0" smtClean="0">
                <a:solidFill>
                  <a:schemeClr val="tx1"/>
                </a:solidFill>
                <a:latin typeface="+mn-lt"/>
                <a:ea typeface="+mn-ea"/>
                <a:cs typeface="+mn-cs"/>
              </a:rPr>
              <a:t> (OPV) that could enable large-scale manufacture of these devices.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more flexible material than traditional </a:t>
            </a:r>
            <a:r>
              <a:rPr lang="en-US" sz="1200" kern="1200" dirty="0" err="1" smtClean="0">
                <a:solidFill>
                  <a:schemeClr val="tx1"/>
                </a:solidFill>
                <a:latin typeface="+mn-lt"/>
                <a:ea typeface="+mn-ea"/>
                <a:cs typeface="+mn-cs"/>
              </a:rPr>
              <a:t>photovoltaics</a:t>
            </a:r>
            <a:r>
              <a:rPr lang="en-US" sz="1200" kern="1200" dirty="0" smtClean="0">
                <a:solidFill>
                  <a:schemeClr val="tx1"/>
                </a:solidFill>
                <a:latin typeface="+mn-lt"/>
                <a:ea typeface="+mn-ea"/>
                <a:cs typeface="+mn-cs"/>
              </a:rPr>
              <a:t>, OPVs hold promise for reducing energy costs and increasing conversion efficiency. But mass-producing OPVs has proven to be a challenge; most efforts to fabricate them have focused on </a:t>
            </a:r>
            <a:r>
              <a:rPr lang="en-US" sz="1200" b="1" u="sng" kern="1200" dirty="0" smtClean="0">
                <a:solidFill>
                  <a:schemeClr val="tx1"/>
                </a:solidFill>
                <a:latin typeface="+mn-lt"/>
                <a:ea typeface="+mn-ea"/>
                <a:cs typeface="+mn-cs"/>
                <a:hlinkClick r:id="rId3"/>
              </a:rPr>
              <a:t>spin-coating, a process often used in laboratory testing that does not lend itself to large-scale fabrication and significantly reduces the power conversion efficiencies (PCE) of the devices.</a:t>
            </a:r>
          </a:p>
          <a:p>
            <a:endParaRPr lang="en-US" dirty="0" smtClean="0">
              <a:solidFill>
                <a:srgbClr val="FFFFFF"/>
              </a:solidFill>
              <a:latin typeface="Arial"/>
              <a:cs typeface="Arial"/>
            </a:endParaRPr>
          </a:p>
          <a:p>
            <a:endParaRPr lang="en-US" dirty="0" smtClean="0">
              <a:solidFill>
                <a:srgbClr val="FFFFFF"/>
              </a:solidFill>
              <a:latin typeface="Arial"/>
              <a:cs typeface="Arial"/>
            </a:endParaRPr>
          </a:p>
          <a:p>
            <a:r>
              <a:rPr lang="en" dirty="0" smtClean="0">
                <a:solidFill>
                  <a:srgbClr val="FFFFFF"/>
                </a:solidFill>
                <a:latin typeface="Arial"/>
                <a:cs typeface="Arial"/>
              </a:rPr>
              <a:t>Real-time analysis of ‘slot-die’ technique for printing organic photovoltaics</a:t>
            </a:r>
            <a:endParaRPr lang="en-US" dirty="0" smtClean="0">
              <a:solidFill>
                <a:srgbClr val="FFFFFF"/>
              </a:solidFill>
              <a:latin typeface="Arial"/>
              <a:cs typeface="Arial"/>
            </a:endParaRPr>
          </a:p>
          <a:p>
            <a:r>
              <a:rPr lang="en-US" dirty="0" smtClean="0">
                <a:solidFill>
                  <a:srgbClr val="FFFFFF"/>
                </a:solidFill>
                <a:latin typeface="Arial"/>
                <a:cs typeface="Arial"/>
              </a:rPr>
              <a:t>U</a:t>
            </a:r>
            <a:r>
              <a:rPr lang="en" dirty="0" smtClean="0">
                <a:solidFill>
                  <a:srgbClr val="FFFFFF"/>
                </a:solidFill>
                <a:latin typeface="Arial"/>
                <a:cs typeface="Arial"/>
              </a:rPr>
              <a:t>sing ALS + NERSC (SPOT Suite for reduction, remeshing, analysis)</a:t>
            </a:r>
            <a:endParaRPr lang="en-US" dirty="0" smtClean="0">
              <a:solidFill>
                <a:srgbClr val="FFFFFF"/>
              </a:solidFill>
              <a:latin typeface="Arial"/>
              <a:cs typeface="Arial"/>
            </a:endParaRPr>
          </a:p>
          <a:p>
            <a:r>
              <a:rPr lang="en" dirty="0" smtClean="0">
                <a:solidFill>
                  <a:srgbClr val="FFFFFF"/>
                </a:solidFill>
                <a:latin typeface="Arial"/>
                <a:cs typeface="Arial"/>
              </a:rPr>
              <a:t>OLCF (HipGISAXS running on Titan w/ 8000 GPUs).  </a:t>
            </a:r>
            <a:endParaRPr lang="en-US" dirty="0" smtClean="0">
              <a:solidFill>
                <a:srgbClr val="FFFFFF"/>
              </a:solidFill>
              <a:latin typeface="Arial"/>
              <a:cs typeface="Arial"/>
            </a:endParaRPr>
          </a:p>
          <a:p>
            <a:r>
              <a:rPr lang="en" dirty="0" smtClean="0">
                <a:solidFill>
                  <a:srgbClr val="FFFFFF"/>
                </a:solidFill>
                <a:latin typeface="Arial"/>
                <a:cs typeface="Arial"/>
              </a:rPr>
              <a:t>Results presented at March 2015 meeting of American Physical Society by Alex Hexemer. </a:t>
            </a:r>
          </a:p>
          <a:p>
            <a:r>
              <a:rPr lang="en" dirty="0" smtClean="0">
                <a:solidFill>
                  <a:srgbClr val="FFFFFF"/>
                </a:solidFill>
                <a:latin typeface="Arial"/>
                <a:cs typeface="Arial"/>
              </a:rPr>
              <a:t>Additional DOE contributions: GLOBUS (ANL), CAMERA (Berkeley Lab)</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Advanced mathematical algorithms for data analysis and large-scale simulations coupled to data analysis are becoming critical to scientific understanding of BES </a:t>
            </a:r>
            <a:r>
              <a:rPr lang="en-US" sz="1200" b="1" kern="1200" dirty="0" err="1" smtClean="0">
                <a:solidFill>
                  <a:schemeClr val="tx1"/>
                </a:solidFill>
                <a:effectLst/>
                <a:latin typeface="+mn-lt"/>
                <a:ea typeface="+mn-ea"/>
                <a:cs typeface="+mn-cs"/>
              </a:rPr>
              <a:t>lightsource</a:t>
            </a:r>
            <a:r>
              <a:rPr lang="en-US" sz="1200" b="1" kern="1200" dirty="0" smtClean="0">
                <a:solidFill>
                  <a:schemeClr val="tx1"/>
                </a:solidFill>
                <a:effectLst/>
                <a:latin typeface="+mn-lt"/>
                <a:ea typeface="+mn-ea"/>
                <a:cs typeface="+mn-cs"/>
              </a:rPr>
              <a:t> data. </a:t>
            </a:r>
            <a:endParaRPr lang="en-US" dirty="0" smtClean="0">
              <a:effectLst/>
            </a:endParaRPr>
          </a:p>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Many Reverse Monte Carlo (RMC) and simulation codes are HPC-scale, even </a:t>
            </a:r>
            <a:r>
              <a:rPr lang="en-US" sz="1200" b="1" kern="1200" dirty="0" err="1" smtClean="0">
                <a:solidFill>
                  <a:schemeClr val="tx1"/>
                </a:solidFill>
                <a:effectLst/>
                <a:latin typeface="+mn-lt"/>
                <a:ea typeface="+mn-ea"/>
                <a:cs typeface="+mn-cs"/>
              </a:rPr>
              <a:t>Exa</a:t>
            </a:r>
            <a:r>
              <a:rPr lang="en-US" sz="1200" b="1" kern="1200" dirty="0" smtClean="0">
                <a:solidFill>
                  <a:schemeClr val="tx1"/>
                </a:solidFill>
                <a:effectLst/>
                <a:latin typeface="+mn-lt"/>
                <a:ea typeface="+mn-ea"/>
                <a:cs typeface="+mn-cs"/>
              </a:rPr>
              <a:t>-scale, and heavily optimized for (</a:t>
            </a:r>
            <a:r>
              <a:rPr lang="en-US" sz="1200" b="1" kern="1200" dirty="0" err="1" smtClean="0">
                <a:solidFill>
                  <a:schemeClr val="tx1"/>
                </a:solidFill>
                <a:effectLst/>
                <a:latin typeface="+mn-lt"/>
                <a:ea typeface="+mn-ea"/>
                <a:cs typeface="+mn-cs"/>
              </a:rPr>
              <a:t>eg</a:t>
            </a:r>
            <a:r>
              <a:rPr lang="en-US" sz="1200" b="1" kern="1200" dirty="0" smtClean="0">
                <a:solidFill>
                  <a:schemeClr val="tx1"/>
                </a:solidFill>
                <a:effectLst/>
                <a:latin typeface="+mn-lt"/>
                <a:ea typeface="+mn-ea"/>
                <a:cs typeface="+mn-cs"/>
              </a:rPr>
              <a:t>. GPU) architectures. </a:t>
            </a:r>
            <a:endParaRPr lang="en-US" dirty="0" smtClean="0">
              <a:effectLst/>
            </a:endParaRPr>
          </a:p>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We want to eliminate boundaries between the Scientist and the world’s best Algorithms running on the best architecture for that code. </a:t>
            </a:r>
            <a:endParaRPr lang="en-US" dirty="0" smtClean="0">
              <a:effectLst/>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Typical ALS chain + </a:t>
            </a:r>
            <a:r>
              <a:rPr lang="en-US" sz="1200" kern="1200" dirty="0" err="1" smtClean="0">
                <a:solidFill>
                  <a:schemeClr val="tx1"/>
                </a:solidFill>
                <a:effectLst/>
                <a:latin typeface="+mn-lt"/>
                <a:ea typeface="+mn-ea"/>
                <a:cs typeface="+mn-cs"/>
              </a:rPr>
              <a:t>dpdak</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HipRMC</a:t>
            </a:r>
            <a:r>
              <a:rPr lang="en-US" sz="1200" kern="1200" dirty="0" smtClean="0">
                <a:solidFill>
                  <a:schemeClr val="tx1"/>
                </a:solidFill>
                <a:effectLst/>
                <a:latin typeface="+mn-lt"/>
                <a:ea typeface="+mn-ea"/>
                <a:cs typeface="+mn-cs"/>
              </a:rPr>
              <a:t> on NERSC reserva1on </a:t>
            </a:r>
            <a:endParaRPr lang="en-US" dirty="0" smtClean="0">
              <a:effectLst/>
            </a:endParaRPr>
          </a:p>
          <a:p>
            <a:r>
              <a:rPr lang="en-US" sz="1200" kern="1200" dirty="0" smtClean="0">
                <a:solidFill>
                  <a:schemeClr val="tx1"/>
                </a:solidFill>
                <a:effectLst/>
                <a:latin typeface="+mn-lt"/>
                <a:ea typeface="+mn-ea"/>
                <a:cs typeface="+mn-cs"/>
              </a:rPr>
              <a:t>– a state of the art materials science questions (OPV or </a:t>
            </a:r>
            <a:r>
              <a:rPr lang="en-US" sz="1200" kern="1200" dirty="0" err="1" smtClean="0">
                <a:solidFill>
                  <a:schemeClr val="tx1"/>
                </a:solidFill>
                <a:effectLst/>
                <a:latin typeface="+mn-lt"/>
                <a:ea typeface="+mn-ea"/>
                <a:cs typeface="+mn-cs"/>
              </a:rPr>
              <a:t>Nafion</a:t>
            </a:r>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  Co-schedule ALS beam1me &amp; Titan reserva1on </a:t>
            </a:r>
            <a:endParaRPr lang="en-US" dirty="0" smtClean="0">
              <a:effectLst/>
            </a:endParaRPr>
          </a:p>
          <a:p>
            <a:r>
              <a:rPr lang="en-US" sz="1200" kern="1200" dirty="0" smtClean="0">
                <a:solidFill>
                  <a:schemeClr val="tx1"/>
                </a:solidFill>
                <a:effectLst/>
                <a:latin typeface="+mn-lt"/>
                <a:ea typeface="+mn-ea"/>
                <a:cs typeface="+mn-cs"/>
              </a:rPr>
              <a:t>– state the art X-ray detectors and instrumentation </a:t>
            </a:r>
            <a:endParaRPr lang="en-US" dirty="0" smtClean="0">
              <a:effectLst/>
            </a:endParaRPr>
          </a:p>
          <a:p>
            <a:r>
              <a:rPr lang="en-US" sz="1200" kern="1200" dirty="0" smtClean="0">
                <a:solidFill>
                  <a:schemeClr val="tx1"/>
                </a:solidFill>
                <a:effectLst/>
                <a:latin typeface="+mn-lt"/>
                <a:ea typeface="+mn-ea"/>
                <a:cs typeface="+mn-cs"/>
              </a:rPr>
              <a:t>•  Typical ALS chain + </a:t>
            </a:r>
            <a:r>
              <a:rPr lang="en-US" sz="1200" kern="1200" dirty="0" err="1" smtClean="0">
                <a:solidFill>
                  <a:schemeClr val="tx1"/>
                </a:solidFill>
                <a:effectLst/>
                <a:latin typeface="+mn-lt"/>
                <a:ea typeface="+mn-ea"/>
                <a:cs typeface="+mn-cs"/>
              </a:rPr>
              <a:t>dpdak</a:t>
            </a:r>
            <a:r>
              <a:rPr lang="en-US" sz="1200" kern="1200" dirty="0" smtClean="0">
                <a:solidFill>
                  <a:schemeClr val="tx1"/>
                </a:solidFill>
                <a:effectLst/>
                <a:latin typeface="+mn-lt"/>
                <a:ea typeface="+mn-ea"/>
                <a:cs typeface="+mn-cs"/>
              </a:rPr>
              <a:t> =&gt; Spade + Globus Online =&gt; ORNL (FW) </a:t>
            </a:r>
            <a:endParaRPr lang="en-US" dirty="0" smtClean="0">
              <a:effectLst/>
            </a:endParaRPr>
          </a:p>
          <a:p>
            <a:r>
              <a:rPr lang="en-US" sz="1200" kern="1200" dirty="0" smtClean="0">
                <a:solidFill>
                  <a:schemeClr val="tx1"/>
                </a:solidFill>
                <a:effectLst/>
                <a:latin typeface="+mn-lt"/>
                <a:ea typeface="+mn-ea"/>
                <a:cs typeface="+mn-cs"/>
              </a:rPr>
              <a:t>– advanced mathematical algorithms and software </a:t>
            </a:r>
            <a:endParaRPr lang="en-US" dirty="0" smtClean="0">
              <a:effectLst/>
            </a:endParaRPr>
          </a:p>
          <a:p>
            <a:r>
              <a:rPr lang="en-US" sz="1200" kern="1200" dirty="0" smtClean="0">
                <a:solidFill>
                  <a:schemeClr val="tx1"/>
                </a:solidFill>
                <a:effectLst/>
                <a:latin typeface="+mn-lt"/>
                <a:ea typeface="+mn-ea"/>
                <a:cs typeface="+mn-cs"/>
              </a:rPr>
              <a:t>•  Sentry launches </a:t>
            </a:r>
            <a:r>
              <a:rPr lang="en-US" sz="1200" kern="1200" dirty="0" err="1" smtClean="0">
                <a:solidFill>
                  <a:schemeClr val="tx1"/>
                </a:solidFill>
                <a:effectLst/>
                <a:latin typeface="+mn-lt"/>
                <a:ea typeface="+mn-ea"/>
                <a:cs typeface="+mn-cs"/>
              </a:rPr>
              <a:t>HipGISAXS</a:t>
            </a:r>
            <a:r>
              <a:rPr lang="en-US" sz="1200" kern="1200" dirty="0" smtClean="0">
                <a:solidFill>
                  <a:schemeClr val="tx1"/>
                </a:solidFill>
                <a:effectLst/>
                <a:latin typeface="+mn-lt"/>
                <a:ea typeface="+mn-ea"/>
                <a:cs typeface="+mn-cs"/>
              </a:rPr>
              <a:t> – 8000 nodes and feeds results back IRT </a:t>
            </a:r>
            <a:endParaRPr lang="en-US" dirty="0" smtClean="0">
              <a:effectLst/>
            </a:endParaRPr>
          </a:p>
          <a:p>
            <a:r>
              <a:rPr lang="en-US" sz="1200" kern="1200" dirty="0" smtClean="0">
                <a:solidFill>
                  <a:schemeClr val="tx1"/>
                </a:solidFill>
                <a:effectLst/>
                <a:latin typeface="+mn-lt"/>
                <a:ea typeface="+mn-ea"/>
                <a:cs typeface="+mn-cs"/>
              </a:rPr>
              <a:t>– fast data movement and visualization </a:t>
            </a:r>
            <a:endParaRPr lang="en-US" dirty="0" smtClean="0">
              <a:effectLst/>
            </a:endParaRP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HipGISAXS</a:t>
            </a:r>
            <a:r>
              <a:rPr lang="en-US" sz="1200" kern="1200" dirty="0" smtClean="0">
                <a:solidFill>
                  <a:schemeClr val="tx1"/>
                </a:solidFill>
                <a:effectLst/>
                <a:latin typeface="+mn-lt"/>
                <a:ea typeface="+mn-ea"/>
                <a:cs typeface="+mn-cs"/>
              </a:rPr>
              <a:t> runs </a:t>
            </a:r>
            <a:r>
              <a:rPr lang="en-US" sz="1200" b="1" kern="1200" dirty="0" smtClean="0">
                <a:solidFill>
                  <a:schemeClr val="tx1"/>
                </a:solidFill>
                <a:effectLst/>
                <a:latin typeface="+mn-lt"/>
                <a:ea typeface="+mn-ea"/>
                <a:cs typeface="+mn-cs"/>
              </a:rPr>
              <a:t>live </a:t>
            </a:r>
            <a:r>
              <a:rPr lang="en-US" sz="1200" kern="1200" dirty="0" smtClean="0">
                <a:solidFill>
                  <a:schemeClr val="tx1"/>
                </a:solidFill>
                <a:effectLst/>
                <a:latin typeface="+mn-lt"/>
                <a:ea typeface="+mn-ea"/>
                <a:cs typeface="+mn-cs"/>
              </a:rPr>
              <a:t>during beam1me (see next) </a:t>
            </a:r>
            <a:endParaRPr lang="en-US" dirty="0" smtClean="0">
              <a:effectLst/>
            </a:endParaRPr>
          </a:p>
          <a:p>
            <a:r>
              <a:rPr lang="en-US" sz="1200" kern="1200" dirty="0" smtClean="0">
                <a:solidFill>
                  <a:schemeClr val="tx1"/>
                </a:solidFill>
                <a:effectLst/>
                <a:latin typeface="+mn-lt"/>
                <a:ea typeface="+mn-ea"/>
                <a:cs typeface="+mn-cs"/>
              </a:rPr>
              <a:t>– run on some of the fastest computer in the world </a:t>
            </a:r>
            <a:endParaRPr lang="en-US" dirty="0" smtClean="0">
              <a:effectLst/>
            </a:endParaRPr>
          </a:p>
          <a:p>
            <a:r>
              <a:rPr lang="en-US" sz="1200" kern="1200" dirty="0" smtClean="0">
                <a:solidFill>
                  <a:schemeClr val="tx1"/>
                </a:solidFill>
                <a:effectLst/>
                <a:latin typeface="+mn-lt"/>
                <a:ea typeface="+mn-ea"/>
                <a:cs typeface="+mn-cs"/>
              </a:rPr>
              <a:t>•  Integrated Super-Facility Dashboard – </a:t>
            </a:r>
            <a:r>
              <a:rPr lang="en-US" sz="1200" b="1" kern="1200" dirty="0" smtClean="0">
                <a:solidFill>
                  <a:schemeClr val="tx1"/>
                </a:solidFill>
                <a:effectLst/>
                <a:latin typeface="+mn-lt"/>
                <a:ea typeface="+mn-ea"/>
                <a:cs typeface="+mn-cs"/>
              </a:rPr>
              <a:t>not </a:t>
            </a:r>
            <a:r>
              <a:rPr lang="en-US" sz="1200" kern="1200" dirty="0" smtClean="0">
                <a:solidFill>
                  <a:schemeClr val="tx1"/>
                </a:solidFill>
                <a:effectLst/>
                <a:latin typeface="+mn-lt"/>
                <a:ea typeface="+mn-ea"/>
                <a:cs typeface="+mn-cs"/>
              </a:rPr>
              <a:t>produc1on quality </a:t>
            </a:r>
            <a:endParaRPr lang="en-US" dirty="0">
              <a:effectLst/>
            </a:endParaRPr>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8</a:t>
            </a:fld>
            <a:endParaRPr lang="en-US"/>
          </a:p>
        </p:txBody>
      </p:sp>
    </p:spTree>
    <p:extLst>
      <p:ext uri="{BB962C8B-B14F-4D97-AF65-F5344CB8AC3E}">
        <p14:creationId xmlns:p14="http://schemas.microsoft.com/office/powerpoint/2010/main" val="359436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en-US" b="1" dirty="0" err="1"/>
              <a:t>ESnet</a:t>
            </a:r>
            <a:r>
              <a:rPr lang="en-US" b="1" dirty="0"/>
              <a:t>: Discovery at Scale, Unconstrained by Geography</a:t>
            </a:r>
            <a:endParaRPr lang="en-US" dirty="0"/>
          </a:p>
          <a:p>
            <a:pPr lvl="1"/>
            <a:r>
              <a:rPr lang="en-US" dirty="0"/>
              <a:t>Constant innovation allows network to keep up with explosion of data: 1 Exabyte per year now, </a:t>
            </a:r>
            <a:r>
              <a:rPr lang="en-US" dirty="0" smtClean="0"/>
              <a:t>100 </a:t>
            </a:r>
            <a:r>
              <a:rPr lang="en-US" dirty="0"/>
              <a:t>EB per year by 2024.</a:t>
            </a:r>
          </a:p>
          <a:p>
            <a:pPr lvl="1"/>
            <a:r>
              <a:rPr lang="en-US" dirty="0"/>
              <a:t>LCLS/NERSC/ESNET working together to analyze data at unprecedented rate.</a:t>
            </a:r>
          </a:p>
          <a:p>
            <a:pPr lvl="1"/>
            <a:r>
              <a:rPr lang="en-US" dirty="0"/>
              <a:t>Science requires innovative network performance, but continuity of operations must be maintained.  </a:t>
            </a:r>
          </a:p>
          <a:p>
            <a:endParaRPr lang="en-US" dirty="0"/>
          </a:p>
        </p:txBody>
      </p:sp>
      <p:sp>
        <p:nvSpPr>
          <p:cNvPr id="4" name="Slide Number Placeholder 3"/>
          <p:cNvSpPr>
            <a:spLocks noGrp="1"/>
          </p:cNvSpPr>
          <p:nvPr>
            <p:ph type="sldNum" sz="quarter" idx="10"/>
          </p:nvPr>
        </p:nvSpPr>
        <p:spPr/>
        <p:txBody>
          <a:bodyPr/>
          <a:lstStyle/>
          <a:p>
            <a:fld id="{4AEEBFE0-CB33-E142-8C7D-75ED2BE97758}" type="slidenum">
              <a:rPr lang="en-US" smtClean="0"/>
              <a:t>17</a:t>
            </a:fld>
            <a:endParaRPr lang="en-US"/>
          </a:p>
        </p:txBody>
      </p:sp>
    </p:spTree>
    <p:extLst>
      <p:ext uri="{BB962C8B-B14F-4D97-AF65-F5344CB8AC3E}">
        <p14:creationId xmlns:p14="http://schemas.microsoft.com/office/powerpoint/2010/main" val="1610559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SLAC LCLS</a:t>
            </a:r>
            <a:r>
              <a:rPr lang="en-US" sz="1200" baseline="0" dirty="0" smtClean="0"/>
              <a:t> example</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Despite the availability of high-capacity connections at the edge of the campus, researchers struggle with inadequate cyberinfrastructure at their lab or experiment that cripples data transfer performance, before it is able to leave the campus. </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dirty="0" smtClean="0"/>
              <a:t>Science DMZ needs to extend into the campus to the Lab or Facility</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smtClean="0"/>
              <a:t>Today, HPC Centers are optimized but experimental labs/facilities where the data originates needs investments to resolve the true end to end performance issues</a:t>
            </a:r>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10/16/17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18</a:t>
            </a:fld>
            <a:endParaRPr lang="en-US"/>
          </a:p>
        </p:txBody>
      </p:sp>
    </p:spTree>
    <p:extLst>
      <p:ext uri="{BB962C8B-B14F-4D97-AF65-F5344CB8AC3E}">
        <p14:creationId xmlns:p14="http://schemas.microsoft.com/office/powerpoint/2010/main" val="554778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ea typeface="ＭＳ Ｐゴシック" charset="0"/>
                <a:cs typeface="+mn-cs"/>
              </a:rPr>
              <a:t>ALS has implemented science DMZ</a:t>
            </a:r>
          </a:p>
          <a:p>
            <a:pPr eaLnBrk="1" hangingPunct="1">
              <a:defRPr/>
            </a:pPr>
            <a:r>
              <a:rPr lang="en-US" dirty="0" smtClean="0">
                <a:ea typeface="ＭＳ Ｐゴシック" charset="0"/>
                <a:cs typeface="+mn-cs"/>
              </a:rPr>
              <a:t>Point out:</a:t>
            </a:r>
          </a:p>
          <a:p>
            <a:pPr marL="171450" indent="-171450" eaLnBrk="1" hangingPunct="1">
              <a:buFont typeface="Arial" charset="0"/>
              <a:buChar char="•"/>
              <a:defRPr/>
            </a:pPr>
            <a:r>
              <a:rPr lang="en-US" dirty="0" smtClean="0">
                <a:ea typeface="ＭＳ Ｐゴシック" charset="0"/>
                <a:cs typeface="+mn-cs"/>
              </a:rPr>
              <a:t>Private network between detector and SPOT system</a:t>
            </a:r>
          </a:p>
          <a:p>
            <a:pPr marL="171450" indent="-171450" eaLnBrk="1" hangingPunct="1">
              <a:buFont typeface="Arial" charset="0"/>
              <a:buChar char="•"/>
              <a:defRPr/>
            </a:pPr>
            <a:r>
              <a:rPr lang="en-US" dirty="0" smtClean="0">
                <a:ea typeface="ＭＳ Ｐゴシック" charset="0"/>
                <a:cs typeface="+mn-cs"/>
              </a:rPr>
              <a:t>Dedicated data transfer “Science DMZ” links from SPOT and BL832DATA</a:t>
            </a:r>
          </a:p>
          <a:p>
            <a:pPr marL="171450" indent="-171450" eaLnBrk="1" hangingPunct="1">
              <a:buFont typeface="Arial" charset="0"/>
              <a:buChar char="•"/>
              <a:defRPr/>
            </a:pPr>
            <a:r>
              <a:rPr lang="en-US" dirty="0" smtClean="0">
                <a:ea typeface="ＭＳ Ｐゴシック" charset="0"/>
                <a:cs typeface="+mn-cs"/>
              </a:rPr>
              <a:t>Normal campus network for </a:t>
            </a:r>
            <a:r>
              <a:rPr lang="en-US" dirty="0" err="1" smtClean="0">
                <a:ea typeface="ＭＳ Ｐゴシック" charset="0"/>
                <a:cs typeface="+mn-cs"/>
              </a:rPr>
              <a:t>beamline</a:t>
            </a:r>
            <a:r>
              <a:rPr lang="en-US" dirty="0" smtClean="0">
                <a:ea typeface="ＭＳ Ｐゴシック" charset="0"/>
                <a:cs typeface="+mn-cs"/>
              </a:rPr>
              <a:t> user workstations, normal</a:t>
            </a:r>
            <a:r>
              <a:rPr lang="en-US" baseline="0" dirty="0" smtClean="0">
                <a:ea typeface="ＭＳ Ｐゴシック" charset="0"/>
                <a:cs typeface="+mn-cs"/>
              </a:rPr>
              <a:t> network connectivity, office access</a:t>
            </a:r>
            <a:endParaRPr lang="en-US" dirty="0" smtClean="0">
              <a:ea typeface="ＭＳ Ｐゴシック" charset="0"/>
              <a:cs typeface="+mn-cs"/>
            </a:endParaRPr>
          </a:p>
        </p:txBody>
      </p:sp>
      <p:sp>
        <p:nvSpPr>
          <p:cNvPr id="4" name="Slide Number Placeholder 3"/>
          <p:cNvSpPr>
            <a:spLocks noGrp="1"/>
          </p:cNvSpPr>
          <p:nvPr>
            <p:ph type="sldNum" sz="quarter" idx="5"/>
          </p:nvPr>
        </p:nvSpPr>
        <p:spPr>
          <a:extLst>
            <a:ext uri="{FAA26D3D-D897-4be2-8F04-BA451C77F1D7}">
              <ma14:placeholderFlag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D44FB3F7-270A-4755-963E-28975DA7861E}" type="slidenum">
              <a:rPr lang="en-US" altLang="en-US" sz="1200">
                <a:solidFill>
                  <a:srgbClr val="000000"/>
                </a:solidFill>
              </a:rPr>
              <a:pPr eaLnBrk="1" hangingPunct="1"/>
              <a:t>19</a:t>
            </a:fld>
            <a:endParaRPr lang="en-US" altLang="en-US" sz="1200">
              <a:solidFill>
                <a:srgbClr val="000000"/>
              </a:solidFill>
            </a:endParaRPr>
          </a:p>
        </p:txBody>
      </p:sp>
    </p:spTree>
    <p:extLst>
      <p:ext uri="{BB962C8B-B14F-4D97-AF65-F5344CB8AC3E}">
        <p14:creationId xmlns:p14="http://schemas.microsoft.com/office/powerpoint/2010/main" val="1000601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Network is a ‘first class’ resource when building the end-to-end </a:t>
            </a:r>
            <a:r>
              <a:rPr lang="en-US" baseline="0" dirty="0" err="1" smtClean="0"/>
              <a:t>superfacility</a:t>
            </a:r>
            <a:r>
              <a:rPr lang="en-US" baseline="0" dirty="0" smtClean="0"/>
              <a:t> workflow</a:t>
            </a:r>
          </a:p>
          <a:p>
            <a:pPr marL="171450" indent="-171450">
              <a:buFontTx/>
              <a:buChar char="-"/>
            </a:pPr>
            <a:r>
              <a:rPr lang="en-US" baseline="0" dirty="0" smtClean="0"/>
              <a:t>End-to-end, and multi-domain problems need to be solved in user-friendly (usable) manner, also needing to put in place authentication/identity management across the domains</a:t>
            </a:r>
            <a:endParaRPr lang="en-US" dirty="0"/>
          </a:p>
        </p:txBody>
      </p:sp>
      <p:sp>
        <p:nvSpPr>
          <p:cNvPr id="4" name="Slide Number Placeholder 3"/>
          <p:cNvSpPr>
            <a:spLocks noGrp="1"/>
          </p:cNvSpPr>
          <p:nvPr>
            <p:ph type="sldNum" sz="quarter" idx="10"/>
          </p:nvPr>
        </p:nvSpPr>
        <p:spPr/>
        <p:txBody>
          <a:bodyPr/>
          <a:lstStyle/>
          <a:p>
            <a:fld id="{8309BEA5-48FC-3B4C-BD98-0FE1A609C1F4}" type="slidenum">
              <a:rPr lang="en-US" smtClean="0">
                <a:uFillTx/>
              </a:rPr>
              <a:t>20</a:t>
            </a:fld>
            <a:endParaRPr lang="en-US">
              <a:uFillTx/>
            </a:endParaRPr>
          </a:p>
        </p:txBody>
      </p:sp>
    </p:spTree>
    <p:extLst>
      <p:ext uri="{BB962C8B-B14F-4D97-AF65-F5344CB8AC3E}">
        <p14:creationId xmlns:p14="http://schemas.microsoft.com/office/powerpoint/2010/main" val="261107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9BEA5-48FC-3B4C-BD98-0FE1A609C1F4}" type="slidenum">
              <a:rPr lang="en-US" smtClean="0">
                <a:uFillTx/>
              </a:rPr>
              <a:t>21</a:t>
            </a:fld>
            <a:endParaRPr lang="en-US">
              <a:uFillTx/>
            </a:endParaRPr>
          </a:p>
        </p:txBody>
      </p:sp>
    </p:spTree>
    <p:extLst>
      <p:ext uri="{BB962C8B-B14F-4D97-AF65-F5344CB8AC3E}">
        <p14:creationId xmlns:p14="http://schemas.microsoft.com/office/powerpoint/2010/main" val="1127611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spcAft>
                <a:spcPts val="568"/>
              </a:spcAft>
            </a:pPr>
            <a:r>
              <a:rPr lang="en-US" dirty="0" smtClean="0"/>
              <a:t>Future work:</a:t>
            </a:r>
          </a:p>
          <a:p>
            <a:pPr lvl="1">
              <a:spcAft>
                <a:spcPts val="568"/>
              </a:spcAft>
            </a:pPr>
            <a:r>
              <a:rPr lang="en-US" dirty="0" smtClean="0"/>
              <a:t>Need to work closely with </a:t>
            </a:r>
            <a:r>
              <a:rPr lang="en-US" dirty="0" err="1" smtClean="0"/>
              <a:t>ESnet</a:t>
            </a:r>
            <a:r>
              <a:rPr lang="en-US" dirty="0" smtClean="0"/>
              <a:t> to schedule network bandwidth to experimental facilities for some use cases</a:t>
            </a:r>
          </a:p>
          <a:p>
            <a:pPr lvl="1">
              <a:spcAft>
                <a:spcPts val="568"/>
              </a:spcAft>
            </a:pPr>
            <a:r>
              <a:rPr lang="en-US" dirty="0" smtClean="0"/>
              <a:t>Will allow users to submit requests for </a:t>
            </a:r>
            <a:r>
              <a:rPr lang="en-US" dirty="0" err="1" smtClean="0"/>
              <a:t>realtime</a:t>
            </a:r>
            <a:r>
              <a:rPr lang="en-US" dirty="0" smtClean="0"/>
              <a:t> access during the year with an online form</a:t>
            </a:r>
          </a:p>
          <a:p>
            <a:endParaRPr lang="en-US" dirty="0" smtClean="0"/>
          </a:p>
          <a:p>
            <a:pPr lvl="1"/>
            <a:r>
              <a:rPr lang="en-US" dirty="0" smtClean="0"/>
              <a:t>Added a question to ERCAP about real-time needs to assess demand and size real-time resources.</a:t>
            </a:r>
          </a:p>
          <a:p>
            <a:pPr lvl="1"/>
            <a:r>
              <a:rPr lang="en-US" dirty="0" smtClean="0"/>
              <a:t>Reviewed with program managers and gathered feedback</a:t>
            </a:r>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23</a:t>
            </a:fld>
            <a:endParaRPr lang="en-US"/>
          </a:p>
        </p:txBody>
      </p:sp>
    </p:spTree>
    <p:extLst>
      <p:ext uri="{BB962C8B-B14F-4D97-AF65-F5344CB8AC3E}">
        <p14:creationId xmlns:p14="http://schemas.microsoft.com/office/powerpoint/2010/main" val="2344078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Compute topological structure of pore network augmented with geometric information </a:t>
            </a:r>
          </a:p>
          <a:p>
            <a:r>
              <a:rPr lang="en-US" dirty="0" smtClean="0"/>
              <a:t>Derive quantities describing flow through rock, etc.</a:t>
            </a:r>
          </a:p>
        </p:txBody>
      </p:sp>
      <p:sp>
        <p:nvSpPr>
          <p:cNvPr id="4" name="Slide Number Placeholder 3"/>
          <p:cNvSpPr>
            <a:spLocks noGrp="1"/>
          </p:cNvSpPr>
          <p:nvPr>
            <p:ph type="sldNum" sz="quarter" idx="10"/>
          </p:nvPr>
        </p:nvSpPr>
        <p:spPr/>
        <p:txBody>
          <a:bodyPr/>
          <a:lstStyle/>
          <a:p>
            <a:pPr>
              <a:defRPr/>
            </a:pPr>
            <a:fld id="{22DF9D46-810D-E94D-9879-1770FCA368BC}" type="slidenum">
              <a:rPr lang="en-US"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3974038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10/16/17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28</a:t>
            </a:fld>
            <a:endParaRPr lang="en-US"/>
          </a:p>
        </p:txBody>
      </p:sp>
    </p:spTree>
    <p:extLst>
      <p:ext uri="{BB962C8B-B14F-4D97-AF65-F5344CB8AC3E}">
        <p14:creationId xmlns:p14="http://schemas.microsoft.com/office/powerpoint/2010/main" val="2049005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Cori better scaling behavior than Comet (even with RDMA)</a:t>
            </a:r>
          </a:p>
          <a:p>
            <a:r>
              <a:rPr lang="en-US" dirty="0" smtClean="0"/>
              <a:t>RDMA</a:t>
            </a:r>
            <a:r>
              <a:rPr lang="en-US" baseline="0" dirty="0" smtClean="0"/>
              <a:t> harms performance at low node numbers</a:t>
            </a:r>
          </a:p>
          <a:p>
            <a:r>
              <a:rPr lang="en-US" baseline="0" dirty="0" smtClean="0"/>
              <a:t>Helps performance at higher node numbers</a:t>
            </a:r>
          </a:p>
          <a:p>
            <a:r>
              <a:rPr lang="en-US" baseline="0" dirty="0" smtClean="0"/>
              <a:t>Reduces time spent in compute</a:t>
            </a:r>
            <a:endParaRPr lang="en-US" dirty="0"/>
          </a:p>
        </p:txBody>
      </p:sp>
    </p:spTree>
    <p:extLst>
      <p:ext uri="{BB962C8B-B14F-4D97-AF65-F5344CB8AC3E}">
        <p14:creationId xmlns:p14="http://schemas.microsoft.com/office/powerpoint/2010/main" val="1204500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5512B7-6D47-4E24-9F20-744EFD10F363}" type="slidenum">
              <a:rPr lang="en-US" smtClean="0"/>
              <a:pPr/>
              <a:t>30</a:t>
            </a:fld>
            <a:endParaRPr lang="en-US"/>
          </a:p>
        </p:txBody>
      </p:sp>
    </p:spTree>
    <p:extLst>
      <p:ext uri="{BB962C8B-B14F-4D97-AF65-F5344CB8AC3E}">
        <p14:creationId xmlns:p14="http://schemas.microsoft.com/office/powerpoint/2010/main" val="153889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5512B7-6D47-4E24-9F20-744EFD10F363}" type="slidenum">
              <a:rPr lang="en-US" smtClean="0"/>
              <a:pPr/>
              <a:t>31</a:t>
            </a:fld>
            <a:endParaRPr lang="en-US"/>
          </a:p>
        </p:txBody>
      </p:sp>
    </p:spTree>
    <p:extLst>
      <p:ext uri="{BB962C8B-B14F-4D97-AF65-F5344CB8AC3E}">
        <p14:creationId xmlns:p14="http://schemas.microsoft.com/office/powerpoint/2010/main" val="2357388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690DF4-ABE7-2541-8FE9-B5CCF7F9D510}" type="slidenum">
              <a:rPr lang="en-US" smtClean="0"/>
              <a:t>36</a:t>
            </a:fld>
            <a:endParaRPr lang="en-US"/>
          </a:p>
        </p:txBody>
      </p:sp>
    </p:spTree>
    <p:extLst>
      <p:ext uri="{BB962C8B-B14F-4D97-AF65-F5344CB8AC3E}">
        <p14:creationId xmlns:p14="http://schemas.microsoft.com/office/powerpoint/2010/main" val="2016335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Shape 7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50" name="Shape 75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Trends in the worlds of light sources that are motivating</a:t>
            </a:r>
          </a:p>
        </p:txBody>
      </p:sp>
      <p:sp>
        <p:nvSpPr>
          <p:cNvPr id="751" name="Shape 751"/>
          <p:cNvSpPr txBox="1">
            <a:spLocks noGrp="1"/>
          </p:cNvSpPr>
          <p:nvPr>
            <p:ph type="hdr" idx="3"/>
          </p:nvPr>
        </p:nvSpPr>
        <p:spPr>
          <a:xfrm>
            <a:off x="0" y="0"/>
            <a:ext cx="2971799" cy="457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 sz="1200" b="0" i="0" u="none" strike="noStrike" cap="none" baseline="0">
                <a:solidFill>
                  <a:srgbClr val="000000"/>
                </a:solidFill>
                <a:latin typeface="Calibri"/>
                <a:ea typeface="Calibri"/>
                <a:cs typeface="Calibri"/>
                <a:sym typeface="Calibri"/>
              </a:rPr>
              <a:t>NERSC Presentation</a:t>
            </a:r>
          </a:p>
        </p:txBody>
      </p:sp>
      <p:sp>
        <p:nvSpPr>
          <p:cNvPr id="752" name="Shape 752"/>
          <p:cNvSpPr txBox="1">
            <a:spLocks noGrp="1"/>
          </p:cNvSpPr>
          <p:nvPr>
            <p:ph type="dt" idx="10"/>
          </p:nvPr>
        </p:nvSpPr>
        <p:spPr>
          <a:xfrm>
            <a:off x="3884612" y="0"/>
            <a:ext cx="29717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r>
              <a:rPr lang="en" sz="1200" b="0" i="0" u="none" strike="noStrike" cap="none" baseline="0">
                <a:solidFill>
                  <a:srgbClr val="000000"/>
                </a:solidFill>
                <a:latin typeface="Calibri"/>
                <a:ea typeface="Calibri"/>
                <a:cs typeface="Calibri"/>
                <a:sym typeface="Calibri"/>
              </a:rPr>
              <a:t>4/11/15</a:t>
            </a:r>
          </a:p>
        </p:txBody>
      </p:sp>
      <p:sp>
        <p:nvSpPr>
          <p:cNvPr id="753" name="Shape 75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baseline="0">
                <a:solidFill>
                  <a:srgbClr val="000000"/>
                </a:solidFill>
                <a:latin typeface="Calibri"/>
                <a:ea typeface="Calibri"/>
                <a:cs typeface="Calibri"/>
                <a:sym typeface="Calibri"/>
              </a:rPr>
              <a:t>40</a:t>
            </a:fld>
            <a:endParaRPr lang="en" sz="1200" b="0" i="0" u="none" strike="noStrike" cap="none" baseline="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en-US" b="1" dirty="0" smtClean="0"/>
              <a:t>The </a:t>
            </a:r>
            <a:r>
              <a:rPr lang="en-US" b="1" dirty="0" err="1" smtClean="0"/>
              <a:t>Superfacility</a:t>
            </a:r>
            <a:r>
              <a:rPr lang="en-US" b="1" dirty="0" smtClean="0"/>
              <a:t> Concept</a:t>
            </a:r>
            <a:r>
              <a:rPr lang="en-US" dirty="0" smtClean="0"/>
              <a:t> </a:t>
            </a:r>
            <a:r>
              <a:rPr lang="en-US" sz="1600" dirty="0" smtClean="0"/>
              <a:t> </a:t>
            </a:r>
            <a:r>
              <a:rPr lang="en-US" u="sng" dirty="0" smtClean="0"/>
              <a:t>Enabling new discoveries by coupling experimental science with large scale data analysis and simulations.</a:t>
            </a:r>
            <a:endParaRPr lang="en-US" dirty="0" smtClean="0"/>
          </a:p>
          <a:p>
            <a:pPr marL="628650" lvl="1" indent="-171450">
              <a:buFont typeface="Arial" charset="0"/>
              <a:buChar char="•"/>
            </a:pPr>
            <a:r>
              <a:rPr lang="en-US" dirty="0" smtClean="0"/>
              <a:t>Massive data sets move easily over </a:t>
            </a:r>
            <a:r>
              <a:rPr lang="en-US" dirty="0" err="1" smtClean="0"/>
              <a:t>ESnet</a:t>
            </a:r>
            <a:r>
              <a:rPr lang="en-US" dirty="0" smtClean="0"/>
              <a:t> </a:t>
            </a:r>
          </a:p>
          <a:p>
            <a:pPr marL="628650" lvl="1" indent="-171450">
              <a:buFont typeface="Arial" charset="0"/>
              <a:buChar char="•"/>
            </a:pPr>
            <a:r>
              <a:rPr lang="en-US" dirty="0" smtClean="0"/>
              <a:t>Science DMZ model and an ecosystem of Data Transfer Nodes now reach user facilities at 100Gb/s  </a:t>
            </a:r>
          </a:p>
          <a:p>
            <a:pPr marL="628650" lvl="1" indent="-171450">
              <a:buFont typeface="Arial" charset="0"/>
              <a:buChar char="•"/>
            </a:pPr>
            <a:r>
              <a:rPr lang="en-US" dirty="0" smtClean="0"/>
              <a:t>Scalable seamless workflows let scientists focus on science, not data movement. </a:t>
            </a:r>
          </a:p>
          <a:p>
            <a:pPr marL="628650" lvl="1" indent="-171450">
              <a:buFont typeface="Arial" charset="0"/>
              <a:buChar char="•"/>
            </a:pPr>
            <a:r>
              <a:rPr lang="en-US" dirty="0" smtClean="0"/>
              <a:t>The User community</a:t>
            </a:r>
            <a:r>
              <a:rPr lang="en-US" baseline="0" dirty="0" smtClean="0"/>
              <a:t> around the country has access to the data and the best models, analytics, and software.</a:t>
            </a:r>
            <a:endParaRPr lang="en-US" dirty="0" smtClean="0"/>
          </a:p>
          <a:p>
            <a:pPr marL="628650" lvl="1" indent="-171450">
              <a:buFont typeface="Arial" charset="0"/>
              <a:buChar char="•"/>
            </a:pPr>
            <a:r>
              <a:rPr lang="en-US" b="1" dirty="0" smtClean="0"/>
              <a:t>LBNL is ideally suited to develop and demonstrate an array of inter-operable science capabilities.</a:t>
            </a:r>
          </a:p>
          <a:p>
            <a:pPr marL="800100" lvl="1" indent="-342900">
              <a:buFont typeface="Arial"/>
              <a:buChar char="•"/>
            </a:pPr>
            <a:endParaRPr lang="en-US" sz="2000" dirty="0" smtClean="0"/>
          </a:p>
        </p:txBody>
      </p:sp>
      <p:sp>
        <p:nvSpPr>
          <p:cNvPr id="4" name="Slide Number Placeholder 3"/>
          <p:cNvSpPr>
            <a:spLocks noGrp="1"/>
          </p:cNvSpPr>
          <p:nvPr>
            <p:ph type="sldNum" sz="quarter" idx="10"/>
          </p:nvPr>
        </p:nvSpPr>
        <p:spPr/>
        <p:txBody>
          <a:bodyPr/>
          <a:lstStyle/>
          <a:p>
            <a:fld id="{4AEEBFE0-CB33-E142-8C7D-75ED2BE97758}" type="slidenum">
              <a:rPr lang="en-US" smtClean="0"/>
              <a:t>42</a:t>
            </a:fld>
            <a:endParaRPr lang="en-US"/>
          </a:p>
        </p:txBody>
      </p:sp>
    </p:spTree>
    <p:extLst>
      <p:ext uri="{BB962C8B-B14F-4D97-AF65-F5344CB8AC3E}">
        <p14:creationId xmlns:p14="http://schemas.microsoft.com/office/powerpoint/2010/main" val="2698185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tiff"/><Relationship Id="rId6" Type="http://schemas.openxmlformats.org/officeDocument/2006/relationships/image" Target="../media/image12.png"/><Relationship Id="rId7" Type="http://schemas.openxmlformats.org/officeDocument/2006/relationships/image" Target="../media/image13.tiff"/><Relationship Id="rId8" Type="http://schemas.openxmlformats.org/officeDocument/2006/relationships/image" Target="../media/image14.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03870"/>
            <a:ext cx="7772400" cy="1470025"/>
          </a:xfrm>
        </p:spPr>
        <p:txBody>
          <a:bodyPr anchor="ctr" anchorCtr="0">
            <a:normAutofit/>
          </a:bodyPr>
          <a:lstStyle>
            <a:lvl1pPr algn="ct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4259644"/>
            <a:ext cx="7772400" cy="122681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3" name="Date Placeholder 12"/>
          <p:cNvSpPr>
            <a:spLocks noGrp="1"/>
          </p:cNvSpPr>
          <p:nvPr>
            <p:ph type="dt" sz="half" idx="12"/>
          </p:nvPr>
        </p:nvSpPr>
        <p:spPr>
          <a:xfrm>
            <a:off x="1371600" y="5508753"/>
            <a:ext cx="6400800" cy="494267"/>
          </a:xfrm>
          <a:prstGeom prst="rect">
            <a:avLst/>
          </a:prstGeom>
        </p:spPr>
        <p:txBody>
          <a:bodyPr anchor="ctr" anchorCtr="0"/>
          <a:lstStyle>
            <a:lvl1pPr algn="ctr">
              <a:defRPr sz="2400" b="1"/>
            </a:lvl1pPr>
          </a:lstStyle>
          <a:p>
            <a:endParaRPr lang="en-US" dirty="0"/>
          </a:p>
        </p:txBody>
      </p:sp>
      <p:pic>
        <p:nvPicPr>
          <p:cNvPr id="7" name="Picture 6"/>
          <p:cNvPicPr>
            <a:picLocks noChangeAspect="1"/>
          </p:cNvPicPr>
          <p:nvPr userDrawn="1"/>
        </p:nvPicPr>
        <p:blipFill>
          <a:blip r:embed="rId2"/>
          <a:stretch>
            <a:fillRect/>
          </a:stretch>
        </p:blipFill>
        <p:spPr>
          <a:xfrm>
            <a:off x="5219700" y="40647"/>
            <a:ext cx="1205932" cy="1216152"/>
          </a:xfrm>
          <a:prstGeom prst="rect">
            <a:avLst/>
          </a:prstGeom>
          <a:effectLst>
            <a:reflection endPos="85000" dist="12700" dir="5400000" sy="-100000" algn="bl"/>
          </a:effectLst>
        </p:spPr>
      </p:pic>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09700" y="40647"/>
            <a:ext cx="1216152" cy="1216152"/>
          </a:xfrm>
          <a:prstGeom prst="rect">
            <a:avLst/>
          </a:prstGeom>
          <a:effectLst>
            <a:reflection endPos="85000" dist="12700" dir="5400000" sy="-100000" algn="bl"/>
          </a:effec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9700" y="40647"/>
            <a:ext cx="1216152" cy="1216152"/>
          </a:xfrm>
          <a:prstGeom prst="rect">
            <a:avLst/>
          </a:prstGeom>
          <a:effectLst>
            <a:reflection endPos="85000" dist="12700" dir="5400000" sy="-100000" algn="bl"/>
          </a:effectLst>
        </p:spPr>
      </p:pic>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679700" y="40647"/>
            <a:ext cx="1216152" cy="1216152"/>
          </a:xfrm>
          <a:prstGeom prst="rect">
            <a:avLst/>
          </a:prstGeom>
          <a:effectLst>
            <a:reflection endPos="85000" dist="12700" dir="5400000" sy="-100000" algn="bl"/>
          </a:effectLst>
        </p:spPr>
      </p:pic>
      <p:pic>
        <p:nvPicPr>
          <p:cNvPr id="11" name="Picture 10"/>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3937000" y="40647"/>
            <a:ext cx="1229816" cy="1216152"/>
          </a:xfrm>
          <a:prstGeom prst="rect">
            <a:avLst/>
          </a:prstGeom>
          <a:effectLst>
            <a:reflection endPos="85000" dist="12700" dir="5400000" sy="-100000" algn="bl"/>
          </a:effectLst>
        </p:spPr>
      </p:pic>
      <p:pic>
        <p:nvPicPr>
          <p:cNvPr id="12" name="Picture 11"/>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6477000" y="40647"/>
            <a:ext cx="1216152" cy="1216152"/>
          </a:xfrm>
          <a:prstGeom prst="rect">
            <a:avLst/>
          </a:prstGeom>
          <a:effectLst>
            <a:reflection endPos="85000" dist="12700" dir="5400000" sy="-100000" algn="bl"/>
          </a:effectLst>
        </p:spPr>
      </p:pic>
      <p:pic>
        <p:nvPicPr>
          <p:cNvPr id="16" name="Picture 15"/>
          <p:cNvPicPr>
            <a:picLocks noChangeAspect="1"/>
          </p:cNvPicPr>
          <p:nvPr userDrawn="1"/>
        </p:nvPicPr>
        <p:blipFill>
          <a:blip r:embed="rId8"/>
          <a:stretch>
            <a:fillRect/>
          </a:stretch>
        </p:blipFill>
        <p:spPr>
          <a:xfrm>
            <a:off x="7759700" y="40647"/>
            <a:ext cx="1216152" cy="1216152"/>
          </a:xfrm>
          <a:prstGeom prst="rect">
            <a:avLst/>
          </a:prstGeom>
          <a:effectLst>
            <a:reflection endPos="85000" dist="12700" dir="5400000" sy="-100000" algn="bl"/>
          </a:effectLst>
        </p:spPr>
      </p:pic>
    </p:spTree>
    <p:extLst>
      <p:ext uri="{BB962C8B-B14F-4D97-AF65-F5344CB8AC3E}">
        <p14:creationId xmlns:p14="http://schemas.microsoft.com/office/powerpoint/2010/main" val="18316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080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90575"/>
            <a:ext cx="4040188"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25080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890575"/>
            <a:ext cx="4041775"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1059641"/>
            <a:ext cx="3008313" cy="1162051"/>
          </a:xfrm>
        </p:spPr>
        <p:txBody>
          <a:bodyPr anchor="ctr" anchorCtr="0"/>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51979"/>
            <a:ext cx="5111750" cy="5074184"/>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16" y="2221692"/>
            <a:ext cx="3008313" cy="3904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32047"/>
            <a:ext cx="5486400" cy="3495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7"/>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1816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2_Title Slide">
    <p:spTree>
      <p:nvGrpSpPr>
        <p:cNvPr id="1" name=""/>
        <p:cNvGrpSpPr/>
        <p:nvPr/>
      </p:nvGrpSpPr>
      <p:grpSpPr>
        <a:xfrm>
          <a:off x="0" y="0"/>
          <a:ext cx="0" cy="0"/>
          <a:chOff x="0" y="0"/>
          <a:chExt cx="0" cy="0"/>
        </a:xfrm>
      </p:grpSpPr>
      <p:pic>
        <p:nvPicPr>
          <p:cNvPr id="32" name="Header_Footer_BES_CR-02_plain.png"/>
          <p:cNvPicPr/>
          <p:nvPr/>
        </p:nvPicPr>
        <p:blipFill>
          <a:blip r:embed="rId2" cstate="screen">
            <a:extLst>
              <a:ext uri="{28A0092B-C50C-407E-A947-70E740481C1C}">
                <a14:useLocalDpi xmlns:a14="http://schemas.microsoft.com/office/drawing/2010/main"/>
              </a:ext>
            </a:extLst>
          </a:blip>
          <a:stretch>
            <a:fillRect/>
          </a:stretch>
        </p:blipFill>
        <p:spPr>
          <a:xfrm>
            <a:off x="-25624" y="6451203"/>
            <a:ext cx="9195247" cy="419216"/>
          </a:xfrm>
          <a:prstGeom prst="rect">
            <a:avLst/>
          </a:prstGeom>
          <a:ln w="12700">
            <a:miter lim="400000"/>
          </a:ln>
        </p:spPr>
      </p:pic>
      <p:pic>
        <p:nvPicPr>
          <p:cNvPr id="33" name="spot.jpg"/>
          <p:cNvPicPr/>
          <p:nvPr/>
        </p:nvPicPr>
        <p:blipFill>
          <a:blip r:embed="rId3" cstate="screen">
            <a:extLst>
              <a:ext uri="{28A0092B-C50C-407E-A947-70E740481C1C}">
                <a14:useLocalDpi xmlns:a14="http://schemas.microsoft.com/office/drawing/2010/main"/>
              </a:ext>
            </a:extLst>
          </a:blip>
          <a:srcRect/>
          <a:stretch>
            <a:fillRect/>
          </a:stretch>
        </p:blipFill>
        <p:spPr>
          <a:xfrm>
            <a:off x="6403440" y="6515566"/>
            <a:ext cx="663671" cy="290353"/>
          </a:xfrm>
          <a:prstGeom prst="rect">
            <a:avLst/>
          </a:prstGeom>
          <a:ln w="12700">
            <a:miter lim="400000"/>
          </a:ln>
        </p:spPr>
      </p:pic>
      <p:pic>
        <p:nvPicPr>
          <p:cNvPr id="34" name="pasted-image.png"/>
          <p:cNvPicPr/>
          <p:nvPr/>
        </p:nvPicPr>
        <p:blipFill>
          <a:blip r:embed="rId4" cstate="screen">
            <a:extLst>
              <a:ext uri="{28A0092B-C50C-407E-A947-70E740481C1C}">
                <a14:useLocalDpi xmlns:a14="http://schemas.microsoft.com/office/drawing/2010/main"/>
              </a:ext>
            </a:extLst>
          </a:blip>
          <a:stretch>
            <a:fillRect/>
          </a:stretch>
        </p:blipFill>
        <p:spPr>
          <a:xfrm>
            <a:off x="5982805" y="6513391"/>
            <a:ext cx="341435" cy="294764"/>
          </a:xfrm>
          <a:prstGeom prst="rect">
            <a:avLst/>
          </a:prstGeom>
          <a:ln w="12700">
            <a:miter lim="400000"/>
          </a:ln>
        </p:spPr>
      </p:pic>
      <p:pic>
        <p:nvPicPr>
          <p:cNvPr id="35" name="pasted-image.tif"/>
          <p:cNvPicPr/>
          <p:nvPr/>
        </p:nvPicPr>
        <p:blipFill>
          <a:blip r:embed="rId5" cstate="screen">
            <a:extLst>
              <a:ext uri="{28A0092B-C50C-407E-A947-70E740481C1C}">
                <a14:useLocalDpi xmlns:a14="http://schemas.microsoft.com/office/drawing/2010/main"/>
              </a:ext>
            </a:extLst>
          </a:blip>
          <a:stretch>
            <a:fillRect/>
          </a:stretch>
        </p:blipFill>
        <p:spPr>
          <a:xfrm>
            <a:off x="60380" y="19224"/>
            <a:ext cx="1188624" cy="717797"/>
          </a:xfrm>
          <a:prstGeom prst="rect">
            <a:avLst/>
          </a:prstGeom>
          <a:ln w="12700">
            <a:miter lim="400000"/>
          </a:ln>
        </p:spPr>
      </p:pic>
      <p:pic>
        <p:nvPicPr>
          <p:cNvPr id="36" name="Picture 35"/>
          <p:cNvPicPr/>
          <p:nvPr/>
        </p:nvPicPr>
        <p:blipFill>
          <a:blip r:embed="rId6">
            <a:extLst/>
          </a:blip>
          <a:stretch>
            <a:fillRect/>
          </a:stretch>
        </p:blipFill>
        <p:spPr>
          <a:xfrm rot="21600000">
            <a:off x="1089235" y="719841"/>
            <a:ext cx="7697554" cy="26791"/>
          </a:xfrm>
          <a:prstGeom prst="rect">
            <a:avLst/>
          </a:prstGeom>
        </p:spPr>
      </p:pic>
      <p:pic>
        <p:nvPicPr>
          <p:cNvPr id="38" name="pasted-image.tif"/>
          <p:cNvPicPr/>
          <p:nvPr/>
        </p:nvPicPr>
        <p:blipFill>
          <a:blip r:embed="rId7" cstate="screen">
            <a:extLst>
              <a:ext uri="{28A0092B-C50C-407E-A947-70E740481C1C}">
                <a14:useLocalDpi xmlns:a14="http://schemas.microsoft.com/office/drawing/2010/main"/>
              </a:ext>
            </a:extLst>
          </a:blip>
          <a:stretch>
            <a:fillRect/>
          </a:stretch>
        </p:blipFill>
        <p:spPr>
          <a:xfrm>
            <a:off x="4399452" y="6546991"/>
            <a:ext cx="1504138" cy="227583"/>
          </a:xfrm>
          <a:prstGeom prst="rect">
            <a:avLst/>
          </a:prstGeom>
          <a:ln w="12700">
            <a:miter lim="400000"/>
          </a:ln>
        </p:spPr>
      </p:pic>
      <p:pic>
        <p:nvPicPr>
          <p:cNvPr id="39" name="NERSClogocolor.png"/>
          <p:cNvPicPr/>
          <p:nvPr/>
        </p:nvPicPr>
        <p:blipFill>
          <a:blip r:embed="rId8" cstate="screen">
            <a:extLst>
              <a:ext uri="{28A0092B-C50C-407E-A947-70E740481C1C}">
                <a14:useLocalDpi xmlns:a14="http://schemas.microsoft.com/office/drawing/2010/main"/>
              </a:ext>
            </a:extLst>
          </a:blip>
          <a:srcRect/>
          <a:stretch>
            <a:fillRect/>
          </a:stretch>
        </p:blipFill>
        <p:spPr>
          <a:xfrm>
            <a:off x="3423206" y="6494547"/>
            <a:ext cx="867298" cy="332452"/>
          </a:xfrm>
          <a:prstGeom prst="rect">
            <a:avLst/>
          </a:prstGeom>
          <a:ln w="12700">
            <a:miter lim="400000"/>
          </a:ln>
        </p:spPr>
      </p:pic>
    </p:spTree>
    <p:extLst>
      <p:ext uri="{BB962C8B-B14F-4D97-AF65-F5344CB8AC3E}">
        <p14:creationId xmlns:p14="http://schemas.microsoft.com/office/powerpoint/2010/main" val="70831350"/>
      </p:ext>
    </p:extLst>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6E035553-B4B7-4253-98FF-C17F1BC23D58}" type="datetimeFigureOut">
              <a:rPr lang="en-US" smtClean="0"/>
              <a:pPr/>
              <a:t>10/14/17</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CA8F12A7-EEE7-4706-A163-5CC722B33056}" type="slidenum">
              <a:rPr lang="en-US" smtClean="0"/>
              <a:pPr/>
              <a:t>‹#›</a:t>
            </a:fld>
            <a:endParaRPr lang="en-US"/>
          </a:p>
        </p:txBody>
      </p:sp>
    </p:spTree>
    <p:extLst>
      <p:ext uri="{BB962C8B-B14F-4D97-AF65-F5344CB8AC3E}">
        <p14:creationId xmlns:p14="http://schemas.microsoft.com/office/powerpoint/2010/main" val="2405668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16" name="Title 1"/>
          <p:cNvSpPr>
            <a:spLocks noGrp="1"/>
          </p:cNvSpPr>
          <p:nvPr>
            <p:ph type="title"/>
          </p:nvPr>
        </p:nvSpPr>
        <p:spPr>
          <a:xfrm>
            <a:off x="0" y="4"/>
            <a:ext cx="9144000" cy="855765"/>
          </a:xfrm>
        </p:spPr>
        <p:txBody>
          <a:bodyPr anchor="ctr"/>
          <a:lstStyle>
            <a:lvl1pPr>
              <a:defRPr sz="28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40023354"/>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15"/>
          <p:cNvSpPr>
            <a:spLocks noGrp="1"/>
          </p:cNvSpPr>
          <p:nvPr>
            <p:ph type="body" sz="quarter" idx="13"/>
          </p:nvPr>
        </p:nvSpPr>
        <p:spPr>
          <a:xfrm>
            <a:off x="136771"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15"/>
          <p:cNvSpPr>
            <a:spLocks noGrp="1"/>
          </p:cNvSpPr>
          <p:nvPr>
            <p:ph type="body" sz="quarter" idx="14"/>
          </p:nvPr>
        </p:nvSpPr>
        <p:spPr>
          <a:xfrm>
            <a:off x="3195866" y="1208487"/>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15"/>
          <p:cNvSpPr>
            <a:spLocks noGrp="1"/>
          </p:cNvSpPr>
          <p:nvPr>
            <p:ph type="body" sz="quarter" idx="15"/>
          </p:nvPr>
        </p:nvSpPr>
        <p:spPr>
          <a:xfrm>
            <a:off x="6254962"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74871707"/>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Text">
    <p:spTree>
      <p:nvGrpSpPr>
        <p:cNvPr id="1" name=""/>
        <p:cNvGrpSpPr/>
        <p:nvPr/>
      </p:nvGrpSpPr>
      <p:grpSpPr>
        <a:xfrm>
          <a:off x="0" y="0"/>
          <a:ext cx="0" cy="0"/>
          <a:chOff x="0" y="0"/>
          <a:chExt cx="0" cy="0"/>
        </a:xfrm>
      </p:grpSpPr>
      <p:sp>
        <p:nvSpPr>
          <p:cNvPr id="117" name="Shape 117"/>
          <p:cNvSpPr/>
          <p:nvPr/>
        </p:nvSpPr>
        <p:spPr>
          <a:xfrm>
            <a:off x="-1" y="3"/>
            <a:ext cx="9144001" cy="855764"/>
          </a:xfrm>
          <a:prstGeom prst="rect">
            <a:avLst/>
          </a:prstGeom>
          <a:solidFill>
            <a:srgbClr val="1A3658"/>
          </a:solidFill>
          <a:ln w="12700">
            <a:miter lim="400000"/>
          </a:ln>
          <a:effectLst>
            <a:outerShdw blurRad="63500" dist="50800" dir="5400000" rotWithShape="0">
              <a:srgbClr val="000000">
                <a:alpha val="40000"/>
              </a:srgbClr>
            </a:outerShdw>
          </a:effectLst>
        </p:spPr>
        <p:txBody>
          <a:bodyPr lIns="32137" tIns="32137" rIns="32137" bIns="32137"/>
          <a:lstStyle/>
          <a:p>
            <a:pPr defTabSz="642551" hangingPunct="0">
              <a:defRPr sz="3400">
                <a:uFill>
                  <a:solidFill>
                    <a:srgbClr val="000000"/>
                  </a:solidFill>
                </a:uFill>
                <a:latin typeface="Arial"/>
                <a:ea typeface="Arial"/>
                <a:cs typeface="Arial"/>
                <a:sym typeface="Arial"/>
              </a:defRPr>
            </a:pPr>
            <a:endParaRPr sz="3400" kern="0">
              <a:solidFill>
                <a:srgbClr val="000000"/>
              </a:solidFill>
              <a:uFill>
                <a:solidFill>
                  <a:srgbClr val="000000"/>
                </a:solidFill>
              </a:uFill>
              <a:latin typeface="Arial"/>
              <a:ea typeface="Arial"/>
              <a:cs typeface="Arial"/>
              <a:sym typeface="Arial"/>
            </a:endParaRPr>
          </a:p>
        </p:txBody>
      </p:sp>
      <p:sp>
        <p:nvSpPr>
          <p:cNvPr id="118" name="Shape 118"/>
          <p:cNvSpPr/>
          <p:nvPr/>
        </p:nvSpPr>
        <p:spPr>
          <a:xfrm>
            <a:off x="0" y="6406355"/>
            <a:ext cx="9152930" cy="455415"/>
          </a:xfrm>
          <a:prstGeom prst="rect">
            <a:avLst/>
          </a:prstGeom>
          <a:solidFill>
            <a:srgbClr val="103859"/>
          </a:solidFill>
        </p:spPr>
        <p:txBody>
          <a:bodyPr lIns="26780" tIns="26780" rIns="26780" bIns="26780" anchor="ctr"/>
          <a:lstStyle/>
          <a:p>
            <a:pPr algn="ctr" defTabSz="580260" hangingPunct="0">
              <a:buClr>
                <a:srgbClr val="FFFFFF"/>
              </a:buClr>
              <a:defRPr sz="5600">
                <a:solidFill>
                  <a:srgbClr val="FFFFFF"/>
                </a:solidFill>
                <a:effectLst>
                  <a:outerShdw blurRad="38100" dist="12700" dir="5400000" rotWithShape="0">
                    <a:srgbClr val="000000">
                      <a:alpha val="50000"/>
                    </a:srgbClr>
                  </a:outerShdw>
                </a:effectLst>
                <a:uFill>
                  <a:solidFill>
                    <a:srgbClr val="FFFFFF"/>
                  </a:solidFill>
                </a:uFill>
                <a:latin typeface="Arial"/>
                <a:ea typeface="Arial"/>
                <a:cs typeface="Arial"/>
                <a:sym typeface="Arial"/>
              </a:defRPr>
            </a:pPr>
            <a:endParaRPr sz="5600" kern="0">
              <a:solidFill>
                <a:srgbClr val="FFFFFF"/>
              </a:solidFill>
              <a:effectLst>
                <a:outerShdw blurRad="38100" dist="12700" dir="5400000" rotWithShape="0">
                  <a:srgbClr val="000000">
                    <a:alpha val="50000"/>
                  </a:srgbClr>
                </a:outerShdw>
              </a:effectLst>
              <a:uFill>
                <a:solidFill>
                  <a:srgbClr val="FFFFFF"/>
                </a:solidFill>
              </a:uFill>
              <a:latin typeface="Arial"/>
              <a:ea typeface="Arial"/>
              <a:cs typeface="Arial"/>
              <a:sym typeface="Arial"/>
            </a:endParaRPr>
          </a:p>
        </p:txBody>
      </p:sp>
      <p:pic>
        <p:nvPicPr>
          <p:cNvPr id="119" name="image3.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368" y="6406343"/>
            <a:ext cx="609600" cy="460588"/>
          </a:xfrm>
          <a:prstGeom prst="rect">
            <a:avLst/>
          </a:prstGeom>
          <a:ln w="12700"/>
        </p:spPr>
      </p:pic>
      <p:sp>
        <p:nvSpPr>
          <p:cNvPr id="120" name="Shape 120"/>
          <p:cNvSpPr>
            <a:spLocks noGrp="1"/>
          </p:cNvSpPr>
          <p:nvPr>
            <p:ph type="title"/>
          </p:nvPr>
        </p:nvSpPr>
        <p:spPr>
          <a:xfrm>
            <a:off x="137550" y="84045"/>
            <a:ext cx="8761977" cy="687691"/>
          </a:xfrm>
          <a:prstGeom prst="rect">
            <a:avLst/>
          </a:prstGeom>
        </p:spPr>
        <p:txBody>
          <a:bodyPr anchor="b"/>
          <a:lstStyle>
            <a:lvl1pPr>
              <a:defRPr b="0"/>
            </a:lvl1pPr>
          </a:lstStyle>
          <a:p>
            <a:pPr>
              <a:defRPr b="1"/>
            </a:pPr>
            <a:r>
              <a:rPr b="0"/>
              <a:t>Title Text</a:t>
            </a:r>
          </a:p>
        </p:txBody>
      </p:sp>
      <p:sp>
        <p:nvSpPr>
          <p:cNvPr id="121" name="Shape 121"/>
          <p:cNvSpPr>
            <a:spLocks noGrp="1"/>
          </p:cNvSpPr>
          <p:nvPr>
            <p:ph type="body" idx="1"/>
          </p:nvPr>
        </p:nvSpPr>
        <p:spPr>
          <a:xfrm>
            <a:off x="137550" y="1081611"/>
            <a:ext cx="8761977" cy="5098892"/>
          </a:xfrm>
          <a:prstGeom prst="rect">
            <a:avLst/>
          </a:prstGeom>
        </p:spPr>
        <p:txBody>
          <a:bodyPr anchor="t"/>
          <a:lstStyle>
            <a:lvl1pPr marL="277732" indent="-277732">
              <a:spcBef>
                <a:spcPts val="0"/>
              </a:spcBef>
              <a:buBlip>
                <a:blip r:embed="rId3"/>
              </a:buBlip>
              <a:defRPr sz="2200"/>
            </a:lvl1pPr>
            <a:lvl2pPr marL="572820" indent="-260372">
              <a:spcBef>
                <a:spcPts val="0"/>
              </a:spcBef>
              <a:buSzPct val="45000"/>
              <a:buBlip>
                <a:blip r:embed="rId3"/>
              </a:buBlip>
              <a:defRPr sz="2100"/>
            </a:lvl2pPr>
            <a:lvl3pPr marL="867909" indent="-243015">
              <a:spcBef>
                <a:spcPts val="0"/>
              </a:spcBef>
              <a:buSzPct val="45000"/>
              <a:buBlip>
                <a:blip r:embed="rId3"/>
              </a:buBlip>
              <a:defRPr sz="2000"/>
            </a:lvl3pPr>
            <a:lvl4pPr marL="1171680" indent="-234336">
              <a:spcBef>
                <a:spcPts val="0"/>
              </a:spcBef>
              <a:buSzPct val="45000"/>
              <a:buBlip>
                <a:blip r:embed="rId3"/>
              </a:buBlip>
              <a:defRPr sz="1900"/>
            </a:lvl4pPr>
            <a:lvl5pPr marL="1475448" indent="-225654">
              <a:spcBef>
                <a:spcPts val="0"/>
              </a:spcBef>
              <a:buSzPct val="45000"/>
              <a:buBlip>
                <a:blip r:embed="rId3"/>
              </a:buBlip>
              <a:defRPr sz="1800"/>
            </a:lvl5pPr>
          </a:lstStyle>
          <a:p>
            <a:r>
              <a:t>Body Level One</a:t>
            </a:r>
          </a:p>
          <a:p>
            <a:pPr lvl="1"/>
            <a:r>
              <a:t>Body Level Two</a:t>
            </a:r>
          </a:p>
          <a:p>
            <a:pPr lvl="2"/>
            <a:r>
              <a:t>Body Level Three</a:t>
            </a:r>
          </a:p>
          <a:p>
            <a:pPr lvl="3"/>
            <a:r>
              <a:t>Body Level Four</a:t>
            </a:r>
          </a:p>
          <a:p>
            <a:pPr lvl="4"/>
            <a:r>
              <a:t>Body Level Five</a:t>
            </a:r>
          </a:p>
        </p:txBody>
      </p:sp>
      <p:pic>
        <p:nvPicPr>
          <p:cNvPr id="122" name="RGB_White-Seal_White-Mark_SC_Horizonta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5208" y="6446543"/>
            <a:ext cx="2234162" cy="375020"/>
          </a:xfrm>
          <a:prstGeom prst="rect">
            <a:avLst/>
          </a:prstGeom>
          <a:ln w="12700">
            <a:miter lim="400000"/>
          </a:ln>
        </p:spPr>
      </p:pic>
      <p:sp>
        <p:nvSpPr>
          <p:cNvPr id="123" name="Shape 123"/>
          <p:cNvSpPr>
            <a:spLocks noGrp="1"/>
          </p:cNvSpPr>
          <p:nvPr>
            <p:ph type="sldNum" sz="quarter" idx="2"/>
          </p:nvPr>
        </p:nvSpPr>
        <p:spPr>
          <a:xfrm>
            <a:off x="8706374" y="6500113"/>
            <a:ext cx="259104" cy="267891"/>
          </a:xfrm>
          <a:prstGeom prst="rect">
            <a:avLst/>
          </a:prstGeom>
        </p:spPr>
        <p:txBody>
          <a:bodyPr>
            <a:normAutofit/>
          </a:bodyPr>
          <a:lstStyle>
            <a:lvl1pPr>
              <a:defRPr>
                <a:solidFill>
                  <a:srgbClr val="FFFFFF"/>
                </a:solidFill>
              </a:defRPr>
            </a:lvl1pPr>
          </a:lstStyle>
          <a:p>
            <a:fld id="{86CB4B4D-7CA3-9044-876B-883B54F8677D}" type="slidenum">
              <a:rPr>
                <a:latin typeface="Helvetica Light"/>
                <a:ea typeface="Helvetica Light"/>
                <a:cs typeface="Helvetica Light"/>
              </a:rPr>
              <a:pPr/>
              <a:t>‹#›</a:t>
            </a:fld>
            <a:endParaRPr>
              <a:latin typeface="Helvetica Light"/>
              <a:ea typeface="Helvetica Light"/>
              <a:cs typeface="Helvetica Light"/>
            </a:endParaRPr>
          </a:p>
        </p:txBody>
      </p:sp>
      <p:sp>
        <p:nvSpPr>
          <p:cNvPr id="124" name="Shape 124"/>
          <p:cNvSpPr/>
          <p:nvPr/>
        </p:nvSpPr>
        <p:spPr>
          <a:xfrm>
            <a:off x="8661797" y="6481502"/>
            <a:ext cx="348258" cy="305113"/>
          </a:xfrm>
          <a:prstGeom prst="roundRect">
            <a:avLst>
              <a:gd name="adj" fmla="val 17121"/>
            </a:avLst>
          </a:prstGeom>
          <a:ln w="38100">
            <a:solidFill>
              <a:srgbClr val="FFFFFF"/>
            </a:solidFill>
            <a:miter lim="400000"/>
          </a:ln>
        </p:spPr>
        <p:txBody>
          <a:bodyPr lIns="35707" tIns="35707" rIns="35707" bIns="35707" anchor="ctr"/>
          <a:lstStyle/>
          <a:p>
            <a:pPr algn="ctr" defTabSz="410646" hangingPunct="0">
              <a:defRPr sz="2400"/>
            </a:pPr>
            <a:endParaRPr sz="2400" kern="0">
              <a:solidFill>
                <a:srgbClr val="000000"/>
              </a:solidFill>
              <a:latin typeface="Helvetica Light"/>
              <a:ea typeface="Helvetica Light"/>
              <a:cs typeface="Helvetica Light"/>
              <a:sym typeface="Helvetica Light"/>
            </a:endParaRPr>
          </a:p>
        </p:txBody>
      </p:sp>
    </p:spTree>
    <p:extLst>
      <p:ext uri="{BB962C8B-B14F-4D97-AF65-F5344CB8AC3E}">
        <p14:creationId xmlns:p14="http://schemas.microsoft.com/office/powerpoint/2010/main" val="3229500674"/>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342" y="179879"/>
            <a:ext cx="8326458" cy="769479"/>
          </a:xfrm>
          <a:prstGeom prst="rect">
            <a:avLst/>
          </a:prstGeom>
        </p:spPr>
        <p:txBody>
          <a:bodyPr vert="horz" lIns="91440" tIns="0" rIns="91440" bIns="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3"/>
            <a:ext cx="8229600" cy="48307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2"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5" r:id="rId10"/>
    <p:sldLayoutId id="2147483668" r:id="rId11"/>
    <p:sldLayoutId id="2147483672" r:id="rId12"/>
    <p:sldLayoutId id="2147483673" r:id="rId13"/>
    <p:sldLayoutId id="2147483674" r:id="rId14"/>
    <p:sldLayoutId id="2147483675" r:id="rId15"/>
  </p:sldLayoutIdLst>
  <p:hf hdr="0"/>
  <p:txStyles>
    <p:titleStyle>
      <a:lvl1pPr marL="228600" indent="-228600" algn="l" defTabSz="457200" rtl="0" eaLnBrk="1" latinLnBrk="0" hangingPunct="1">
        <a:spcBef>
          <a:spcPct val="0"/>
        </a:spcBef>
        <a:buNone/>
        <a:defRPr sz="3200" b="0" i="0" u="none" kern="1200" cap="none">
          <a:solidFill>
            <a:schemeClr val="tx2"/>
          </a:solidFill>
          <a:latin typeface="Helvetica Neue Bold Condensed"/>
          <a:ea typeface="+mj-ea"/>
          <a:cs typeface="Helvetica Neue Bold Condensed"/>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1.png"/><Relationship Id="rId1" Type="http://schemas.openxmlformats.org/officeDocument/2006/relationships/slideLayout" Target="../slideLayouts/slideLayout10.xml"/><Relationship Id="rId2" Type="http://schemas.openxmlformats.org/officeDocument/2006/relationships/image" Target="../media/image22.png"/></Relationships>
</file>

<file path=ppt/slides/_rels/slide8.xml.rels><?xml version="1.0" encoding="UTF-8" standalone="yes"?>
<Relationships xmlns="http://schemas.openxmlformats.org/package/2006/relationships"><Relationship Id="rId11" Type="http://schemas.openxmlformats.org/officeDocument/2006/relationships/image" Target="../media/image35.emf"/><Relationship Id="rId12" Type="http://schemas.openxmlformats.org/officeDocument/2006/relationships/image" Target="../media/image36.png"/><Relationship Id="rId13" Type="http://schemas.openxmlformats.org/officeDocument/2006/relationships/image" Target="../media/image37.jpeg"/><Relationship Id="rId14" Type="http://schemas.openxmlformats.org/officeDocument/2006/relationships/image" Target="../media/image38.png"/><Relationship Id="rId15" Type="http://schemas.openxmlformats.org/officeDocument/2006/relationships/image" Target="../media/image39.tiff"/><Relationship Id="rId16" Type="http://schemas.openxmlformats.org/officeDocument/2006/relationships/image" Target="../media/image40.emf"/><Relationship Id="rId17" Type="http://schemas.openxmlformats.org/officeDocument/2006/relationships/image" Target="../media/image41.png"/><Relationship Id="rId18" Type="http://schemas.openxmlformats.org/officeDocument/2006/relationships/image" Target="../media/image42.png"/><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2.jpe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33.png"/><Relationship Id="rId10"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emf"/><Relationship Id="rId5" Type="http://schemas.openxmlformats.org/officeDocument/2006/relationships/image" Target="../media/image46.png"/><Relationship Id="rId6"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emf"/><Relationship Id="rId1" Type="http://schemas.microsoft.com/office/2007/relationships/media" Target="../media/media1.mp4"/><Relationship Id="rId2" Type="http://schemas.openxmlformats.org/officeDocument/2006/relationships/video" Target="../media/media1.mp4"/></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3.emf"/><Relationship Id="rId3"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jpg"/><Relationship Id="rId5" Type="http://schemas.openxmlformats.org/officeDocument/2006/relationships/image" Target="../media/image59.png"/><Relationship Id="rId6" Type="http://schemas.openxmlformats.org/officeDocument/2006/relationships/image" Target="../media/image60.tiff"/><Relationship Id="rId7"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package" Target="../embeddings/Microsoft_Visio_Drawing111111111.vsdx"/><Relationship Id="rId5" Type="http://schemas.openxmlformats.org/officeDocument/2006/relationships/image" Target="../media/image62.emf"/><Relationship Id="rId1" Type="http://schemas.openxmlformats.org/officeDocument/2006/relationships/vmlDrawing" Target="../drawings/vmlDrawing1.vml"/><Relationship Id="rId2"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4" Type="http://schemas.microsoft.com/office/2007/relationships/hdphoto" Target="../media/hdphoto1.wdp"/><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0.tiff"/></Relationships>
</file>

<file path=ppt/slides/_rels/slide23.xml.rels><?xml version="1.0" encoding="UTF-8" standalone="yes"?>
<Relationships xmlns="http://schemas.openxmlformats.org/package/2006/relationships"><Relationship Id="rId3" Type="http://schemas.openxmlformats.org/officeDocument/2006/relationships/image" Target="../media/image65.emf"/><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jpeg"/><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1" Type="http://schemas.openxmlformats.org/officeDocument/2006/relationships/image" Target="../media/image80.emf"/><Relationship Id="rId12" Type="http://schemas.openxmlformats.org/officeDocument/2006/relationships/image" Target="../media/image81.emf"/><Relationship Id="rId13"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jpeg"/><Relationship Id="rId8" Type="http://schemas.openxmlformats.org/officeDocument/2006/relationships/image" Target="../media/image77.emf"/><Relationship Id="rId9" Type="http://schemas.openxmlformats.org/officeDocument/2006/relationships/image" Target="../media/image78.png"/><Relationship Id="rId10" Type="http://schemas.openxmlformats.org/officeDocument/2006/relationships/image" Target="../media/image79.emf"/></Relationships>
</file>

<file path=ppt/slides/_rels/slide27.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4"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7.emf"/></Relationships>
</file>

<file path=ppt/slides/_rels/slide30.xml.rels><?xml version="1.0" encoding="UTF-8" standalone="yes"?>
<Relationships xmlns="http://schemas.openxmlformats.org/package/2006/relationships"><Relationship Id="rId11" Type="http://schemas.openxmlformats.org/officeDocument/2006/relationships/image" Target="../media/image91.jpeg"/><Relationship Id="rId12" Type="http://schemas.openxmlformats.org/officeDocument/2006/relationships/image" Target="../media/image92.png"/><Relationship Id="rId13" Type="http://schemas.openxmlformats.org/officeDocument/2006/relationships/image" Target="../media/image93.png"/><Relationship Id="rId14" Type="http://schemas.openxmlformats.org/officeDocument/2006/relationships/image" Target="../media/image94.png"/><Relationship Id="rId15" Type="http://schemas.openxmlformats.org/officeDocument/2006/relationships/image" Target="../media/image95.png"/><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diagramData" Target="../diagrams/data4.xml"/><Relationship Id="rId6" Type="http://schemas.openxmlformats.org/officeDocument/2006/relationships/diagramLayout" Target="../diagrams/layout4.xml"/><Relationship Id="rId7" Type="http://schemas.openxmlformats.org/officeDocument/2006/relationships/diagramQuickStyle" Target="../diagrams/quickStyle4.xml"/><Relationship Id="rId8" Type="http://schemas.openxmlformats.org/officeDocument/2006/relationships/diagramColors" Target="../diagrams/colors4.xml"/><Relationship Id="rId9" Type="http://schemas.microsoft.com/office/2007/relationships/diagramDrawing" Target="../diagrams/drawing4.xml"/><Relationship Id="rId10" Type="http://schemas.openxmlformats.org/officeDocument/2006/relationships/image" Target="../media/image9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0.png"/></Relationships>
</file>

<file path=ppt/slides/_rels/slide32.xml.rels><?xml version="1.0" encoding="UTF-8" standalone="yes"?>
<Relationships xmlns="http://schemas.openxmlformats.org/package/2006/relationships"><Relationship Id="rId11" Type="http://schemas.openxmlformats.org/officeDocument/2006/relationships/image" Target="../media/image105.tiff"/><Relationship Id="rId12" Type="http://schemas.openxmlformats.org/officeDocument/2006/relationships/diagramData" Target="../diagrams/data5.xml"/><Relationship Id="rId13" Type="http://schemas.openxmlformats.org/officeDocument/2006/relationships/diagramLayout" Target="../diagrams/layout5.xml"/><Relationship Id="rId14" Type="http://schemas.openxmlformats.org/officeDocument/2006/relationships/diagramQuickStyle" Target="../diagrams/quickStyle5.xml"/><Relationship Id="rId15" Type="http://schemas.openxmlformats.org/officeDocument/2006/relationships/diagramColors" Target="../diagrams/colors5.xml"/><Relationship Id="rId1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image" Target="../media/image96.emf"/><Relationship Id="rId3" Type="http://schemas.openxmlformats.org/officeDocument/2006/relationships/image" Target="../media/image97.png"/><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jpeg"/><Relationship Id="rId7" Type="http://schemas.openxmlformats.org/officeDocument/2006/relationships/image" Target="../media/image101.jpeg"/><Relationship Id="rId8" Type="http://schemas.openxmlformats.org/officeDocument/2006/relationships/image" Target="../media/image102.jpeg"/><Relationship Id="rId9" Type="http://schemas.openxmlformats.org/officeDocument/2006/relationships/image" Target="../media/image103.png"/><Relationship Id="rId10" Type="http://schemas.openxmlformats.org/officeDocument/2006/relationships/image" Target="../media/image104.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1.emf"/></Relationships>
</file>

<file path=ppt/slides/_rels/slide37.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1" Type="http://schemas.openxmlformats.org/officeDocument/2006/relationships/slideLayout" Target="../slideLayouts/slideLayout5.xml"/><Relationship Id="rId2" Type="http://schemas.openxmlformats.org/officeDocument/2006/relationships/image" Target="../media/image1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png"/><Relationship Id="rId3" Type="http://schemas.openxmlformats.org/officeDocument/2006/relationships/image" Target="../media/image118.png"/></Relationships>
</file>

<file path=ppt/slides/_rels/slide39.xml.rels><?xml version="1.0" encoding="UTF-8" standalone="yes"?>
<Relationships xmlns="http://schemas.openxmlformats.org/package/2006/relationships"><Relationship Id="rId3" Type="http://schemas.openxmlformats.org/officeDocument/2006/relationships/image" Target="../media/image120.png"/><Relationship Id="rId4" Type="http://schemas.openxmlformats.org/officeDocument/2006/relationships/image" Target="../media/image121.png"/><Relationship Id="rId5" Type="http://schemas.openxmlformats.org/officeDocument/2006/relationships/image" Target="../media/image122.png"/><Relationship Id="rId6" Type="http://schemas.openxmlformats.org/officeDocument/2006/relationships/image" Target="../media/image123.png"/><Relationship Id="rId1" Type="http://schemas.openxmlformats.org/officeDocument/2006/relationships/slideLayout" Target="../slideLayouts/slideLayout5.xml"/><Relationship Id="rId2" Type="http://schemas.openxmlformats.org/officeDocument/2006/relationships/image" Target="../media/image11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9" Type="http://schemas.openxmlformats.org/officeDocument/2006/relationships/diagramColors" Target="../diagrams/colors7.xml"/><Relationship Id="rId20" Type="http://schemas.openxmlformats.org/officeDocument/2006/relationships/image" Target="../media/image136.png"/><Relationship Id="rId10" Type="http://schemas.microsoft.com/office/2007/relationships/diagramDrawing" Target="../diagrams/drawing7.xml"/><Relationship Id="rId11" Type="http://schemas.openxmlformats.org/officeDocument/2006/relationships/image" Target="../media/image128.png"/><Relationship Id="rId12" Type="http://schemas.openxmlformats.org/officeDocument/2006/relationships/image" Target="../media/image129.png"/><Relationship Id="rId13" Type="http://schemas.openxmlformats.org/officeDocument/2006/relationships/image" Target="../media/image130.png"/><Relationship Id="rId14" Type="http://schemas.openxmlformats.org/officeDocument/2006/relationships/image" Target="../media/image131.png"/><Relationship Id="rId15" Type="http://schemas.openxmlformats.org/officeDocument/2006/relationships/image" Target="../media/image132.png"/><Relationship Id="rId16" Type="http://schemas.openxmlformats.org/officeDocument/2006/relationships/image" Target="../media/image133.png"/><Relationship Id="rId17" Type="http://schemas.microsoft.com/office/2007/relationships/hdphoto" Target="../media/hdphoto2.wdp"/><Relationship Id="rId18" Type="http://schemas.openxmlformats.org/officeDocument/2006/relationships/image" Target="../media/image134.png"/><Relationship Id="rId19" Type="http://schemas.openxmlformats.org/officeDocument/2006/relationships/image" Target="../media/image135.png"/><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27.png"/><Relationship Id="rId6" Type="http://schemas.openxmlformats.org/officeDocument/2006/relationships/diagramData" Target="../diagrams/data7.xml"/><Relationship Id="rId7" Type="http://schemas.openxmlformats.org/officeDocument/2006/relationships/diagramLayout" Target="../diagrams/layout7.xml"/><Relationship Id="rId8"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23494" y="2077057"/>
            <a:ext cx="8819869" cy="1755775"/>
          </a:xfrm>
        </p:spPr>
        <p:txBody>
          <a:bodyPr>
            <a:normAutofit/>
          </a:bodyPr>
          <a:lstStyle/>
          <a:p>
            <a:r>
              <a:rPr lang="en-US" dirty="0" smtClean="0">
                <a:solidFill>
                  <a:srgbClr val="FFFF9E"/>
                </a:solidFill>
              </a:rPr>
              <a:t>A </a:t>
            </a:r>
            <a:r>
              <a:rPr lang="en-US" dirty="0" err="1" smtClean="0">
                <a:solidFill>
                  <a:srgbClr val="FFFF9E"/>
                </a:solidFill>
              </a:rPr>
              <a:t>Superfacility</a:t>
            </a:r>
            <a:r>
              <a:rPr lang="en-US" dirty="0" smtClean="0">
                <a:solidFill>
                  <a:srgbClr val="FFFF9E"/>
                </a:solidFill>
              </a:rPr>
              <a:t> </a:t>
            </a:r>
            <a:r>
              <a:rPr lang="en-US" dirty="0" smtClean="0">
                <a:solidFill>
                  <a:srgbClr val="FFFF9E"/>
                </a:solidFill>
              </a:rPr>
              <a:t>Model for Science</a:t>
            </a:r>
            <a:endParaRPr lang="en-US" dirty="0">
              <a:solidFill>
                <a:srgbClr val="FFFF9E"/>
              </a:solidFill>
            </a:endParaRPr>
          </a:p>
        </p:txBody>
      </p:sp>
      <p:sp>
        <p:nvSpPr>
          <p:cNvPr id="8" name="Subtitle 7"/>
          <p:cNvSpPr>
            <a:spLocks noGrp="1"/>
          </p:cNvSpPr>
          <p:nvPr>
            <p:ph type="subTitle" idx="1"/>
          </p:nvPr>
        </p:nvSpPr>
        <p:spPr>
          <a:xfrm>
            <a:off x="685800" y="3775217"/>
            <a:ext cx="7772400" cy="2343695"/>
          </a:xfrm>
        </p:spPr>
        <p:txBody>
          <a:bodyPr>
            <a:noAutofit/>
          </a:bodyPr>
          <a:lstStyle/>
          <a:p>
            <a:pPr>
              <a:spcBef>
                <a:spcPts val="0"/>
              </a:spcBef>
            </a:pPr>
            <a:r>
              <a:rPr lang="en-US" sz="2400" dirty="0" smtClean="0"/>
              <a:t>Kathy Yelick</a:t>
            </a:r>
          </a:p>
          <a:p>
            <a:pPr>
              <a:spcBef>
                <a:spcPts val="0"/>
              </a:spcBef>
            </a:pPr>
            <a:endParaRPr lang="en-US" sz="2000" dirty="0" smtClean="0"/>
          </a:p>
          <a:p>
            <a:pPr>
              <a:spcBef>
                <a:spcPts val="0"/>
              </a:spcBef>
            </a:pPr>
            <a:r>
              <a:rPr lang="en-US" sz="2000" dirty="0" smtClean="0"/>
              <a:t>Associate Laboratory </a:t>
            </a:r>
            <a:r>
              <a:rPr lang="en-US" sz="2000" dirty="0"/>
              <a:t>Director for Computing Sciences</a:t>
            </a:r>
          </a:p>
          <a:p>
            <a:pPr>
              <a:spcBef>
                <a:spcPts val="0"/>
              </a:spcBef>
            </a:pPr>
            <a:r>
              <a:rPr lang="en-US" sz="2000" dirty="0"/>
              <a:t>Lawrence Berkeley National </a:t>
            </a:r>
            <a:r>
              <a:rPr lang="en-US" sz="2000" dirty="0" smtClean="0"/>
              <a:t>Laboratory</a:t>
            </a:r>
          </a:p>
          <a:p>
            <a:pPr>
              <a:spcBef>
                <a:spcPts val="0"/>
              </a:spcBef>
            </a:pPr>
            <a:r>
              <a:rPr lang="en-US" sz="2000" dirty="0"/>
              <a:t>Professor of Electrical Engineering and Computer Sciences</a:t>
            </a:r>
          </a:p>
          <a:p>
            <a:pPr>
              <a:spcBef>
                <a:spcPts val="0"/>
              </a:spcBef>
            </a:pPr>
            <a:r>
              <a:rPr lang="en-US" sz="2000" dirty="0"/>
              <a:t>University of California at Berkeley</a:t>
            </a:r>
          </a:p>
          <a:p>
            <a:pPr>
              <a:spcBef>
                <a:spcPts val="0"/>
              </a:spcBef>
            </a:pPr>
            <a:endParaRPr lang="en-US" sz="2000" dirty="0"/>
          </a:p>
          <a:p>
            <a:pPr>
              <a:spcBef>
                <a:spcPts val="0"/>
              </a:spcBef>
            </a:pPr>
            <a:endParaRPr lang="en-US" sz="2000" dirty="0"/>
          </a:p>
        </p:txBody>
      </p:sp>
    </p:spTree>
    <p:extLst>
      <p:ext uri="{BB962C8B-B14F-4D97-AF65-F5344CB8AC3E}">
        <p14:creationId xmlns:p14="http://schemas.microsoft.com/office/powerpoint/2010/main" val="11322193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51"/>
            <a:ext cx="8314896" cy="769437"/>
          </a:xfrm>
          <a:prstGeom prst="rect">
            <a:avLst/>
          </a:prstGeom>
        </p:spPr>
        <p:txBody>
          <a:bodyPr wrap="none" lIns="91435" tIns="45718" rIns="91435" bIns="45718">
            <a:spAutoFit/>
          </a:bodyPr>
          <a:lstStyle/>
          <a:p>
            <a:r>
              <a:rPr lang="en-US" sz="4400" dirty="0">
                <a:latin typeface="Helvetica Neue Bold Condensed"/>
                <a:cs typeface="Helvetica Neue Bold Condensed"/>
              </a:rPr>
              <a:t>Science is poised for </a:t>
            </a:r>
            <a:r>
              <a:rPr lang="en-US" sz="4400" dirty="0" smtClean="0">
                <a:latin typeface="Helvetica Neue Bold Condensed"/>
                <a:cs typeface="Helvetica Neue Bold Condensed"/>
              </a:rPr>
              <a:t>transformation</a:t>
            </a:r>
            <a:endParaRPr lang="en-US" sz="4400" dirty="0">
              <a:latin typeface="Helvetica Neue Bold Condensed"/>
              <a:cs typeface="Helvetica Neue Bold Condensed"/>
            </a:endParaRPr>
          </a:p>
        </p:txBody>
      </p:sp>
      <p:sp>
        <p:nvSpPr>
          <p:cNvPr id="5" name="Title 4"/>
          <p:cNvSpPr>
            <a:spLocks noGrp="1"/>
          </p:cNvSpPr>
          <p:nvPr>
            <p:ph type="title"/>
          </p:nvPr>
        </p:nvSpPr>
        <p:spPr/>
        <p:txBody>
          <a:bodyPr/>
          <a:lstStyle/>
          <a:p>
            <a:r>
              <a:rPr lang="en-US" dirty="0" smtClean="0"/>
              <a:t>Part 1</a:t>
            </a:r>
            <a:endParaRPr lang="en-US" dirty="0"/>
          </a:p>
        </p:txBody>
      </p:sp>
    </p:spTree>
    <p:extLst>
      <p:ext uri="{BB962C8B-B14F-4D97-AF65-F5344CB8AC3E}">
        <p14:creationId xmlns:p14="http://schemas.microsoft.com/office/powerpoint/2010/main" val="6076273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21256" y="1126883"/>
            <a:ext cx="6692900" cy="4188460"/>
          </a:xfrm>
          <a:prstGeom prst="rect">
            <a:avLst/>
          </a:prstGeom>
        </p:spPr>
      </p:pic>
      <p:sp>
        <p:nvSpPr>
          <p:cNvPr id="7" name="Title 6"/>
          <p:cNvSpPr>
            <a:spLocks noGrp="1"/>
          </p:cNvSpPr>
          <p:nvPr>
            <p:ph type="title"/>
          </p:nvPr>
        </p:nvSpPr>
        <p:spPr/>
        <p:txBody>
          <a:bodyPr/>
          <a:lstStyle/>
          <a:p>
            <a:r>
              <a:rPr lang="en-US" dirty="0" smtClean="0"/>
              <a:t>Old School Scientists: The Lone Scientist</a:t>
            </a:r>
            <a:endParaRPr lang="en-US" dirty="0"/>
          </a:p>
        </p:txBody>
      </p:sp>
    </p:spTree>
    <p:extLst>
      <p:ext uri="{BB962C8B-B14F-4D97-AF65-F5344CB8AC3E}">
        <p14:creationId xmlns:p14="http://schemas.microsoft.com/office/powerpoint/2010/main" val="11322149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Science</a:t>
            </a:r>
            <a:endParaRPr lang="en-US" dirty="0"/>
          </a:p>
        </p:txBody>
      </p:sp>
      <p:pic>
        <p:nvPicPr>
          <p:cNvPr id="4"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639067" y="949355"/>
            <a:ext cx="5746444" cy="4320540"/>
          </a:xfrm>
          <a:prstGeom prst="rect">
            <a:avLst/>
          </a:prstGeom>
          <a:noFill/>
          <a:ln w="9525">
            <a:noFill/>
            <a:miter lim="800000"/>
            <a:headEnd/>
            <a:tailEnd/>
          </a:ln>
        </p:spPr>
      </p:pic>
    </p:spTree>
    <p:extLst>
      <p:ext uri="{BB962C8B-B14F-4D97-AF65-F5344CB8AC3E}">
        <p14:creationId xmlns:p14="http://schemas.microsoft.com/office/powerpoint/2010/main" val="24992535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Scientists</a:t>
            </a:r>
            <a:endParaRPr lang="en-US" dirty="0"/>
          </a:p>
        </p:txBody>
      </p:sp>
      <p:sp>
        <p:nvSpPr>
          <p:cNvPr id="7" name="Rectangle 6"/>
          <p:cNvSpPr/>
          <p:nvPr/>
        </p:nvSpPr>
        <p:spPr>
          <a:xfrm>
            <a:off x="541121" y="5392673"/>
            <a:ext cx="7843647" cy="923330"/>
          </a:xfrm>
          <a:prstGeom prst="rect">
            <a:avLst/>
          </a:prstGeom>
        </p:spPr>
        <p:txBody>
          <a:bodyPr wrap="square">
            <a:spAutoFit/>
          </a:bodyPr>
          <a:lstStyle/>
          <a:p>
            <a:pPr>
              <a:defRPr/>
            </a:pPr>
            <a:r>
              <a:rPr lang="en-US" i="1" dirty="0"/>
              <a:t>17-year-old Brittany Wegner creates breast cancer detection tool that is 99% accurate on a minimally invasive, previously inaccurate test</a:t>
            </a:r>
            <a:r>
              <a:rPr lang="en-US" i="1" dirty="0" smtClean="0"/>
              <a:t>.</a:t>
            </a:r>
          </a:p>
          <a:p>
            <a:pPr>
              <a:defRPr/>
            </a:pPr>
            <a:r>
              <a:rPr lang="en-US" dirty="0" smtClean="0"/>
              <a:t>         </a:t>
            </a:r>
            <a:r>
              <a:rPr lang="en-US" b="1" dirty="0" smtClean="0">
                <a:solidFill>
                  <a:srgbClr val="FFFFD4"/>
                </a:solidFill>
              </a:rPr>
              <a:t>Machine </a:t>
            </a:r>
            <a:r>
              <a:rPr lang="en-US" b="1" dirty="0">
                <a:solidFill>
                  <a:srgbClr val="FFFFD4"/>
                </a:solidFill>
              </a:rPr>
              <a:t>Learning +  Online Data + Cloud Computing</a:t>
            </a:r>
            <a:endParaRPr lang="en-US" b="1" i="1" dirty="0">
              <a:solidFill>
                <a:srgbClr val="FFFFD4"/>
              </a:solidFill>
            </a:endParaRPr>
          </a:p>
        </p:txBody>
      </p:sp>
      <p:pic>
        <p:nvPicPr>
          <p:cNvPr id="8" name="Picture 7"/>
          <p:cNvPicPr>
            <a:picLocks noChangeAspect="1"/>
          </p:cNvPicPr>
          <p:nvPr/>
        </p:nvPicPr>
        <p:blipFill>
          <a:blip r:embed="rId3"/>
          <a:stretch>
            <a:fillRect/>
          </a:stretch>
        </p:blipFill>
        <p:spPr>
          <a:xfrm>
            <a:off x="1316933" y="1068260"/>
            <a:ext cx="7016750" cy="4404360"/>
          </a:xfrm>
          <a:prstGeom prst="rect">
            <a:avLst/>
          </a:prstGeom>
        </p:spPr>
      </p:pic>
    </p:spTree>
    <p:extLst>
      <p:ext uri="{BB962C8B-B14F-4D97-AF65-F5344CB8AC3E}">
        <p14:creationId xmlns:p14="http://schemas.microsoft.com/office/powerpoint/2010/main" val="19493510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Science is Changing</a:t>
            </a:r>
            <a:endParaRPr lang="en-US" dirty="0"/>
          </a:p>
        </p:txBody>
      </p:sp>
      <p:sp>
        <p:nvSpPr>
          <p:cNvPr id="3" name="Content Placeholder 2"/>
          <p:cNvSpPr>
            <a:spLocks noGrp="1"/>
          </p:cNvSpPr>
          <p:nvPr>
            <p:ph idx="1"/>
          </p:nvPr>
        </p:nvSpPr>
        <p:spPr>
          <a:xfrm>
            <a:off x="457200" y="4270772"/>
            <a:ext cx="8229600" cy="1855397"/>
          </a:xfrm>
        </p:spPr>
        <p:txBody>
          <a:bodyPr/>
          <a:lstStyle/>
          <a:p>
            <a:r>
              <a:rPr lang="en-US" dirty="0" err="1" smtClean="0"/>
              <a:t>sdf</a:t>
            </a:r>
            <a:endParaRPr lang="en-US" dirty="0"/>
          </a:p>
        </p:txBody>
      </p:sp>
      <p:pic>
        <p:nvPicPr>
          <p:cNvPr id="5" name="Picture 4" descr="Screen Shot 2015-10-20 at 8.41.29 AM.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2021" y="1801670"/>
            <a:ext cx="8708950" cy="4324503"/>
          </a:xfrm>
          <a:prstGeom prst="rect">
            <a:avLst/>
          </a:prstGeom>
        </p:spPr>
      </p:pic>
    </p:spTree>
    <p:extLst>
      <p:ext uri="{BB962C8B-B14F-4D97-AF65-F5344CB8AC3E}">
        <p14:creationId xmlns:p14="http://schemas.microsoft.com/office/powerpoint/2010/main" val="13418026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Notched Right Arrow 30"/>
          <p:cNvSpPr/>
          <p:nvPr/>
        </p:nvSpPr>
        <p:spPr>
          <a:xfrm>
            <a:off x="1767526" y="4298807"/>
            <a:ext cx="4162288" cy="225471"/>
          </a:xfrm>
          <a:prstGeom prst="notchedRightArrow">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a:stretch>
            <a:fillRect/>
          </a:stretch>
        </p:blipFill>
        <p:spPr>
          <a:xfrm>
            <a:off x="564861" y="1001155"/>
            <a:ext cx="3551280" cy="1758941"/>
          </a:xfrm>
          <a:prstGeom prst="rect">
            <a:avLst/>
          </a:prstGeom>
        </p:spPr>
      </p:pic>
      <p:sp>
        <p:nvSpPr>
          <p:cNvPr id="2" name="Title 1"/>
          <p:cNvSpPr>
            <a:spLocks noGrp="1"/>
          </p:cNvSpPr>
          <p:nvPr>
            <p:ph type="title" idx="4294967295"/>
          </p:nvPr>
        </p:nvSpPr>
        <p:spPr>
          <a:xfrm>
            <a:off x="1164256" y="374243"/>
            <a:ext cx="7772400" cy="553999"/>
          </a:xfrm>
        </p:spPr>
        <p:txBody>
          <a:bodyPr/>
          <a:lstStyle/>
          <a:p>
            <a:r>
              <a:rPr lang="en-US" sz="3600" dirty="0" smtClean="0"/>
              <a:t>Old School Scientific Workflow</a:t>
            </a:r>
            <a:endParaRPr lang="en-US" sz="3600" dirty="0"/>
          </a:p>
        </p:txBody>
      </p:sp>
      <p:sp>
        <p:nvSpPr>
          <p:cNvPr id="20" name="Left-Right Arrow 19"/>
          <p:cNvSpPr/>
          <p:nvPr/>
        </p:nvSpPr>
        <p:spPr>
          <a:xfrm rot="5400000">
            <a:off x="437858" y="3854200"/>
            <a:ext cx="997055" cy="225033"/>
          </a:xfrm>
          <a:prstGeom prst="leftRightArrow">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3381" y="3662293"/>
            <a:ext cx="874127" cy="632419"/>
          </a:xfrm>
          <a:prstGeom prst="rect">
            <a:avLst/>
          </a:prstGeom>
        </p:spPr>
      </p:pic>
      <p:pic>
        <p:nvPicPr>
          <p:cNvPr id="23" name="Picture 22"/>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2569819" y="3914537"/>
            <a:ext cx="1821566" cy="947215"/>
          </a:xfrm>
          <a:prstGeom prst="rect">
            <a:avLst/>
          </a:prstGeom>
        </p:spPr>
      </p:pic>
      <p:pic>
        <p:nvPicPr>
          <p:cNvPr id="29" name="Picture 28"/>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2968135" y="4761553"/>
            <a:ext cx="2961693" cy="1324219"/>
          </a:xfrm>
          <a:prstGeom prst="rect">
            <a:avLst/>
          </a:prstGeom>
        </p:spPr>
      </p:pic>
      <p:pic>
        <p:nvPicPr>
          <p:cNvPr id="38" name="Picture 3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12167" y="757734"/>
            <a:ext cx="1612856" cy="2051031"/>
          </a:xfrm>
          <a:prstGeom prst="rect">
            <a:avLst/>
          </a:prstGeom>
        </p:spPr>
      </p:pic>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25109" y="2004455"/>
            <a:ext cx="1350512" cy="1350512"/>
          </a:xfrm>
          <a:prstGeom prst="rect">
            <a:avLst/>
          </a:prstGeom>
        </p:spPr>
      </p:pic>
      <p:pic>
        <p:nvPicPr>
          <p:cNvPr id="5" name="Picture 4"/>
          <p:cNvPicPr>
            <a:picLocks noChangeAspect="1"/>
          </p:cNvPicPr>
          <p:nvPr/>
        </p:nvPicPr>
        <p:blipFill>
          <a:blip r:embed="rId8"/>
          <a:stretch>
            <a:fillRect/>
          </a:stretch>
        </p:blipFill>
        <p:spPr>
          <a:xfrm>
            <a:off x="158151" y="4524278"/>
            <a:ext cx="2342258" cy="1561505"/>
          </a:xfrm>
          <a:prstGeom prst="rect">
            <a:avLst/>
          </a:prstGeom>
        </p:spPr>
      </p:pic>
      <p:pic>
        <p:nvPicPr>
          <p:cNvPr id="19" name="Picture 14" descr="300px-GISAXS"/>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67280" y="2059983"/>
            <a:ext cx="1400246" cy="1400247"/>
          </a:xfrm>
          <a:prstGeom prst="rect">
            <a:avLst/>
          </a:prstGeom>
          <a:solidFill>
            <a:srgbClr val="FFFFFF"/>
          </a:solidFill>
        </p:spPr>
      </p:pic>
      <p:pic>
        <p:nvPicPr>
          <p:cNvPr id="3" name="Picture 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23660" y="4465233"/>
            <a:ext cx="2114343" cy="1689193"/>
          </a:xfrm>
          <a:prstGeom prst="rect">
            <a:avLst/>
          </a:prstGeom>
        </p:spPr>
      </p:pic>
      <p:pic>
        <p:nvPicPr>
          <p:cNvPr id="8" name="Picture 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094364" y="3137641"/>
            <a:ext cx="1842292" cy="1489323"/>
          </a:xfrm>
          <a:prstGeom prst="rect">
            <a:avLst/>
          </a:prstGeom>
        </p:spPr>
      </p:pic>
    </p:spTree>
    <p:extLst>
      <p:ext uri="{BB962C8B-B14F-4D97-AF65-F5344CB8AC3E}">
        <p14:creationId xmlns:p14="http://schemas.microsoft.com/office/powerpoint/2010/main" val="2184470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2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childTnLst>
                                </p:cTn>
                              </p:par>
                            </p:childTnLst>
                          </p:cTn>
                        </p:par>
                        <p:par>
                          <p:cTn id="42" fill="hold">
                            <p:stCondLst>
                              <p:cond delay="0"/>
                            </p:stCondLst>
                            <p:childTnLst>
                              <p:par>
                                <p:cTn id="43" presetID="0" presetClass="path" presetSubtype="0" accel="50000" decel="50000" fill="hold" nodeType="afterEffect">
                                  <p:stCondLst>
                                    <p:cond delay="0"/>
                                  </p:stCondLst>
                                  <p:childTnLst>
                                    <p:animMotion origin="layout" path="M 0.05015 -0.00602 C 0.05553 -0.0074 0.0531 -0.00717 0.05709 -0.00717 L 0.06767 -0.00717 C 0.07513 -0.00879 0.08225 -0.01018 0.08988 -0.0118 C 0.0911 -0.01226 0.09353 -0.01296 0.09353 -0.01272 C 0.09752 -0.01504 0.11539 -0.02567 0.12598 -0.02567 C 0.13101 -0.02868 0.13639 -0.03146 0.14142 -0.03469 C 0.15426 -0.04394 0.13621 -0.03469 0.14628 -0.03932 C 0.15426 -0.04765 0.16224 -0.05389 0.16745 -0.0636 C 0.17127 -0.07609 0.1756 -0.08604 0.1756 -0.09829 C 0.1756 -0.10477 0.1756 -0.11124 0.1756 -0.11772 C 0.17421 -0.13853 0.17439 -0.15287 0.17439 -0.17184 C 0.1756 -0.17692 0.1756 -0.17507 0.1756 -0.17762 C 0.17647 -0.18294 0.17699 -0.18826 0.17803 -0.19357 C 0.17821 -0.19681 0.17925 -0.20283 0.17925 -0.20259 C 0.18168 -0.22665 0.18168 -0.2174 0.18168 -0.23035 C 0.18306 -0.24237 0.18983 -0.27429 0.18983 -0.29163 C 0.19053 -0.2951 0.19452 -0.30736 0.19452 -0.31337 C 0.19764 -0.321 0.19972 -0.32863 0.20267 -0.33627 C 0.20319 -0.33904 0.20493 -0.34436 0.20493 -0.34413 C 0.21204 -0.35847 0.21725 -0.36957 0.22384 -0.38229 C 0.22922 -0.38923 0.23391 -0.39616 0.23998 -0.40195 C 0.24241 -0.4038 0.24484 -0.40565 0.24709 -0.4075 C 0.24813 -0.40865 0.24831 -0.41027 0.24952 -0.41097 C 0.25161 -0.41282 0.25664 -0.41559 0.25664 -0.41536 C 0.2615 -0.41837 0.27989 -0.43086 0.29047 -0.43086 C 0.29603 -0.43086 0.30141 -0.43086 0.30713 -0.43086 C 0.32518 -0.42854 0.34357 -0.42646 0.36214 -0.42392 C 0.36353 -0.42392 0.36665 -0.42276 0.36665 -0.42253 C 0.37654 -0.41883 0.38626 -0.41536 0.39597 -0.41097 C 0.39823 -0.41004 0.40083 -0.40842 0.40309 -0.40634 C 0.40552 -0.40426 0.41003 -0.39963 0.41003 -0.3994 C 0.41558 -0.39616 0.42131 -0.39339 0.42651 -0.38923 C 0.42842 -0.38761 0.42808 -0.38368 0.42998 -0.38113 C 0.43085 -0.37998 0.43345 -0.37766 0.43345 -0.37743 C 0.44265 -0.37003 0.45341 -0.3661 0.45341 -0.35361 C 0.45653 -0.34876 0.46504 -0.33673 0.46504 -0.3284 C 0.46642 -0.31407 0.47111 -0.29348 0.47111 -0.27776 C 0.4725 -0.26689 0.47441 -0.25579 0.47441 -0.24422 C 0.47614 -0.23474 0.47562 -0.23983 0.47562 -0.22919 C 0.47562 -0.21925 0.47562 -0.2093 0.47562 -0.19936 C 0.47562 -0.19103 0.47562 -0.18271 0.47562 -0.17415 C 0.47406 -0.16235 0.47441 -0.16814 0.47441 -0.1568 C 0.47302 -0.15148 0.47354 -0.1538 0.47354 -0.14987 " pathEditMode="relative" rAng="0" ptsTypes="fAfffffffffffffffffffffffffffffffffffffffffA">
                                      <p:cBhvr>
                                        <p:cTn id="44" dur="2000" fill="hold"/>
                                        <p:tgtEl>
                                          <p:spTgt spid="22"/>
                                        </p:tgtEl>
                                        <p:attrNameLst>
                                          <p:attrName>ppt_x</p:attrName>
                                          <p:attrName>ppt_y</p:attrName>
                                        </p:attrNameLst>
                                      </p:cBhvr>
                                      <p:rCtr x="21291" y="-212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G_2371.jpg" descr="F:\Talks\APS_2014_March_Robot_Poster\IMG_2371.JPG"/>
          <p:cNvPicPr/>
          <p:nvPr/>
        </p:nvPicPr>
        <p:blipFill>
          <a:blip r:embed="rId3" cstate="screen">
            <a:extLst>
              <a:ext uri="{28A0092B-C50C-407E-A947-70E740481C1C}">
                <a14:useLocalDpi xmlns:a14="http://schemas.microsoft.com/office/drawing/2010/main"/>
              </a:ext>
            </a:extLst>
          </a:blip>
          <a:stretch>
            <a:fillRect/>
          </a:stretch>
        </p:blipFill>
        <p:spPr>
          <a:xfrm>
            <a:off x="5324101" y="1020513"/>
            <a:ext cx="1202819" cy="1119779"/>
          </a:xfrm>
          <a:prstGeom prst="rect">
            <a:avLst/>
          </a:prstGeom>
          <a:ln w="12700">
            <a:miter lim="400000"/>
          </a:ln>
        </p:spPr>
      </p:pic>
      <p:graphicFrame>
        <p:nvGraphicFramePr>
          <p:cNvPr id="12" name="Diagram 11"/>
          <p:cNvGraphicFramePr/>
          <p:nvPr>
            <p:extLst>
              <p:ext uri="{D42A27DB-BD31-4B8C-83A1-F6EECF244321}">
                <p14:modId xmlns:p14="http://schemas.microsoft.com/office/powerpoint/2010/main" val="528524854"/>
              </p:ext>
            </p:extLst>
          </p:nvPr>
        </p:nvGraphicFramePr>
        <p:xfrm>
          <a:off x="1061860" y="1173402"/>
          <a:ext cx="6265124" cy="50651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a:xfrm>
            <a:off x="219235" y="113960"/>
            <a:ext cx="8588964" cy="902389"/>
          </a:xfrm>
        </p:spPr>
        <p:txBody>
          <a:bodyPr>
            <a:noAutofit/>
          </a:bodyPr>
          <a:lstStyle/>
          <a:p>
            <a:r>
              <a:rPr lang="en-US" b="1" dirty="0" smtClean="0"/>
              <a:t>Computing, experiments, networking and expertise in a “</a:t>
            </a:r>
            <a:r>
              <a:rPr lang="en-US" b="1" dirty="0" err="1" smtClean="0"/>
              <a:t>Superfacility</a:t>
            </a:r>
            <a:r>
              <a:rPr lang="en-US" b="1" dirty="0" smtClean="0"/>
              <a:t>” for Science</a:t>
            </a:r>
            <a:endParaRPr lang="en-US" dirty="0"/>
          </a:p>
        </p:txBody>
      </p:sp>
      <p:sp>
        <p:nvSpPr>
          <p:cNvPr id="3" name="Slide Number Placeholder 2"/>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8</a:t>
            </a:fld>
            <a:r>
              <a:rPr lang="en-US" smtClean="0"/>
              <a:t> -</a:t>
            </a:r>
            <a:endParaRPr lang="en-US" dirty="0"/>
          </a:p>
        </p:txBody>
      </p:sp>
      <p:pic>
        <p:nvPicPr>
          <p:cNvPr id="8" name="Shape 234"/>
          <p:cNvPicPr preferRelativeResize="0"/>
          <p:nvPr/>
        </p:nvPicPr>
        <p:blipFill>
          <a:blip r:embed="rId9">
            <a:alphaModFix/>
          </a:blip>
          <a:stretch>
            <a:fillRect/>
          </a:stretch>
        </p:blipFill>
        <p:spPr>
          <a:xfrm>
            <a:off x="4303869" y="1173403"/>
            <a:ext cx="1020232" cy="838164"/>
          </a:xfrm>
          <a:prstGeom prst="rect">
            <a:avLst/>
          </a:prstGeom>
          <a:noFill/>
          <a:ln>
            <a:noFill/>
          </a:ln>
        </p:spPr>
      </p:pic>
      <p:pic>
        <p:nvPicPr>
          <p:cNvPr id="19" name="Shape 233"/>
          <p:cNvPicPr preferRelativeResize="0"/>
          <p:nvPr/>
        </p:nvPicPr>
        <p:blipFill>
          <a:blip r:embed="rId10">
            <a:alphaModFix/>
          </a:blip>
          <a:stretch>
            <a:fillRect/>
          </a:stretch>
        </p:blipFill>
        <p:spPr>
          <a:xfrm>
            <a:off x="6321144" y="2058891"/>
            <a:ext cx="1005840" cy="1001928"/>
          </a:xfrm>
          <a:prstGeom prst="ellipse">
            <a:avLst/>
          </a:prstGeom>
          <a:noFill/>
          <a:ln>
            <a:solidFill>
              <a:srgbClr val="FFFFFF"/>
            </a:solidFill>
          </a:ln>
        </p:spPr>
      </p:pic>
      <p:pic>
        <p:nvPicPr>
          <p:cNvPr id="5" name="Picture 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75615" y="2725040"/>
            <a:ext cx="1948486" cy="1993541"/>
          </a:xfrm>
          <a:prstGeom prst="rect">
            <a:avLst/>
          </a:prstGeom>
        </p:spPr>
      </p:pic>
      <p:pic>
        <p:nvPicPr>
          <p:cNvPr id="18" name="Picture 17"/>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349756" y="5081784"/>
            <a:ext cx="1835603" cy="916033"/>
          </a:xfrm>
          <a:prstGeom prst="rect">
            <a:avLst/>
          </a:prstGeom>
        </p:spPr>
      </p:pic>
      <p:pic>
        <p:nvPicPr>
          <p:cNvPr id="20" name="Picture 2" descr="https://www.olcf.ornl.gov/wp-content/uploads/2012/10/Titan_2012-P03156_low.jpg"/>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061871" y="1689594"/>
            <a:ext cx="1861627" cy="1201481"/>
          </a:xfrm>
          <a:prstGeom prst="rect">
            <a:avLst/>
          </a:prstGeom>
          <a:ln>
            <a:noFill/>
          </a:ln>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5042364" y="4868951"/>
            <a:ext cx="2282080" cy="1704599"/>
            <a:chOff x="6262364" y="3679305"/>
            <a:chExt cx="2282080" cy="1704599"/>
          </a:xfrm>
        </p:grpSpPr>
        <p:pic>
          <p:nvPicPr>
            <p:cNvPr id="15" name="Picture 1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262364" y="3679305"/>
              <a:ext cx="1739522" cy="1701194"/>
            </a:xfrm>
            <a:prstGeom prst="rect">
              <a:avLst/>
            </a:prstGeom>
          </p:spPr>
        </p:pic>
        <p:pic>
          <p:nvPicPr>
            <p:cNvPr id="51" name="pasted-image.tif"/>
            <p:cNvPicPr/>
            <p:nvPr/>
          </p:nvPicPr>
          <p:blipFill>
            <a:blip r:embed="rId15" cstate="screen">
              <a:extLst>
                <a:ext uri="{28A0092B-C50C-407E-A947-70E740481C1C}">
                  <a14:useLocalDpi xmlns:a14="http://schemas.microsoft.com/office/drawing/2010/main"/>
                </a:ext>
              </a:extLst>
            </a:blip>
            <a:stretch>
              <a:fillRect/>
            </a:stretch>
          </p:blipFill>
          <p:spPr>
            <a:xfrm>
              <a:off x="6837445" y="4254862"/>
              <a:ext cx="1019075" cy="972927"/>
            </a:xfrm>
            <a:prstGeom prst="rect">
              <a:avLst/>
            </a:prstGeom>
            <a:ln w="12700" cap="flat">
              <a:noFill/>
              <a:miter lim="400000"/>
            </a:ln>
            <a:effectLst/>
          </p:spPr>
        </p:pic>
        <p:pic>
          <p:nvPicPr>
            <p:cNvPr id="6" name="Picture 5"/>
            <p:cNvPicPr>
              <a:picLocks noChangeAspect="1"/>
            </p:cNvPicPr>
            <p:nvPr/>
          </p:nvPicPr>
          <p:blipFill>
            <a:blip r:embed="rId16"/>
            <a:stretch>
              <a:fillRect/>
            </a:stretch>
          </p:blipFill>
          <p:spPr>
            <a:xfrm>
              <a:off x="7541144" y="4808171"/>
              <a:ext cx="1003300" cy="575733"/>
            </a:xfrm>
            <a:prstGeom prst="rect">
              <a:avLst/>
            </a:prstGeom>
          </p:spPr>
        </p:pic>
      </p:grpSp>
      <p:grpSp>
        <p:nvGrpSpPr>
          <p:cNvPr id="56" name="Group 55"/>
          <p:cNvGrpSpPr/>
          <p:nvPr/>
        </p:nvGrpSpPr>
        <p:grpSpPr>
          <a:xfrm>
            <a:off x="435584" y="3617665"/>
            <a:ext cx="1997315" cy="1022187"/>
            <a:chOff x="728639" y="4290831"/>
            <a:chExt cx="1997315" cy="1022185"/>
          </a:xfrm>
        </p:grpSpPr>
        <p:pic>
          <p:nvPicPr>
            <p:cNvPr id="52" name="image.png"/>
            <p:cNvPicPr/>
            <p:nvPr/>
          </p:nvPicPr>
          <p:blipFill rotWithShape="1">
            <a:blip r:embed="rId17" cstate="screen">
              <a:extLst>
                <a:ext uri="{28A0092B-C50C-407E-A947-70E740481C1C}">
                  <a14:useLocalDpi xmlns:a14="http://schemas.microsoft.com/office/drawing/2010/main"/>
                </a:ext>
              </a:extLst>
            </a:blip>
            <a:srcRect/>
            <a:stretch/>
          </p:blipFill>
          <p:spPr>
            <a:xfrm>
              <a:off x="787709" y="4290831"/>
              <a:ext cx="1938245" cy="1022185"/>
            </a:xfrm>
            <a:prstGeom prst="rect">
              <a:avLst/>
            </a:prstGeom>
            <a:ln w="12700" cap="flat">
              <a:noFill/>
              <a:miter lim="400000"/>
            </a:ln>
            <a:effectLst/>
          </p:spPr>
        </p:pic>
        <p:sp>
          <p:nvSpPr>
            <p:cNvPr id="53" name="Rectangle 52"/>
            <p:cNvSpPr/>
            <p:nvPr/>
          </p:nvSpPr>
          <p:spPr>
            <a:xfrm>
              <a:off x="728639" y="4948853"/>
              <a:ext cx="1990910" cy="338553"/>
            </a:xfrm>
            <a:prstGeom prst="rect">
              <a:avLst/>
            </a:prstGeom>
          </p:spPr>
          <p:txBody>
            <a:bodyPr wrap="none">
              <a:spAutoFit/>
            </a:bodyPr>
            <a:lstStyle/>
            <a:p>
              <a:r>
                <a:rPr lang="en-US" sz="1600" i="1" dirty="0" err="1" smtClean="0">
                  <a:solidFill>
                    <a:schemeClr val="bg1"/>
                  </a:solidFill>
                  <a:latin typeface="Arial"/>
                  <a:ea typeface="Arial"/>
                  <a:cs typeface="Arial"/>
                  <a:sym typeface="Arial"/>
                </a:rPr>
                <a:t>HipGISAXS</a:t>
              </a:r>
              <a:r>
                <a:rPr lang="en-US" sz="1600" i="1" dirty="0" smtClean="0">
                  <a:solidFill>
                    <a:schemeClr val="bg1"/>
                  </a:solidFill>
                  <a:latin typeface="Arial"/>
                  <a:ea typeface="Arial"/>
                  <a:cs typeface="Arial"/>
                  <a:sym typeface="Arial"/>
                </a:rPr>
                <a:t> &amp; RMC</a:t>
              </a:r>
              <a:endParaRPr lang="en-US" sz="1600" dirty="0"/>
            </a:p>
          </p:txBody>
        </p:sp>
      </p:grpSp>
      <p:pic>
        <p:nvPicPr>
          <p:cNvPr id="54" name="Picture 53"/>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6278627" y="3369795"/>
            <a:ext cx="2329594" cy="1080969"/>
          </a:xfrm>
          <a:prstGeom prst="rect">
            <a:avLst/>
          </a:prstGeom>
        </p:spPr>
      </p:pic>
      <p:sp>
        <p:nvSpPr>
          <p:cNvPr id="57" name="TextBox 56"/>
          <p:cNvSpPr txBox="1"/>
          <p:nvPr/>
        </p:nvSpPr>
        <p:spPr>
          <a:xfrm>
            <a:off x="3359350" y="2720153"/>
            <a:ext cx="2005677" cy="1877437"/>
          </a:xfrm>
          <a:prstGeom prst="rect">
            <a:avLst/>
          </a:prstGeom>
          <a:noFill/>
        </p:spPr>
        <p:txBody>
          <a:bodyPr wrap="none" rtlCol="0">
            <a:spAutoFit/>
          </a:bodyPr>
          <a:lstStyle/>
          <a:p>
            <a:r>
              <a:rPr lang="en-US" sz="2000" b="1" dirty="0" smtClean="0">
                <a:solidFill>
                  <a:srgbClr val="000000"/>
                </a:solidFill>
              </a:rPr>
              <a:t>GISAXS</a:t>
            </a:r>
            <a:endParaRPr lang="en-US" sz="2000" b="1" dirty="0">
              <a:solidFill>
                <a:srgbClr val="000000"/>
              </a:solidFill>
            </a:endParaRPr>
          </a:p>
          <a:p>
            <a:endParaRPr lang="en-US" sz="1600" dirty="0" smtClean="0">
              <a:solidFill>
                <a:srgbClr val="000000"/>
              </a:solidFill>
            </a:endParaRPr>
          </a:p>
          <a:p>
            <a:endParaRPr lang="en-US" sz="1600" dirty="0">
              <a:solidFill>
                <a:srgbClr val="000000"/>
              </a:solidFill>
            </a:endParaRPr>
          </a:p>
          <a:p>
            <a:endParaRPr lang="en-US" sz="1600" dirty="0" smtClean="0">
              <a:solidFill>
                <a:srgbClr val="000000"/>
              </a:solidFill>
            </a:endParaRPr>
          </a:p>
          <a:p>
            <a:endParaRPr lang="en-US" sz="1600" dirty="0">
              <a:solidFill>
                <a:srgbClr val="000000"/>
              </a:solidFill>
            </a:endParaRPr>
          </a:p>
          <a:p>
            <a:r>
              <a:rPr lang="en-US" sz="1600" dirty="0" smtClean="0"/>
              <a:t>Slot-die printing of </a:t>
            </a:r>
          </a:p>
          <a:p>
            <a:r>
              <a:rPr lang="en-US" sz="1600" dirty="0" smtClean="0"/>
              <a:t>Organic </a:t>
            </a:r>
            <a:r>
              <a:rPr lang="en-US" sz="1600" dirty="0" err="1" smtClean="0"/>
              <a:t>photovoltaics</a:t>
            </a:r>
            <a:r>
              <a:rPr lang="en-US" sz="1600" dirty="0" smtClean="0"/>
              <a:t> </a:t>
            </a:r>
            <a:endParaRPr lang="en-US" sz="1600" dirty="0"/>
          </a:p>
        </p:txBody>
      </p:sp>
      <p:sp>
        <p:nvSpPr>
          <p:cNvPr id="4" name="TextBox 3"/>
          <p:cNvSpPr txBox="1"/>
          <p:nvPr/>
        </p:nvSpPr>
        <p:spPr>
          <a:xfrm>
            <a:off x="7019992" y="5111844"/>
            <a:ext cx="1965845" cy="738664"/>
          </a:xfrm>
          <a:prstGeom prst="rect">
            <a:avLst/>
          </a:prstGeom>
          <a:noFill/>
        </p:spPr>
        <p:txBody>
          <a:bodyPr wrap="square" rtlCol="0">
            <a:spAutoFit/>
          </a:bodyPr>
          <a:lstStyle/>
          <a:p>
            <a:r>
              <a:rPr lang="en-US" sz="1400" dirty="0" smtClean="0"/>
              <a:t>Liu et al, “Fast </a:t>
            </a:r>
            <a:r>
              <a:rPr lang="en-US" sz="1400" dirty="0"/>
              <a:t>printing and in situ morphology </a:t>
            </a:r>
            <a:r>
              <a:rPr lang="is-IS" sz="1400" dirty="0" smtClean="0"/>
              <a:t>…”</a:t>
            </a:r>
            <a:r>
              <a:rPr lang="en-US" sz="1400" dirty="0" smtClean="0"/>
              <a:t>. </a:t>
            </a:r>
            <a:r>
              <a:rPr lang="en-US" sz="1400" dirty="0" err="1"/>
              <a:t>Adv</a:t>
            </a:r>
            <a:r>
              <a:rPr lang="en-US" sz="1400" dirty="0"/>
              <a:t> </a:t>
            </a:r>
            <a:r>
              <a:rPr lang="en-US" sz="1400" dirty="0" smtClean="0"/>
              <a:t>Mater</a:t>
            </a:r>
            <a:r>
              <a:rPr lang="en-US" sz="1400" dirty="0"/>
              <a:t>. 2015 </a:t>
            </a:r>
          </a:p>
        </p:txBody>
      </p:sp>
    </p:spTree>
    <p:extLst>
      <p:ext uri="{BB962C8B-B14F-4D97-AF65-F5344CB8AC3E}">
        <p14:creationId xmlns:p14="http://schemas.microsoft.com/office/powerpoint/2010/main" val="12768275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Growth is Outpacing Computing Growth</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626161012"/>
              </p:ext>
            </p:extLst>
          </p:nvPr>
        </p:nvGraphicFramePr>
        <p:xfrm>
          <a:off x="1181863" y="1361849"/>
          <a:ext cx="7002976" cy="47596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80681" y="3494861"/>
            <a:ext cx="5007200" cy="461665"/>
          </a:xfrm>
          <a:prstGeom prst="rect">
            <a:avLst/>
          </a:prstGeom>
          <a:noFill/>
          <a:scene3d>
            <a:camera prst="orthographicFront">
              <a:rot lat="0" lon="0" rev="5400000"/>
            </a:camera>
            <a:lightRig rig="threePt" dir="t"/>
          </a:scene3d>
        </p:spPr>
        <p:txBody>
          <a:bodyPr wrap="none" rtlCol="0">
            <a:spAutoFit/>
          </a:bodyPr>
          <a:lstStyle/>
          <a:p>
            <a:r>
              <a:rPr lang="en-US" sz="2400" b="1" dirty="0" smtClean="0"/>
              <a:t>Projected Data Rates Relative to 2010</a:t>
            </a:r>
            <a:endParaRPr lang="en-US" sz="2400" b="1" dirty="0"/>
          </a:p>
        </p:txBody>
      </p:sp>
      <p:sp>
        <p:nvSpPr>
          <p:cNvPr id="3" name="TextBox 2"/>
          <p:cNvSpPr txBox="1"/>
          <p:nvPr/>
        </p:nvSpPr>
        <p:spPr>
          <a:xfrm>
            <a:off x="4376422" y="1678353"/>
            <a:ext cx="2335603" cy="830997"/>
          </a:xfrm>
          <a:prstGeom prst="rect">
            <a:avLst/>
          </a:prstGeom>
          <a:solidFill>
            <a:srgbClr val="8B6BB5"/>
          </a:solidFill>
        </p:spPr>
        <p:txBody>
          <a:bodyPr wrap="square" rtlCol="0">
            <a:spAutoFit/>
          </a:bodyPr>
          <a:lstStyle/>
          <a:p>
            <a:r>
              <a:rPr lang="en-US" sz="2400" dirty="0" smtClean="0"/>
              <a:t>Graph based on average growth</a:t>
            </a:r>
            <a:endParaRPr lang="en-US" sz="2400" dirty="0"/>
          </a:p>
        </p:txBody>
      </p:sp>
    </p:spTree>
    <p:extLst>
      <p:ext uri="{BB962C8B-B14F-4D97-AF65-F5344CB8AC3E}">
        <p14:creationId xmlns:p14="http://schemas.microsoft.com/office/powerpoint/2010/main" val="1260596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5803916" y="1905000"/>
            <a:ext cx="843695" cy="770064"/>
          </a:xfrm>
          <a:prstGeom prst="downArrow">
            <a:avLst/>
          </a:prstGeom>
          <a:solidFill>
            <a:srgbClr val="A835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own Arrow 9"/>
          <p:cNvSpPr/>
          <p:nvPr/>
        </p:nvSpPr>
        <p:spPr>
          <a:xfrm>
            <a:off x="2260616" y="1905000"/>
            <a:ext cx="843695" cy="770064"/>
          </a:xfrm>
          <a:prstGeom prst="downArrow">
            <a:avLst/>
          </a:prstGeom>
          <a:solidFill>
            <a:srgbClr val="A835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dirty="0" smtClean="0"/>
              <a:t>HPC: It’s not just for simulation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91121914"/>
              </p:ext>
            </p:extLst>
          </p:nvPr>
        </p:nvGraphicFramePr>
        <p:xfrm>
          <a:off x="1041400" y="1295400"/>
          <a:ext cx="72136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340100" y="5664200"/>
            <a:ext cx="2562726" cy="584776"/>
          </a:xfrm>
          <a:prstGeom prst="rect">
            <a:avLst/>
          </a:prstGeom>
          <a:noFill/>
        </p:spPr>
        <p:txBody>
          <a:bodyPr wrap="square" rtlCol="0">
            <a:spAutoFit/>
          </a:bodyPr>
          <a:lstStyle/>
          <a:p>
            <a:pPr algn="ctr"/>
            <a:r>
              <a:rPr lang="en-US" sz="3200" dirty="0" smtClean="0">
                <a:solidFill>
                  <a:srgbClr val="FFFFFF"/>
                </a:solidFill>
                <a:cs typeface="Arial"/>
              </a:rPr>
              <a:t>Computing</a:t>
            </a:r>
            <a:endParaRPr lang="en-US" sz="3200" dirty="0">
              <a:solidFill>
                <a:srgbClr val="FFFFFF"/>
              </a:solidFill>
              <a:cs typeface="Arial"/>
            </a:endParaRPr>
          </a:p>
        </p:txBody>
      </p:sp>
      <p:sp>
        <p:nvSpPr>
          <p:cNvPr id="5" name="Slide Number Placeholder 4"/>
          <p:cNvSpPr>
            <a:spLocks noGrp="1"/>
          </p:cNvSpPr>
          <p:nvPr>
            <p:ph type="sldNum" sz="quarter" idx="4294967295"/>
          </p:nvPr>
        </p:nvSpPr>
        <p:spPr>
          <a:xfrm>
            <a:off x="4419600" y="6324600"/>
            <a:ext cx="555812" cy="365125"/>
          </a:xfrm>
          <a:prstGeom prst="rect">
            <a:avLst/>
          </a:prstGeom>
        </p:spPr>
        <p:txBody>
          <a:bodyPr/>
          <a:lstStyle/>
          <a:p>
            <a:fld id="{8F7F0FD8-C4D8-4FC8-ACE5-C8022F3C3BAB}" type="slidenum">
              <a:rPr lang="en-US" smtClean="0"/>
              <a:pPr/>
              <a:t>10</a:t>
            </a:fld>
            <a:endParaRPr lang="en-US" dirty="0"/>
          </a:p>
        </p:txBody>
      </p:sp>
    </p:spTree>
    <p:extLst>
      <p:ext uri="{BB962C8B-B14F-4D97-AF65-F5344CB8AC3E}">
        <p14:creationId xmlns:p14="http://schemas.microsoft.com/office/powerpoint/2010/main" val="170915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HPC: It’s not just for simulation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40857094"/>
              </p:ext>
            </p:extLst>
          </p:nvPr>
        </p:nvGraphicFramePr>
        <p:xfrm>
          <a:off x="0" y="1295410"/>
          <a:ext cx="9144000" cy="4821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520246" y="5511111"/>
            <a:ext cx="2139755" cy="584776"/>
          </a:xfrm>
          <a:prstGeom prst="rect">
            <a:avLst/>
          </a:prstGeom>
          <a:noFill/>
        </p:spPr>
        <p:txBody>
          <a:bodyPr wrap="square" rtlCol="0">
            <a:spAutoFit/>
          </a:bodyPr>
          <a:lstStyle/>
          <a:p>
            <a:pPr algn="ctr"/>
            <a:r>
              <a:rPr lang="en-US" sz="3200" dirty="0" smtClean="0"/>
              <a:t>Computing</a:t>
            </a:r>
            <a:endParaRPr lang="en-US" sz="3200" dirty="0"/>
          </a:p>
        </p:txBody>
      </p:sp>
      <p:sp>
        <p:nvSpPr>
          <p:cNvPr id="8" name="Down Arrow 7"/>
          <p:cNvSpPr/>
          <p:nvPr/>
        </p:nvSpPr>
        <p:spPr>
          <a:xfrm>
            <a:off x="6350016" y="2201333"/>
            <a:ext cx="677333" cy="592667"/>
          </a:xfrm>
          <a:prstGeom prst="downArrow">
            <a:avLst/>
          </a:prstGeom>
          <a:solidFill>
            <a:srgbClr val="A835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8047" y="2236229"/>
            <a:ext cx="3035656" cy="707886"/>
          </a:xfrm>
          <a:prstGeom prst="rect">
            <a:avLst/>
          </a:prstGeom>
          <a:noFill/>
        </p:spPr>
        <p:txBody>
          <a:bodyPr wrap="square" rtlCol="0">
            <a:spAutoFit/>
          </a:bodyPr>
          <a:lstStyle/>
          <a:p>
            <a:r>
              <a:rPr lang="en-US" sz="2000" dirty="0" smtClean="0">
                <a:solidFill>
                  <a:schemeClr val="tx1"/>
                </a:solidFill>
              </a:rPr>
              <a:t>Growth in Sequencers, CCDs, sensors, etc. </a:t>
            </a:r>
            <a:endParaRPr lang="en-US" sz="2000" dirty="0">
              <a:solidFill>
                <a:schemeClr val="tx1"/>
              </a:solidFill>
            </a:endParaRPr>
          </a:p>
        </p:txBody>
      </p:sp>
      <p:sp>
        <p:nvSpPr>
          <p:cNvPr id="10" name="Down Arrow 9"/>
          <p:cNvSpPr/>
          <p:nvPr/>
        </p:nvSpPr>
        <p:spPr>
          <a:xfrm>
            <a:off x="3058333" y="2201333"/>
            <a:ext cx="677333" cy="592667"/>
          </a:xfrm>
          <a:prstGeom prst="downArrow">
            <a:avLst/>
          </a:prstGeom>
          <a:solidFill>
            <a:srgbClr val="A835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4294967295"/>
          </p:nvPr>
        </p:nvSpPr>
        <p:spPr>
          <a:xfrm>
            <a:off x="4116656" y="6368808"/>
            <a:ext cx="925708" cy="365125"/>
          </a:xfrm>
          <a:prstGeom prst="rect">
            <a:avLst/>
          </a:prstGeom>
        </p:spPr>
        <p:txBody>
          <a:bodyPr/>
          <a:lstStyle/>
          <a:p>
            <a:fld id="{19E9BB8B-C97B-9B47-9609-8EEA32F009C1}" type="slidenum">
              <a:rPr lang="en-US" smtClean="0"/>
              <a:t>11</a:t>
            </a:fld>
            <a:endParaRPr lang="en-US"/>
          </a:p>
        </p:txBody>
      </p:sp>
      <p:grpSp>
        <p:nvGrpSpPr>
          <p:cNvPr id="12" name="Group 11"/>
          <p:cNvGrpSpPr/>
          <p:nvPr/>
        </p:nvGrpSpPr>
        <p:grpSpPr>
          <a:xfrm>
            <a:off x="3497563" y="1628599"/>
            <a:ext cx="1954407" cy="2330823"/>
            <a:chOff x="3511535" y="2569883"/>
            <a:chExt cx="1954407" cy="2330822"/>
          </a:xfrm>
        </p:grpSpPr>
        <p:sp>
          <p:nvSpPr>
            <p:cNvPr id="5" name="Circular Arrow 4"/>
            <p:cNvSpPr/>
            <p:nvPr/>
          </p:nvSpPr>
          <p:spPr>
            <a:xfrm>
              <a:off x="3511535" y="2569883"/>
              <a:ext cx="1924347" cy="1792941"/>
            </a:xfrm>
            <a:prstGeom prst="circularArrow">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Circular Arrow 10"/>
            <p:cNvSpPr/>
            <p:nvPr/>
          </p:nvSpPr>
          <p:spPr>
            <a:xfrm flipH="1" flipV="1">
              <a:off x="3520242" y="3155576"/>
              <a:ext cx="1945700" cy="1745129"/>
            </a:xfrm>
            <a:prstGeom prst="circularArrow">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6751926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2012180" y="1097671"/>
            <a:ext cx="5137480" cy="5137480"/>
          </a:xfrm>
          <a:prstGeom prst="rect">
            <a:avLst/>
          </a:prstGeom>
        </p:spPr>
      </p:pic>
      <p:sp>
        <p:nvSpPr>
          <p:cNvPr id="2" name="Title 1"/>
          <p:cNvSpPr>
            <a:spLocks noGrp="1"/>
          </p:cNvSpPr>
          <p:nvPr>
            <p:ph type="title"/>
          </p:nvPr>
        </p:nvSpPr>
        <p:spPr/>
        <p:txBody>
          <a:bodyPr>
            <a:normAutofit fontScale="90000"/>
          </a:bodyPr>
          <a:lstStyle/>
          <a:p>
            <a:r>
              <a:rPr lang="en-US" dirty="0" smtClean="0"/>
              <a:t>Integration of Simulation and Observational Science</a:t>
            </a:r>
            <a:endParaRPr lang="en-US" dirty="0"/>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12</a:t>
            </a:fld>
            <a:r>
              <a:rPr lang="en-US" smtClean="0"/>
              <a:t> -</a:t>
            </a:r>
            <a:endParaRPr lang="en-US" dirty="0"/>
          </a:p>
        </p:txBody>
      </p:sp>
      <p:sp>
        <p:nvSpPr>
          <p:cNvPr id="11" name="Circular Arrow 10"/>
          <p:cNvSpPr/>
          <p:nvPr/>
        </p:nvSpPr>
        <p:spPr>
          <a:xfrm>
            <a:off x="1577895" y="1183379"/>
            <a:ext cx="5988229" cy="5074727"/>
          </a:xfrm>
          <a:prstGeom prst="circularArrow">
            <a:avLst>
              <a:gd name="adj1" fmla="val 5274"/>
              <a:gd name="adj2" fmla="val 312630"/>
              <a:gd name="adj3" fmla="val 15629835"/>
              <a:gd name="adj4" fmla="val 16340556"/>
              <a:gd name="adj5" fmla="val 5477"/>
            </a:avLst>
          </a:prstGeom>
          <a:solidFill>
            <a:schemeClr val="accent2">
              <a:lumMod val="75000"/>
            </a:schemeClr>
          </a:solidFill>
        </p:spPr>
        <p:style>
          <a:lnRef idx="0">
            <a:schemeClr val="dk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pic>
        <p:nvPicPr>
          <p:cNvPr id="7" name="Content Placeholder 6" descr="ptf.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5891409" y="1183379"/>
            <a:ext cx="2682067" cy="1574371"/>
          </a:xfrm>
        </p:spPr>
      </p:pic>
      <p:pic>
        <p:nvPicPr>
          <p:cNvPr id="6" name="Picture 1" descr="20120706.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54393" y="4141907"/>
            <a:ext cx="2734102" cy="211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txBox="1">
            <a:spLocks/>
          </p:cNvSpPr>
          <p:nvPr/>
        </p:nvSpPr>
        <p:spPr>
          <a:xfrm>
            <a:off x="489470" y="5915621"/>
            <a:ext cx="2176849" cy="818312"/>
          </a:xfrm>
          <a:prstGeom prst="rect">
            <a:avLst/>
          </a:prstGeom>
          <a:solidFill>
            <a:schemeClr val="bg1">
              <a:alpha val="70000"/>
            </a:schemeClr>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t>Simulations </a:t>
            </a:r>
            <a:r>
              <a:rPr lang="en-US" sz="2000" dirty="0" smtClean="0"/>
              <a:t>aid in interpreting data</a:t>
            </a:r>
          </a:p>
        </p:txBody>
      </p:sp>
      <p:sp>
        <p:nvSpPr>
          <p:cNvPr id="9" name="Rectangle 8"/>
          <p:cNvSpPr/>
          <p:nvPr/>
        </p:nvSpPr>
        <p:spPr>
          <a:xfrm>
            <a:off x="5891409" y="2728828"/>
            <a:ext cx="3014396" cy="923330"/>
          </a:xfrm>
          <a:prstGeom prst="rect">
            <a:avLst/>
          </a:prstGeom>
        </p:spPr>
        <p:txBody>
          <a:bodyPr wrap="square">
            <a:spAutoFit/>
          </a:bodyPr>
          <a:lstStyle/>
          <a:p>
            <a:r>
              <a:rPr lang="en-US" dirty="0"/>
              <a:t>Intermediate Palomar Transient </a:t>
            </a:r>
            <a:r>
              <a:rPr lang="en-US" dirty="0" smtClean="0"/>
              <a:t>Factory with DESI, CMB-S4 and LSST coming</a:t>
            </a:r>
            <a:endParaRPr lang="en-US" dirty="0"/>
          </a:p>
        </p:txBody>
      </p:sp>
      <p:sp>
        <p:nvSpPr>
          <p:cNvPr id="13" name="Rectangle 12"/>
          <p:cNvSpPr/>
          <p:nvPr/>
        </p:nvSpPr>
        <p:spPr>
          <a:xfrm>
            <a:off x="3320651" y="4750006"/>
            <a:ext cx="2842559" cy="646331"/>
          </a:xfrm>
          <a:prstGeom prst="rect">
            <a:avLst/>
          </a:prstGeom>
        </p:spPr>
        <p:txBody>
          <a:bodyPr wrap="square">
            <a:spAutoFit/>
          </a:bodyPr>
          <a:lstStyle/>
          <a:p>
            <a:r>
              <a:rPr lang="en-US" dirty="0" smtClean="0"/>
              <a:t>A. </a:t>
            </a:r>
            <a:r>
              <a:rPr lang="en-US" dirty="0" err="1" smtClean="0"/>
              <a:t>Goobar</a:t>
            </a:r>
            <a:r>
              <a:rPr lang="en-US" dirty="0" smtClean="0"/>
              <a:t>, P. Nugent, et al (2017) Science</a:t>
            </a:r>
            <a:endParaRPr lang="en-US" dirty="0"/>
          </a:p>
        </p:txBody>
      </p:sp>
      <p:sp>
        <p:nvSpPr>
          <p:cNvPr id="17" name="Rectangle 16"/>
          <p:cNvSpPr/>
          <p:nvPr/>
        </p:nvSpPr>
        <p:spPr>
          <a:xfrm>
            <a:off x="6054393" y="6168862"/>
            <a:ext cx="3089607" cy="646331"/>
          </a:xfrm>
          <a:prstGeom prst="rect">
            <a:avLst/>
          </a:prstGeom>
        </p:spPr>
        <p:txBody>
          <a:bodyPr wrap="square">
            <a:spAutoFit/>
          </a:bodyPr>
          <a:lstStyle/>
          <a:p>
            <a:r>
              <a:rPr lang="en-US" dirty="0" smtClean="0"/>
              <a:t>Image subtraction, machine learning in minutes</a:t>
            </a:r>
            <a:endParaRPr lang="en-US" dirty="0"/>
          </a:p>
        </p:txBody>
      </p:sp>
      <p:pic>
        <p:nvPicPr>
          <p:cNvPr id="18" name="Picture 1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2199" y="4141907"/>
            <a:ext cx="2418896" cy="1696338"/>
          </a:xfrm>
          <a:prstGeom prst="rect">
            <a:avLst/>
          </a:prstGeom>
          <a:noFill/>
          <a:ln w="9525">
            <a:noFill/>
            <a:miter lim="800000"/>
            <a:headEnd/>
            <a:tailEnd/>
          </a:ln>
          <a:effectLst/>
        </p:spPr>
      </p:pic>
      <p:pic>
        <p:nvPicPr>
          <p:cNvPr id="19" name="Picture 1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92199" y="1183379"/>
            <a:ext cx="2521488" cy="2383482"/>
          </a:xfrm>
          <a:prstGeom prst="ellipse">
            <a:avLst/>
          </a:prstGeom>
        </p:spPr>
      </p:pic>
    </p:spTree>
    <p:extLst>
      <p:ext uri="{BB962C8B-B14F-4D97-AF65-F5344CB8AC3E}">
        <p14:creationId xmlns:p14="http://schemas.microsoft.com/office/powerpoint/2010/main" val="40107563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ircular Arrow 3"/>
          <p:cNvSpPr/>
          <p:nvPr/>
        </p:nvSpPr>
        <p:spPr>
          <a:xfrm>
            <a:off x="1577885" y="891636"/>
            <a:ext cx="5988229" cy="5074727"/>
          </a:xfrm>
          <a:prstGeom prst="circularArrow">
            <a:avLst>
              <a:gd name="adj1" fmla="val 5274"/>
              <a:gd name="adj2" fmla="val 312630"/>
              <a:gd name="adj3" fmla="val 15629835"/>
              <a:gd name="adj4" fmla="val 16340556"/>
              <a:gd name="adj5" fmla="val 5477"/>
            </a:avLst>
          </a:prstGeom>
          <a:solidFill>
            <a:schemeClr val="accent6">
              <a:lumMod val="60000"/>
              <a:lumOff val="40000"/>
            </a:schemeClr>
          </a:solidFill>
        </p:spPr>
        <p:style>
          <a:lnRef idx="0">
            <a:schemeClr val="dk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Title 1"/>
          <p:cNvSpPr>
            <a:spLocks noGrp="1"/>
          </p:cNvSpPr>
          <p:nvPr>
            <p:ph type="title"/>
          </p:nvPr>
        </p:nvSpPr>
        <p:spPr/>
        <p:txBody>
          <a:bodyPr/>
          <a:lstStyle/>
          <a:p>
            <a:r>
              <a:rPr lang="en-US" dirty="0" smtClean="0"/>
              <a:t>Real-Time MRI Challenge</a:t>
            </a:r>
            <a:endParaRPr lang="en-US" dirty="0"/>
          </a:p>
        </p:txBody>
      </p:sp>
      <p:pic>
        <p:nvPicPr>
          <p:cNvPr id="3" name="ILD_coro.mp4">
            <a:hlinkHover r:id="" action="ppaction://ole?verb=0"/>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06901" y="3186076"/>
            <a:ext cx="3879899" cy="2909924"/>
          </a:xfrm>
          <a:prstGeom prst="rect">
            <a:avLst/>
          </a:prstGeom>
        </p:spPr>
      </p:pic>
      <p:sp>
        <p:nvSpPr>
          <p:cNvPr id="5" name="Rectangle 4"/>
          <p:cNvSpPr/>
          <p:nvPr/>
        </p:nvSpPr>
        <p:spPr>
          <a:xfrm>
            <a:off x="4248103" y="6034696"/>
            <a:ext cx="4933074" cy="646331"/>
          </a:xfrm>
          <a:prstGeom prst="rect">
            <a:avLst/>
          </a:prstGeom>
        </p:spPr>
        <p:txBody>
          <a:bodyPr wrap="none">
            <a:spAutoFit/>
          </a:bodyPr>
          <a:lstStyle/>
          <a:p>
            <a:r>
              <a:rPr lang="en-US" dirty="0" smtClean="0"/>
              <a:t>Compressed Sensing Approach by Mike </a:t>
            </a:r>
            <a:r>
              <a:rPr lang="en-US" dirty="0" err="1" smtClean="0"/>
              <a:t>Lustig</a:t>
            </a:r>
            <a:r>
              <a:rPr lang="en-US" dirty="0" smtClean="0"/>
              <a:t> et al</a:t>
            </a:r>
          </a:p>
          <a:p>
            <a:r>
              <a:rPr lang="en-US" dirty="0" smtClean="0"/>
              <a:t>MRI results </a:t>
            </a:r>
            <a:r>
              <a:rPr lang="en-US" dirty="0" err="1" smtClean="0"/>
              <a:t>Wenwen</a:t>
            </a:r>
            <a:r>
              <a:rPr lang="en-US" dirty="0" smtClean="0"/>
              <a:t> Jiang</a:t>
            </a:r>
            <a:endParaRPr lang="en-US" dirty="0"/>
          </a:p>
        </p:txBody>
      </p:sp>
      <p:sp>
        <p:nvSpPr>
          <p:cNvPr id="8" name="TextBox 7"/>
          <p:cNvSpPr txBox="1"/>
          <p:nvPr/>
        </p:nvSpPr>
        <p:spPr>
          <a:xfrm>
            <a:off x="179745" y="5638810"/>
            <a:ext cx="1675456" cy="646331"/>
          </a:xfrm>
          <a:prstGeom prst="rect">
            <a:avLst/>
          </a:prstGeom>
          <a:noFill/>
        </p:spPr>
        <p:txBody>
          <a:bodyPr wrap="square" rtlCol="0">
            <a:spAutoFit/>
          </a:bodyPr>
          <a:lstStyle/>
          <a:p>
            <a:pPr algn="r"/>
            <a:r>
              <a:rPr lang="en-US" dirty="0" smtClean="0"/>
              <a:t>3 min </a:t>
            </a:r>
            <a:r>
              <a:rPr lang="en-US" dirty="0" smtClean="0"/>
              <a:t>goal (1 sec/iteration)</a:t>
            </a:r>
            <a:endParaRPr lang="en-US" dirty="0"/>
          </a:p>
        </p:txBody>
      </p:sp>
      <p:sp>
        <p:nvSpPr>
          <p:cNvPr id="9" name="Rectangle 8"/>
          <p:cNvSpPr/>
          <p:nvPr/>
        </p:nvSpPr>
        <p:spPr>
          <a:xfrm>
            <a:off x="360342" y="6256442"/>
            <a:ext cx="3348355" cy="369332"/>
          </a:xfrm>
          <a:prstGeom prst="rect">
            <a:avLst/>
          </a:prstGeom>
        </p:spPr>
        <p:txBody>
          <a:bodyPr wrap="none">
            <a:spAutoFit/>
          </a:bodyPr>
          <a:lstStyle/>
          <a:p>
            <a:r>
              <a:rPr lang="en-US" dirty="0" smtClean="0"/>
              <a:t>Michael Driscoll HPC optimization</a:t>
            </a:r>
            <a:endParaRPr lang="en-US" dirty="0"/>
          </a:p>
        </p:txBody>
      </p:sp>
      <p:pic>
        <p:nvPicPr>
          <p:cNvPr id="10" name="Picture 9"/>
          <p:cNvPicPr>
            <a:picLocks noChangeAspect="1"/>
          </p:cNvPicPr>
          <p:nvPr/>
        </p:nvPicPr>
        <p:blipFill>
          <a:blip r:embed="rId5"/>
          <a:stretch>
            <a:fillRect/>
          </a:stretch>
        </p:blipFill>
        <p:spPr>
          <a:xfrm>
            <a:off x="1069617" y="1269390"/>
            <a:ext cx="2906623" cy="1916686"/>
          </a:xfrm>
          <a:prstGeom prst="rect">
            <a:avLst/>
          </a:prstGeom>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47439" y="933899"/>
            <a:ext cx="3339361" cy="2068481"/>
          </a:xfrm>
          <a:prstGeom prst="rect">
            <a:avLst/>
          </a:prstGeom>
        </p:spPr>
      </p:pic>
      <p:pic>
        <p:nvPicPr>
          <p:cNvPr id="6" name="Picture 5" descr="absoluteperf.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700" y="3709694"/>
            <a:ext cx="3575013" cy="2106905"/>
          </a:xfrm>
          <a:prstGeom prst="rect">
            <a:avLst/>
          </a:prstGeom>
        </p:spPr>
      </p:pic>
    </p:spTree>
    <p:extLst>
      <p:ext uri="{BB962C8B-B14F-4D97-AF65-F5344CB8AC3E}">
        <p14:creationId xmlns:p14="http://schemas.microsoft.com/office/powerpoint/2010/main" val="74765449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Old School Scientific Data Search</a:t>
            </a:r>
            <a:endParaRPr lang="en-US" dirty="0"/>
          </a:p>
        </p:txBody>
      </p:sp>
      <p:pic>
        <p:nvPicPr>
          <p:cNvPr id="6" name="Picture 5" descr="Screen Shot 2013-08-14 at 7.36.52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28709" y="1074825"/>
            <a:ext cx="5874033" cy="6142589"/>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344335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51" y="179879"/>
            <a:ext cx="8513329" cy="1208447"/>
          </a:xfrm>
        </p:spPr>
        <p:txBody>
          <a:bodyPr>
            <a:normAutofit/>
          </a:bodyPr>
          <a:lstStyle/>
          <a:p>
            <a:r>
              <a:rPr lang="en-US" dirty="0" smtClean="0"/>
              <a:t>Automated Search, Meta-Data Analysis, and On-Demand Simulation </a:t>
            </a:r>
            <a:endParaRPr lang="en-US" dirty="0"/>
          </a:p>
        </p:txBody>
      </p:sp>
      <p:pic>
        <p:nvPicPr>
          <p:cNvPr id="4" name="Picture 3" descr="Antypas-ScienceSearch-proposal.pdf"/>
          <p:cNvPicPr>
            <a:picLocks noChangeAspect="1"/>
          </p:cNvPicPr>
          <p:nvPr/>
        </p:nvPicPr>
        <p:blipFill rotWithShape="1">
          <a:blip r:embed="rId2" cstate="screen">
            <a:extLst>
              <a:ext uri="{28A0092B-C50C-407E-A947-70E740481C1C}">
                <a14:useLocalDpi xmlns:a14="http://schemas.microsoft.com/office/drawing/2010/main"/>
              </a:ext>
            </a:extLst>
          </a:blip>
          <a:srcRect l="26322" t="7006" r="26067" b="65968"/>
          <a:stretch/>
        </p:blipFill>
        <p:spPr>
          <a:xfrm>
            <a:off x="4599901" y="3056762"/>
            <a:ext cx="4086909" cy="3002159"/>
          </a:xfrm>
          <a:prstGeom prst="rect">
            <a:avLst/>
          </a:prstGeom>
        </p:spPr>
      </p:pic>
      <p:pic>
        <p:nvPicPr>
          <p:cNvPr id="3" name="Picture 2"/>
          <p:cNvPicPr>
            <a:picLocks noChangeAspect="1"/>
          </p:cNvPicPr>
          <p:nvPr/>
        </p:nvPicPr>
        <p:blipFill>
          <a:blip r:embed="rId3"/>
          <a:stretch>
            <a:fillRect/>
          </a:stretch>
        </p:blipFill>
        <p:spPr>
          <a:xfrm>
            <a:off x="652136" y="1388320"/>
            <a:ext cx="3512497" cy="3336872"/>
          </a:xfrm>
          <a:prstGeom prst="rect">
            <a:avLst/>
          </a:prstGeom>
          <a:ln>
            <a:solidFill>
              <a:schemeClr val="tx1"/>
            </a:solidFill>
          </a:ln>
        </p:spPr>
      </p:pic>
      <p:sp>
        <p:nvSpPr>
          <p:cNvPr id="5" name="TextBox 4"/>
          <p:cNvSpPr txBox="1"/>
          <p:nvPr/>
        </p:nvSpPr>
        <p:spPr>
          <a:xfrm>
            <a:off x="652136" y="5216971"/>
            <a:ext cx="3192557" cy="923330"/>
          </a:xfrm>
          <a:prstGeom prst="rect">
            <a:avLst/>
          </a:prstGeom>
          <a:noFill/>
        </p:spPr>
        <p:txBody>
          <a:bodyPr wrap="square" rtlCol="0">
            <a:spAutoFit/>
          </a:bodyPr>
          <a:lstStyle/>
          <a:p>
            <a:r>
              <a:rPr lang="en-US" dirty="0" smtClean="0"/>
              <a:t>Jobs submitted by “bots” based on queries; algorithms extract informatics for design</a:t>
            </a:r>
            <a:endParaRPr lang="en-US" dirty="0"/>
          </a:p>
        </p:txBody>
      </p:sp>
      <p:sp>
        <p:nvSpPr>
          <p:cNvPr id="6" name="TextBox 5"/>
          <p:cNvSpPr txBox="1"/>
          <p:nvPr/>
        </p:nvSpPr>
        <p:spPr>
          <a:xfrm>
            <a:off x="4872342" y="1679742"/>
            <a:ext cx="3192557" cy="646331"/>
          </a:xfrm>
          <a:prstGeom prst="rect">
            <a:avLst/>
          </a:prstGeom>
          <a:noFill/>
        </p:spPr>
        <p:txBody>
          <a:bodyPr wrap="square" rtlCol="0">
            <a:spAutoFit/>
          </a:bodyPr>
          <a:lstStyle/>
          <a:p>
            <a:r>
              <a:rPr lang="en-US" dirty="0" smtClean="0"/>
              <a:t>Automated metadata extraction  using machine learning </a:t>
            </a:r>
            <a:endParaRPr lang="en-US" dirty="0"/>
          </a:p>
        </p:txBody>
      </p:sp>
    </p:spTree>
    <p:extLst>
      <p:ext uri="{BB962C8B-B14F-4D97-AF65-F5344CB8AC3E}">
        <p14:creationId xmlns:p14="http://schemas.microsoft.com/office/powerpoint/2010/main" val="86280164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51"/>
            <a:ext cx="6313546" cy="1446546"/>
          </a:xfrm>
          <a:prstGeom prst="rect">
            <a:avLst/>
          </a:prstGeom>
        </p:spPr>
        <p:txBody>
          <a:bodyPr wrap="none" lIns="91435" tIns="45718" rIns="91435" bIns="45718">
            <a:spAutoFit/>
          </a:bodyPr>
          <a:lstStyle/>
          <a:p>
            <a:r>
              <a:rPr lang="en-US" sz="4400" dirty="0" smtClean="0">
                <a:latin typeface="Helvetica Neue Bold Condensed"/>
                <a:cs typeface="Helvetica Neue Bold Condensed"/>
              </a:rPr>
              <a:t>Computing and Networking </a:t>
            </a:r>
          </a:p>
          <a:p>
            <a:r>
              <a:rPr lang="en-US" sz="4400" dirty="0" smtClean="0">
                <a:latin typeface="Helvetica Neue Bold Condensed"/>
                <a:cs typeface="Helvetica Neue Bold Condensed"/>
              </a:rPr>
              <a:t>Facilities </a:t>
            </a:r>
            <a:r>
              <a:rPr lang="en-US" sz="4400" dirty="0" smtClean="0">
                <a:latin typeface="Helvetica Neue Bold Condensed"/>
                <a:cs typeface="Helvetica Neue Bold Condensed"/>
              </a:rPr>
              <a:t>need to adapt </a:t>
            </a:r>
            <a:endParaRPr lang="en-US" sz="4400" dirty="0">
              <a:latin typeface="Helvetica Neue Bold Condensed"/>
              <a:cs typeface="Helvetica Neue Bold Condensed"/>
            </a:endParaRPr>
          </a:p>
        </p:txBody>
      </p:sp>
      <p:sp>
        <p:nvSpPr>
          <p:cNvPr id="5" name="Title 4"/>
          <p:cNvSpPr>
            <a:spLocks noGrp="1"/>
          </p:cNvSpPr>
          <p:nvPr>
            <p:ph type="title"/>
          </p:nvPr>
        </p:nvSpPr>
        <p:spPr/>
        <p:txBody>
          <a:bodyPr/>
          <a:lstStyle/>
          <a:p>
            <a:r>
              <a:rPr lang="en-US" dirty="0" smtClean="0"/>
              <a:t>Part 2</a:t>
            </a:r>
            <a:endParaRPr lang="en-US" dirty="0"/>
          </a:p>
        </p:txBody>
      </p:sp>
    </p:spTree>
    <p:extLst>
      <p:ext uri="{BB962C8B-B14F-4D97-AF65-F5344CB8AC3E}">
        <p14:creationId xmlns:p14="http://schemas.microsoft.com/office/powerpoint/2010/main" val="414932153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err="1"/>
              <a:t>ESnet</a:t>
            </a:r>
            <a:r>
              <a:rPr lang="en-US" dirty="0"/>
              <a:t>: </a:t>
            </a:r>
            <a:r>
              <a:rPr lang="en-US" dirty="0" smtClean="0"/>
              <a:t>Exponential data growth drives capacity</a:t>
            </a:r>
            <a:endParaRPr lang="en-US" dirty="0"/>
          </a:p>
        </p:txBody>
      </p:sp>
      <p:graphicFrame>
        <p:nvGraphicFramePr>
          <p:cNvPr id="20" name="Chart 19"/>
          <p:cNvGraphicFramePr>
            <a:graphicFrameLocks/>
          </p:cNvGraphicFramePr>
          <p:nvPr>
            <p:extLst>
              <p:ext uri="{D42A27DB-BD31-4B8C-83A1-F6EECF244321}">
                <p14:modId xmlns:p14="http://schemas.microsoft.com/office/powerpoint/2010/main" val="1605499237"/>
              </p:ext>
            </p:extLst>
          </p:nvPr>
        </p:nvGraphicFramePr>
        <p:xfrm>
          <a:off x="360342" y="1117365"/>
          <a:ext cx="8359294" cy="4393243"/>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1614430" y="6079281"/>
            <a:ext cx="5233925" cy="400110"/>
          </a:xfrm>
          <a:prstGeom prst="rect">
            <a:avLst/>
          </a:prstGeom>
          <a:noFill/>
        </p:spPr>
        <p:txBody>
          <a:bodyPr wrap="square">
            <a:spAutoFit/>
          </a:bodyPr>
          <a:lstStyle/>
          <a:p>
            <a:pPr algn="ctr">
              <a:spcBef>
                <a:spcPts val="880"/>
              </a:spcBef>
              <a:buClr>
                <a:srgbClr val="2DB2CF"/>
              </a:buClr>
            </a:pPr>
            <a:r>
              <a:rPr lang="en-US" sz="2000" dirty="0" smtClean="0">
                <a:solidFill>
                  <a:srgbClr val="FFFF9E"/>
                </a:solidFill>
                <a:latin typeface="Avenir Next Condensed Demi Bold"/>
                <a:cs typeface="Avenir Next Condensed Demi Bold"/>
              </a:rPr>
              <a:t>100 </a:t>
            </a:r>
            <a:r>
              <a:rPr lang="en-US" sz="2000" dirty="0" err="1" smtClean="0">
                <a:solidFill>
                  <a:srgbClr val="FFFF9E"/>
                </a:solidFill>
                <a:latin typeface="Avenir Next Condensed Demi Bold"/>
                <a:cs typeface="Avenir Next Condensed Demi Bold"/>
              </a:rPr>
              <a:t>Exabytes</a:t>
            </a:r>
            <a:r>
              <a:rPr lang="en-US" sz="2000" dirty="0" smtClean="0">
                <a:solidFill>
                  <a:srgbClr val="FFFF9E"/>
                </a:solidFill>
                <a:latin typeface="Avenir Next Condensed Demi Bold"/>
                <a:cs typeface="Avenir Next Condensed Demi Bold"/>
              </a:rPr>
              <a:t>/year by 2024!</a:t>
            </a:r>
            <a:endParaRPr lang="en-US" sz="2000" dirty="0">
              <a:solidFill>
                <a:srgbClr val="FFFF9E"/>
              </a:solidFill>
              <a:latin typeface="Avenir Next Condensed Demi Bold"/>
              <a:cs typeface="Avenir Next Condensed Demi Bold"/>
            </a:endParaRPr>
          </a:p>
        </p:txBody>
      </p:sp>
      <p:sp>
        <p:nvSpPr>
          <p:cNvPr id="5" name="TextBox 4"/>
          <p:cNvSpPr txBox="1"/>
          <p:nvPr/>
        </p:nvSpPr>
        <p:spPr>
          <a:xfrm>
            <a:off x="2347754" y="1363296"/>
            <a:ext cx="1677241" cy="768415"/>
          </a:xfrm>
          <a:prstGeom prst="rect">
            <a:avLst/>
          </a:prstGeom>
          <a:solidFill>
            <a:schemeClr val="bg1"/>
          </a:solidFill>
        </p:spPr>
        <p:txBody>
          <a:bodyPr wrap="square" lIns="0" tIns="0" rIns="0" bIns="0" rtlCol="0">
            <a:spAutoFit/>
          </a:bodyPr>
          <a:lstStyle/>
          <a:p>
            <a:pPr>
              <a:lnSpc>
                <a:spcPct val="120000"/>
              </a:lnSpc>
            </a:pPr>
            <a:r>
              <a:rPr lang="en-US" sz="1400" dirty="0" smtClean="0">
                <a:latin typeface="Avenir Next Condensed Regular"/>
                <a:cs typeface="Avenir Next Condensed Regular"/>
              </a:rPr>
              <a:t>Traditional IP</a:t>
            </a:r>
            <a:endParaRPr lang="en-US" sz="1400" dirty="0">
              <a:latin typeface="Avenir Next Condensed Regular"/>
              <a:cs typeface="Avenir Next Condensed Regular"/>
            </a:endParaRPr>
          </a:p>
          <a:p>
            <a:pPr>
              <a:lnSpc>
                <a:spcPct val="120000"/>
              </a:lnSpc>
            </a:pPr>
            <a:r>
              <a:rPr lang="en-US" sz="1400" dirty="0" smtClean="0">
                <a:latin typeface="Avenir Next Condensed Regular"/>
                <a:cs typeface="Avenir Next Condensed Regular"/>
              </a:rPr>
              <a:t>Transatlantic</a:t>
            </a:r>
            <a:endParaRPr lang="en-US" sz="1400" dirty="0">
              <a:latin typeface="Avenir Next Condensed Regular"/>
              <a:cs typeface="Avenir Next Condensed Regular"/>
            </a:endParaRPr>
          </a:p>
          <a:p>
            <a:pPr>
              <a:lnSpc>
                <a:spcPct val="120000"/>
              </a:lnSpc>
            </a:pPr>
            <a:r>
              <a:rPr lang="en-US" sz="1400" dirty="0" smtClean="0">
                <a:latin typeface="Avenir Next Condensed Regular"/>
                <a:cs typeface="Avenir Next Condensed Regular"/>
              </a:rPr>
              <a:t>Big science data</a:t>
            </a:r>
          </a:p>
        </p:txBody>
      </p:sp>
      <p:sp>
        <p:nvSpPr>
          <p:cNvPr id="16" name="TextBox 15"/>
          <p:cNvSpPr txBox="1"/>
          <p:nvPr/>
        </p:nvSpPr>
        <p:spPr>
          <a:xfrm>
            <a:off x="1504221" y="5415067"/>
            <a:ext cx="6293892" cy="646331"/>
          </a:xfrm>
          <a:prstGeom prst="rect">
            <a:avLst/>
          </a:prstGeom>
          <a:noFill/>
        </p:spPr>
        <p:txBody>
          <a:bodyPr wrap="square" rtlCol="0">
            <a:spAutoFit/>
          </a:bodyPr>
          <a:lstStyle/>
          <a:p>
            <a:r>
              <a:rPr lang="en-US" dirty="0" smtClean="0"/>
              <a:t>Science DMZ to deliver bandwidth to the end users</a:t>
            </a:r>
          </a:p>
          <a:p>
            <a:r>
              <a:rPr lang="en-US" dirty="0"/>
              <a:t> </a:t>
            </a:r>
            <a:r>
              <a:rPr lang="en-US" dirty="0" smtClean="0"/>
              <a:t>                                                    OSCARS for bandwidth reservation </a:t>
            </a:r>
            <a:endParaRPr lang="en-US" dirty="0"/>
          </a:p>
        </p:txBody>
      </p:sp>
      <p:sp>
        <p:nvSpPr>
          <p:cNvPr id="28" name="Oval 27"/>
          <p:cNvSpPr/>
          <p:nvPr/>
        </p:nvSpPr>
        <p:spPr>
          <a:xfrm>
            <a:off x="7690797" y="5294992"/>
            <a:ext cx="1203300" cy="1150085"/>
          </a:xfrm>
          <a:prstGeom prst="ellipse">
            <a:avLst/>
          </a:prstGeom>
          <a:blipFill rotWithShape="1">
            <a:blip r:embed="rId4" cstate="screen">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9" name="Oval 28"/>
          <p:cNvSpPr/>
          <p:nvPr/>
        </p:nvSpPr>
        <p:spPr>
          <a:xfrm>
            <a:off x="124458" y="5205558"/>
            <a:ext cx="1306390" cy="1184399"/>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1" name="TextBox 30"/>
          <p:cNvSpPr txBox="1"/>
          <p:nvPr/>
        </p:nvSpPr>
        <p:spPr>
          <a:xfrm>
            <a:off x="275474" y="5543834"/>
            <a:ext cx="1137488" cy="307777"/>
          </a:xfrm>
          <a:prstGeom prst="rect">
            <a:avLst/>
          </a:prstGeom>
          <a:noFill/>
        </p:spPr>
        <p:txBody>
          <a:bodyPr wrap="none" rtlCol="0">
            <a:spAutoFit/>
          </a:bodyPr>
          <a:lstStyle/>
          <a:p>
            <a:r>
              <a:rPr lang="en-US" sz="1400" b="1" dirty="0" smtClean="0">
                <a:solidFill>
                  <a:srgbClr val="000000"/>
                </a:solidFill>
              </a:rPr>
              <a:t>Science DMZ</a:t>
            </a:r>
            <a:endParaRPr lang="en-US" sz="1400" b="1" dirty="0">
              <a:solidFill>
                <a:srgbClr val="000000"/>
              </a:solidFill>
            </a:endParaRPr>
          </a:p>
        </p:txBody>
      </p:sp>
    </p:spTree>
    <p:extLst>
      <p:ext uri="{BB962C8B-B14F-4D97-AF65-F5344CB8AC3E}">
        <p14:creationId xmlns:p14="http://schemas.microsoft.com/office/powerpoint/2010/main" val="102862107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94074"/>
            <a:ext cx="8326458" cy="769479"/>
          </a:xfrm>
        </p:spPr>
        <p:txBody>
          <a:bodyPr/>
          <a:lstStyle/>
          <a:p>
            <a:r>
              <a:rPr lang="en-US" dirty="0" smtClean="0"/>
              <a:t>Bringing the Computer to the Experiment</a:t>
            </a:r>
            <a:endParaRPr lang="en-US" dirty="0"/>
          </a:p>
        </p:txBody>
      </p:sp>
      <p:pic>
        <p:nvPicPr>
          <p:cNvPr id="4" name="Content Placeholder 3"/>
          <p:cNvPicPr>
            <a:picLocks noGrp="1" noChangeAspect="1"/>
          </p:cNvPicPr>
          <p:nvPr>
            <p:ph idx="1"/>
          </p:nvPr>
        </p:nvPicPr>
        <p:blipFill>
          <a:blip r:embed="rId3"/>
          <a:srcRect t="10867" b="10867"/>
          <a:stretch>
            <a:fillRect/>
          </a:stretch>
        </p:blipFill>
        <p:spPr>
          <a:xfrm>
            <a:off x="-1" y="1296553"/>
            <a:ext cx="4486101" cy="2633336"/>
          </a:xfrm>
        </p:spPr>
      </p:pic>
      <p:pic>
        <p:nvPicPr>
          <p:cNvPr id="5" name="Picture 4" descr="28944511493_71fdbc71ff_o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7288" y="1266784"/>
            <a:ext cx="4240513" cy="2787744"/>
          </a:xfrm>
          <a:prstGeom prst="rect">
            <a:avLst/>
          </a:prstGeom>
        </p:spPr>
      </p:pic>
      <p:grpSp>
        <p:nvGrpSpPr>
          <p:cNvPr id="57" name="Group 56"/>
          <p:cNvGrpSpPr/>
          <p:nvPr/>
        </p:nvGrpSpPr>
        <p:grpSpPr>
          <a:xfrm>
            <a:off x="4486100" y="1106700"/>
            <a:ext cx="4657901" cy="3079526"/>
            <a:chOff x="4514321" y="1134088"/>
            <a:chExt cx="4657901" cy="3079526"/>
          </a:xfrm>
        </p:grpSpPr>
        <p:pic>
          <p:nvPicPr>
            <p:cNvPr id="8" name="Picture 7"/>
            <p:cNvPicPr>
              <a:picLocks noChangeAspect="1"/>
            </p:cNvPicPr>
            <p:nvPr/>
          </p:nvPicPr>
          <p:blipFill>
            <a:blip r:embed="rId5"/>
            <a:stretch>
              <a:fillRect/>
            </a:stretch>
          </p:blipFill>
          <p:spPr>
            <a:xfrm>
              <a:off x="4574600" y="1266784"/>
              <a:ext cx="4315400" cy="2816498"/>
            </a:xfrm>
            <a:prstGeom prst="rect">
              <a:avLst/>
            </a:prstGeom>
          </p:spPr>
        </p:pic>
        <p:sp>
          <p:nvSpPr>
            <p:cNvPr id="9" name="Donut 8"/>
            <p:cNvSpPr/>
            <p:nvPr/>
          </p:nvSpPr>
          <p:spPr>
            <a:xfrm>
              <a:off x="7899785" y="2607773"/>
              <a:ext cx="684034" cy="490715"/>
            </a:xfrm>
            <a:prstGeom prst="donut">
              <a:avLst>
                <a:gd name="adj" fmla="val 3409"/>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a:off x="4514321" y="1134088"/>
              <a:ext cx="4657901" cy="3079526"/>
            </a:xfrm>
            <a:prstGeom prst="donut">
              <a:avLst>
                <a:gd name="adj" fmla="val 3409"/>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pic>
        <p:nvPicPr>
          <p:cNvPr id="6" name="Picture 5" descr="XBD201511-00442-47.TIF"/>
          <p:cNvPicPr>
            <a:picLocks noChangeAspect="1"/>
          </p:cNvPicPr>
          <p:nvPr/>
        </p:nvPicPr>
        <p:blipFill rotWithShape="1">
          <a:blip r:embed="rId6" cstate="screen">
            <a:extLst>
              <a:ext uri="{28A0092B-C50C-407E-A947-70E740481C1C}">
                <a14:useLocalDpi xmlns:a14="http://schemas.microsoft.com/office/drawing/2010/main"/>
              </a:ext>
            </a:extLst>
          </a:blip>
          <a:srcRect l="3176" r="5956"/>
          <a:stretch/>
        </p:blipFill>
        <p:spPr>
          <a:xfrm>
            <a:off x="4428500" y="4438227"/>
            <a:ext cx="4656667" cy="2160960"/>
          </a:xfrm>
          <a:prstGeom prst="rect">
            <a:avLst/>
          </a:prstGeom>
        </p:spPr>
      </p:pic>
      <p:sp>
        <p:nvSpPr>
          <p:cNvPr id="55" name="Rectangle 54"/>
          <p:cNvSpPr/>
          <p:nvPr/>
        </p:nvSpPr>
        <p:spPr>
          <a:xfrm>
            <a:off x="65853" y="1292088"/>
            <a:ext cx="4401431" cy="307777"/>
          </a:xfrm>
          <a:prstGeom prst="rect">
            <a:avLst/>
          </a:prstGeom>
          <a:solidFill>
            <a:schemeClr val="bg1">
              <a:lumMod val="65000"/>
              <a:lumOff val="35000"/>
              <a:alpha val="70000"/>
            </a:schemeClr>
          </a:solidFill>
        </p:spPr>
        <p:txBody>
          <a:bodyPr wrap="square">
            <a:spAutoFit/>
          </a:bodyPr>
          <a:lstStyle/>
          <a:p>
            <a:pPr>
              <a:spcBef>
                <a:spcPts val="880"/>
              </a:spcBef>
              <a:buClr>
                <a:srgbClr val="2DB2CF"/>
              </a:buClr>
            </a:pPr>
            <a:r>
              <a:rPr lang="en-US" sz="1400" i="1" dirty="0" smtClean="0"/>
              <a:t>LCLS/NERSC/</a:t>
            </a:r>
            <a:r>
              <a:rPr lang="en-US" sz="1400" i="1" dirty="0" err="1" smtClean="0"/>
              <a:t>Esnet</a:t>
            </a:r>
            <a:r>
              <a:rPr lang="en-US" sz="1400" i="1" dirty="0" smtClean="0"/>
              <a:t> </a:t>
            </a:r>
            <a:r>
              <a:rPr lang="en-US" sz="1400" i="1" dirty="0" err="1" smtClean="0"/>
              <a:t>Superfacility</a:t>
            </a:r>
            <a:r>
              <a:rPr lang="en-US" sz="1400" i="1" dirty="0" smtClean="0"/>
              <a:t> demo for Photosystem II </a:t>
            </a:r>
          </a:p>
        </p:txBody>
      </p:sp>
      <p:grpSp>
        <p:nvGrpSpPr>
          <p:cNvPr id="58" name="Group 57"/>
          <p:cNvGrpSpPr/>
          <p:nvPr/>
        </p:nvGrpSpPr>
        <p:grpSpPr>
          <a:xfrm>
            <a:off x="3165055" y="2491034"/>
            <a:ext cx="2577666" cy="2742877"/>
            <a:chOff x="3165055" y="2491034"/>
            <a:chExt cx="2577666" cy="2742877"/>
          </a:xfrm>
        </p:grpSpPr>
        <p:cxnSp>
          <p:nvCxnSpPr>
            <p:cNvPr id="16" name="Straight Arrow Connector 15"/>
            <p:cNvCxnSpPr/>
            <p:nvPr/>
          </p:nvCxnSpPr>
          <p:spPr>
            <a:xfrm>
              <a:off x="3588386" y="2956669"/>
              <a:ext cx="1389167" cy="1631262"/>
            </a:xfrm>
            <a:prstGeom prst="straightConnector1">
              <a:avLst/>
            </a:prstGeom>
            <a:ln w="762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409567" y="3840808"/>
              <a:ext cx="1699214" cy="369332"/>
            </a:xfrm>
            <a:prstGeom prst="rect">
              <a:avLst/>
            </a:prstGeom>
            <a:noFill/>
            <a:scene3d>
              <a:camera prst="orthographicFront">
                <a:rot lat="0" lon="0" rev="18600000"/>
              </a:camera>
              <a:lightRig rig="threePt" dir="t"/>
            </a:scene3d>
          </p:spPr>
          <p:txBody>
            <a:bodyPr wrap="square" rtlCol="0">
              <a:spAutoFit/>
            </a:bodyPr>
            <a:lstStyle/>
            <a:p>
              <a:r>
                <a:rPr lang="en-US" b="1" dirty="0" smtClean="0">
                  <a:solidFill>
                    <a:srgbClr val="FFFF00"/>
                  </a:solidFill>
                </a:rPr>
                <a:t>Science DMZ</a:t>
              </a:r>
              <a:endParaRPr lang="en-US" b="1" dirty="0">
                <a:solidFill>
                  <a:srgbClr val="FFFF00"/>
                </a:solidFill>
              </a:endParaRPr>
            </a:p>
          </p:txBody>
        </p:sp>
        <p:grpSp>
          <p:nvGrpSpPr>
            <p:cNvPr id="40" name="Group 39"/>
            <p:cNvGrpSpPr/>
            <p:nvPr/>
          </p:nvGrpSpPr>
          <p:grpSpPr>
            <a:xfrm>
              <a:off x="4896060" y="4438227"/>
              <a:ext cx="846661" cy="795684"/>
              <a:chOff x="7613763" y="5864759"/>
              <a:chExt cx="846661" cy="795684"/>
            </a:xfrm>
          </p:grpSpPr>
          <p:sp>
            <p:nvSpPr>
              <p:cNvPr id="3" name="Oval 2"/>
              <p:cNvSpPr/>
              <p:nvPr/>
            </p:nvSpPr>
            <p:spPr>
              <a:xfrm>
                <a:off x="7613763" y="5864759"/>
                <a:ext cx="846661" cy="795684"/>
              </a:xfrm>
              <a:prstGeom prst="ellipse">
                <a:avLst/>
              </a:prstGeom>
              <a:solidFill>
                <a:schemeClr val="bg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7613763" y="6253194"/>
                <a:ext cx="365760" cy="121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8088832" y="6253194"/>
                <a:ext cx="371592" cy="9407"/>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40262" y="6325721"/>
                <a:ext cx="0" cy="3200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8040262" y="5874166"/>
                <a:ext cx="0" cy="3200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3165055" y="2491034"/>
              <a:ext cx="846661" cy="795684"/>
              <a:chOff x="2761981" y="5522370"/>
              <a:chExt cx="846661" cy="795684"/>
            </a:xfrm>
          </p:grpSpPr>
          <p:sp>
            <p:nvSpPr>
              <p:cNvPr id="42" name="Oval 41"/>
              <p:cNvSpPr/>
              <p:nvPr/>
            </p:nvSpPr>
            <p:spPr>
              <a:xfrm>
                <a:off x="2761981" y="5522370"/>
                <a:ext cx="846661" cy="795684"/>
              </a:xfrm>
              <a:prstGeom prst="ellipse">
                <a:avLst/>
              </a:prstGeom>
              <a:solidFill>
                <a:schemeClr val="bg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a:off x="2761981" y="5910805"/>
                <a:ext cx="365760" cy="121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a:off x="3237050" y="5910805"/>
                <a:ext cx="371592" cy="9407"/>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3188480" y="5983332"/>
                <a:ext cx="0" cy="3200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3188480" y="5531777"/>
                <a:ext cx="0" cy="320040"/>
              </a:xfrm>
              <a:prstGeom prst="straightConnector1">
                <a:avLst/>
              </a:prstGeom>
              <a:ln w="28575" cmpd="sng">
                <a:solidFill>
                  <a:srgbClr val="FFFF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pSp>
      </p:grpSp>
      <p:grpSp>
        <p:nvGrpSpPr>
          <p:cNvPr id="60" name="Group 59"/>
          <p:cNvGrpSpPr/>
          <p:nvPr/>
        </p:nvGrpSpPr>
        <p:grpSpPr>
          <a:xfrm>
            <a:off x="128137" y="4186226"/>
            <a:ext cx="4019351" cy="2493969"/>
            <a:chOff x="128137" y="4186226"/>
            <a:chExt cx="4019351" cy="2493969"/>
          </a:xfrm>
        </p:grpSpPr>
        <p:pic>
          <p:nvPicPr>
            <p:cNvPr id="54" name="Shape 512"/>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128137" y="4186226"/>
              <a:ext cx="4019351" cy="2493969"/>
            </a:xfrm>
            <a:prstGeom prst="rect">
              <a:avLst/>
            </a:prstGeom>
            <a:noFill/>
            <a:ln>
              <a:noFill/>
            </a:ln>
          </p:spPr>
        </p:pic>
        <p:sp>
          <p:nvSpPr>
            <p:cNvPr id="59" name="TextBox 58"/>
            <p:cNvSpPr txBox="1"/>
            <p:nvPr/>
          </p:nvSpPr>
          <p:spPr>
            <a:xfrm>
              <a:off x="1883689" y="6255354"/>
              <a:ext cx="2248332" cy="338554"/>
            </a:xfrm>
            <a:prstGeom prst="rect">
              <a:avLst/>
            </a:prstGeom>
            <a:noFill/>
          </p:spPr>
          <p:txBody>
            <a:bodyPr wrap="none" rtlCol="0">
              <a:spAutoFit/>
            </a:bodyPr>
            <a:lstStyle/>
            <a:p>
              <a:r>
                <a:rPr lang="en-US" sz="1600" dirty="0" smtClean="0">
                  <a:solidFill>
                    <a:schemeClr val="bg1"/>
                  </a:solidFill>
                </a:rPr>
                <a:t>3x increase in </a:t>
              </a:r>
              <a:r>
                <a:rPr lang="en-US" sz="1600" dirty="0" err="1" smtClean="0">
                  <a:solidFill>
                    <a:schemeClr val="bg1"/>
                  </a:solidFill>
                </a:rPr>
                <a:t>ESnet</a:t>
              </a:r>
              <a:r>
                <a:rPr lang="en-US" sz="1600" dirty="0" smtClean="0">
                  <a:solidFill>
                    <a:schemeClr val="bg1"/>
                  </a:solidFill>
                </a:rPr>
                <a:t> load</a:t>
              </a:r>
              <a:endParaRPr lang="en-US" sz="1600" dirty="0">
                <a:solidFill>
                  <a:schemeClr val="bg1"/>
                </a:solidFill>
              </a:endParaRPr>
            </a:p>
          </p:txBody>
        </p:sp>
      </p:grpSp>
    </p:spTree>
    <p:extLst>
      <p:ext uri="{BB962C8B-B14F-4D97-AF65-F5344CB8AC3E}">
        <p14:creationId xmlns:p14="http://schemas.microsoft.com/office/powerpoint/2010/main" val="27378580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810143163"/>
              </p:ext>
            </p:extLst>
          </p:nvPr>
        </p:nvGraphicFramePr>
        <p:xfrm>
          <a:off x="1049867" y="1554998"/>
          <a:ext cx="6801274" cy="5099300"/>
        </p:xfrm>
        <a:graphic>
          <a:graphicData uri="http://schemas.openxmlformats.org/presentationml/2006/ole">
            <mc:AlternateContent xmlns:mc="http://schemas.openxmlformats.org/markup-compatibility/2006">
              <mc:Choice xmlns:v="urn:schemas-microsoft-com:vml" Requires="v">
                <p:oleObj spid="_x0000_s2057" name="Visio" r:id="rId4" imgW="9782175" imgH="7334131" progId="Visio.Drawing.15">
                  <p:embed/>
                </p:oleObj>
              </mc:Choice>
              <mc:Fallback>
                <p:oleObj name="Visio" r:id="rId4" imgW="9782175" imgH="7334131" progId="Visio.Drawing.15">
                  <p:embed/>
                  <p:pic>
                    <p:nvPicPr>
                      <p:cNvPr id="0" name=""/>
                      <p:cNvPicPr/>
                      <p:nvPr/>
                    </p:nvPicPr>
                    <p:blipFill>
                      <a:blip r:embed="rId5"/>
                      <a:stretch>
                        <a:fillRect/>
                      </a:stretch>
                    </p:blipFill>
                    <p:spPr>
                      <a:xfrm>
                        <a:off x="1049867" y="1554998"/>
                        <a:ext cx="6801274" cy="5099300"/>
                      </a:xfrm>
                      <a:prstGeom prst="rect">
                        <a:avLst/>
                      </a:prstGeom>
                    </p:spPr>
                  </p:pic>
                </p:oleObj>
              </mc:Fallback>
            </mc:AlternateContent>
          </a:graphicData>
        </a:graphic>
      </p:graphicFrame>
      <p:sp>
        <p:nvSpPr>
          <p:cNvPr id="4" name="Rectangle 3"/>
          <p:cNvSpPr/>
          <p:nvPr/>
        </p:nvSpPr>
        <p:spPr>
          <a:xfrm>
            <a:off x="3442150" y="2993681"/>
            <a:ext cx="1085245" cy="78118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1000" dirty="0">
              <a:solidFill>
                <a:srgbClr val="FFFFFF"/>
              </a:solidFill>
              <a:latin typeface="Arial Narrow"/>
              <a:cs typeface="Arial Narrow"/>
            </a:endParaRPr>
          </a:p>
        </p:txBody>
      </p:sp>
      <p:sp>
        <p:nvSpPr>
          <p:cNvPr id="6" name="Rounded Rectangle 5"/>
          <p:cNvSpPr/>
          <p:nvPr/>
        </p:nvSpPr>
        <p:spPr>
          <a:xfrm>
            <a:off x="761004" y="1416203"/>
            <a:ext cx="4858320" cy="5281781"/>
          </a:xfrm>
          <a:prstGeom prst="roundRect">
            <a:avLst/>
          </a:prstGeom>
          <a:noFill/>
          <a:ln w="19050" cmpd="sng">
            <a:solidFill>
              <a:schemeClr val="tx1">
                <a:lumMod val="50000"/>
              </a:schemeClr>
            </a:solidFill>
            <a:prstDash val="sysDash"/>
          </a:ln>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1200" dirty="0">
              <a:solidFill>
                <a:srgbClr val="FFFFFF"/>
              </a:solidFill>
            </a:endParaRPr>
          </a:p>
        </p:txBody>
      </p:sp>
      <p:sp>
        <p:nvSpPr>
          <p:cNvPr id="7" name="TextBox 6"/>
          <p:cNvSpPr txBox="1"/>
          <p:nvPr/>
        </p:nvSpPr>
        <p:spPr>
          <a:xfrm>
            <a:off x="2811856" y="1380923"/>
            <a:ext cx="756617" cy="276999"/>
          </a:xfrm>
          <a:prstGeom prst="rect">
            <a:avLst/>
          </a:prstGeom>
          <a:noFill/>
        </p:spPr>
        <p:txBody>
          <a:bodyPr wrap="none" lIns="0" tIns="0" rIns="0" bIns="0" rtlCol="0">
            <a:spAutoFit/>
          </a:bodyPr>
          <a:lstStyle/>
          <a:p>
            <a:pPr marL="228600" indent="-228600">
              <a:spcBef>
                <a:spcPts val="880"/>
              </a:spcBef>
              <a:buClr>
                <a:srgbClr val="2DB2CF"/>
              </a:buClr>
            </a:pPr>
            <a:r>
              <a:rPr lang="en-US" dirty="0" smtClean="0">
                <a:solidFill>
                  <a:srgbClr val="FFFFFF"/>
                </a:solidFill>
                <a:uFillTx/>
              </a:rPr>
              <a:t>Campus</a:t>
            </a:r>
          </a:p>
        </p:txBody>
      </p:sp>
      <p:sp>
        <p:nvSpPr>
          <p:cNvPr id="8" name="Title 7"/>
          <p:cNvSpPr>
            <a:spLocks noGrp="1"/>
          </p:cNvSpPr>
          <p:nvPr>
            <p:ph type="title"/>
          </p:nvPr>
        </p:nvSpPr>
        <p:spPr/>
        <p:txBody>
          <a:bodyPr>
            <a:normAutofit fontScale="90000"/>
          </a:bodyPr>
          <a:lstStyle/>
          <a:p>
            <a:r>
              <a:rPr lang="en-US" dirty="0">
                <a:solidFill>
                  <a:srgbClr val="EEECE1"/>
                </a:solidFill>
                <a:latin typeface="Helvetica Neue Condensed Bold"/>
                <a:ea typeface="ＭＳ Ｐゴシック" charset="0"/>
                <a:cs typeface="Arial" charset="0"/>
              </a:rPr>
              <a:t>Instruments and facilities require high-speed data network architectures like </a:t>
            </a:r>
            <a:r>
              <a:rPr lang="en-US" dirty="0" err="1" smtClean="0">
                <a:solidFill>
                  <a:srgbClr val="EEECE1"/>
                </a:solidFill>
                <a:latin typeface="Helvetica Neue Condensed Bold"/>
                <a:ea typeface="ＭＳ Ｐゴシック" charset="0"/>
                <a:cs typeface="Arial" charset="0"/>
              </a:rPr>
              <a:t>ScienceDMZ</a:t>
            </a:r>
            <a:endParaRPr lang="en-US" dirty="0">
              <a:solidFill>
                <a:srgbClr val="EEECE1"/>
              </a:solidFill>
              <a:latin typeface="Helvetica Neue Condensed Bold"/>
            </a:endParaRPr>
          </a:p>
        </p:txBody>
      </p:sp>
      <p:sp>
        <p:nvSpPr>
          <p:cNvPr id="15" name="TextBox 14"/>
          <p:cNvSpPr txBox="1"/>
          <p:nvPr/>
        </p:nvSpPr>
        <p:spPr>
          <a:xfrm>
            <a:off x="1049867" y="1657922"/>
            <a:ext cx="1062122" cy="646331"/>
          </a:xfrm>
          <a:prstGeom prst="rect">
            <a:avLst/>
          </a:prstGeom>
          <a:noFill/>
        </p:spPr>
        <p:txBody>
          <a:bodyPr wrap="square" rtlCol="0">
            <a:spAutoFit/>
          </a:bodyPr>
          <a:lstStyle/>
          <a:p>
            <a:r>
              <a:rPr lang="en-US" sz="1200" b="1" dirty="0" err="1" smtClean="0">
                <a:solidFill>
                  <a:srgbClr val="FFFF9E"/>
                </a:solidFill>
              </a:rPr>
              <a:t>Beamline</a:t>
            </a:r>
            <a:r>
              <a:rPr lang="en-US" sz="1200" b="1" dirty="0" smtClean="0">
                <a:solidFill>
                  <a:srgbClr val="FFFF9E"/>
                </a:solidFill>
              </a:rPr>
              <a:t> Workstations @ 10Gbps</a:t>
            </a:r>
            <a:endParaRPr lang="en-US" sz="1200" b="1" dirty="0">
              <a:solidFill>
                <a:srgbClr val="FFFF9E"/>
              </a:solidFill>
            </a:endParaRPr>
          </a:p>
        </p:txBody>
      </p:sp>
      <p:sp>
        <p:nvSpPr>
          <p:cNvPr id="16" name="TextBox 15"/>
          <p:cNvSpPr txBox="1"/>
          <p:nvPr/>
        </p:nvSpPr>
        <p:spPr>
          <a:xfrm>
            <a:off x="3253083" y="1629701"/>
            <a:ext cx="1469436" cy="461665"/>
          </a:xfrm>
          <a:prstGeom prst="rect">
            <a:avLst/>
          </a:prstGeom>
          <a:noFill/>
        </p:spPr>
        <p:txBody>
          <a:bodyPr wrap="square" rtlCol="0">
            <a:spAutoFit/>
          </a:bodyPr>
          <a:lstStyle/>
          <a:p>
            <a:r>
              <a:rPr lang="en-US" sz="1200" b="1" dirty="0" err="1" smtClean="0">
                <a:solidFill>
                  <a:srgbClr val="FFFF9E"/>
                </a:solidFill>
              </a:rPr>
              <a:t>Beamline</a:t>
            </a:r>
            <a:r>
              <a:rPr lang="en-US" sz="1200" b="1" dirty="0" smtClean="0">
                <a:solidFill>
                  <a:srgbClr val="FFFF9E"/>
                </a:solidFill>
              </a:rPr>
              <a:t> Camera and Data </a:t>
            </a:r>
            <a:r>
              <a:rPr lang="en-US" sz="1200" b="1" dirty="0" err="1" smtClean="0">
                <a:solidFill>
                  <a:srgbClr val="FFFF9E"/>
                </a:solidFill>
              </a:rPr>
              <a:t>Aquisition</a:t>
            </a:r>
            <a:endParaRPr lang="en-US" sz="1200" b="1" dirty="0">
              <a:solidFill>
                <a:srgbClr val="FFFF9E"/>
              </a:solidFill>
            </a:endParaRPr>
          </a:p>
        </p:txBody>
      </p:sp>
      <p:sp>
        <p:nvSpPr>
          <p:cNvPr id="17" name="TextBox 16"/>
          <p:cNvSpPr txBox="1"/>
          <p:nvPr/>
        </p:nvSpPr>
        <p:spPr>
          <a:xfrm>
            <a:off x="2130803" y="2342044"/>
            <a:ext cx="771407" cy="400110"/>
          </a:xfrm>
          <a:prstGeom prst="rect">
            <a:avLst/>
          </a:prstGeom>
          <a:noFill/>
        </p:spPr>
        <p:txBody>
          <a:bodyPr wrap="square" rtlCol="0">
            <a:spAutoFit/>
          </a:bodyPr>
          <a:lstStyle/>
          <a:p>
            <a:r>
              <a:rPr lang="en-US" sz="1000" b="1" dirty="0" smtClean="0">
                <a:solidFill>
                  <a:srgbClr val="FFFF9E"/>
                </a:solidFill>
              </a:rPr>
              <a:t>Short Term Cache</a:t>
            </a:r>
            <a:endParaRPr lang="en-US" sz="1000" b="1" dirty="0">
              <a:solidFill>
                <a:srgbClr val="FFFF9E"/>
              </a:solidFill>
            </a:endParaRPr>
          </a:p>
        </p:txBody>
      </p:sp>
      <p:sp>
        <p:nvSpPr>
          <p:cNvPr id="18" name="TextBox 17"/>
          <p:cNvSpPr txBox="1"/>
          <p:nvPr/>
        </p:nvSpPr>
        <p:spPr>
          <a:xfrm>
            <a:off x="4233334" y="2310733"/>
            <a:ext cx="771407" cy="400110"/>
          </a:xfrm>
          <a:prstGeom prst="rect">
            <a:avLst/>
          </a:prstGeom>
          <a:noFill/>
        </p:spPr>
        <p:txBody>
          <a:bodyPr wrap="square" rtlCol="0">
            <a:spAutoFit/>
          </a:bodyPr>
          <a:lstStyle/>
          <a:p>
            <a:r>
              <a:rPr lang="en-US" sz="1000" b="1" dirty="0" smtClean="0">
                <a:solidFill>
                  <a:srgbClr val="FFFF9E"/>
                </a:solidFill>
              </a:rPr>
              <a:t>Long Term Storage</a:t>
            </a:r>
            <a:endParaRPr lang="en-US" sz="1000" b="1" dirty="0">
              <a:solidFill>
                <a:srgbClr val="FFFF9E"/>
              </a:solidFill>
            </a:endParaRPr>
          </a:p>
        </p:txBody>
      </p:sp>
      <p:sp>
        <p:nvSpPr>
          <p:cNvPr id="19" name="TextBox 18"/>
          <p:cNvSpPr txBox="1"/>
          <p:nvPr/>
        </p:nvSpPr>
        <p:spPr>
          <a:xfrm>
            <a:off x="2426152" y="3501037"/>
            <a:ext cx="771407" cy="400110"/>
          </a:xfrm>
          <a:prstGeom prst="rect">
            <a:avLst/>
          </a:prstGeom>
          <a:noFill/>
        </p:spPr>
        <p:txBody>
          <a:bodyPr wrap="square" rtlCol="0">
            <a:spAutoFit/>
          </a:bodyPr>
          <a:lstStyle/>
          <a:p>
            <a:r>
              <a:rPr lang="en-US" sz="1000" b="1" dirty="0" err="1" smtClean="0">
                <a:solidFill>
                  <a:srgbClr val="FFFF9E"/>
                </a:solidFill>
              </a:rPr>
              <a:t>Beamline</a:t>
            </a:r>
            <a:r>
              <a:rPr lang="en-US" sz="1000" b="1" dirty="0" smtClean="0">
                <a:solidFill>
                  <a:srgbClr val="FFFF9E"/>
                </a:solidFill>
              </a:rPr>
              <a:t> Switch</a:t>
            </a:r>
            <a:endParaRPr lang="en-US" sz="1000" b="1" dirty="0">
              <a:solidFill>
                <a:srgbClr val="FFFF9E"/>
              </a:solidFill>
            </a:endParaRPr>
          </a:p>
        </p:txBody>
      </p:sp>
      <p:sp>
        <p:nvSpPr>
          <p:cNvPr id="20" name="TextBox 19"/>
          <p:cNvSpPr txBox="1"/>
          <p:nvPr/>
        </p:nvSpPr>
        <p:spPr>
          <a:xfrm>
            <a:off x="4843238" y="2853999"/>
            <a:ext cx="771407" cy="553998"/>
          </a:xfrm>
          <a:prstGeom prst="rect">
            <a:avLst/>
          </a:prstGeom>
          <a:noFill/>
        </p:spPr>
        <p:txBody>
          <a:bodyPr wrap="square" rtlCol="0">
            <a:spAutoFit/>
          </a:bodyPr>
          <a:lstStyle/>
          <a:p>
            <a:r>
              <a:rPr lang="en-US" sz="1000" b="1" dirty="0" smtClean="0">
                <a:solidFill>
                  <a:srgbClr val="FFFF9E"/>
                </a:solidFill>
              </a:rPr>
              <a:t>LBNL Border Router 1</a:t>
            </a:r>
            <a:endParaRPr lang="en-US" sz="1000" b="1" dirty="0">
              <a:solidFill>
                <a:srgbClr val="FFFF9E"/>
              </a:solidFill>
            </a:endParaRPr>
          </a:p>
        </p:txBody>
      </p:sp>
      <p:sp>
        <p:nvSpPr>
          <p:cNvPr id="21" name="TextBox 20"/>
          <p:cNvSpPr txBox="1"/>
          <p:nvPr/>
        </p:nvSpPr>
        <p:spPr>
          <a:xfrm>
            <a:off x="2778252" y="4143850"/>
            <a:ext cx="771407" cy="246221"/>
          </a:xfrm>
          <a:prstGeom prst="rect">
            <a:avLst/>
          </a:prstGeom>
          <a:noFill/>
        </p:spPr>
        <p:txBody>
          <a:bodyPr wrap="square" rtlCol="0">
            <a:spAutoFit/>
          </a:bodyPr>
          <a:lstStyle/>
          <a:p>
            <a:r>
              <a:rPr lang="en-US" sz="1000" b="1" dirty="0" smtClean="0">
                <a:solidFill>
                  <a:srgbClr val="FFFF9E"/>
                </a:solidFill>
              </a:rPr>
              <a:t>ALS Router</a:t>
            </a:r>
            <a:endParaRPr lang="en-US" sz="1000" b="1" dirty="0">
              <a:solidFill>
                <a:srgbClr val="FFFF9E"/>
              </a:solidFill>
            </a:endParaRPr>
          </a:p>
        </p:txBody>
      </p:sp>
      <p:sp>
        <p:nvSpPr>
          <p:cNvPr id="22" name="TextBox 21"/>
          <p:cNvSpPr txBox="1"/>
          <p:nvPr/>
        </p:nvSpPr>
        <p:spPr>
          <a:xfrm>
            <a:off x="2040448" y="4902740"/>
            <a:ext cx="771407" cy="400110"/>
          </a:xfrm>
          <a:prstGeom prst="rect">
            <a:avLst/>
          </a:prstGeom>
          <a:noFill/>
        </p:spPr>
        <p:txBody>
          <a:bodyPr wrap="square" rtlCol="0">
            <a:spAutoFit/>
          </a:bodyPr>
          <a:lstStyle/>
          <a:p>
            <a:r>
              <a:rPr lang="en-US" sz="1000" b="1" dirty="0" smtClean="0">
                <a:solidFill>
                  <a:srgbClr val="FFFF9E"/>
                </a:solidFill>
              </a:rPr>
              <a:t>Building Switch</a:t>
            </a:r>
            <a:endParaRPr lang="en-US" sz="1000" b="1" dirty="0">
              <a:solidFill>
                <a:srgbClr val="FFFF9E"/>
              </a:solidFill>
            </a:endParaRPr>
          </a:p>
        </p:txBody>
      </p:sp>
      <p:sp>
        <p:nvSpPr>
          <p:cNvPr id="23" name="TextBox 22"/>
          <p:cNvSpPr txBox="1"/>
          <p:nvPr/>
        </p:nvSpPr>
        <p:spPr>
          <a:xfrm>
            <a:off x="3847631" y="5102795"/>
            <a:ext cx="995607" cy="400110"/>
          </a:xfrm>
          <a:prstGeom prst="rect">
            <a:avLst/>
          </a:prstGeom>
          <a:noFill/>
        </p:spPr>
        <p:txBody>
          <a:bodyPr wrap="square" rtlCol="0">
            <a:spAutoFit/>
          </a:bodyPr>
          <a:lstStyle/>
          <a:p>
            <a:r>
              <a:rPr lang="en-US" sz="1000" b="1" dirty="0" smtClean="0">
                <a:solidFill>
                  <a:srgbClr val="FFFF9E"/>
                </a:solidFill>
              </a:rPr>
              <a:t>Campus Zone Router</a:t>
            </a:r>
            <a:endParaRPr lang="en-US" sz="1000" b="1" dirty="0">
              <a:solidFill>
                <a:srgbClr val="FFFF9E"/>
              </a:solidFill>
            </a:endParaRPr>
          </a:p>
        </p:txBody>
      </p:sp>
      <p:sp>
        <p:nvSpPr>
          <p:cNvPr id="24" name="TextBox 23"/>
          <p:cNvSpPr txBox="1"/>
          <p:nvPr/>
        </p:nvSpPr>
        <p:spPr>
          <a:xfrm>
            <a:off x="4087977" y="6007967"/>
            <a:ext cx="1062122" cy="646331"/>
          </a:xfrm>
          <a:prstGeom prst="rect">
            <a:avLst/>
          </a:prstGeom>
          <a:noFill/>
        </p:spPr>
        <p:txBody>
          <a:bodyPr wrap="square" rtlCol="0">
            <a:spAutoFit/>
          </a:bodyPr>
          <a:lstStyle/>
          <a:p>
            <a:r>
              <a:rPr lang="en-US" sz="1200" b="1" dirty="0" smtClean="0">
                <a:solidFill>
                  <a:srgbClr val="FFFF9E"/>
                </a:solidFill>
              </a:rPr>
              <a:t>Analysis Workstations @ 1 </a:t>
            </a:r>
            <a:r>
              <a:rPr lang="en-US" sz="1200" b="1" dirty="0" err="1" smtClean="0">
                <a:solidFill>
                  <a:srgbClr val="FFFF9E"/>
                </a:solidFill>
              </a:rPr>
              <a:t>Gbps</a:t>
            </a:r>
            <a:endParaRPr lang="en-US" sz="1200" b="1" dirty="0">
              <a:solidFill>
                <a:srgbClr val="FFFF9E"/>
              </a:solidFill>
            </a:endParaRPr>
          </a:p>
        </p:txBody>
      </p:sp>
      <p:sp>
        <p:nvSpPr>
          <p:cNvPr id="25" name="TextBox 24"/>
          <p:cNvSpPr txBox="1"/>
          <p:nvPr/>
        </p:nvSpPr>
        <p:spPr>
          <a:xfrm>
            <a:off x="4843238" y="4535416"/>
            <a:ext cx="771407" cy="553998"/>
          </a:xfrm>
          <a:prstGeom prst="rect">
            <a:avLst/>
          </a:prstGeom>
          <a:noFill/>
        </p:spPr>
        <p:txBody>
          <a:bodyPr wrap="square" rtlCol="0">
            <a:spAutoFit/>
          </a:bodyPr>
          <a:lstStyle/>
          <a:p>
            <a:r>
              <a:rPr lang="en-US" sz="1000" b="1" dirty="0" smtClean="0">
                <a:solidFill>
                  <a:srgbClr val="FFFF9E"/>
                </a:solidFill>
              </a:rPr>
              <a:t>LBNL Border Router 2</a:t>
            </a:r>
            <a:endParaRPr lang="en-US" sz="1000" b="1" dirty="0">
              <a:solidFill>
                <a:srgbClr val="FFFF9E"/>
              </a:solidFill>
            </a:endParaRPr>
          </a:p>
        </p:txBody>
      </p:sp>
      <p:sp>
        <p:nvSpPr>
          <p:cNvPr id="26" name="Rectangle 25"/>
          <p:cNvSpPr/>
          <p:nvPr/>
        </p:nvSpPr>
        <p:spPr>
          <a:xfrm>
            <a:off x="6556963" y="1695550"/>
            <a:ext cx="310445" cy="251782"/>
          </a:xfrm>
          <a:prstGeom prst="rect">
            <a:avLst/>
          </a:prstGeom>
          <a:solidFill>
            <a:srgbClr val="F8BA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p:nvPr/>
        </p:nvCxnSpPr>
        <p:spPr>
          <a:xfrm>
            <a:off x="6556963" y="2032000"/>
            <a:ext cx="310445" cy="0"/>
          </a:xfrm>
          <a:prstGeom prst="line">
            <a:avLst/>
          </a:prstGeom>
          <a:ln w="57150" cmpd="sng">
            <a:solidFill>
              <a:srgbClr val="F8BA1D"/>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554140" y="2214502"/>
            <a:ext cx="310445" cy="0"/>
          </a:xfrm>
          <a:prstGeom prst="line">
            <a:avLst/>
          </a:prstGeom>
          <a:ln w="28575" cmpd="sng">
            <a:solidFill>
              <a:srgbClr val="F8BA1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261957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111512" y="1251550"/>
            <a:ext cx="9032488" cy="4701375"/>
          </a:xfrm>
          <a:prstGeom prst="rect">
            <a:avLst/>
          </a:prstGeom>
          <a:solidFill>
            <a:srgbClr val="FFFFFF"/>
          </a:solidFill>
          <a:ln>
            <a:solidFill>
              <a:srgbClr val="F8BA1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9E"/>
              </a:solidFill>
            </a:endParaRPr>
          </a:p>
        </p:txBody>
      </p:sp>
      <p:pic>
        <p:nvPicPr>
          <p:cNvPr id="31" name="Picture 30"/>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4708" y1="70650" x2="34708" y2="70650"/>
                      </a14:backgroundRemoval>
                    </a14:imgEffect>
                  </a14:imgLayer>
                </a14:imgProps>
              </a:ext>
            </a:extLst>
          </a:blip>
          <a:stretch>
            <a:fillRect/>
          </a:stretch>
        </p:blipFill>
        <p:spPr>
          <a:xfrm>
            <a:off x="310222" y="1693792"/>
            <a:ext cx="8611229" cy="4132350"/>
          </a:xfrm>
          <a:prstGeom prst="rect">
            <a:avLst/>
          </a:prstGeom>
        </p:spPr>
      </p:pic>
      <p:sp>
        <p:nvSpPr>
          <p:cNvPr id="2" name="Title 1"/>
          <p:cNvSpPr>
            <a:spLocks noGrp="1"/>
          </p:cNvSpPr>
          <p:nvPr>
            <p:ph type="title"/>
          </p:nvPr>
        </p:nvSpPr>
        <p:spPr>
          <a:noFill/>
        </p:spPr>
        <p:txBody>
          <a:bodyPr>
            <a:normAutofit/>
          </a:bodyPr>
          <a:lstStyle/>
          <a:p>
            <a:r>
              <a:rPr lang="en-US" dirty="0" smtClean="0">
                <a:solidFill>
                  <a:schemeClr val="tx1"/>
                </a:solidFill>
              </a:rPr>
              <a:t>End-to-end, multi-domain network </a:t>
            </a:r>
            <a:r>
              <a:rPr lang="en-US" dirty="0" smtClean="0">
                <a:solidFill>
                  <a:schemeClr val="tx1"/>
                </a:solidFill>
              </a:rPr>
              <a:t>orchestration</a:t>
            </a:r>
            <a:endParaRPr lang="en-US" dirty="0">
              <a:solidFill>
                <a:schemeClr val="tx1"/>
              </a:solidFill>
              <a:uFillTx/>
            </a:endParaRPr>
          </a:p>
        </p:txBody>
      </p:sp>
      <p:grpSp>
        <p:nvGrpSpPr>
          <p:cNvPr id="3" name="Group 2"/>
          <p:cNvGrpSpPr/>
          <p:nvPr/>
        </p:nvGrpSpPr>
        <p:grpSpPr>
          <a:xfrm>
            <a:off x="217947" y="1347462"/>
            <a:ext cx="8808006" cy="5111550"/>
            <a:chOff x="217947" y="1347462"/>
            <a:chExt cx="8808006" cy="5111550"/>
          </a:xfrm>
        </p:grpSpPr>
        <p:sp>
          <p:nvSpPr>
            <p:cNvPr id="5" name="Rounded Rectangle 4"/>
            <p:cNvSpPr>
              <a:spLocks/>
            </p:cNvSpPr>
            <p:nvPr/>
          </p:nvSpPr>
          <p:spPr>
            <a:xfrm>
              <a:off x="2072968" y="4741336"/>
              <a:ext cx="262465" cy="381983"/>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6" name="Rounded Rectangle 5"/>
            <p:cNvSpPr>
              <a:spLocks/>
            </p:cNvSpPr>
            <p:nvPr/>
          </p:nvSpPr>
          <p:spPr>
            <a:xfrm>
              <a:off x="2772663" y="4444912"/>
              <a:ext cx="1346819" cy="1074592"/>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7" name="Rounded Rectangle 6"/>
            <p:cNvSpPr>
              <a:spLocks/>
            </p:cNvSpPr>
            <p:nvPr/>
          </p:nvSpPr>
          <p:spPr>
            <a:xfrm>
              <a:off x="4409833" y="4609990"/>
              <a:ext cx="523778" cy="426490"/>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8" name="Rounded Rectangle 7"/>
            <p:cNvSpPr>
              <a:spLocks/>
            </p:cNvSpPr>
            <p:nvPr/>
          </p:nvSpPr>
          <p:spPr>
            <a:xfrm>
              <a:off x="5203349" y="4403752"/>
              <a:ext cx="1391077" cy="1066909"/>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9" name="Rounded Rectangle 8"/>
            <p:cNvSpPr>
              <a:spLocks/>
            </p:cNvSpPr>
            <p:nvPr/>
          </p:nvSpPr>
          <p:spPr>
            <a:xfrm>
              <a:off x="7028020" y="4809070"/>
              <a:ext cx="262465" cy="262465"/>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10" name="Rounded Rectangle 9"/>
            <p:cNvSpPr>
              <a:spLocks/>
            </p:cNvSpPr>
            <p:nvPr/>
          </p:nvSpPr>
          <p:spPr>
            <a:xfrm>
              <a:off x="1091005" y="4741336"/>
              <a:ext cx="948266" cy="364065"/>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11" name="Rounded Rectangle 10"/>
            <p:cNvSpPr>
              <a:spLocks/>
            </p:cNvSpPr>
            <p:nvPr/>
          </p:nvSpPr>
          <p:spPr>
            <a:xfrm>
              <a:off x="849535" y="5253569"/>
              <a:ext cx="809931" cy="342897"/>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12" name="Rounded Rectangle 11"/>
            <p:cNvSpPr>
              <a:spLocks/>
            </p:cNvSpPr>
            <p:nvPr/>
          </p:nvSpPr>
          <p:spPr>
            <a:xfrm>
              <a:off x="7351121" y="4755230"/>
              <a:ext cx="829731" cy="364065"/>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13" name="Rounded Rectangle 12"/>
            <p:cNvSpPr>
              <a:spLocks/>
            </p:cNvSpPr>
            <p:nvPr/>
          </p:nvSpPr>
          <p:spPr>
            <a:xfrm>
              <a:off x="7639467" y="5230287"/>
              <a:ext cx="809931" cy="336546"/>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9E"/>
                </a:solidFill>
                <a:uFillTx/>
              </a:endParaRPr>
            </a:p>
          </p:txBody>
        </p:sp>
        <p:sp>
          <p:nvSpPr>
            <p:cNvPr id="14" name="Rounded Rectangle 13"/>
            <p:cNvSpPr>
              <a:spLocks/>
            </p:cNvSpPr>
            <p:nvPr/>
          </p:nvSpPr>
          <p:spPr>
            <a:xfrm>
              <a:off x="3520130" y="6052339"/>
              <a:ext cx="1633611" cy="406673"/>
            </a:xfrm>
            <a:prstGeom prst="roundRect">
              <a:avLst/>
            </a:prstGeom>
            <a:noFill/>
            <a:ln w="190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FFFF9E"/>
                  </a:solidFill>
                  <a:uFillTx/>
                  <a:latin typeface="Arial"/>
                  <a:cs typeface="Arial"/>
                </a:rPr>
                <a:t>Defines Service Perimeter/Boundary</a:t>
              </a:r>
              <a:endParaRPr lang="en-US" sz="1200" dirty="0">
                <a:solidFill>
                  <a:srgbClr val="FFFF9E"/>
                </a:solidFill>
                <a:uFillTx/>
                <a:latin typeface="Arial"/>
                <a:cs typeface="Arial"/>
              </a:endParaRPr>
            </a:p>
          </p:txBody>
        </p:sp>
        <p:sp>
          <p:nvSpPr>
            <p:cNvPr id="15" name="Rectangle 14"/>
            <p:cNvSpPr>
              <a:spLocks/>
            </p:cNvSpPr>
            <p:nvPr/>
          </p:nvSpPr>
          <p:spPr>
            <a:xfrm>
              <a:off x="3791363" y="1347462"/>
              <a:ext cx="1999226" cy="1409292"/>
            </a:xfrm>
            <a:prstGeom prst="rect">
              <a:avLst/>
            </a:prstGeom>
            <a:noFill/>
            <a:ln w="19050" cmpd="sng">
              <a:solidFill>
                <a:srgbClr val="F8BA1D"/>
              </a:solidFill>
              <a:prstDash val="sysDash"/>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smtClean="0">
                  <a:solidFill>
                    <a:srgbClr val="000000"/>
                  </a:solidFill>
                  <a:uFillTx/>
                </a:rPr>
                <a:t>Orchestrator Role</a:t>
              </a:r>
              <a:endParaRPr lang="en-US" dirty="0">
                <a:solidFill>
                  <a:srgbClr val="000000"/>
                </a:solidFill>
                <a:uFillTx/>
              </a:endParaRPr>
            </a:p>
          </p:txBody>
        </p:sp>
        <p:sp>
          <p:nvSpPr>
            <p:cNvPr id="16" name="Rectangle 15"/>
            <p:cNvSpPr>
              <a:spLocks/>
            </p:cNvSpPr>
            <p:nvPr/>
          </p:nvSpPr>
          <p:spPr>
            <a:xfrm>
              <a:off x="217947" y="3318387"/>
              <a:ext cx="8808006" cy="989453"/>
            </a:xfrm>
            <a:prstGeom prst="rect">
              <a:avLst/>
            </a:prstGeom>
            <a:noFill/>
            <a:ln w="19050" cmpd="sng">
              <a:solidFill>
                <a:srgbClr val="F8BA1D"/>
              </a:solidFill>
              <a:prstDash val="sysDash"/>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smtClean="0">
                  <a:solidFill>
                    <a:srgbClr val="000000"/>
                  </a:solidFill>
                  <a:uFillTx/>
                </a:rPr>
                <a:t>Resource Manager Role</a:t>
              </a:r>
              <a:endParaRPr lang="en-US" dirty="0">
                <a:solidFill>
                  <a:srgbClr val="000000"/>
                </a:solidFill>
                <a:uFillTx/>
              </a:endParaRPr>
            </a:p>
          </p:txBody>
        </p:sp>
      </p:grpSp>
      <p:sp>
        <p:nvSpPr>
          <p:cNvPr id="19" name="Rounded Rectangle 18"/>
          <p:cNvSpPr>
            <a:spLocks/>
          </p:cNvSpPr>
          <p:nvPr/>
        </p:nvSpPr>
        <p:spPr>
          <a:xfrm>
            <a:off x="1911105" y="3788691"/>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(DTN)</a:t>
            </a:r>
            <a:endParaRPr lang="en-US" sz="900" dirty="0">
              <a:solidFill>
                <a:schemeClr val="bg1"/>
              </a:solidFill>
              <a:uFillTx/>
            </a:endParaRPr>
          </a:p>
        </p:txBody>
      </p:sp>
      <p:sp>
        <p:nvSpPr>
          <p:cNvPr id="20" name="Rounded Rectangle 19"/>
          <p:cNvSpPr>
            <a:spLocks/>
          </p:cNvSpPr>
          <p:nvPr/>
        </p:nvSpPr>
        <p:spPr>
          <a:xfrm>
            <a:off x="1107937" y="3784458"/>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(Network)</a:t>
            </a:r>
            <a:endParaRPr lang="en-US" sz="900" dirty="0">
              <a:solidFill>
                <a:schemeClr val="bg1"/>
              </a:solidFill>
              <a:uFillTx/>
            </a:endParaRPr>
          </a:p>
        </p:txBody>
      </p:sp>
      <p:sp>
        <p:nvSpPr>
          <p:cNvPr id="21" name="Rounded Rectangle 20"/>
          <p:cNvSpPr>
            <a:spLocks/>
          </p:cNvSpPr>
          <p:nvPr/>
        </p:nvSpPr>
        <p:spPr>
          <a:xfrm>
            <a:off x="272805" y="3886058"/>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(Other)</a:t>
            </a:r>
            <a:endParaRPr lang="en-US" sz="900" dirty="0">
              <a:solidFill>
                <a:schemeClr val="bg1"/>
              </a:solidFill>
              <a:uFillTx/>
            </a:endParaRPr>
          </a:p>
        </p:txBody>
      </p:sp>
      <p:sp>
        <p:nvSpPr>
          <p:cNvPr id="22" name="Rounded Rectangle 21"/>
          <p:cNvSpPr>
            <a:spLocks/>
          </p:cNvSpPr>
          <p:nvPr/>
        </p:nvSpPr>
        <p:spPr>
          <a:xfrm>
            <a:off x="3080672" y="3729360"/>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(Network)</a:t>
            </a:r>
            <a:endParaRPr lang="en-US" sz="900" dirty="0">
              <a:solidFill>
                <a:schemeClr val="bg1"/>
              </a:solidFill>
              <a:uFillTx/>
            </a:endParaRPr>
          </a:p>
        </p:txBody>
      </p:sp>
      <p:sp>
        <p:nvSpPr>
          <p:cNvPr id="23" name="Rounded Rectangle 22"/>
          <p:cNvSpPr>
            <a:spLocks/>
          </p:cNvSpPr>
          <p:nvPr/>
        </p:nvSpPr>
        <p:spPr>
          <a:xfrm>
            <a:off x="4274470" y="3733451"/>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(Network)</a:t>
            </a:r>
            <a:endParaRPr lang="en-US" sz="900" dirty="0">
              <a:solidFill>
                <a:schemeClr val="bg1"/>
              </a:solidFill>
              <a:uFillTx/>
            </a:endParaRPr>
          </a:p>
        </p:txBody>
      </p:sp>
      <p:sp>
        <p:nvSpPr>
          <p:cNvPr id="24" name="Rounded Rectangle 23"/>
          <p:cNvSpPr>
            <a:spLocks/>
          </p:cNvSpPr>
          <p:nvPr/>
        </p:nvSpPr>
        <p:spPr>
          <a:xfrm>
            <a:off x="5519071" y="3729217"/>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(Network)</a:t>
            </a:r>
            <a:endParaRPr lang="en-US" sz="900" dirty="0">
              <a:solidFill>
                <a:schemeClr val="bg1"/>
              </a:solidFill>
              <a:uFillTx/>
            </a:endParaRPr>
          </a:p>
        </p:txBody>
      </p:sp>
      <p:sp>
        <p:nvSpPr>
          <p:cNvPr id="25" name="Rounded Rectangle 24"/>
          <p:cNvSpPr>
            <a:spLocks/>
          </p:cNvSpPr>
          <p:nvPr/>
        </p:nvSpPr>
        <p:spPr>
          <a:xfrm>
            <a:off x="7401691" y="3784110"/>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(Network)</a:t>
            </a:r>
            <a:endParaRPr lang="en-US" sz="900" dirty="0">
              <a:solidFill>
                <a:schemeClr val="bg1"/>
              </a:solidFill>
              <a:uFillTx/>
            </a:endParaRPr>
          </a:p>
        </p:txBody>
      </p:sp>
      <p:sp>
        <p:nvSpPr>
          <p:cNvPr id="26" name="Rounded Rectangle 25"/>
          <p:cNvSpPr>
            <a:spLocks/>
          </p:cNvSpPr>
          <p:nvPr/>
        </p:nvSpPr>
        <p:spPr>
          <a:xfrm>
            <a:off x="8198203" y="3890149"/>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(Other)</a:t>
            </a:r>
            <a:endParaRPr lang="en-US" sz="900" dirty="0">
              <a:solidFill>
                <a:schemeClr val="bg1"/>
              </a:solidFill>
              <a:uFillTx/>
            </a:endParaRPr>
          </a:p>
        </p:txBody>
      </p:sp>
      <p:sp>
        <p:nvSpPr>
          <p:cNvPr id="27" name="Rounded Rectangle 26"/>
          <p:cNvSpPr>
            <a:spLocks/>
          </p:cNvSpPr>
          <p:nvPr/>
        </p:nvSpPr>
        <p:spPr>
          <a:xfrm>
            <a:off x="6625816" y="3788201"/>
            <a:ext cx="722032" cy="313396"/>
          </a:xfrm>
          <a:prstGeom prst="roundRect">
            <a:avLst/>
          </a:prstGeom>
          <a:solidFill>
            <a:srgbClr val="DBDE0B"/>
          </a:solidFill>
          <a:ln>
            <a:solidFill>
              <a:srgbClr val="000000"/>
            </a:solidFill>
          </a:ln>
        </p:spPr>
        <p:style>
          <a:lnRef idx="1">
            <a:schemeClr val="accent1"/>
          </a:lnRef>
          <a:fillRef idx="3">
            <a:schemeClr val="accent1"/>
          </a:fillRef>
          <a:effectRef idx="2">
            <a:schemeClr val="accent1"/>
          </a:effectRef>
          <a:fontRef idx="minor">
            <a:schemeClr val="lt1"/>
          </a:fontRef>
        </p:style>
        <p:txBody>
          <a:bodyPr tIns="0" bIns="0" rtlCol="0" anchor="t"/>
          <a:lstStyle/>
          <a:p>
            <a:pPr algn="ctr"/>
            <a:r>
              <a:rPr lang="en-US" sz="900" dirty="0" smtClean="0">
                <a:solidFill>
                  <a:schemeClr val="bg1"/>
                </a:solidFill>
                <a:uFillTx/>
              </a:rPr>
              <a:t>SENSE-RM</a:t>
            </a:r>
          </a:p>
          <a:p>
            <a:pPr algn="ctr"/>
            <a:r>
              <a:rPr lang="en-US" sz="900" dirty="0" smtClean="0">
                <a:solidFill>
                  <a:schemeClr val="bg1"/>
                </a:solidFill>
                <a:uFillTx/>
              </a:rPr>
              <a:t>(DTN)</a:t>
            </a:r>
            <a:endParaRPr lang="en-US" sz="900" dirty="0">
              <a:solidFill>
                <a:schemeClr val="bg1"/>
              </a:solidFill>
              <a:uFillTx/>
            </a:endParaRPr>
          </a:p>
        </p:txBody>
      </p:sp>
      <p:sp>
        <p:nvSpPr>
          <p:cNvPr id="33" name="TextBox 32"/>
          <p:cNvSpPr txBox="1"/>
          <p:nvPr/>
        </p:nvSpPr>
        <p:spPr>
          <a:xfrm>
            <a:off x="5519071" y="5952925"/>
            <a:ext cx="3402380" cy="738664"/>
          </a:xfrm>
          <a:prstGeom prst="rect">
            <a:avLst/>
          </a:prstGeom>
          <a:noFill/>
        </p:spPr>
        <p:txBody>
          <a:bodyPr wrap="square" rtlCol="0">
            <a:spAutoFit/>
          </a:bodyPr>
          <a:lstStyle/>
          <a:p>
            <a:pPr marL="9525" indent="-9525">
              <a:spcBef>
                <a:spcPts val="880"/>
              </a:spcBef>
              <a:buClr>
                <a:srgbClr val="2DB2CF"/>
              </a:buClr>
            </a:pPr>
            <a:r>
              <a:rPr lang="en-US" sz="1400" dirty="0" smtClean="0">
                <a:solidFill>
                  <a:srgbClr val="FFFF9E"/>
                </a:solidFill>
              </a:rPr>
              <a:t>SDN </a:t>
            </a:r>
            <a:r>
              <a:rPr lang="en-US" sz="1400" dirty="0">
                <a:solidFill>
                  <a:srgbClr val="FFFF9E"/>
                </a:solidFill>
              </a:rPr>
              <a:t>for end-to-end Network @ </a:t>
            </a:r>
            <a:r>
              <a:rPr lang="en-US" sz="1400" dirty="0" smtClean="0">
                <a:solidFill>
                  <a:srgbClr val="FFFF9E"/>
                </a:solidFill>
              </a:rPr>
              <a:t>Exascale </a:t>
            </a:r>
            <a:r>
              <a:rPr lang="en-US" sz="1400" dirty="0">
                <a:solidFill>
                  <a:srgbClr val="FFFF9E"/>
                </a:solidFill>
              </a:rPr>
              <a:t>(</a:t>
            </a:r>
            <a:r>
              <a:rPr lang="en-US" sz="1400" b="1" dirty="0">
                <a:solidFill>
                  <a:srgbClr val="FFFF9E"/>
                </a:solidFill>
              </a:rPr>
              <a:t>SENSE</a:t>
            </a:r>
            <a:r>
              <a:rPr lang="en-US" sz="1400" dirty="0">
                <a:solidFill>
                  <a:srgbClr val="FFFF9E"/>
                </a:solidFill>
              </a:rPr>
              <a:t>) </a:t>
            </a:r>
            <a:r>
              <a:rPr lang="en-US" sz="1400" dirty="0" smtClean="0">
                <a:solidFill>
                  <a:srgbClr val="FFFF9E"/>
                </a:solidFill>
              </a:rPr>
              <a:t>project led by </a:t>
            </a:r>
            <a:r>
              <a:rPr lang="en-US" sz="1400" dirty="0" err="1" smtClean="0">
                <a:solidFill>
                  <a:srgbClr val="FFFF9E"/>
                </a:solidFill>
              </a:rPr>
              <a:t>Monga</a:t>
            </a:r>
            <a:r>
              <a:rPr lang="en-US" sz="1400" dirty="0" smtClean="0">
                <a:solidFill>
                  <a:srgbClr val="FFFF9E"/>
                </a:solidFill>
              </a:rPr>
              <a:t> @</a:t>
            </a:r>
            <a:r>
              <a:rPr lang="en-US" sz="1400" dirty="0" err="1" smtClean="0">
                <a:solidFill>
                  <a:srgbClr val="FFFF9E"/>
                </a:solidFill>
              </a:rPr>
              <a:t>ESnet</a:t>
            </a:r>
            <a:r>
              <a:rPr lang="en-US" sz="1400" dirty="0" smtClean="0">
                <a:solidFill>
                  <a:srgbClr val="FFFF9E"/>
                </a:solidFill>
              </a:rPr>
              <a:t> with </a:t>
            </a:r>
            <a:r>
              <a:rPr lang="en-US" sz="1400" dirty="0" smtClean="0">
                <a:solidFill>
                  <a:srgbClr val="FFFF9E"/>
                </a:solidFill>
                <a:uFillTx/>
              </a:rPr>
              <a:t>ANL</a:t>
            </a:r>
            <a:r>
              <a:rPr lang="en-US" sz="1400" dirty="0" smtClean="0">
                <a:solidFill>
                  <a:srgbClr val="FFFF9E"/>
                </a:solidFill>
                <a:uFillTx/>
              </a:rPr>
              <a:t>, Caltech, </a:t>
            </a:r>
            <a:r>
              <a:rPr lang="en-US" sz="1400" dirty="0" smtClean="0">
                <a:solidFill>
                  <a:srgbClr val="FFFF9E"/>
                </a:solidFill>
                <a:uFillTx/>
              </a:rPr>
              <a:t>FNAL</a:t>
            </a:r>
            <a:r>
              <a:rPr lang="en-US" sz="1400" dirty="0" smtClean="0">
                <a:solidFill>
                  <a:srgbClr val="FFFF9E"/>
                </a:solidFill>
                <a:uFillTx/>
              </a:rPr>
              <a:t>, NERSC, MAX/UMD</a:t>
            </a:r>
          </a:p>
        </p:txBody>
      </p:sp>
      <p:sp>
        <p:nvSpPr>
          <p:cNvPr id="17" name="Rectangle 16"/>
          <p:cNvSpPr/>
          <p:nvPr/>
        </p:nvSpPr>
        <p:spPr>
          <a:xfrm>
            <a:off x="360342" y="1895131"/>
            <a:ext cx="2842583" cy="523220"/>
          </a:xfrm>
          <a:prstGeom prst="rect">
            <a:avLst/>
          </a:prstGeom>
        </p:spPr>
        <p:txBody>
          <a:bodyPr wrap="square">
            <a:spAutoFit/>
          </a:bodyPr>
          <a:lstStyle/>
          <a:p>
            <a:r>
              <a:rPr lang="en-US" sz="1400" dirty="0">
                <a:solidFill>
                  <a:schemeClr val="tx1">
                    <a:lumMod val="50000"/>
                  </a:schemeClr>
                </a:solidFill>
              </a:rPr>
              <a:t>Network is a ‘first class’ resource </a:t>
            </a:r>
            <a:r>
              <a:rPr lang="en-US" sz="1400" dirty="0" smtClean="0">
                <a:solidFill>
                  <a:schemeClr val="tx1">
                    <a:lumMod val="50000"/>
                  </a:schemeClr>
                </a:solidFill>
              </a:rPr>
              <a:t>for a </a:t>
            </a:r>
            <a:r>
              <a:rPr lang="en-US" sz="1400" dirty="0" err="1" smtClean="0">
                <a:solidFill>
                  <a:schemeClr val="tx1">
                    <a:lumMod val="50000"/>
                  </a:schemeClr>
                </a:solidFill>
              </a:rPr>
              <a:t>Superfacility</a:t>
            </a:r>
            <a:r>
              <a:rPr lang="en-US" sz="1400" dirty="0" smtClean="0">
                <a:solidFill>
                  <a:schemeClr val="tx1">
                    <a:lumMod val="50000"/>
                  </a:schemeClr>
                </a:solidFill>
              </a:rPr>
              <a:t> </a:t>
            </a:r>
            <a:r>
              <a:rPr lang="en-US" sz="1400" dirty="0">
                <a:solidFill>
                  <a:schemeClr val="tx1">
                    <a:lumMod val="50000"/>
                  </a:schemeClr>
                </a:solidFill>
              </a:rPr>
              <a:t>workflow</a:t>
            </a:r>
          </a:p>
        </p:txBody>
      </p:sp>
      <p:sp>
        <p:nvSpPr>
          <p:cNvPr id="34" name="Rectangle 33"/>
          <p:cNvSpPr/>
          <p:nvPr/>
        </p:nvSpPr>
        <p:spPr>
          <a:xfrm>
            <a:off x="6183370" y="1785921"/>
            <a:ext cx="2842583" cy="523220"/>
          </a:xfrm>
          <a:prstGeom prst="rect">
            <a:avLst/>
          </a:prstGeom>
        </p:spPr>
        <p:txBody>
          <a:bodyPr wrap="square">
            <a:spAutoFit/>
          </a:bodyPr>
          <a:lstStyle/>
          <a:p>
            <a:r>
              <a:rPr lang="en-US" sz="1400" dirty="0" smtClean="0">
                <a:solidFill>
                  <a:schemeClr val="tx1">
                    <a:lumMod val="50000"/>
                  </a:schemeClr>
                </a:solidFill>
              </a:rPr>
              <a:t>Authentication and identity management across domains</a:t>
            </a:r>
            <a:endParaRPr lang="en-US" sz="1400" dirty="0">
              <a:solidFill>
                <a:schemeClr val="tx1">
                  <a:lumMod val="50000"/>
                </a:schemeClr>
              </a:solidFill>
            </a:endParaRPr>
          </a:p>
        </p:txBody>
      </p:sp>
    </p:spTree>
    <p:extLst>
      <p:ext uri="{BB962C8B-B14F-4D97-AF65-F5344CB8AC3E}">
        <p14:creationId xmlns:p14="http://schemas.microsoft.com/office/powerpoint/2010/main" val="126148364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019683" y="1346270"/>
            <a:ext cx="5253614" cy="3452771"/>
          </a:xfrm>
          <a:prstGeom prst="ellipse">
            <a:avLst/>
          </a:prstGeom>
          <a:solidFill>
            <a:srgbClr val="00A0BB">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i="1" dirty="0">
              <a:solidFill>
                <a:srgbClr val="FFFFFF"/>
              </a:solidFill>
              <a:latin typeface="Arial Narrow"/>
              <a:cs typeface="Arial Narrow"/>
            </a:endParaRPr>
          </a:p>
        </p:txBody>
      </p:sp>
      <p:sp>
        <p:nvSpPr>
          <p:cNvPr id="4" name="Oval 3"/>
          <p:cNvSpPr/>
          <p:nvPr/>
        </p:nvSpPr>
        <p:spPr>
          <a:xfrm>
            <a:off x="2901713" y="2043608"/>
            <a:ext cx="3504176" cy="2058095"/>
          </a:xfrm>
          <a:prstGeom prst="ellipse">
            <a:avLst/>
          </a:prstGeom>
          <a:solidFill>
            <a:schemeClr val="bg1">
              <a:alpha val="75000"/>
            </a:schemeClr>
          </a:solidFill>
          <a:ln>
            <a:noFill/>
          </a:ln>
        </p:spPr>
        <p:style>
          <a:lnRef idx="1">
            <a:schemeClr val="accent1"/>
          </a:lnRef>
          <a:fillRef idx="3">
            <a:schemeClr val="accent1"/>
          </a:fillRef>
          <a:effectRef idx="2">
            <a:schemeClr val="accent1"/>
          </a:effectRef>
          <a:fontRef idx="minor">
            <a:schemeClr val="lt1"/>
          </a:fontRef>
        </p:style>
        <p:txBody>
          <a:bodyPr tIns="0" rtlCol="0" anchor="t"/>
          <a:lstStyle/>
          <a:p>
            <a:pPr algn="ctr"/>
            <a:endParaRPr lang="en-US" sz="1200" i="1" dirty="0">
              <a:solidFill>
                <a:srgbClr val="FFFFFF"/>
              </a:solidFill>
              <a:latin typeface="Arial Narrow"/>
              <a:cs typeface="Arial Narrow"/>
            </a:endParaRPr>
          </a:p>
        </p:txBody>
      </p:sp>
      <p:sp>
        <p:nvSpPr>
          <p:cNvPr id="189" name="TextBox 188"/>
          <p:cNvSpPr txBox="1"/>
          <p:nvPr/>
        </p:nvSpPr>
        <p:spPr>
          <a:xfrm>
            <a:off x="2453687" y="2403967"/>
            <a:ext cx="397043" cy="246221"/>
          </a:xfrm>
          <a:prstGeom prst="rect">
            <a:avLst/>
          </a:prstGeom>
          <a:noFill/>
        </p:spPr>
        <p:txBody>
          <a:bodyPr wrap="square" lIns="0" tIns="0" rIns="0" bIns="0" rtlCol="0">
            <a:spAutoFit/>
          </a:bodyPr>
          <a:lstStyle/>
          <a:p>
            <a:pPr algn="ctr"/>
            <a:r>
              <a:rPr lang="en-US" sz="800" dirty="0" smtClean="0">
                <a:solidFill>
                  <a:srgbClr val="FFFFFF"/>
                </a:solidFill>
                <a:latin typeface="Arial Narrow"/>
                <a:cs typeface="Arial Narrow"/>
              </a:rPr>
              <a:t>Compute Cluster</a:t>
            </a:r>
            <a:endParaRPr lang="en-US" sz="800" dirty="0">
              <a:solidFill>
                <a:srgbClr val="FFFFFF"/>
              </a:solidFill>
              <a:latin typeface="Arial Narrow"/>
              <a:cs typeface="Arial Narrow"/>
            </a:endParaRPr>
          </a:p>
        </p:txBody>
      </p:sp>
      <p:sp>
        <p:nvSpPr>
          <p:cNvPr id="192" name="TextBox 191"/>
          <p:cNvSpPr txBox="1"/>
          <p:nvPr/>
        </p:nvSpPr>
        <p:spPr>
          <a:xfrm>
            <a:off x="6129672" y="2215806"/>
            <a:ext cx="683245" cy="369332"/>
          </a:xfrm>
          <a:prstGeom prst="rect">
            <a:avLst/>
          </a:prstGeom>
          <a:noFill/>
        </p:spPr>
        <p:txBody>
          <a:bodyPr wrap="square" lIns="0" tIns="0" rIns="0" bIns="0" rtlCol="0">
            <a:spAutoFit/>
          </a:bodyPr>
          <a:lstStyle/>
          <a:p>
            <a:pPr algn="ctr"/>
            <a:r>
              <a:rPr lang="en-US" sz="800" dirty="0" smtClean="0">
                <a:solidFill>
                  <a:srgbClr val="FFFFFF"/>
                </a:solidFill>
                <a:latin typeface="Arial Narrow"/>
                <a:cs typeface="Arial Narrow"/>
              </a:rPr>
              <a:t>Data plane Programmable Switch</a:t>
            </a:r>
            <a:endParaRPr lang="en-US" sz="800" dirty="0">
              <a:solidFill>
                <a:srgbClr val="FFFFFF"/>
              </a:solidFill>
              <a:latin typeface="Arial Narrow"/>
              <a:cs typeface="Arial Narrow"/>
            </a:endParaRPr>
          </a:p>
        </p:txBody>
      </p:sp>
      <p:sp>
        <p:nvSpPr>
          <p:cNvPr id="193" name="TextBox 192"/>
          <p:cNvSpPr txBox="1"/>
          <p:nvPr/>
        </p:nvSpPr>
        <p:spPr>
          <a:xfrm>
            <a:off x="4340523" y="4549898"/>
            <a:ext cx="552885" cy="246221"/>
          </a:xfrm>
          <a:prstGeom prst="rect">
            <a:avLst/>
          </a:prstGeom>
          <a:noFill/>
        </p:spPr>
        <p:txBody>
          <a:bodyPr wrap="square" lIns="0" tIns="0" rIns="0" bIns="0" rtlCol="0">
            <a:spAutoFit/>
          </a:bodyPr>
          <a:lstStyle/>
          <a:p>
            <a:pPr algn="ctr"/>
            <a:r>
              <a:rPr lang="en-US" sz="800" dirty="0" smtClean="0">
                <a:solidFill>
                  <a:srgbClr val="FFFFFF"/>
                </a:solidFill>
                <a:latin typeface="Arial Narrow"/>
                <a:cs typeface="Arial Narrow"/>
              </a:rPr>
              <a:t>Edge Switch Router</a:t>
            </a:r>
            <a:endParaRPr lang="en-US" sz="800" dirty="0">
              <a:solidFill>
                <a:srgbClr val="FFFFFF"/>
              </a:solidFill>
              <a:latin typeface="Arial Narrow"/>
              <a:cs typeface="Arial Narrow"/>
            </a:endParaRPr>
          </a:p>
        </p:txBody>
      </p:sp>
      <p:grpSp>
        <p:nvGrpSpPr>
          <p:cNvPr id="141" name="Group 140"/>
          <p:cNvGrpSpPr/>
          <p:nvPr/>
        </p:nvGrpSpPr>
        <p:grpSpPr>
          <a:xfrm>
            <a:off x="2826166" y="2162265"/>
            <a:ext cx="260197" cy="260197"/>
            <a:chOff x="1310989" y="2276733"/>
            <a:chExt cx="836926" cy="836926"/>
          </a:xfrm>
        </p:grpSpPr>
        <p:sp>
          <p:nvSpPr>
            <p:cNvPr id="184" name="Oval 183"/>
            <p:cNvSpPr/>
            <p:nvPr/>
          </p:nvSpPr>
          <p:spPr>
            <a:xfrm>
              <a:off x="1310989" y="2276733"/>
              <a:ext cx="836926" cy="836926"/>
            </a:xfrm>
            <a:prstGeom prst="ellipse">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5" name="Right Arrow 184"/>
            <p:cNvSpPr/>
            <p:nvPr/>
          </p:nvSpPr>
          <p:spPr>
            <a:xfrm>
              <a:off x="1390000"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6" name="Right Arrow 185"/>
            <p:cNvSpPr/>
            <p:nvPr/>
          </p:nvSpPr>
          <p:spPr>
            <a:xfrm rot="10800000">
              <a:off x="1793831"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7" name="Right Arrow 186"/>
            <p:cNvSpPr/>
            <p:nvPr/>
          </p:nvSpPr>
          <p:spPr>
            <a:xfrm rot="16200000">
              <a:off x="1592377" y="2370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8" name="Right Arrow 187"/>
            <p:cNvSpPr/>
            <p:nvPr/>
          </p:nvSpPr>
          <p:spPr>
            <a:xfrm rot="5400000">
              <a:off x="1592377" y="2774203"/>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42" name="Group 141"/>
          <p:cNvGrpSpPr/>
          <p:nvPr/>
        </p:nvGrpSpPr>
        <p:grpSpPr>
          <a:xfrm>
            <a:off x="6029043" y="1943060"/>
            <a:ext cx="260197" cy="260197"/>
            <a:chOff x="1310989" y="2276733"/>
            <a:chExt cx="836926" cy="836926"/>
          </a:xfrm>
        </p:grpSpPr>
        <p:sp>
          <p:nvSpPr>
            <p:cNvPr id="179" name="Oval 178"/>
            <p:cNvSpPr/>
            <p:nvPr/>
          </p:nvSpPr>
          <p:spPr>
            <a:xfrm>
              <a:off x="1310989" y="2276733"/>
              <a:ext cx="836926" cy="836926"/>
            </a:xfrm>
            <a:prstGeom prst="ellipse">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0" name="Right Arrow 179"/>
            <p:cNvSpPr/>
            <p:nvPr/>
          </p:nvSpPr>
          <p:spPr>
            <a:xfrm>
              <a:off x="1390000"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1" name="Right Arrow 180"/>
            <p:cNvSpPr/>
            <p:nvPr/>
          </p:nvSpPr>
          <p:spPr>
            <a:xfrm rot="10800000">
              <a:off x="1793831"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2" name="Right Arrow 181"/>
            <p:cNvSpPr/>
            <p:nvPr/>
          </p:nvSpPr>
          <p:spPr>
            <a:xfrm rot="16200000">
              <a:off x="1592377" y="2370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83" name="Right Arrow 182"/>
            <p:cNvSpPr/>
            <p:nvPr/>
          </p:nvSpPr>
          <p:spPr>
            <a:xfrm rot="5400000">
              <a:off x="1592377" y="2774203"/>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43" name="Group 142"/>
          <p:cNvGrpSpPr/>
          <p:nvPr/>
        </p:nvGrpSpPr>
        <p:grpSpPr>
          <a:xfrm>
            <a:off x="2533279" y="2189901"/>
            <a:ext cx="233918" cy="215340"/>
            <a:chOff x="269221" y="4083086"/>
            <a:chExt cx="627752" cy="577895"/>
          </a:xfrm>
        </p:grpSpPr>
        <p:sp>
          <p:nvSpPr>
            <p:cNvPr id="173" name="Rectangle 172"/>
            <p:cNvSpPr/>
            <p:nvPr/>
          </p:nvSpPr>
          <p:spPr>
            <a:xfrm>
              <a:off x="269221" y="4083086"/>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4" name="Oval 173"/>
            <p:cNvSpPr/>
            <p:nvPr/>
          </p:nvSpPr>
          <p:spPr>
            <a:xfrm>
              <a:off x="768865" y="4132835"/>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5" name="Rectangle 174"/>
            <p:cNvSpPr/>
            <p:nvPr/>
          </p:nvSpPr>
          <p:spPr>
            <a:xfrm>
              <a:off x="269221" y="4290095"/>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6" name="Oval 175"/>
            <p:cNvSpPr/>
            <p:nvPr/>
          </p:nvSpPr>
          <p:spPr>
            <a:xfrm>
              <a:off x="768865" y="4339844"/>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7" name="Rectangle 176"/>
            <p:cNvSpPr/>
            <p:nvPr/>
          </p:nvSpPr>
          <p:spPr>
            <a:xfrm>
              <a:off x="269221" y="4497103"/>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8" name="Oval 177"/>
            <p:cNvSpPr/>
            <p:nvPr/>
          </p:nvSpPr>
          <p:spPr>
            <a:xfrm>
              <a:off x="768865" y="4546852"/>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44" name="Group 143"/>
          <p:cNvGrpSpPr/>
          <p:nvPr/>
        </p:nvGrpSpPr>
        <p:grpSpPr>
          <a:xfrm>
            <a:off x="5753056" y="1963353"/>
            <a:ext cx="233918" cy="215340"/>
            <a:chOff x="269221" y="4083086"/>
            <a:chExt cx="627752" cy="577895"/>
          </a:xfrm>
        </p:grpSpPr>
        <p:sp>
          <p:nvSpPr>
            <p:cNvPr id="167" name="Rectangle 166"/>
            <p:cNvSpPr/>
            <p:nvPr/>
          </p:nvSpPr>
          <p:spPr>
            <a:xfrm>
              <a:off x="269221" y="4083086"/>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8" name="Oval 167"/>
            <p:cNvSpPr/>
            <p:nvPr/>
          </p:nvSpPr>
          <p:spPr>
            <a:xfrm>
              <a:off x="768865" y="4132835"/>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9" name="Rectangle 168"/>
            <p:cNvSpPr/>
            <p:nvPr/>
          </p:nvSpPr>
          <p:spPr>
            <a:xfrm>
              <a:off x="269221" y="4290095"/>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0" name="Oval 169"/>
            <p:cNvSpPr/>
            <p:nvPr/>
          </p:nvSpPr>
          <p:spPr>
            <a:xfrm>
              <a:off x="768865" y="4339844"/>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1" name="Rectangle 170"/>
            <p:cNvSpPr/>
            <p:nvPr/>
          </p:nvSpPr>
          <p:spPr>
            <a:xfrm>
              <a:off x="269221" y="4497103"/>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72" name="Oval 171"/>
            <p:cNvSpPr/>
            <p:nvPr/>
          </p:nvSpPr>
          <p:spPr>
            <a:xfrm>
              <a:off x="768865" y="4546852"/>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45" name="Group 144"/>
          <p:cNvGrpSpPr/>
          <p:nvPr/>
        </p:nvGrpSpPr>
        <p:grpSpPr>
          <a:xfrm>
            <a:off x="4485347" y="4289701"/>
            <a:ext cx="260197" cy="260197"/>
            <a:chOff x="1310989" y="2276733"/>
            <a:chExt cx="836926" cy="836926"/>
          </a:xfrm>
        </p:grpSpPr>
        <p:sp>
          <p:nvSpPr>
            <p:cNvPr id="162" name="Oval 161"/>
            <p:cNvSpPr/>
            <p:nvPr/>
          </p:nvSpPr>
          <p:spPr>
            <a:xfrm>
              <a:off x="1310989" y="2276733"/>
              <a:ext cx="836926" cy="836926"/>
            </a:xfrm>
            <a:prstGeom prst="ellipse">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3" name="Right Arrow 162"/>
            <p:cNvSpPr/>
            <p:nvPr/>
          </p:nvSpPr>
          <p:spPr>
            <a:xfrm>
              <a:off x="1390000"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4" name="Right Arrow 163"/>
            <p:cNvSpPr/>
            <p:nvPr/>
          </p:nvSpPr>
          <p:spPr>
            <a:xfrm rot="10800000">
              <a:off x="1793831"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5" name="Right Arrow 164"/>
            <p:cNvSpPr/>
            <p:nvPr/>
          </p:nvSpPr>
          <p:spPr>
            <a:xfrm rot="16200000">
              <a:off x="1592377" y="2370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6" name="Right Arrow 165"/>
            <p:cNvSpPr/>
            <p:nvPr/>
          </p:nvSpPr>
          <p:spPr>
            <a:xfrm rot="5400000">
              <a:off x="1592377" y="2774203"/>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sp>
        <p:nvSpPr>
          <p:cNvPr id="146" name="Rounded Rectangle 145"/>
          <p:cNvSpPr/>
          <p:nvPr/>
        </p:nvSpPr>
        <p:spPr>
          <a:xfrm>
            <a:off x="4790002" y="4320320"/>
            <a:ext cx="317451" cy="204311"/>
          </a:xfrm>
          <a:prstGeom prst="round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spAutoFit/>
          </a:bodyPr>
          <a:lstStyle/>
          <a:p>
            <a:pPr algn="ctr"/>
            <a:r>
              <a:rPr lang="en-US" sz="600" dirty="0" smtClean="0">
                <a:solidFill>
                  <a:srgbClr val="FFFFFF"/>
                </a:solidFill>
                <a:latin typeface="Arial Narrow"/>
                <a:cs typeface="Arial Narrow"/>
              </a:rPr>
              <a:t>Network Appliance</a:t>
            </a:r>
            <a:endParaRPr lang="en-US" sz="600" dirty="0">
              <a:solidFill>
                <a:srgbClr val="FFFFFF"/>
              </a:solidFill>
              <a:latin typeface="Arial Narrow"/>
              <a:cs typeface="Arial Narrow"/>
            </a:endParaRPr>
          </a:p>
        </p:txBody>
      </p:sp>
      <p:grpSp>
        <p:nvGrpSpPr>
          <p:cNvPr id="147" name="Group 146"/>
          <p:cNvGrpSpPr/>
          <p:nvPr/>
        </p:nvGrpSpPr>
        <p:grpSpPr>
          <a:xfrm>
            <a:off x="4194946" y="4314264"/>
            <a:ext cx="233918" cy="215340"/>
            <a:chOff x="269221" y="4083086"/>
            <a:chExt cx="627752" cy="577895"/>
          </a:xfrm>
        </p:grpSpPr>
        <p:sp>
          <p:nvSpPr>
            <p:cNvPr id="156" name="Rectangle 155"/>
            <p:cNvSpPr/>
            <p:nvPr/>
          </p:nvSpPr>
          <p:spPr>
            <a:xfrm>
              <a:off x="269221" y="4083086"/>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7" name="Oval 156"/>
            <p:cNvSpPr/>
            <p:nvPr/>
          </p:nvSpPr>
          <p:spPr>
            <a:xfrm>
              <a:off x="768865" y="4132835"/>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8" name="Rectangle 157"/>
            <p:cNvSpPr/>
            <p:nvPr/>
          </p:nvSpPr>
          <p:spPr>
            <a:xfrm>
              <a:off x="269221" y="4290095"/>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9" name="Oval 158"/>
            <p:cNvSpPr/>
            <p:nvPr/>
          </p:nvSpPr>
          <p:spPr>
            <a:xfrm>
              <a:off x="768865" y="4339844"/>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0" name="Rectangle 159"/>
            <p:cNvSpPr/>
            <p:nvPr/>
          </p:nvSpPr>
          <p:spPr>
            <a:xfrm>
              <a:off x="269221" y="4497103"/>
              <a:ext cx="627752" cy="163878"/>
            </a:xfrm>
            <a:prstGeom prst="rect">
              <a:avLst/>
            </a:prstGeom>
            <a:solidFill>
              <a:schemeClr val="tx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61" name="Oval 160"/>
            <p:cNvSpPr/>
            <p:nvPr/>
          </p:nvSpPr>
          <p:spPr>
            <a:xfrm>
              <a:off x="768865" y="4546852"/>
              <a:ext cx="62208" cy="64380"/>
            </a:xfrm>
            <a:prstGeom prst="ellipse">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48" name="Group 147"/>
          <p:cNvGrpSpPr/>
          <p:nvPr/>
        </p:nvGrpSpPr>
        <p:grpSpPr>
          <a:xfrm>
            <a:off x="6325308" y="1943060"/>
            <a:ext cx="266581" cy="266581"/>
            <a:chOff x="802870" y="5541232"/>
            <a:chExt cx="512332" cy="512332"/>
          </a:xfrm>
        </p:grpSpPr>
        <p:grpSp>
          <p:nvGrpSpPr>
            <p:cNvPr id="149" name="Group 148"/>
            <p:cNvGrpSpPr/>
            <p:nvPr/>
          </p:nvGrpSpPr>
          <p:grpSpPr>
            <a:xfrm>
              <a:off x="802870" y="5541232"/>
              <a:ext cx="512332" cy="512332"/>
              <a:chOff x="525917" y="764978"/>
              <a:chExt cx="757915" cy="757915"/>
            </a:xfrm>
          </p:grpSpPr>
          <p:sp>
            <p:nvSpPr>
              <p:cNvPr id="151" name="Rounded Rectangle 150"/>
              <p:cNvSpPr/>
              <p:nvPr/>
            </p:nvSpPr>
            <p:spPr>
              <a:xfrm>
                <a:off x="525917" y="764978"/>
                <a:ext cx="757915" cy="757915"/>
              </a:xfrm>
              <a:prstGeom prst="roundRect">
                <a:avLst/>
              </a:prstGeom>
              <a:solidFill>
                <a:srgbClr val="F2F2F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2" name="Right Arrow 151"/>
              <p:cNvSpPr/>
              <p:nvPr/>
            </p:nvSpPr>
            <p:spPr>
              <a:xfrm>
                <a:off x="963040" y="834484"/>
                <a:ext cx="275073" cy="245817"/>
              </a:xfrm>
              <a:prstGeom prst="rightArrow">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3" name="Right Arrow 152"/>
              <p:cNvSpPr/>
              <p:nvPr/>
            </p:nvSpPr>
            <p:spPr>
              <a:xfrm>
                <a:off x="963040" y="1136743"/>
                <a:ext cx="275073" cy="245817"/>
              </a:xfrm>
              <a:prstGeom prst="rightArrow">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4" name="Right Arrow 153"/>
              <p:cNvSpPr/>
              <p:nvPr/>
            </p:nvSpPr>
            <p:spPr>
              <a:xfrm rot="10800000">
                <a:off x="574455" y="1216435"/>
                <a:ext cx="275073" cy="245817"/>
              </a:xfrm>
              <a:prstGeom prst="rightArrow">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55" name="Right Arrow 154"/>
              <p:cNvSpPr/>
              <p:nvPr/>
            </p:nvSpPr>
            <p:spPr>
              <a:xfrm rot="10800000">
                <a:off x="574455" y="914176"/>
                <a:ext cx="275073" cy="245817"/>
              </a:xfrm>
              <a:prstGeom prst="rightArrow">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pic>
          <p:nvPicPr>
            <p:cNvPr id="150" name="Picture 149" descr="exe-51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74" y="5654675"/>
              <a:ext cx="331343" cy="263525"/>
            </a:xfrm>
            <a:prstGeom prst="rect">
              <a:avLst/>
            </a:prstGeom>
          </p:spPr>
        </p:pic>
      </p:grpSp>
      <p:sp>
        <p:nvSpPr>
          <p:cNvPr id="9" name="TextBox 8"/>
          <p:cNvSpPr txBox="1"/>
          <p:nvPr/>
        </p:nvSpPr>
        <p:spPr>
          <a:xfrm>
            <a:off x="1228791" y="0"/>
            <a:ext cx="6686446" cy="461665"/>
          </a:xfrm>
          <a:prstGeom prst="rect">
            <a:avLst/>
          </a:prstGeom>
          <a:noFill/>
        </p:spPr>
        <p:txBody>
          <a:bodyPr wrap="none" rtlCol="0">
            <a:spAutoFit/>
          </a:bodyPr>
          <a:lstStyle/>
          <a:p>
            <a:pPr algn="ctr"/>
            <a:r>
              <a:rPr lang="en-US" sz="2400" dirty="0">
                <a:solidFill>
                  <a:schemeClr val="bg1"/>
                </a:solidFill>
                <a:latin typeface="Arial Narrow"/>
                <a:cs typeface="Arial Narrow"/>
              </a:rPr>
              <a:t>ESnet6 (“Hollow-Core”) Conceptual Architecture Overview</a:t>
            </a:r>
          </a:p>
        </p:txBody>
      </p:sp>
      <p:sp>
        <p:nvSpPr>
          <p:cNvPr id="10" name="TextBox 9"/>
          <p:cNvSpPr txBox="1"/>
          <p:nvPr/>
        </p:nvSpPr>
        <p:spPr>
          <a:xfrm>
            <a:off x="4531889" y="4802803"/>
            <a:ext cx="4547809" cy="1631216"/>
          </a:xfrm>
          <a:prstGeom prst="rect">
            <a:avLst/>
          </a:prstGeom>
          <a:noFill/>
        </p:spPr>
        <p:txBody>
          <a:bodyPr wrap="square" rtlCol="0">
            <a:spAutoFit/>
          </a:bodyPr>
          <a:lstStyle/>
          <a:p>
            <a:r>
              <a:rPr lang="en-US" sz="1600" b="1" dirty="0" smtClean="0">
                <a:solidFill>
                  <a:srgbClr val="FFFF9E"/>
                </a:solidFill>
                <a:latin typeface="Arial Narrow"/>
                <a:cs typeface="Arial Narrow"/>
              </a:rPr>
              <a:t>Services </a:t>
            </a:r>
            <a:r>
              <a:rPr lang="en-US" sz="1600" b="1" dirty="0" smtClean="0">
                <a:solidFill>
                  <a:srgbClr val="FFFF9E"/>
                </a:solidFill>
                <a:latin typeface="Arial Narrow"/>
                <a:cs typeface="Arial Narrow"/>
              </a:rPr>
              <a:t>Edge optimized for flexibility</a:t>
            </a:r>
            <a:endParaRPr lang="en-US" sz="1600" b="1" dirty="0" smtClean="0">
              <a:solidFill>
                <a:srgbClr val="FFFF9E"/>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Programmable</a:t>
            </a:r>
            <a:r>
              <a:rPr lang="en-US" sz="1400" dirty="0" smtClean="0">
                <a:solidFill>
                  <a:srgbClr val="FFFFFF"/>
                </a:solidFill>
                <a:latin typeface="Arial Narrow"/>
                <a:cs typeface="Arial Narrow"/>
              </a:rPr>
              <a:t> </a:t>
            </a:r>
            <a:r>
              <a:rPr lang="en-US" sz="1400" dirty="0" smtClean="0">
                <a:solidFill>
                  <a:srgbClr val="FFFFFF"/>
                </a:solidFill>
                <a:latin typeface="Arial Narrow"/>
                <a:cs typeface="Arial Narrow"/>
              </a:rPr>
              <a:t>to manage </a:t>
            </a:r>
            <a:r>
              <a:rPr lang="en-US" sz="1400" dirty="0" smtClean="0">
                <a:solidFill>
                  <a:srgbClr val="FFFFFF"/>
                </a:solidFill>
                <a:latin typeface="Arial Narrow"/>
                <a:cs typeface="Arial Narrow"/>
              </a:rPr>
              <a:t>edge router/switch and retrieve telemetry </a:t>
            </a:r>
            <a:r>
              <a:rPr lang="en-US" sz="1400" dirty="0" smtClean="0">
                <a:solidFill>
                  <a:srgbClr val="FFFFFF"/>
                </a:solidFill>
                <a:latin typeface="Arial Narrow"/>
                <a:cs typeface="Arial Narrow"/>
              </a:rPr>
              <a:t>information</a:t>
            </a:r>
            <a:endParaRPr lang="en-US" sz="1400" dirty="0" smtClean="0">
              <a:solidFill>
                <a:srgbClr val="FFFFFF"/>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Flexible</a:t>
            </a:r>
            <a:r>
              <a:rPr lang="en-US" sz="1400" dirty="0" smtClean="0">
                <a:solidFill>
                  <a:srgbClr val="FFFFFF"/>
                </a:solidFill>
                <a:latin typeface="Arial Narrow"/>
                <a:cs typeface="Arial Narrow"/>
              </a:rPr>
              <a:t> </a:t>
            </a:r>
            <a:r>
              <a:rPr lang="en-US" sz="1400" dirty="0" smtClean="0">
                <a:solidFill>
                  <a:srgbClr val="FFFFFF"/>
                </a:solidFill>
                <a:latin typeface="Arial Narrow"/>
                <a:cs typeface="Arial Narrow"/>
              </a:rPr>
              <a:t>programmable </a:t>
            </a:r>
            <a:r>
              <a:rPr lang="en-US" sz="1400" dirty="0" smtClean="0">
                <a:solidFill>
                  <a:srgbClr val="FFFFFF"/>
                </a:solidFill>
                <a:latin typeface="Arial Narrow"/>
                <a:cs typeface="Arial Narrow"/>
              </a:rPr>
              <a:t>switches (e.g. </a:t>
            </a:r>
            <a:r>
              <a:rPr lang="en-US" sz="1400" dirty="0" smtClean="0">
                <a:solidFill>
                  <a:srgbClr val="FFFFFF"/>
                </a:solidFill>
                <a:latin typeface="Arial Narrow"/>
                <a:cs typeface="Arial Narrow"/>
              </a:rPr>
              <a:t>FPGA, NPU) </a:t>
            </a:r>
            <a:endParaRPr lang="en-US" sz="1400" dirty="0" smtClean="0">
              <a:solidFill>
                <a:srgbClr val="FFFFFF"/>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Dynamic</a:t>
            </a:r>
            <a:r>
              <a:rPr lang="en-US" sz="1400" dirty="0" smtClean="0">
                <a:solidFill>
                  <a:srgbClr val="FFFFFF"/>
                </a:solidFill>
                <a:latin typeface="Arial Narrow"/>
                <a:cs typeface="Arial Narrow"/>
              </a:rPr>
              <a:t> </a:t>
            </a:r>
            <a:r>
              <a:rPr lang="en-US" sz="1400" dirty="0" smtClean="0">
                <a:solidFill>
                  <a:srgbClr val="FFFFFF"/>
                </a:solidFill>
                <a:latin typeface="Arial Narrow"/>
                <a:cs typeface="Arial Narrow"/>
              </a:rPr>
              <a:t>instantiation of </a:t>
            </a:r>
            <a:r>
              <a:rPr lang="en-US" sz="1400" dirty="0" smtClean="0">
                <a:solidFill>
                  <a:srgbClr val="FFFFFF"/>
                </a:solidFill>
                <a:latin typeface="Arial Narrow"/>
                <a:cs typeface="Arial Narrow"/>
              </a:rPr>
              <a:t>services driven by SDN </a:t>
            </a:r>
            <a:r>
              <a:rPr lang="en-US" sz="1400" dirty="0">
                <a:solidFill>
                  <a:srgbClr val="FFFFFF"/>
                </a:solidFill>
                <a:latin typeface="Arial Narrow"/>
                <a:cs typeface="Arial Narrow"/>
              </a:rPr>
              <a:t>paradigms (</a:t>
            </a:r>
            <a:r>
              <a:rPr lang="en-US" sz="1400" dirty="0" smtClean="0">
                <a:solidFill>
                  <a:srgbClr val="FFFFFF"/>
                </a:solidFill>
                <a:latin typeface="Arial Narrow"/>
                <a:cs typeface="Arial Narrow"/>
              </a:rPr>
              <a:t>e.g., virtualization, </a:t>
            </a:r>
            <a:r>
              <a:rPr lang="en-US" sz="1400" dirty="0">
                <a:solidFill>
                  <a:srgbClr val="FFFFFF"/>
                </a:solidFill>
                <a:latin typeface="Arial Narrow"/>
                <a:cs typeface="Arial Narrow"/>
              </a:rPr>
              <a:t>service chaining).</a:t>
            </a:r>
          </a:p>
          <a:p>
            <a:pPr marL="285750" indent="-285750">
              <a:buClr>
                <a:schemeClr val="tx1">
                  <a:lumMod val="60000"/>
                  <a:lumOff val="40000"/>
                </a:schemeClr>
              </a:buClr>
              <a:buFont typeface="Arial"/>
              <a:buChar char="•"/>
            </a:pPr>
            <a:endParaRPr lang="en-US" sz="1400" dirty="0" smtClean="0">
              <a:solidFill>
                <a:srgbClr val="FFFFFF"/>
              </a:solidFill>
              <a:latin typeface="Arial Narrow"/>
              <a:cs typeface="Arial Narrow"/>
            </a:endParaRPr>
          </a:p>
        </p:txBody>
      </p:sp>
      <p:sp>
        <p:nvSpPr>
          <p:cNvPr id="2" name="Title 1"/>
          <p:cNvSpPr>
            <a:spLocks noGrp="1"/>
          </p:cNvSpPr>
          <p:nvPr>
            <p:ph type="title"/>
          </p:nvPr>
        </p:nvSpPr>
        <p:spPr/>
        <p:txBody>
          <a:bodyPr/>
          <a:lstStyle/>
          <a:p>
            <a:r>
              <a:rPr lang="en-US" dirty="0" smtClean="0"/>
              <a:t>ESnet6 plans for </a:t>
            </a:r>
            <a:r>
              <a:rPr lang="en-US" dirty="0" err="1" smtClean="0"/>
              <a:t>superfacility</a:t>
            </a:r>
            <a:r>
              <a:rPr lang="en-US" dirty="0" smtClean="0"/>
              <a:t> support</a:t>
            </a:r>
            <a:endParaRPr lang="en-US" dirty="0"/>
          </a:p>
        </p:txBody>
      </p:sp>
      <p:sp>
        <p:nvSpPr>
          <p:cNvPr id="8" name="TextBox 7"/>
          <p:cNvSpPr txBox="1"/>
          <p:nvPr/>
        </p:nvSpPr>
        <p:spPr>
          <a:xfrm>
            <a:off x="3612169" y="1482205"/>
            <a:ext cx="2068643" cy="461665"/>
          </a:xfrm>
          <a:prstGeom prst="rect">
            <a:avLst/>
          </a:prstGeom>
          <a:noFill/>
        </p:spPr>
        <p:txBody>
          <a:bodyPr wrap="square" lIns="0" tIns="0" rIns="0" bIns="0" rtlCol="0">
            <a:spAutoFit/>
          </a:bodyPr>
          <a:lstStyle/>
          <a:p>
            <a:pPr algn="ctr"/>
            <a:r>
              <a:rPr lang="en-US" b="1" dirty="0" smtClean="0">
                <a:solidFill>
                  <a:srgbClr val="FFFFFF"/>
                </a:solidFill>
                <a:latin typeface="Arial Narrow"/>
                <a:cs typeface="Arial Narrow"/>
              </a:rPr>
              <a:t>Services Edge</a:t>
            </a:r>
          </a:p>
          <a:p>
            <a:pPr algn="ctr"/>
            <a:r>
              <a:rPr lang="en-US" sz="1200" i="1" dirty="0" smtClean="0">
                <a:solidFill>
                  <a:srgbClr val="FFFFFF"/>
                </a:solidFill>
                <a:latin typeface="Arial Narrow"/>
                <a:cs typeface="Arial Narrow"/>
              </a:rPr>
              <a:t>Programmable, Flexible, Dynamic</a:t>
            </a:r>
            <a:endParaRPr lang="en-US" sz="1200" i="1" dirty="0">
              <a:solidFill>
                <a:srgbClr val="FFFFFF"/>
              </a:solidFill>
              <a:latin typeface="Arial Narrow"/>
              <a:cs typeface="Arial Narrow"/>
            </a:endParaRPr>
          </a:p>
        </p:txBody>
      </p:sp>
      <p:sp>
        <p:nvSpPr>
          <p:cNvPr id="23" name="TextBox 22"/>
          <p:cNvSpPr txBox="1"/>
          <p:nvPr/>
        </p:nvSpPr>
        <p:spPr>
          <a:xfrm>
            <a:off x="230024" y="4799213"/>
            <a:ext cx="4151103" cy="1415772"/>
          </a:xfrm>
          <a:prstGeom prst="rect">
            <a:avLst/>
          </a:prstGeom>
          <a:noFill/>
        </p:spPr>
        <p:txBody>
          <a:bodyPr wrap="square" rtlCol="0">
            <a:spAutoFit/>
          </a:bodyPr>
          <a:lstStyle/>
          <a:p>
            <a:r>
              <a:rPr lang="en-US" sz="1600" b="1" dirty="0" smtClean="0">
                <a:solidFill>
                  <a:srgbClr val="FFFF9E"/>
                </a:solidFill>
                <a:latin typeface="Arial Narrow"/>
                <a:cs typeface="Arial Narrow"/>
              </a:rPr>
              <a:t>“Hollow” </a:t>
            </a:r>
            <a:r>
              <a:rPr lang="en-US" sz="1600" b="1" dirty="0" smtClean="0">
                <a:solidFill>
                  <a:srgbClr val="FFFF9E"/>
                </a:solidFill>
                <a:latin typeface="Arial Narrow"/>
                <a:cs typeface="Arial Narrow"/>
              </a:rPr>
              <a:t>Core optimized for performance</a:t>
            </a:r>
            <a:endParaRPr lang="en-US" sz="1600" b="1" dirty="0" smtClean="0">
              <a:solidFill>
                <a:srgbClr val="FFFF9E"/>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Programmable</a:t>
            </a:r>
            <a:r>
              <a:rPr lang="en-US" sz="1400" dirty="0">
                <a:solidFill>
                  <a:srgbClr val="FFFFFF"/>
                </a:solidFill>
                <a:latin typeface="Arial Narrow"/>
                <a:cs typeface="Arial Narrow"/>
              </a:rPr>
              <a:t> </a:t>
            </a:r>
            <a:r>
              <a:rPr lang="en-US" sz="1400" dirty="0" smtClean="0">
                <a:solidFill>
                  <a:srgbClr val="FFFFFF"/>
                </a:solidFill>
                <a:latin typeface="Arial Narrow"/>
                <a:cs typeface="Arial Narrow"/>
              </a:rPr>
              <a:t>to allocate bandwidth and </a:t>
            </a:r>
            <a:r>
              <a:rPr lang="en-US" sz="1400" dirty="0" smtClean="0">
                <a:solidFill>
                  <a:srgbClr val="FFFFFF"/>
                </a:solidFill>
                <a:latin typeface="Arial Narrow"/>
                <a:cs typeface="Arial Narrow"/>
              </a:rPr>
              <a:t>monitor status </a:t>
            </a:r>
            <a:endParaRPr lang="en-US" sz="1400" dirty="0" smtClean="0">
              <a:solidFill>
                <a:srgbClr val="FFFFFF"/>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Scalable</a:t>
            </a:r>
            <a:r>
              <a:rPr lang="en-US" sz="1400" dirty="0" smtClean="0">
                <a:solidFill>
                  <a:srgbClr val="FFFFFF"/>
                </a:solidFill>
                <a:latin typeface="Arial Narrow"/>
                <a:cs typeface="Arial Narrow"/>
              </a:rPr>
              <a:t> </a:t>
            </a:r>
            <a:r>
              <a:rPr lang="mr-IN" sz="1400" dirty="0" smtClean="0">
                <a:solidFill>
                  <a:srgbClr val="FFFFFF"/>
                </a:solidFill>
                <a:latin typeface="Arial Narrow"/>
                <a:cs typeface="Arial Narrow"/>
              </a:rPr>
              <a:t>–</a:t>
            </a:r>
            <a:r>
              <a:rPr lang="en-US" sz="1400" dirty="0" smtClean="0">
                <a:solidFill>
                  <a:srgbClr val="FFFFFF"/>
                </a:solidFill>
                <a:latin typeface="Arial Narrow"/>
                <a:cs typeface="Arial Narrow"/>
              </a:rPr>
              <a:t>Leverage </a:t>
            </a:r>
            <a:r>
              <a:rPr lang="en-US" sz="1400" dirty="0" smtClean="0">
                <a:solidFill>
                  <a:srgbClr val="FFFFFF"/>
                </a:solidFill>
                <a:latin typeface="Arial Narrow"/>
                <a:cs typeface="Arial Narrow"/>
              </a:rPr>
              <a:t>latest technology (e.g. </a:t>
            </a:r>
            <a:r>
              <a:rPr lang="en-US" sz="1400" dirty="0" err="1" smtClean="0">
                <a:solidFill>
                  <a:srgbClr val="FFFFFF"/>
                </a:solidFill>
                <a:latin typeface="Arial Narrow"/>
                <a:cs typeface="Arial Narrow"/>
              </a:rPr>
              <a:t>FlexGrid</a:t>
            </a:r>
            <a:r>
              <a:rPr lang="en-US" sz="1400" dirty="0" smtClean="0">
                <a:solidFill>
                  <a:srgbClr val="FFFFFF"/>
                </a:solidFill>
                <a:latin typeface="Arial Narrow"/>
                <a:cs typeface="Arial Narrow"/>
              </a:rPr>
              <a:t> spectral partitioning, tunable wave modulation</a:t>
            </a:r>
            <a:r>
              <a:rPr lang="en-US" sz="1400" dirty="0" smtClean="0">
                <a:solidFill>
                  <a:srgbClr val="FFFFFF"/>
                </a:solidFill>
                <a:latin typeface="Arial Narrow"/>
                <a:cs typeface="Arial Narrow"/>
              </a:rPr>
              <a:t>)</a:t>
            </a:r>
            <a:endParaRPr lang="en-US" sz="1400" dirty="0" smtClean="0">
              <a:solidFill>
                <a:srgbClr val="FFFFFF"/>
              </a:solidFill>
              <a:latin typeface="Arial Narrow"/>
              <a:cs typeface="Arial Narrow"/>
            </a:endParaRPr>
          </a:p>
          <a:p>
            <a:pPr marL="285750" indent="-285750">
              <a:buClr>
                <a:schemeClr val="tx1">
                  <a:lumMod val="60000"/>
                  <a:lumOff val="40000"/>
                </a:schemeClr>
              </a:buClr>
              <a:buFont typeface="Arial"/>
              <a:buChar char="•"/>
            </a:pPr>
            <a:r>
              <a:rPr lang="en-US" sz="1400" b="1" i="1" dirty="0" smtClean="0">
                <a:solidFill>
                  <a:srgbClr val="FFFFFF"/>
                </a:solidFill>
                <a:latin typeface="Arial Narrow"/>
                <a:cs typeface="Arial Narrow"/>
              </a:rPr>
              <a:t>Resilient</a:t>
            </a:r>
            <a:r>
              <a:rPr lang="en-US" sz="1400" dirty="0" smtClean="0">
                <a:solidFill>
                  <a:srgbClr val="FFFFFF"/>
                </a:solidFill>
                <a:latin typeface="Arial Narrow"/>
                <a:cs typeface="Arial Narrow"/>
              </a:rPr>
              <a:t> </a:t>
            </a:r>
            <a:r>
              <a:rPr lang="mr-IN" sz="1400" dirty="0" smtClean="0">
                <a:solidFill>
                  <a:srgbClr val="FFFFFF"/>
                </a:solidFill>
                <a:latin typeface="Arial Narrow"/>
                <a:cs typeface="Arial Narrow"/>
              </a:rPr>
              <a:t>–</a:t>
            </a:r>
            <a:r>
              <a:rPr lang="en-US" sz="1400" dirty="0" smtClean="0">
                <a:solidFill>
                  <a:srgbClr val="FFFFFF"/>
                </a:solidFill>
                <a:latin typeface="Arial Narrow"/>
                <a:cs typeface="Arial Narrow"/>
              </a:rPr>
              <a:t> Protection and restoration functions using next generation Traffic Engineering (TE) </a:t>
            </a:r>
            <a:r>
              <a:rPr lang="en-US" sz="1400" dirty="0" smtClean="0">
                <a:solidFill>
                  <a:srgbClr val="FFFFFF"/>
                </a:solidFill>
                <a:latin typeface="Arial Narrow"/>
                <a:cs typeface="Arial Narrow"/>
              </a:rPr>
              <a:t>protocols</a:t>
            </a:r>
            <a:endParaRPr lang="en-US" sz="1400" dirty="0" smtClean="0">
              <a:solidFill>
                <a:srgbClr val="FFFFFF"/>
              </a:solidFill>
              <a:latin typeface="Arial Narrow"/>
              <a:cs typeface="Arial Narrow"/>
            </a:endParaRPr>
          </a:p>
        </p:txBody>
      </p:sp>
      <p:grpSp>
        <p:nvGrpSpPr>
          <p:cNvPr id="11" name="Group 10"/>
          <p:cNvGrpSpPr/>
          <p:nvPr/>
        </p:nvGrpSpPr>
        <p:grpSpPr>
          <a:xfrm>
            <a:off x="3305546" y="2620838"/>
            <a:ext cx="2681888" cy="1263222"/>
            <a:chOff x="1962067" y="2549933"/>
            <a:chExt cx="5269473" cy="2482026"/>
          </a:xfrm>
        </p:grpSpPr>
        <p:grpSp>
          <p:nvGrpSpPr>
            <p:cNvPr id="12" name="Group 11"/>
            <p:cNvGrpSpPr/>
            <p:nvPr/>
          </p:nvGrpSpPr>
          <p:grpSpPr>
            <a:xfrm>
              <a:off x="6341986" y="4166983"/>
              <a:ext cx="707790" cy="185343"/>
              <a:chOff x="2407969" y="4742240"/>
              <a:chExt cx="1618178" cy="310197"/>
            </a:xfrm>
          </p:grpSpPr>
          <p:cxnSp>
            <p:nvCxnSpPr>
              <p:cNvPr id="134" name="Straight Connector 133"/>
              <p:cNvCxnSpPr/>
              <p:nvPr/>
            </p:nvCxnSpPr>
            <p:spPr>
              <a:xfrm flipH="1">
                <a:off x="2407970" y="4742240"/>
                <a:ext cx="1618177" cy="0"/>
              </a:xfrm>
              <a:prstGeom prst="line">
                <a:avLst/>
              </a:prstGeom>
              <a:ln w="5715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2407970" y="4804279"/>
                <a:ext cx="1618177" cy="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2407970" y="4866318"/>
                <a:ext cx="1618177" cy="0"/>
              </a:xfrm>
              <a:prstGeom prst="line">
                <a:avLst/>
              </a:prstGeom>
              <a:ln w="57150" cmpd="sng">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2407970" y="4928357"/>
                <a:ext cx="1618177" cy="0"/>
              </a:xfrm>
              <a:prstGeom prst="line">
                <a:avLst/>
              </a:prstGeom>
              <a:ln w="57150" cmpd="sng">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2407969" y="4990396"/>
                <a:ext cx="1618177" cy="0"/>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2407969" y="5052437"/>
                <a:ext cx="1618177" cy="0"/>
              </a:xfrm>
              <a:prstGeom prst="line">
                <a:avLst/>
              </a:prstGeom>
              <a:ln w="57150" cmpd="sng">
                <a:solidFill>
                  <a:srgbClr val="800080"/>
                </a:solidFill>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2143830" y="4166983"/>
              <a:ext cx="707790" cy="185343"/>
              <a:chOff x="2407969" y="4742240"/>
              <a:chExt cx="1618178" cy="310197"/>
            </a:xfrm>
          </p:grpSpPr>
          <p:cxnSp>
            <p:nvCxnSpPr>
              <p:cNvPr id="128" name="Straight Connector 127"/>
              <p:cNvCxnSpPr/>
              <p:nvPr/>
            </p:nvCxnSpPr>
            <p:spPr>
              <a:xfrm flipH="1">
                <a:off x="2407970" y="4742240"/>
                <a:ext cx="1618177" cy="0"/>
              </a:xfrm>
              <a:prstGeom prst="line">
                <a:avLst/>
              </a:prstGeom>
              <a:ln w="5715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2407970" y="4804279"/>
                <a:ext cx="1618177" cy="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2407970" y="4866318"/>
                <a:ext cx="1618177" cy="0"/>
              </a:xfrm>
              <a:prstGeom prst="line">
                <a:avLst/>
              </a:prstGeom>
              <a:ln w="57150" cmpd="sng">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2407970" y="4928357"/>
                <a:ext cx="1618177" cy="0"/>
              </a:xfrm>
              <a:prstGeom prst="line">
                <a:avLst/>
              </a:prstGeom>
              <a:ln w="57150" cmpd="sng">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2407969" y="4990396"/>
                <a:ext cx="1618177" cy="0"/>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2407969" y="5052437"/>
                <a:ext cx="1618177" cy="0"/>
              </a:xfrm>
              <a:prstGeom prst="line">
                <a:avLst/>
              </a:prstGeom>
              <a:ln w="57150" cmpd="sng">
                <a:solidFill>
                  <a:srgbClr val="800080"/>
                </a:solidFill>
              </a:ln>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3663097" y="4166983"/>
              <a:ext cx="1867413" cy="185343"/>
              <a:chOff x="2407969" y="4742240"/>
              <a:chExt cx="1618178" cy="310197"/>
            </a:xfrm>
          </p:grpSpPr>
          <p:cxnSp>
            <p:nvCxnSpPr>
              <p:cNvPr id="122" name="Straight Connector 121"/>
              <p:cNvCxnSpPr/>
              <p:nvPr/>
            </p:nvCxnSpPr>
            <p:spPr>
              <a:xfrm flipH="1">
                <a:off x="2407970" y="4742240"/>
                <a:ext cx="1618177" cy="0"/>
              </a:xfrm>
              <a:prstGeom prst="line">
                <a:avLst/>
              </a:prstGeom>
              <a:ln w="5715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2407970" y="4804279"/>
                <a:ext cx="1618177" cy="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2407970" y="4866318"/>
                <a:ext cx="1618177" cy="0"/>
              </a:xfrm>
              <a:prstGeom prst="line">
                <a:avLst/>
              </a:prstGeom>
              <a:ln w="57150" cmpd="sng">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2407970" y="4928357"/>
                <a:ext cx="1618177" cy="0"/>
              </a:xfrm>
              <a:prstGeom prst="line">
                <a:avLst/>
              </a:prstGeom>
              <a:ln w="57150" cmpd="sng">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2407969" y="4990396"/>
                <a:ext cx="1618177" cy="0"/>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2407969" y="5052437"/>
                <a:ext cx="1618177" cy="0"/>
              </a:xfrm>
              <a:prstGeom prst="line">
                <a:avLst/>
              </a:prstGeom>
              <a:ln w="57150" cmpd="sng">
                <a:solidFill>
                  <a:srgbClr val="800080"/>
                </a:solidFill>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2851620" y="2778655"/>
              <a:ext cx="811476" cy="1723176"/>
              <a:chOff x="1049853" y="2276733"/>
              <a:chExt cx="1358116" cy="2883970"/>
            </a:xfrm>
          </p:grpSpPr>
          <p:grpSp>
            <p:nvGrpSpPr>
              <p:cNvPr id="77" name="Group 76"/>
              <p:cNvGrpSpPr/>
              <p:nvPr/>
            </p:nvGrpSpPr>
            <p:grpSpPr>
              <a:xfrm>
                <a:off x="1310989" y="2276733"/>
                <a:ext cx="836926" cy="836926"/>
                <a:chOff x="1310989" y="2276733"/>
                <a:chExt cx="836926" cy="836926"/>
              </a:xfrm>
            </p:grpSpPr>
            <p:sp>
              <p:nvSpPr>
                <p:cNvPr id="117" name="Oval 116"/>
                <p:cNvSpPr/>
                <p:nvPr/>
              </p:nvSpPr>
              <p:spPr>
                <a:xfrm>
                  <a:off x="1310989" y="2276733"/>
                  <a:ext cx="836926" cy="836926"/>
                </a:xfrm>
                <a:prstGeom prst="ellipse">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18" name="Right Arrow 117"/>
                <p:cNvSpPr/>
                <p:nvPr/>
              </p:nvSpPr>
              <p:spPr>
                <a:xfrm>
                  <a:off x="1390000"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19" name="Right Arrow 118"/>
                <p:cNvSpPr/>
                <p:nvPr/>
              </p:nvSpPr>
              <p:spPr>
                <a:xfrm rot="10800000">
                  <a:off x="1793831"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20" name="Right Arrow 119"/>
                <p:cNvSpPr/>
                <p:nvPr/>
              </p:nvSpPr>
              <p:spPr>
                <a:xfrm rot="16200000">
                  <a:off x="1592377" y="2370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121" name="Right Arrow 120"/>
                <p:cNvSpPr/>
                <p:nvPr/>
              </p:nvSpPr>
              <p:spPr>
                <a:xfrm rot="5400000">
                  <a:off x="1592377" y="2774203"/>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78" name="Group 77"/>
              <p:cNvGrpSpPr/>
              <p:nvPr/>
            </p:nvGrpSpPr>
            <p:grpSpPr>
              <a:xfrm>
                <a:off x="1049853" y="4323777"/>
                <a:ext cx="1358116" cy="836926"/>
                <a:chOff x="1049853" y="3558494"/>
                <a:chExt cx="1358116" cy="836926"/>
              </a:xfrm>
            </p:grpSpPr>
            <p:grpSp>
              <p:nvGrpSpPr>
                <p:cNvPr id="82" name="Group 81"/>
                <p:cNvGrpSpPr/>
                <p:nvPr/>
              </p:nvGrpSpPr>
              <p:grpSpPr>
                <a:xfrm>
                  <a:off x="1463158" y="4062060"/>
                  <a:ext cx="684757" cy="298470"/>
                  <a:chOff x="3201388" y="2885413"/>
                  <a:chExt cx="684757" cy="298470"/>
                </a:xfrm>
              </p:grpSpPr>
              <p:sp>
                <p:nvSpPr>
                  <p:cNvPr id="107" name="Rectangle 106"/>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108" name="Group 107"/>
                  <p:cNvGrpSpPr/>
                  <p:nvPr/>
                </p:nvGrpSpPr>
                <p:grpSpPr>
                  <a:xfrm>
                    <a:off x="3271238" y="2958789"/>
                    <a:ext cx="557812" cy="151718"/>
                    <a:chOff x="3271238" y="2958789"/>
                    <a:chExt cx="557812" cy="151718"/>
                  </a:xfrm>
                </p:grpSpPr>
                <p:grpSp>
                  <p:nvGrpSpPr>
                    <p:cNvPr id="109" name="Group 108"/>
                    <p:cNvGrpSpPr/>
                    <p:nvPr/>
                  </p:nvGrpSpPr>
                  <p:grpSpPr>
                    <a:xfrm>
                      <a:off x="3271238" y="2958789"/>
                      <a:ext cx="557812" cy="151718"/>
                      <a:chOff x="3271238" y="3558493"/>
                      <a:chExt cx="557812" cy="151718"/>
                    </a:xfrm>
                  </p:grpSpPr>
                  <p:cxnSp>
                    <p:nvCxnSpPr>
                      <p:cNvPr id="114" name="Straight Connector 113"/>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110" name="Group 109"/>
                    <p:cNvGrpSpPr/>
                    <p:nvPr/>
                  </p:nvGrpSpPr>
                  <p:grpSpPr>
                    <a:xfrm flipV="1">
                      <a:off x="3271238" y="2958789"/>
                      <a:ext cx="557812" cy="151718"/>
                      <a:chOff x="3271238" y="3558493"/>
                      <a:chExt cx="557812" cy="151718"/>
                    </a:xfrm>
                  </p:grpSpPr>
                  <p:cxnSp>
                    <p:nvCxnSpPr>
                      <p:cNvPr id="111" name="Straight Connector 110"/>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sp>
              <p:nvSpPr>
                <p:cNvPr id="83" name="Trapezoid 82"/>
                <p:cNvSpPr/>
                <p:nvPr/>
              </p:nvSpPr>
              <p:spPr>
                <a:xfrm rot="16200000">
                  <a:off x="745520" y="3862827"/>
                  <a:ext cx="836926" cy="228259"/>
                </a:xfrm>
                <a:prstGeom prst="trapezoid">
                  <a:avLst>
                    <a:gd name="adj" fmla="val 63461"/>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84" name="Trapezoid 83"/>
                <p:cNvSpPr/>
                <p:nvPr/>
              </p:nvSpPr>
              <p:spPr>
                <a:xfrm rot="5400000">
                  <a:off x="1875377" y="3862827"/>
                  <a:ext cx="836926" cy="228259"/>
                </a:xfrm>
                <a:prstGeom prst="trapezoid">
                  <a:avLst>
                    <a:gd name="adj" fmla="val 63461"/>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85" name="Group 84"/>
                <p:cNvGrpSpPr/>
                <p:nvPr/>
              </p:nvGrpSpPr>
              <p:grpSpPr>
                <a:xfrm>
                  <a:off x="1388312" y="3832473"/>
                  <a:ext cx="684757" cy="298470"/>
                  <a:chOff x="3201388" y="2885413"/>
                  <a:chExt cx="684757" cy="298470"/>
                </a:xfrm>
              </p:grpSpPr>
              <p:sp>
                <p:nvSpPr>
                  <p:cNvPr id="97" name="Rectangle 96"/>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98" name="Group 97"/>
                  <p:cNvGrpSpPr/>
                  <p:nvPr/>
                </p:nvGrpSpPr>
                <p:grpSpPr>
                  <a:xfrm>
                    <a:off x="3271238" y="2958789"/>
                    <a:ext cx="557812" cy="151718"/>
                    <a:chOff x="3271238" y="2958789"/>
                    <a:chExt cx="557812" cy="151718"/>
                  </a:xfrm>
                </p:grpSpPr>
                <p:grpSp>
                  <p:nvGrpSpPr>
                    <p:cNvPr id="99" name="Group 98"/>
                    <p:cNvGrpSpPr/>
                    <p:nvPr/>
                  </p:nvGrpSpPr>
                  <p:grpSpPr>
                    <a:xfrm>
                      <a:off x="3271238" y="2958789"/>
                      <a:ext cx="557812" cy="151718"/>
                      <a:chOff x="3271238" y="3558493"/>
                      <a:chExt cx="557812" cy="151718"/>
                    </a:xfrm>
                  </p:grpSpPr>
                  <p:cxnSp>
                    <p:nvCxnSpPr>
                      <p:cNvPr id="104" name="Straight Connector 103"/>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100" name="Group 99"/>
                    <p:cNvGrpSpPr/>
                    <p:nvPr/>
                  </p:nvGrpSpPr>
                  <p:grpSpPr>
                    <a:xfrm flipV="1">
                      <a:off x="3271238" y="2958789"/>
                      <a:ext cx="557812" cy="151718"/>
                      <a:chOff x="3271238" y="3558493"/>
                      <a:chExt cx="557812" cy="151718"/>
                    </a:xfrm>
                  </p:grpSpPr>
                  <p:cxnSp>
                    <p:nvCxnSpPr>
                      <p:cNvPr id="101" name="Straight Connector 100"/>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86" name="Group 85"/>
                <p:cNvGrpSpPr/>
                <p:nvPr/>
              </p:nvGrpSpPr>
              <p:grpSpPr>
                <a:xfrm>
                  <a:off x="1313466" y="3602885"/>
                  <a:ext cx="684757" cy="298470"/>
                  <a:chOff x="3201388" y="2885413"/>
                  <a:chExt cx="684757" cy="298470"/>
                </a:xfrm>
              </p:grpSpPr>
              <p:sp>
                <p:nvSpPr>
                  <p:cNvPr id="87" name="Rectangle 86"/>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88" name="Group 87"/>
                  <p:cNvGrpSpPr/>
                  <p:nvPr/>
                </p:nvGrpSpPr>
                <p:grpSpPr>
                  <a:xfrm>
                    <a:off x="3271238" y="2958789"/>
                    <a:ext cx="557812" cy="151718"/>
                    <a:chOff x="3271238" y="2958789"/>
                    <a:chExt cx="557812" cy="151718"/>
                  </a:xfrm>
                </p:grpSpPr>
                <p:grpSp>
                  <p:nvGrpSpPr>
                    <p:cNvPr id="89" name="Group 88"/>
                    <p:cNvGrpSpPr/>
                    <p:nvPr/>
                  </p:nvGrpSpPr>
                  <p:grpSpPr>
                    <a:xfrm>
                      <a:off x="3271238" y="2958789"/>
                      <a:ext cx="557812" cy="151718"/>
                      <a:chOff x="3271238" y="3558493"/>
                      <a:chExt cx="557812" cy="151718"/>
                    </a:xfrm>
                  </p:grpSpPr>
                  <p:cxnSp>
                    <p:nvCxnSpPr>
                      <p:cNvPr id="94" name="Straight Connector 93"/>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90" name="Group 89"/>
                    <p:cNvGrpSpPr/>
                    <p:nvPr/>
                  </p:nvGrpSpPr>
                  <p:grpSpPr>
                    <a:xfrm flipV="1">
                      <a:off x="3271238" y="2958789"/>
                      <a:ext cx="557812" cy="151718"/>
                      <a:chOff x="3271238" y="3558493"/>
                      <a:chExt cx="557812" cy="151718"/>
                    </a:xfrm>
                  </p:grpSpPr>
                  <p:cxnSp>
                    <p:nvCxnSpPr>
                      <p:cNvPr id="91" name="Straight Connector 90"/>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grpSp>
          <p:cxnSp>
            <p:nvCxnSpPr>
              <p:cNvPr id="79" name="Straight Connector 78"/>
              <p:cNvCxnSpPr/>
              <p:nvPr/>
            </p:nvCxnSpPr>
            <p:spPr>
              <a:xfrm>
                <a:off x="1729452" y="3131380"/>
                <a:ext cx="923" cy="1210117"/>
              </a:xfrm>
              <a:prstGeom prst="line">
                <a:avLst/>
              </a:prstGeom>
              <a:ln>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799257" y="3131380"/>
                <a:ext cx="0" cy="1210117"/>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1667325" y="3131380"/>
                <a:ext cx="0" cy="12101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5686539" y="2549933"/>
              <a:ext cx="500064" cy="500064"/>
              <a:chOff x="1310989" y="2276733"/>
              <a:chExt cx="836926" cy="836926"/>
            </a:xfrm>
          </p:grpSpPr>
          <p:sp>
            <p:nvSpPr>
              <p:cNvPr id="72" name="Oval 71"/>
              <p:cNvSpPr/>
              <p:nvPr/>
            </p:nvSpPr>
            <p:spPr>
              <a:xfrm>
                <a:off x="1310989" y="2276733"/>
                <a:ext cx="836926" cy="836926"/>
              </a:xfrm>
              <a:prstGeom prst="ellipse">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73" name="Right Arrow 72"/>
              <p:cNvSpPr/>
              <p:nvPr/>
            </p:nvSpPr>
            <p:spPr>
              <a:xfrm>
                <a:off x="1390000"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74" name="Right Arrow 73"/>
              <p:cNvSpPr/>
              <p:nvPr/>
            </p:nvSpPr>
            <p:spPr>
              <a:xfrm rot="10800000">
                <a:off x="1793831" y="2569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75" name="Right Arrow 74"/>
              <p:cNvSpPr/>
              <p:nvPr/>
            </p:nvSpPr>
            <p:spPr>
              <a:xfrm rot="16200000">
                <a:off x="1592377" y="2370372"/>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76" name="Right Arrow 75"/>
              <p:cNvSpPr/>
              <p:nvPr/>
            </p:nvSpPr>
            <p:spPr>
              <a:xfrm rot="5400000">
                <a:off x="1592377" y="2774203"/>
                <a:ext cx="275073" cy="245817"/>
              </a:xfrm>
              <a:prstGeom prst="rightArrow">
                <a:avLst/>
              </a:prstGeom>
              <a:solidFill>
                <a:schemeClr val="bg1">
                  <a:lumMod val="9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17" name="Group 16"/>
            <p:cNvGrpSpPr/>
            <p:nvPr/>
          </p:nvGrpSpPr>
          <p:grpSpPr>
            <a:xfrm>
              <a:off x="5530510" y="4001767"/>
              <a:ext cx="811476" cy="500064"/>
              <a:chOff x="1049853" y="3558494"/>
              <a:chExt cx="1358116" cy="836926"/>
            </a:xfrm>
          </p:grpSpPr>
          <p:grpSp>
            <p:nvGrpSpPr>
              <p:cNvPr id="37" name="Group 36"/>
              <p:cNvGrpSpPr/>
              <p:nvPr/>
            </p:nvGrpSpPr>
            <p:grpSpPr>
              <a:xfrm>
                <a:off x="1463158" y="4062060"/>
                <a:ext cx="684757" cy="298470"/>
                <a:chOff x="3201388" y="2885413"/>
                <a:chExt cx="684757" cy="298470"/>
              </a:xfrm>
            </p:grpSpPr>
            <p:sp>
              <p:nvSpPr>
                <p:cNvPr id="62" name="Rectangle 61"/>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63" name="Group 62"/>
                <p:cNvGrpSpPr/>
                <p:nvPr/>
              </p:nvGrpSpPr>
              <p:grpSpPr>
                <a:xfrm>
                  <a:off x="3271238" y="2958789"/>
                  <a:ext cx="557812" cy="151718"/>
                  <a:chOff x="3271238" y="2958789"/>
                  <a:chExt cx="557812" cy="151718"/>
                </a:xfrm>
              </p:grpSpPr>
              <p:grpSp>
                <p:nvGrpSpPr>
                  <p:cNvPr id="64" name="Group 63"/>
                  <p:cNvGrpSpPr/>
                  <p:nvPr/>
                </p:nvGrpSpPr>
                <p:grpSpPr>
                  <a:xfrm>
                    <a:off x="3271238" y="2958789"/>
                    <a:ext cx="557812" cy="151718"/>
                    <a:chOff x="3271238" y="3558493"/>
                    <a:chExt cx="557812" cy="151718"/>
                  </a:xfrm>
                </p:grpSpPr>
                <p:cxnSp>
                  <p:nvCxnSpPr>
                    <p:cNvPr id="69" name="Straight Connector 68"/>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65" name="Group 64"/>
                  <p:cNvGrpSpPr/>
                  <p:nvPr/>
                </p:nvGrpSpPr>
                <p:grpSpPr>
                  <a:xfrm flipV="1">
                    <a:off x="3271238" y="2958789"/>
                    <a:ext cx="557812" cy="151718"/>
                    <a:chOff x="3271238" y="3558493"/>
                    <a:chExt cx="557812" cy="151718"/>
                  </a:xfrm>
                </p:grpSpPr>
                <p:cxnSp>
                  <p:nvCxnSpPr>
                    <p:cNvPr id="66" name="Straight Connector 65"/>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sp>
            <p:nvSpPr>
              <p:cNvPr id="38" name="Trapezoid 37"/>
              <p:cNvSpPr/>
              <p:nvPr/>
            </p:nvSpPr>
            <p:spPr>
              <a:xfrm rot="16200000">
                <a:off x="745520" y="3862827"/>
                <a:ext cx="836926" cy="228259"/>
              </a:xfrm>
              <a:prstGeom prst="trapezoid">
                <a:avLst>
                  <a:gd name="adj" fmla="val 63461"/>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39" name="Trapezoid 38"/>
              <p:cNvSpPr/>
              <p:nvPr/>
            </p:nvSpPr>
            <p:spPr>
              <a:xfrm rot="5400000">
                <a:off x="1875377" y="3862827"/>
                <a:ext cx="836926" cy="228259"/>
              </a:xfrm>
              <a:prstGeom prst="trapezoid">
                <a:avLst>
                  <a:gd name="adj" fmla="val 63461"/>
                </a:avLst>
              </a:prstGeom>
              <a:solidFill>
                <a:schemeClr val="tx1">
                  <a:lumMod val="75000"/>
                </a:schemeClr>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40" name="Group 39"/>
              <p:cNvGrpSpPr/>
              <p:nvPr/>
            </p:nvGrpSpPr>
            <p:grpSpPr>
              <a:xfrm>
                <a:off x="1388312" y="3832473"/>
                <a:ext cx="684757" cy="298470"/>
                <a:chOff x="3201388" y="2885413"/>
                <a:chExt cx="684757" cy="298470"/>
              </a:xfrm>
            </p:grpSpPr>
            <p:sp>
              <p:nvSpPr>
                <p:cNvPr id="52" name="Rectangle 51"/>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53" name="Group 52"/>
                <p:cNvGrpSpPr/>
                <p:nvPr/>
              </p:nvGrpSpPr>
              <p:grpSpPr>
                <a:xfrm>
                  <a:off x="3271238" y="2958789"/>
                  <a:ext cx="557812" cy="151718"/>
                  <a:chOff x="3271238" y="2958789"/>
                  <a:chExt cx="557812" cy="151718"/>
                </a:xfrm>
              </p:grpSpPr>
              <p:grpSp>
                <p:nvGrpSpPr>
                  <p:cNvPr id="54" name="Group 53"/>
                  <p:cNvGrpSpPr/>
                  <p:nvPr/>
                </p:nvGrpSpPr>
                <p:grpSpPr>
                  <a:xfrm>
                    <a:off x="3271238" y="2958789"/>
                    <a:ext cx="557812" cy="151718"/>
                    <a:chOff x="3271238" y="3558493"/>
                    <a:chExt cx="557812" cy="151718"/>
                  </a:xfrm>
                </p:grpSpPr>
                <p:cxnSp>
                  <p:nvCxnSpPr>
                    <p:cNvPr id="59" name="Straight Connector 58"/>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55" name="Group 54"/>
                  <p:cNvGrpSpPr/>
                  <p:nvPr/>
                </p:nvGrpSpPr>
                <p:grpSpPr>
                  <a:xfrm flipV="1">
                    <a:off x="3271238" y="2958789"/>
                    <a:ext cx="557812" cy="151718"/>
                    <a:chOff x="3271238" y="3558493"/>
                    <a:chExt cx="557812" cy="151718"/>
                  </a:xfrm>
                </p:grpSpPr>
                <p:cxnSp>
                  <p:nvCxnSpPr>
                    <p:cNvPr id="56" name="Straight Connector 55"/>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41" name="Group 40"/>
              <p:cNvGrpSpPr/>
              <p:nvPr/>
            </p:nvGrpSpPr>
            <p:grpSpPr>
              <a:xfrm>
                <a:off x="1313466" y="3602885"/>
                <a:ext cx="684757" cy="298470"/>
                <a:chOff x="3201388" y="2885413"/>
                <a:chExt cx="684757" cy="298470"/>
              </a:xfrm>
            </p:grpSpPr>
            <p:sp>
              <p:nvSpPr>
                <p:cNvPr id="42" name="Rectangle 41"/>
                <p:cNvSpPr/>
                <p:nvPr/>
              </p:nvSpPr>
              <p:spPr>
                <a:xfrm>
                  <a:off x="3201388" y="2885413"/>
                  <a:ext cx="684757" cy="298470"/>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43" name="Group 42"/>
                <p:cNvGrpSpPr/>
                <p:nvPr/>
              </p:nvGrpSpPr>
              <p:grpSpPr>
                <a:xfrm>
                  <a:off x="3271238" y="2958789"/>
                  <a:ext cx="557812" cy="151718"/>
                  <a:chOff x="3271238" y="2958789"/>
                  <a:chExt cx="557812" cy="151718"/>
                </a:xfrm>
              </p:grpSpPr>
              <p:grpSp>
                <p:nvGrpSpPr>
                  <p:cNvPr id="44" name="Group 43"/>
                  <p:cNvGrpSpPr/>
                  <p:nvPr/>
                </p:nvGrpSpPr>
                <p:grpSpPr>
                  <a:xfrm>
                    <a:off x="3271238" y="2958789"/>
                    <a:ext cx="557812" cy="151718"/>
                    <a:chOff x="3271238" y="3558493"/>
                    <a:chExt cx="557812" cy="151718"/>
                  </a:xfrm>
                </p:grpSpPr>
                <p:cxnSp>
                  <p:nvCxnSpPr>
                    <p:cNvPr id="49" name="Straight Connector 48"/>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flipV="1">
                    <a:off x="3271238" y="2958789"/>
                    <a:ext cx="557812" cy="151718"/>
                    <a:chOff x="3271238" y="3558493"/>
                    <a:chExt cx="557812" cy="151718"/>
                  </a:xfrm>
                </p:grpSpPr>
                <p:cxnSp>
                  <p:nvCxnSpPr>
                    <p:cNvPr id="46" name="Straight Connector 45"/>
                    <p:cNvCxnSpPr/>
                    <p:nvPr/>
                  </p:nvCxnSpPr>
                  <p:spPr>
                    <a:xfrm>
                      <a:off x="3271238" y="3558493"/>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706213" y="3710211"/>
                      <a:ext cx="122837" cy="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394075" y="3558493"/>
                      <a:ext cx="312138" cy="151718"/>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grpSp>
        <p:grpSp>
          <p:nvGrpSpPr>
            <p:cNvPr id="18" name="Group 17"/>
            <p:cNvGrpSpPr/>
            <p:nvPr/>
          </p:nvGrpSpPr>
          <p:grpSpPr>
            <a:xfrm>
              <a:off x="5900435" y="3366473"/>
              <a:ext cx="77846" cy="645881"/>
              <a:chOff x="6888830" y="3131380"/>
              <a:chExt cx="131932" cy="1210117"/>
            </a:xfrm>
          </p:grpSpPr>
          <p:cxnSp>
            <p:nvCxnSpPr>
              <p:cNvPr id="34" name="Straight Connector 33"/>
              <p:cNvCxnSpPr/>
              <p:nvPr/>
            </p:nvCxnSpPr>
            <p:spPr>
              <a:xfrm>
                <a:off x="6950957" y="3131380"/>
                <a:ext cx="923" cy="1210117"/>
              </a:xfrm>
              <a:prstGeom prst="line">
                <a:avLst/>
              </a:prstGeom>
              <a:ln>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20762" y="3131380"/>
                <a:ext cx="0" cy="1210117"/>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888830" y="3131380"/>
                <a:ext cx="0" cy="12101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9" name="Isosceles Triangle 18"/>
            <p:cNvSpPr/>
            <p:nvPr/>
          </p:nvSpPr>
          <p:spPr>
            <a:xfrm rot="16200000">
              <a:off x="5142202" y="4149497"/>
              <a:ext cx="255564" cy="220314"/>
            </a:xfrm>
            <a:prstGeom prst="triangle">
              <a:avLst/>
            </a:prstGeom>
            <a:solidFill>
              <a:schemeClr val="tx1">
                <a:lumMod val="75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20" name="Isosceles Triangle 19"/>
            <p:cNvSpPr/>
            <p:nvPr/>
          </p:nvSpPr>
          <p:spPr>
            <a:xfrm rot="16200000">
              <a:off x="2463311" y="4149496"/>
              <a:ext cx="255564" cy="220314"/>
            </a:xfrm>
            <a:prstGeom prst="triangle">
              <a:avLst/>
            </a:prstGeom>
            <a:solidFill>
              <a:schemeClr val="tx1">
                <a:lumMod val="75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21" name="Isosceles Triangle 20"/>
            <p:cNvSpPr/>
            <p:nvPr/>
          </p:nvSpPr>
          <p:spPr>
            <a:xfrm rot="5400000">
              <a:off x="6474731" y="4149496"/>
              <a:ext cx="255564" cy="220314"/>
            </a:xfrm>
            <a:prstGeom prst="triangle">
              <a:avLst/>
            </a:prstGeom>
            <a:solidFill>
              <a:schemeClr val="tx1">
                <a:lumMod val="75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22" name="Isosceles Triangle 21"/>
            <p:cNvSpPr/>
            <p:nvPr/>
          </p:nvSpPr>
          <p:spPr>
            <a:xfrm rot="5400000">
              <a:off x="3797959" y="4149497"/>
              <a:ext cx="255564" cy="220314"/>
            </a:xfrm>
            <a:prstGeom prst="triangle">
              <a:avLst/>
            </a:prstGeom>
            <a:solidFill>
              <a:schemeClr val="tx1">
                <a:lumMod val="75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nvGrpSpPr>
            <p:cNvPr id="24" name="Group 23"/>
            <p:cNvGrpSpPr/>
            <p:nvPr/>
          </p:nvGrpSpPr>
          <p:grpSpPr>
            <a:xfrm>
              <a:off x="5733749" y="3119639"/>
              <a:ext cx="409143" cy="246834"/>
              <a:chOff x="7728285" y="1630013"/>
              <a:chExt cx="684757" cy="413111"/>
            </a:xfrm>
          </p:grpSpPr>
          <p:sp>
            <p:nvSpPr>
              <p:cNvPr id="32" name="Rectangle 31"/>
              <p:cNvSpPr/>
              <p:nvPr/>
            </p:nvSpPr>
            <p:spPr>
              <a:xfrm>
                <a:off x="7728285" y="1630013"/>
                <a:ext cx="684757" cy="413111"/>
              </a:xfrm>
              <a:prstGeom prst="rect">
                <a:avLst/>
              </a:prstGeom>
              <a:solidFill>
                <a:srgbClr val="525355"/>
              </a:solidFill>
              <a:ln>
                <a:solidFill>
                  <a:srgbClr val="3637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sp>
            <p:nvSpPr>
              <p:cNvPr id="33" name="Up-Down Arrow 32"/>
              <p:cNvSpPr/>
              <p:nvPr/>
            </p:nvSpPr>
            <p:spPr>
              <a:xfrm>
                <a:off x="7949550" y="1656547"/>
                <a:ext cx="242226" cy="360043"/>
              </a:xfrm>
              <a:prstGeom prst="upDownArrow">
                <a:avLst/>
              </a:prstGeom>
              <a:gradFill>
                <a:gsLst>
                  <a:gs pos="0">
                    <a:srgbClr val="000000"/>
                  </a:gs>
                  <a:gs pos="100000">
                    <a:srgbClr val="0000FF"/>
                  </a:gs>
                  <a:gs pos="25000">
                    <a:srgbClr val="FF0000"/>
                  </a:gs>
                  <a:gs pos="24000">
                    <a:schemeClr val="bg1">
                      <a:lumMod val="50000"/>
                    </a:schemeClr>
                  </a:gs>
                  <a:gs pos="50000">
                    <a:srgbClr val="FFFF00"/>
                  </a:gs>
                  <a:gs pos="75000">
                    <a:srgbClr val="008000"/>
                  </a:gs>
                </a:gsLst>
                <a:lin ang="54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grpSp>
          <p:nvGrpSpPr>
            <p:cNvPr id="25" name="Group 24"/>
            <p:cNvGrpSpPr/>
            <p:nvPr/>
          </p:nvGrpSpPr>
          <p:grpSpPr>
            <a:xfrm>
              <a:off x="5900435" y="3058097"/>
              <a:ext cx="78830" cy="61542"/>
              <a:chOff x="6888830" y="3131380"/>
              <a:chExt cx="131932" cy="1210117"/>
            </a:xfrm>
          </p:grpSpPr>
          <p:cxnSp>
            <p:nvCxnSpPr>
              <p:cNvPr id="29" name="Straight Connector 28"/>
              <p:cNvCxnSpPr/>
              <p:nvPr/>
            </p:nvCxnSpPr>
            <p:spPr>
              <a:xfrm>
                <a:off x="6950957" y="3131380"/>
                <a:ext cx="923" cy="1210117"/>
              </a:xfrm>
              <a:prstGeom prst="lin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7020762" y="3131380"/>
                <a:ext cx="0" cy="1210117"/>
              </a:xfrm>
              <a:prstGeom prst="lin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888830" y="3131380"/>
                <a:ext cx="0" cy="1210117"/>
              </a:xfrm>
              <a:prstGeom prst="lin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grpSp>
        <p:sp>
          <p:nvSpPr>
            <p:cNvPr id="26" name="Oval 25"/>
            <p:cNvSpPr/>
            <p:nvPr/>
          </p:nvSpPr>
          <p:spPr>
            <a:xfrm>
              <a:off x="1962067" y="3100384"/>
              <a:ext cx="5269473" cy="1931575"/>
            </a:xfrm>
            <a:prstGeom prst="ellipse">
              <a:avLst/>
            </a:prstGeom>
            <a:noFill/>
            <a:ln w="12700" cmpd="sng">
              <a:solidFill>
                <a:schemeClr val="tx1">
                  <a:lumMod val="75000"/>
                </a:scheme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i="1" dirty="0">
                <a:solidFill>
                  <a:srgbClr val="FFFFFF"/>
                </a:solidFill>
                <a:latin typeface="Arial Narrow"/>
                <a:cs typeface="Arial Narrow"/>
              </a:endParaRPr>
            </a:p>
          </p:txBody>
        </p:sp>
        <p:sp>
          <p:nvSpPr>
            <p:cNvPr id="27" name="TextBox 26"/>
            <p:cNvSpPr txBox="1"/>
            <p:nvPr/>
          </p:nvSpPr>
          <p:spPr>
            <a:xfrm>
              <a:off x="3776152" y="3851166"/>
              <a:ext cx="1643897" cy="241893"/>
            </a:xfrm>
            <a:prstGeom prst="rect">
              <a:avLst/>
            </a:prstGeom>
            <a:noFill/>
          </p:spPr>
          <p:txBody>
            <a:bodyPr wrap="square" lIns="0" tIns="0" rIns="0" bIns="0" rtlCol="0">
              <a:spAutoFit/>
            </a:bodyPr>
            <a:lstStyle/>
            <a:p>
              <a:pPr algn="ctr"/>
              <a:r>
                <a:rPr lang="en-US" sz="800" dirty="0" smtClean="0">
                  <a:solidFill>
                    <a:srgbClr val="FFFFFF"/>
                  </a:solidFill>
                  <a:latin typeface="Arial Narrow"/>
                  <a:cs typeface="Arial Narrow"/>
                </a:rPr>
                <a:t>Open Line System</a:t>
              </a:r>
              <a:endParaRPr lang="en-US" sz="800" dirty="0">
                <a:solidFill>
                  <a:srgbClr val="FFFFFF"/>
                </a:solidFill>
                <a:latin typeface="Arial Narrow"/>
                <a:cs typeface="Arial Narrow"/>
              </a:endParaRPr>
            </a:p>
          </p:txBody>
        </p:sp>
        <p:sp>
          <p:nvSpPr>
            <p:cNvPr id="28" name="Rectangle 27"/>
            <p:cNvSpPr/>
            <p:nvPr/>
          </p:nvSpPr>
          <p:spPr>
            <a:xfrm>
              <a:off x="3207869" y="3225033"/>
              <a:ext cx="99623" cy="53686"/>
            </a:xfrm>
            <a:prstGeom prst="rect">
              <a:avLst/>
            </a:prstGeom>
            <a:gradFill flip="none" rotWithShape="1">
              <a:gsLst>
                <a:gs pos="0">
                  <a:srgbClr val="000000"/>
                </a:gs>
                <a:gs pos="100000">
                  <a:srgbClr val="0000FF"/>
                </a:gs>
                <a:gs pos="25000">
                  <a:srgbClr val="FF0000"/>
                </a:gs>
                <a:gs pos="24000">
                  <a:schemeClr val="bg1">
                    <a:lumMod val="50000"/>
                  </a:schemeClr>
                </a:gs>
                <a:gs pos="50000">
                  <a:srgbClr val="FFFF00"/>
                </a:gs>
                <a:gs pos="75000">
                  <a:srgbClr val="008000"/>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Narrow"/>
                <a:cs typeface="Arial Narrow"/>
              </a:endParaRPr>
            </a:p>
          </p:txBody>
        </p:sp>
      </p:grpSp>
      <p:sp>
        <p:nvSpPr>
          <p:cNvPr id="190" name="TextBox 189"/>
          <p:cNvSpPr txBox="1"/>
          <p:nvPr/>
        </p:nvSpPr>
        <p:spPr>
          <a:xfrm>
            <a:off x="5464326" y="2891021"/>
            <a:ext cx="684259" cy="369332"/>
          </a:xfrm>
          <a:prstGeom prst="rect">
            <a:avLst/>
          </a:prstGeom>
          <a:noFill/>
        </p:spPr>
        <p:txBody>
          <a:bodyPr wrap="square" lIns="0" tIns="0" rIns="0" bIns="0" rtlCol="0">
            <a:spAutoFit/>
          </a:bodyPr>
          <a:lstStyle/>
          <a:p>
            <a:r>
              <a:rPr lang="en-US" sz="800" dirty="0" smtClean="0">
                <a:solidFill>
                  <a:srgbClr val="FFFFFF"/>
                </a:solidFill>
                <a:latin typeface="Arial Narrow"/>
                <a:cs typeface="Arial Narrow"/>
              </a:rPr>
              <a:t>Optical Services Transponder</a:t>
            </a:r>
          </a:p>
          <a:p>
            <a:r>
              <a:rPr lang="en-US" sz="800" dirty="0" smtClean="0">
                <a:solidFill>
                  <a:srgbClr val="FFFFFF"/>
                </a:solidFill>
                <a:latin typeface="Arial Narrow"/>
                <a:cs typeface="Arial Narrow"/>
              </a:rPr>
              <a:t>Platform</a:t>
            </a:r>
            <a:endParaRPr lang="en-US" sz="800" dirty="0">
              <a:solidFill>
                <a:srgbClr val="FFFFFF"/>
              </a:solidFill>
              <a:latin typeface="Arial Narrow"/>
              <a:cs typeface="Arial Narrow"/>
            </a:endParaRPr>
          </a:p>
        </p:txBody>
      </p:sp>
      <p:sp>
        <p:nvSpPr>
          <p:cNvPr id="191" name="TextBox 190"/>
          <p:cNvSpPr txBox="1"/>
          <p:nvPr/>
        </p:nvSpPr>
        <p:spPr>
          <a:xfrm>
            <a:off x="3373394" y="2607715"/>
            <a:ext cx="441972" cy="369332"/>
          </a:xfrm>
          <a:prstGeom prst="rect">
            <a:avLst/>
          </a:prstGeom>
          <a:noFill/>
        </p:spPr>
        <p:txBody>
          <a:bodyPr wrap="square" lIns="0" tIns="0" rIns="0" bIns="0" rtlCol="0">
            <a:spAutoFit/>
          </a:bodyPr>
          <a:lstStyle/>
          <a:p>
            <a:pPr algn="r"/>
            <a:r>
              <a:rPr lang="en-US" sz="800" dirty="0" smtClean="0">
                <a:solidFill>
                  <a:srgbClr val="FFFFFF"/>
                </a:solidFill>
                <a:latin typeface="Arial Narrow"/>
                <a:cs typeface="Arial Narrow"/>
              </a:rPr>
              <a:t>Core Switch Router</a:t>
            </a:r>
            <a:endParaRPr lang="en-US" sz="800" dirty="0">
              <a:solidFill>
                <a:srgbClr val="FFFFFF"/>
              </a:solidFill>
              <a:latin typeface="Arial Narrow"/>
              <a:cs typeface="Arial Narrow"/>
            </a:endParaRPr>
          </a:p>
        </p:txBody>
      </p:sp>
      <p:sp>
        <p:nvSpPr>
          <p:cNvPr id="6" name="TextBox 5"/>
          <p:cNvSpPr txBox="1"/>
          <p:nvPr/>
        </p:nvSpPr>
        <p:spPr>
          <a:xfrm>
            <a:off x="3576243" y="2043608"/>
            <a:ext cx="2140494" cy="553998"/>
          </a:xfrm>
          <a:prstGeom prst="rect">
            <a:avLst/>
          </a:prstGeom>
          <a:noFill/>
        </p:spPr>
        <p:txBody>
          <a:bodyPr wrap="none" rtlCol="0">
            <a:spAutoFit/>
          </a:bodyPr>
          <a:lstStyle/>
          <a:p>
            <a:pPr algn="ctr"/>
            <a:r>
              <a:rPr lang="en-US" b="1" dirty="0" smtClean="0">
                <a:solidFill>
                  <a:srgbClr val="FFFFFF"/>
                </a:solidFill>
                <a:latin typeface="Arial Narrow"/>
                <a:cs typeface="Arial Narrow"/>
              </a:rPr>
              <a:t>“Hollow” Core</a:t>
            </a:r>
          </a:p>
          <a:p>
            <a:pPr algn="ctr"/>
            <a:r>
              <a:rPr lang="en-US" sz="1200" i="1" dirty="0" smtClean="0">
                <a:solidFill>
                  <a:srgbClr val="FFFFFF"/>
                </a:solidFill>
                <a:latin typeface="Arial Narrow"/>
                <a:cs typeface="Arial Narrow"/>
              </a:rPr>
              <a:t>Programmable, Scalable, Resilient</a:t>
            </a:r>
            <a:endParaRPr lang="en-US" dirty="0">
              <a:solidFill>
                <a:srgbClr val="FFFFFF"/>
              </a:solidFill>
            </a:endParaRPr>
          </a:p>
        </p:txBody>
      </p:sp>
    </p:spTree>
    <p:extLst>
      <p:ext uri="{BB962C8B-B14F-4D97-AF65-F5344CB8AC3E}">
        <p14:creationId xmlns:p14="http://schemas.microsoft.com/office/powerpoint/2010/main" val="27315999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Systems configured for data-intensive science</a:t>
            </a:r>
            <a:endParaRPr lang="en-US" dirty="0"/>
          </a:p>
        </p:txBody>
      </p:sp>
      <p:pic>
        <p:nvPicPr>
          <p:cNvPr id="5" name="Picture 4" descr="XBD201511-00442-47.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445015"/>
            <a:ext cx="9144000" cy="3667507"/>
          </a:xfrm>
          <a:prstGeom prst="rect">
            <a:avLst/>
          </a:prstGeom>
        </p:spPr>
      </p:pic>
      <p:sp>
        <p:nvSpPr>
          <p:cNvPr id="6" name="TextBox 5"/>
          <p:cNvSpPr txBox="1"/>
          <p:nvPr/>
        </p:nvSpPr>
        <p:spPr>
          <a:xfrm>
            <a:off x="185819" y="5259849"/>
            <a:ext cx="8886643" cy="923330"/>
          </a:xfrm>
          <a:prstGeom prst="rect">
            <a:avLst/>
          </a:prstGeom>
          <a:noFill/>
        </p:spPr>
        <p:txBody>
          <a:bodyPr wrap="square" rtlCol="0">
            <a:spAutoFit/>
          </a:bodyPr>
          <a:lstStyle/>
          <a:p>
            <a:r>
              <a:rPr lang="en-US" dirty="0" smtClean="0"/>
              <a:t>NERSC Cori has</a:t>
            </a:r>
            <a:r>
              <a:rPr lang="en-US" dirty="0"/>
              <a:t> </a:t>
            </a:r>
            <a:r>
              <a:rPr lang="en-US" dirty="0" smtClean="0"/>
              <a:t>data partition </a:t>
            </a:r>
            <a:r>
              <a:rPr lang="en-US" dirty="0" smtClean="0"/>
              <a:t>(</a:t>
            </a:r>
            <a:r>
              <a:rPr lang="en-US" dirty="0" err="1" smtClean="0"/>
              <a:t>Haswell</a:t>
            </a:r>
            <a:r>
              <a:rPr lang="en-US" dirty="0" smtClean="0"/>
              <a:t>)  </a:t>
            </a:r>
            <a:r>
              <a:rPr lang="en-US" dirty="0" smtClean="0"/>
              <a:t>and pre</a:t>
            </a:r>
            <a:r>
              <a:rPr lang="en-US" dirty="0" smtClean="0"/>
              <a:t>-exascale </a:t>
            </a:r>
            <a:r>
              <a:rPr lang="en-US" dirty="0" smtClean="0"/>
              <a:t>(KNL)</a:t>
            </a:r>
          </a:p>
          <a:p>
            <a:r>
              <a:rPr lang="en-US" dirty="0" smtClean="0"/>
              <a:t>NVRAM file system with close to 2 PB at 2 TB/sec </a:t>
            </a:r>
            <a:endParaRPr lang="en-US" dirty="0" smtClean="0"/>
          </a:p>
          <a:p>
            <a:r>
              <a:rPr lang="en-US" dirty="0" smtClean="0"/>
              <a:t>WAN-to-Cori optimized for streaming data: 100x faster from LCLS to Cori and Globus to CERN</a:t>
            </a:r>
            <a:endParaRPr lang="en-US" dirty="0"/>
          </a:p>
        </p:txBody>
      </p:sp>
    </p:spTree>
    <p:extLst>
      <p:ext uri="{BB962C8B-B14F-4D97-AF65-F5344CB8AC3E}">
        <p14:creationId xmlns:p14="http://schemas.microsoft.com/office/powerpoint/2010/main" val="32187448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8595" y="2417436"/>
            <a:ext cx="2980857" cy="156592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t>Containers for HPC Systems</a:t>
            </a:r>
            <a:endParaRPr lang="en-US" dirty="0"/>
          </a:p>
        </p:txBody>
      </p:sp>
      <p:sp>
        <p:nvSpPr>
          <p:cNvPr id="3" name="Content Placeholder 2"/>
          <p:cNvSpPr>
            <a:spLocks noGrp="1"/>
          </p:cNvSpPr>
          <p:nvPr>
            <p:ph idx="1"/>
          </p:nvPr>
        </p:nvSpPr>
        <p:spPr>
          <a:xfrm>
            <a:off x="360342" y="1092201"/>
            <a:ext cx="8480318" cy="1966731"/>
          </a:xfrm>
        </p:spPr>
        <p:txBody>
          <a:bodyPr>
            <a:noAutofit/>
          </a:bodyPr>
          <a:lstStyle/>
          <a:p>
            <a:pPr marL="241300" indent="-241300">
              <a:spcBef>
                <a:spcPts val="0"/>
              </a:spcBef>
            </a:pPr>
            <a:r>
              <a:rPr lang="en-US" sz="2400" b="0" dirty="0" smtClean="0"/>
              <a:t>Data analysis pipelines are often large, complex </a:t>
            </a:r>
            <a:r>
              <a:rPr lang="en-US" sz="2400" b="0" dirty="0"/>
              <a:t>software </a:t>
            </a:r>
            <a:r>
              <a:rPr lang="en-US" sz="2400" b="0" dirty="0" smtClean="0"/>
              <a:t>stacks</a:t>
            </a:r>
            <a:endParaRPr lang="en-US" sz="2400" b="0" dirty="0"/>
          </a:p>
          <a:p>
            <a:pPr marL="241300" indent="-241300">
              <a:spcBef>
                <a:spcPts val="0"/>
              </a:spcBef>
            </a:pPr>
            <a:r>
              <a:rPr lang="en-US" sz="2400" b="0" dirty="0" smtClean="0"/>
              <a:t>NERSC Shifter (with Cray),  supports containers for HPC systems</a:t>
            </a:r>
          </a:p>
          <a:p>
            <a:pPr marL="241300" indent="-241300">
              <a:spcBef>
                <a:spcPts val="0"/>
              </a:spcBef>
            </a:pPr>
            <a:r>
              <a:rPr lang="en-US" sz="2400" b="0" dirty="0" smtClean="0"/>
              <a:t>Used in HEP and NP projects 									(ATLAS</a:t>
            </a:r>
            <a:r>
              <a:rPr lang="en-US" sz="2400" b="0" dirty="0"/>
              <a:t>, ALICE, STAR, LSST, </a:t>
            </a:r>
            <a:r>
              <a:rPr lang="en-US" sz="2400" b="0" dirty="0" smtClean="0"/>
              <a:t>DESI)</a:t>
            </a:r>
            <a:endParaRPr lang="en-US" sz="2400" b="0" dirty="0"/>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23</a:t>
            </a:fld>
            <a:r>
              <a:rPr lang="en-US" smtClean="0"/>
              <a:t> -</a:t>
            </a:r>
            <a:endParaRPr lang="en-US" dirty="0"/>
          </a:p>
        </p:txBody>
      </p:sp>
      <p:pic>
        <p:nvPicPr>
          <p:cNvPr id="10" name="Content Placeholder 1" descr="shifter_logog.eps"/>
          <p:cNvPicPr>
            <a:picLocks noChangeAspect="1"/>
          </p:cNvPicPr>
          <p:nvPr/>
        </p:nvPicPr>
        <p:blipFill rotWithShape="1">
          <a:blip r:embed="rId3" cstate="screen">
            <a:extLst>
              <a:ext uri="{28A0092B-C50C-407E-A947-70E740481C1C}">
                <a14:useLocalDpi xmlns:a14="http://schemas.microsoft.com/office/drawing/2010/main"/>
              </a:ext>
            </a:extLst>
          </a:blip>
          <a:srcRect l="50746" t="29008" r="18316" b="24050"/>
          <a:stretch/>
        </p:blipFill>
        <p:spPr>
          <a:xfrm>
            <a:off x="5997238" y="2417436"/>
            <a:ext cx="1243724" cy="1565928"/>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1705" y="2560291"/>
            <a:ext cx="1541646" cy="1375412"/>
          </a:xfrm>
          <a:prstGeom prst="rect">
            <a:avLst/>
          </a:prstGeom>
        </p:spPr>
      </p:pic>
      <p:pic>
        <p:nvPicPr>
          <p:cNvPr id="13" name="Picture 12" descr="Screen Shot 2016-02-02 at 11.30.38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9811" y="4223032"/>
            <a:ext cx="2980857" cy="14861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Content Placeholder 4" descr="athena-startup.pdf"/>
          <p:cNvPicPr>
            <a:picLocks noChangeAspect="1"/>
          </p:cNvPicPr>
          <p:nvPr/>
        </p:nvPicPr>
        <p:blipFill rotWithShape="1">
          <a:blip r:embed="rId6" cstate="screen">
            <a:extLst>
              <a:ext uri="{28A0092B-C50C-407E-A947-70E740481C1C}">
                <a14:useLocalDpi xmlns:a14="http://schemas.microsoft.com/office/drawing/2010/main"/>
              </a:ext>
            </a:extLst>
          </a:blip>
          <a:srcRect l="7968" t="24109" r="7415" b="13997"/>
          <a:stretch/>
        </p:blipFill>
        <p:spPr>
          <a:xfrm>
            <a:off x="508332" y="3200400"/>
            <a:ext cx="5143500" cy="281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p:cNvSpPr txBox="1"/>
          <p:nvPr/>
        </p:nvSpPr>
        <p:spPr>
          <a:xfrm>
            <a:off x="2537827" y="3378507"/>
            <a:ext cx="1395860" cy="369332"/>
          </a:xfrm>
          <a:prstGeom prst="rect">
            <a:avLst/>
          </a:prstGeom>
          <a:solidFill>
            <a:srgbClr val="FFFFFF"/>
          </a:solidFill>
        </p:spPr>
        <p:txBody>
          <a:bodyPr wrap="none" rtlCol="0">
            <a:spAutoFit/>
          </a:bodyPr>
          <a:lstStyle/>
          <a:p>
            <a:r>
              <a:rPr lang="en-US" dirty="0" smtClean="0">
                <a:solidFill>
                  <a:schemeClr val="bg1"/>
                </a:solidFill>
              </a:rPr>
              <a:t>Startup Time</a:t>
            </a:r>
          </a:p>
        </p:txBody>
      </p:sp>
    </p:spTree>
    <p:extLst>
      <p:ext uri="{BB962C8B-B14F-4D97-AF65-F5344CB8AC3E}">
        <p14:creationId xmlns:p14="http://schemas.microsoft.com/office/powerpoint/2010/main" val="23230173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EECE1"/>
                </a:solidFill>
              </a:rPr>
              <a:t>Real-time queue prototyped at NERSC</a:t>
            </a:r>
            <a:endParaRPr lang="en-US" dirty="0">
              <a:solidFill>
                <a:srgbClr val="EEECE1"/>
              </a:solidFill>
            </a:endParaRPr>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24</a:t>
            </a:fld>
            <a:r>
              <a:rPr lang="en-US" smtClean="0"/>
              <a:t> -</a:t>
            </a:r>
            <a:endParaRPr lang="en-US" dirty="0"/>
          </a:p>
        </p:txBody>
      </p:sp>
      <p:sp>
        <p:nvSpPr>
          <p:cNvPr id="8" name="Content Placeholder 7"/>
          <p:cNvSpPr>
            <a:spLocks noGrp="1"/>
          </p:cNvSpPr>
          <p:nvPr>
            <p:ph idx="1"/>
          </p:nvPr>
        </p:nvSpPr>
        <p:spPr>
          <a:xfrm>
            <a:off x="457200" y="1295409"/>
            <a:ext cx="8229600" cy="1065879"/>
          </a:xfrm>
        </p:spPr>
        <p:txBody>
          <a:bodyPr>
            <a:normAutofit fontScale="77500" lnSpcReduction="20000"/>
          </a:bodyPr>
          <a:lstStyle/>
          <a:p>
            <a:r>
              <a:rPr lang="en-US" dirty="0" smtClean="0"/>
              <a:t>In 1998 dedicated hardware; now prototype </a:t>
            </a:r>
            <a:r>
              <a:rPr lang="en-US" dirty="0"/>
              <a:t>queue </a:t>
            </a:r>
            <a:r>
              <a:rPr lang="en-US" dirty="0" smtClean="0"/>
              <a:t>on Cori</a:t>
            </a:r>
          </a:p>
          <a:p>
            <a:r>
              <a:rPr lang="en-US" dirty="0" smtClean="0"/>
              <a:t>&lt;</a:t>
            </a:r>
            <a:r>
              <a:rPr lang="en-US" dirty="0"/>
              <a:t>1% of </a:t>
            </a:r>
            <a:r>
              <a:rPr lang="en-US" dirty="0" smtClean="0"/>
              <a:t>NERSC allocation</a:t>
            </a:r>
          </a:p>
          <a:p>
            <a:r>
              <a:rPr lang="en-US" dirty="0" err="1" smtClean="0"/>
              <a:t>Cryo-Em</a:t>
            </a:r>
            <a:r>
              <a:rPr lang="en-US" dirty="0" smtClean="0"/>
              <a:t>, Mass spec, Telescopes, Accelerator, Light sources</a:t>
            </a:r>
            <a:endParaRPr lang="en-US" dirty="0"/>
          </a:p>
          <a:p>
            <a:endParaRPr lang="en-US" dirty="0"/>
          </a:p>
        </p:txBody>
      </p:sp>
      <p:pic>
        <p:nvPicPr>
          <p:cNvPr id="9" name="Picture 8" descr="version2_draft3_blueRibbon_semitransparent_crop.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10" y="2479590"/>
            <a:ext cx="2498375" cy="2498375"/>
          </a:xfrm>
          <a:prstGeom prst="rect">
            <a:avLst/>
          </a:prstGeom>
          <a:ln>
            <a:solidFill>
              <a:srgbClr val="000000"/>
            </a:solidFill>
          </a:ln>
        </p:spPr>
      </p:pic>
      <p:sp>
        <p:nvSpPr>
          <p:cNvPr id="10" name="TextBox 9"/>
          <p:cNvSpPr txBox="1"/>
          <p:nvPr/>
        </p:nvSpPr>
        <p:spPr>
          <a:xfrm>
            <a:off x="53254" y="5241523"/>
            <a:ext cx="2902331" cy="584776"/>
          </a:xfrm>
          <a:prstGeom prst="rect">
            <a:avLst/>
          </a:prstGeom>
          <a:noFill/>
        </p:spPr>
        <p:txBody>
          <a:bodyPr wrap="square" rtlCol="0">
            <a:spAutoFit/>
          </a:bodyPr>
          <a:lstStyle/>
          <a:p>
            <a:pPr algn="ctr"/>
            <a:r>
              <a:rPr lang="en-US" sz="1600" dirty="0" err="1" smtClean="0"/>
              <a:t>Cryo</a:t>
            </a:r>
            <a:r>
              <a:rPr lang="en-US" sz="1600" dirty="0" smtClean="0"/>
              <a:t>-EM: Image classification</a:t>
            </a:r>
          </a:p>
          <a:p>
            <a:pPr algn="ctr"/>
            <a:r>
              <a:rPr lang="en-US" sz="1600" dirty="0" smtClean="0"/>
              <a:t>Nogales Lab</a:t>
            </a:r>
            <a:endParaRPr lang="en-US" sz="1600" dirty="0"/>
          </a:p>
        </p:txBody>
      </p:sp>
      <p:pic>
        <p:nvPicPr>
          <p:cNvPr id="11" name="Shape 8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52630" y="2540194"/>
            <a:ext cx="2559773" cy="2584511"/>
          </a:xfrm>
          <a:prstGeom prst="rect">
            <a:avLst/>
          </a:prstGeom>
          <a:noFill/>
          <a:ln w="9525" cap="flat" cmpd="sng">
            <a:solidFill>
              <a:srgbClr val="CCCCCC"/>
            </a:solidFill>
            <a:prstDash val="solid"/>
            <a:round/>
            <a:headEnd type="none" w="med" len="med"/>
            <a:tailEnd type="none" w="med" len="med"/>
          </a:ln>
        </p:spPr>
      </p:pic>
      <p:sp>
        <p:nvSpPr>
          <p:cNvPr id="12" name="TextBox 11"/>
          <p:cNvSpPr txBox="1"/>
          <p:nvPr/>
        </p:nvSpPr>
        <p:spPr>
          <a:xfrm>
            <a:off x="6203572" y="5142587"/>
            <a:ext cx="2902331" cy="584776"/>
          </a:xfrm>
          <a:prstGeom prst="rect">
            <a:avLst/>
          </a:prstGeom>
          <a:noFill/>
        </p:spPr>
        <p:txBody>
          <a:bodyPr wrap="square" rtlCol="0">
            <a:spAutoFit/>
          </a:bodyPr>
          <a:lstStyle/>
          <a:p>
            <a:pPr algn="ctr"/>
            <a:r>
              <a:rPr lang="en-US" sz="1600" dirty="0" smtClean="0"/>
              <a:t>ALS: 3D Reconstruction, rendered on SPOT web portal</a:t>
            </a:r>
            <a:endParaRPr lang="en-US" sz="1600" dirty="0"/>
          </a:p>
        </p:txBody>
      </p:sp>
      <p:pic>
        <p:nvPicPr>
          <p:cNvPr id="13" name="Content Placeholder 6" descr="ptf.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78637" y="2479590"/>
            <a:ext cx="2805729" cy="2498375"/>
          </a:xfrm>
          <a:prstGeom prst="rect">
            <a:avLst/>
          </a:prstGeom>
        </p:spPr>
      </p:pic>
      <p:sp>
        <p:nvSpPr>
          <p:cNvPr id="14" name="TextBox 13"/>
          <p:cNvSpPr txBox="1"/>
          <p:nvPr/>
        </p:nvSpPr>
        <p:spPr>
          <a:xfrm>
            <a:off x="3229697" y="5178363"/>
            <a:ext cx="2902331" cy="338554"/>
          </a:xfrm>
          <a:prstGeom prst="rect">
            <a:avLst/>
          </a:prstGeom>
          <a:noFill/>
        </p:spPr>
        <p:txBody>
          <a:bodyPr wrap="square" rtlCol="0">
            <a:spAutoFit/>
          </a:bodyPr>
          <a:lstStyle/>
          <a:p>
            <a:pPr algn="ctr"/>
            <a:r>
              <a:rPr lang="en-US" sz="1600" dirty="0" smtClean="0"/>
              <a:t>PTF: Image subtraction pipeline</a:t>
            </a:r>
            <a:endParaRPr lang="en-US" sz="1600" dirty="0"/>
          </a:p>
        </p:txBody>
      </p:sp>
    </p:spTree>
    <p:extLst>
      <p:ext uri="{BB962C8B-B14F-4D97-AF65-F5344CB8AC3E}">
        <p14:creationId xmlns:p14="http://schemas.microsoft.com/office/powerpoint/2010/main" val="40492332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45"/>
            <a:ext cx="7933666" cy="1446546"/>
          </a:xfrm>
          <a:prstGeom prst="rect">
            <a:avLst/>
          </a:prstGeom>
        </p:spPr>
        <p:txBody>
          <a:bodyPr wrap="square" lIns="91435" tIns="45718" rIns="91435" bIns="45718">
            <a:spAutoFit/>
          </a:bodyPr>
          <a:lstStyle/>
          <a:p>
            <a:r>
              <a:rPr lang="en-US" sz="4400" dirty="0" smtClean="0">
                <a:latin typeface="Helvetica Neue Bold Condensed"/>
                <a:cs typeface="Helvetica Neue Bold Condensed"/>
              </a:rPr>
              <a:t>Research </a:t>
            </a:r>
            <a:r>
              <a:rPr lang="en-US" sz="4400" dirty="0" smtClean="0">
                <a:latin typeface="Helvetica Neue Bold Condensed"/>
                <a:cs typeface="Helvetica Neue Bold Condensed"/>
              </a:rPr>
              <a:t>challenges are substantial</a:t>
            </a:r>
            <a:endParaRPr lang="en-US" sz="4400" dirty="0">
              <a:latin typeface="Helvetica Neue Bold Condensed"/>
              <a:cs typeface="Helvetica Neue Bold Condensed"/>
            </a:endParaRPr>
          </a:p>
        </p:txBody>
      </p:sp>
      <p:sp>
        <p:nvSpPr>
          <p:cNvPr id="5" name="Title 4"/>
          <p:cNvSpPr>
            <a:spLocks noGrp="1"/>
          </p:cNvSpPr>
          <p:nvPr>
            <p:ph type="title"/>
          </p:nvPr>
        </p:nvSpPr>
        <p:spPr/>
        <p:txBody>
          <a:bodyPr/>
          <a:lstStyle/>
          <a:p>
            <a:r>
              <a:rPr lang="en-US" dirty="0" smtClean="0"/>
              <a:t>Part 3</a:t>
            </a:r>
            <a:endParaRPr lang="en-US" dirty="0"/>
          </a:p>
        </p:txBody>
      </p:sp>
    </p:spTree>
    <p:extLst>
      <p:ext uri="{BB962C8B-B14F-4D97-AF65-F5344CB8AC3E}">
        <p14:creationId xmlns:p14="http://schemas.microsoft.com/office/powerpoint/2010/main" val="408978646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own Arrow 26"/>
          <p:cNvSpPr/>
          <p:nvPr/>
        </p:nvSpPr>
        <p:spPr>
          <a:xfrm>
            <a:off x="6619948" y="4525779"/>
            <a:ext cx="444500" cy="362048"/>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8193" name="Title 1"/>
          <p:cNvSpPr>
            <a:spLocks noGrp="1"/>
          </p:cNvSpPr>
          <p:nvPr>
            <p:ph type="title"/>
          </p:nvPr>
        </p:nvSpPr>
        <p:spPr/>
        <p:txBody>
          <a:bodyPr/>
          <a:lstStyle/>
          <a:p>
            <a:pPr eaLnBrk="1" hangingPunct="1"/>
            <a:r>
              <a:rPr lang="en-US" dirty="0" smtClean="0">
                <a:ea typeface="ＭＳ Ｐゴシック" charset="0"/>
              </a:rPr>
              <a:t>Software implementations at scale in pipeline</a:t>
            </a:r>
            <a:endParaRPr lang="en-US" dirty="0">
              <a:ea typeface="ＭＳ Ｐゴシック" charset="0"/>
            </a:endParaRPr>
          </a:p>
        </p:txBody>
      </p:sp>
      <p:pic>
        <p:nvPicPr>
          <p:cNvPr id="8194" name="Picture 5" descr="CalciteNew_EntireSample.png"/>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91725" y="1245897"/>
            <a:ext cx="1436854" cy="11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6" descr="CalciteNew_EntireSampleAndFlowGraph_B.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43415" y="1227491"/>
            <a:ext cx="2057136" cy="151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4" descr="CalciteNew_FlowGraphAndCylinderAndPocketSpheres.pn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58533" y="4833107"/>
            <a:ext cx="1868175" cy="120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5" descr="CalciteNew_FlowGraphAndCylinder_B.png"/>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81831" y="4649941"/>
            <a:ext cx="2220982" cy="144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6" descr="experimental.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8539" y="1237096"/>
            <a:ext cx="1454907" cy="10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7" descr="pores-descriptors-poster.pdf"/>
          <p:cNvPicPr>
            <a:picLocks noChangeAspect="1"/>
          </p:cNvPicPr>
          <p:nvPr/>
        </p:nvPicPr>
        <p:blipFill>
          <a:blip r:embed="rId8" cstate="screen">
            <a:extLst>
              <a:ext uri="{28A0092B-C50C-407E-A947-70E740481C1C}">
                <a14:useLocalDpi xmlns:a14="http://schemas.microsoft.com/office/drawing/2010/main"/>
              </a:ext>
            </a:extLst>
          </a:blip>
          <a:srcRect l="6801" t="6903" r="8746" b="8852"/>
          <a:stretch>
            <a:fillRect/>
          </a:stretch>
        </p:blipFill>
        <p:spPr bwMode="auto">
          <a:xfrm>
            <a:off x="4601104" y="2430764"/>
            <a:ext cx="952500" cy="94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22" descr="synthetic-flow.png"/>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1141" y="4166936"/>
            <a:ext cx="1802897" cy="1802897"/>
          </a:xfrm>
          <a:prstGeom prst="rect">
            <a:avLst/>
          </a:prstGeom>
          <a:solidFill>
            <a:srgbClr val="FFFFFF"/>
          </a:solidFill>
          <a:ln>
            <a:noFill/>
          </a:ln>
          <a:extLst/>
        </p:spPr>
      </p:pic>
      <p:sp>
        <p:nvSpPr>
          <p:cNvPr id="28685" name="TextBox 30"/>
          <p:cNvSpPr txBox="1">
            <a:spLocks noChangeArrowheads="1"/>
          </p:cNvSpPr>
          <p:nvPr/>
        </p:nvSpPr>
        <p:spPr bwMode="auto">
          <a:xfrm>
            <a:off x="535517" y="2331631"/>
            <a:ext cx="1227703"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err="1" smtClean="0">
                <a:solidFill>
                  <a:srgbClr val="FFFFFF"/>
                </a:solidFill>
                <a:latin typeface="Arial"/>
                <a:cs typeface="Arial"/>
              </a:rPr>
              <a:t>MicroCT</a:t>
            </a:r>
            <a:r>
              <a:rPr lang="en-US" sz="2000" dirty="0" smtClean="0">
                <a:solidFill>
                  <a:srgbClr val="FFFFFF"/>
                </a:solidFill>
                <a:latin typeface="Arial"/>
                <a:cs typeface="Arial"/>
              </a:rPr>
              <a:t> imaging</a:t>
            </a:r>
            <a:endParaRPr lang="en-US" sz="2000" dirty="0">
              <a:solidFill>
                <a:srgbClr val="FFFFFF"/>
              </a:solidFill>
              <a:latin typeface="Arial"/>
              <a:cs typeface="Arial"/>
            </a:endParaRPr>
          </a:p>
        </p:txBody>
      </p:sp>
      <p:sp>
        <p:nvSpPr>
          <p:cNvPr id="28686" name="TextBox 34"/>
          <p:cNvSpPr txBox="1">
            <a:spLocks noChangeArrowheads="1"/>
          </p:cNvSpPr>
          <p:nvPr/>
        </p:nvSpPr>
        <p:spPr bwMode="auto">
          <a:xfrm>
            <a:off x="2284468" y="2377436"/>
            <a:ext cx="208756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Segmentation</a:t>
            </a:r>
          </a:p>
        </p:txBody>
      </p:sp>
      <p:sp>
        <p:nvSpPr>
          <p:cNvPr id="28687" name="TextBox 35"/>
          <p:cNvSpPr txBox="1">
            <a:spLocks noChangeArrowheads="1"/>
          </p:cNvSpPr>
          <p:nvPr/>
        </p:nvSpPr>
        <p:spPr bwMode="auto">
          <a:xfrm>
            <a:off x="7285564" y="2672320"/>
            <a:ext cx="184150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T</a:t>
            </a:r>
            <a:r>
              <a:rPr lang="en-US" sz="2000" dirty="0" smtClean="0">
                <a:solidFill>
                  <a:srgbClr val="FFFFFF"/>
                </a:solidFill>
                <a:latin typeface="Arial"/>
                <a:cs typeface="Arial"/>
              </a:rPr>
              <a:t>opological</a:t>
            </a:r>
            <a:endParaRPr lang="en-US" sz="2000" dirty="0">
              <a:solidFill>
                <a:srgbClr val="FFFFFF"/>
              </a:solidFill>
              <a:latin typeface="Arial"/>
              <a:cs typeface="Arial"/>
            </a:endParaRPr>
          </a:p>
          <a:p>
            <a:pPr>
              <a:defRPr/>
            </a:pPr>
            <a:r>
              <a:rPr lang="en-US" sz="2000" dirty="0" smtClean="0">
                <a:solidFill>
                  <a:srgbClr val="FFFFFF"/>
                </a:solidFill>
                <a:latin typeface="Arial"/>
                <a:cs typeface="Arial"/>
              </a:rPr>
              <a:t>Analysis</a:t>
            </a:r>
            <a:endParaRPr lang="en-US" sz="2000" dirty="0">
              <a:solidFill>
                <a:srgbClr val="FFFFFF"/>
              </a:solidFill>
              <a:latin typeface="Arial"/>
              <a:cs typeface="Arial"/>
            </a:endParaRPr>
          </a:p>
        </p:txBody>
      </p:sp>
      <p:sp>
        <p:nvSpPr>
          <p:cNvPr id="28688" name="TextBox 50"/>
          <p:cNvSpPr txBox="1">
            <a:spLocks noChangeArrowheads="1"/>
          </p:cNvSpPr>
          <p:nvPr/>
        </p:nvSpPr>
        <p:spPr bwMode="auto">
          <a:xfrm>
            <a:off x="5966181" y="5882858"/>
            <a:ext cx="1632796"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Visualization</a:t>
            </a:r>
          </a:p>
        </p:txBody>
      </p:sp>
      <p:sp>
        <p:nvSpPr>
          <p:cNvPr id="28689" name="TextBox 51"/>
          <p:cNvSpPr txBox="1">
            <a:spLocks noChangeArrowheads="1"/>
          </p:cNvSpPr>
          <p:nvPr/>
        </p:nvSpPr>
        <p:spPr bwMode="auto">
          <a:xfrm>
            <a:off x="820925" y="5882858"/>
            <a:ext cx="115252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Analysis</a:t>
            </a:r>
          </a:p>
        </p:txBody>
      </p:sp>
      <p:pic>
        <p:nvPicPr>
          <p:cNvPr id="8208" name="Picture 35" descr="max-flow.pdf"/>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5617104" y="2422830"/>
            <a:ext cx="1246188" cy="1399647"/>
          </a:xfrm>
          <a:prstGeom prst="rect">
            <a:avLst/>
          </a:prstGeom>
          <a:solidFill>
            <a:srgbClr val="FFFFFF"/>
          </a:solidFill>
          <a:ln>
            <a:noFill/>
          </a:ln>
          <a:extLst/>
        </p:spPr>
      </p:pic>
      <p:pic>
        <p:nvPicPr>
          <p:cNvPr id="8209" name="Picture 3" descr="pores-descriptors-poster.pdf"/>
          <p:cNvPicPr>
            <a:picLocks noChangeAspect="1"/>
          </p:cNvPicPr>
          <p:nvPr/>
        </p:nvPicPr>
        <p:blipFill>
          <a:blip r:embed="rId11" cstate="screen">
            <a:extLst>
              <a:ext uri="{28A0092B-C50C-407E-A947-70E740481C1C}">
                <a14:useLocalDpi xmlns:a14="http://schemas.microsoft.com/office/drawing/2010/main"/>
              </a:ext>
            </a:extLst>
          </a:blip>
          <a:srcRect l="5641" t="6201" r="8128" b="7965"/>
          <a:stretch>
            <a:fillRect/>
          </a:stretch>
        </p:blipFill>
        <p:spPr bwMode="auto">
          <a:xfrm>
            <a:off x="4582590" y="1181841"/>
            <a:ext cx="974989" cy="96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Picture 12" descr="pores-descriptors-poster.pdf"/>
          <p:cNvPicPr>
            <a:picLocks noChangeAspect="1"/>
          </p:cNvPicPr>
          <p:nvPr/>
        </p:nvPicPr>
        <p:blipFill>
          <a:blip r:embed="rId12" cstate="screen">
            <a:extLst>
              <a:ext uri="{28A0092B-C50C-407E-A947-70E740481C1C}">
                <a14:useLocalDpi xmlns:a14="http://schemas.microsoft.com/office/drawing/2010/main"/>
              </a:ext>
            </a:extLst>
          </a:blip>
          <a:srcRect l="4855" t="4341" r="8183" b="6294"/>
          <a:stretch>
            <a:fillRect/>
          </a:stretch>
        </p:blipFill>
        <p:spPr bwMode="auto">
          <a:xfrm>
            <a:off x="5626250" y="1152669"/>
            <a:ext cx="986896" cy="101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Down Arrow 24"/>
          <p:cNvSpPr/>
          <p:nvPr/>
        </p:nvSpPr>
        <p:spPr>
          <a:xfrm rot="16200000">
            <a:off x="5583169" y="925784"/>
            <a:ext cx="293840" cy="2716123"/>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3" name="Bent-Up Arrow 2"/>
          <p:cNvSpPr/>
          <p:nvPr/>
        </p:nvSpPr>
        <p:spPr bwMode="auto">
          <a:xfrm rot="16200000" flipH="1">
            <a:off x="4941482" y="1423739"/>
            <a:ext cx="778451" cy="5629875"/>
          </a:xfrm>
          <a:prstGeom prst="bentUpArrow">
            <a:avLst>
              <a:gd name="adj1" fmla="val 23330"/>
              <a:gd name="adj2" fmla="val 22490"/>
              <a:gd name="adj3" fmla="val 46993"/>
            </a:avLst>
          </a:prstGeom>
          <a:solidFill>
            <a:srgbClr val="FF0000"/>
          </a:solidFill>
          <a:ln w="9525" cap="flat" cmpd="sng" algn="ctr">
            <a:noFill/>
            <a:prstDash val="solid"/>
            <a:round/>
            <a:headEnd type="none" w="med" len="med"/>
            <a:tailEnd type="none" w="med" len="med"/>
          </a:ln>
          <a:effectLst/>
        </p:spPr>
        <p:txBody>
          <a:bodyPr vert="horz" wrap="square" lIns="76197" tIns="38098" rIns="76197" bIns="38098" numCol="1" rtlCol="0" anchor="t" anchorCtr="0" compatLnSpc="1">
            <a:prstTxWarp prst="textNoShape">
              <a:avLst/>
            </a:prstTxWarp>
          </a:bodyPr>
          <a:lstStyle/>
          <a:p>
            <a:pPr defTabSz="761970"/>
            <a:endParaRPr lang="en-US" sz="2000">
              <a:solidFill>
                <a:srgbClr val="FFFFFF"/>
              </a:solidFill>
              <a:latin typeface="Arial" pitchFamily="-107" charset="0"/>
              <a:ea typeface="ＭＳ Ｐゴシック" pitchFamily="-107" charset="-128"/>
              <a:cs typeface="ＭＳ Ｐゴシック" pitchFamily="-107" charset="-128"/>
            </a:endParaRPr>
          </a:p>
        </p:txBody>
      </p:sp>
      <p:sp>
        <p:nvSpPr>
          <p:cNvPr id="26" name="Down Arrow 25"/>
          <p:cNvSpPr/>
          <p:nvPr/>
        </p:nvSpPr>
        <p:spPr>
          <a:xfrm rot="16200000">
            <a:off x="2030652" y="1555478"/>
            <a:ext cx="444500" cy="525733"/>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pic>
        <p:nvPicPr>
          <p:cNvPr id="4" name="Picture 3" descr="CarbonSeqSlice.png"/>
          <p:cNvPicPr>
            <a:picLocks noChangeAspect="1"/>
          </p:cNvPicPr>
          <p:nvPr/>
        </p:nvPicPr>
        <p:blipFill rotWithShape="1">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830412" y="4887828"/>
            <a:ext cx="1909567" cy="954677"/>
          </a:xfrm>
          <a:prstGeom prst="rect">
            <a:avLst/>
          </a:prstGeom>
        </p:spPr>
      </p:pic>
      <p:sp>
        <p:nvSpPr>
          <p:cNvPr id="28" name="Down Arrow 27"/>
          <p:cNvSpPr/>
          <p:nvPr/>
        </p:nvSpPr>
        <p:spPr>
          <a:xfrm>
            <a:off x="3340691" y="4543857"/>
            <a:ext cx="444500" cy="362048"/>
          </a:xfrm>
          <a:prstGeom prst="down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29" name="TextBox 51"/>
          <p:cNvSpPr txBox="1">
            <a:spLocks noChangeArrowheads="1"/>
          </p:cNvSpPr>
          <p:nvPr/>
        </p:nvSpPr>
        <p:spPr bwMode="auto">
          <a:xfrm>
            <a:off x="2890663" y="5882858"/>
            <a:ext cx="1432504"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smtClean="0">
                <a:solidFill>
                  <a:srgbClr val="FFFFFF"/>
                </a:solidFill>
                <a:latin typeface="Arial"/>
                <a:cs typeface="Arial"/>
              </a:rPr>
              <a:t>Simulation</a:t>
            </a:r>
            <a:endParaRPr lang="en-US" sz="2000" dirty="0">
              <a:solidFill>
                <a:srgbClr val="FFFFFF"/>
              </a:solidFill>
              <a:latin typeface="Arial"/>
              <a:cs typeface="Arial"/>
            </a:endParaRPr>
          </a:p>
        </p:txBody>
      </p:sp>
    </p:spTree>
    <p:extLst>
      <p:ext uri="{BB962C8B-B14F-4D97-AF65-F5344CB8AC3E}">
        <p14:creationId xmlns:p14="http://schemas.microsoft.com/office/powerpoint/2010/main" val="352157241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 name="Rectangle 1"/>
          <p:cNvSpPr/>
          <p:nvPr/>
        </p:nvSpPr>
        <p:spPr>
          <a:xfrm>
            <a:off x="5812818" y="862119"/>
            <a:ext cx="2235697" cy="17919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5" name="Shape 295"/>
          <p:cNvSpPr txBox="1">
            <a:spLocks noGrp="1"/>
          </p:cNvSpPr>
          <p:nvPr>
            <p:ph type="title"/>
          </p:nvPr>
        </p:nvSpPr>
        <p:spPr>
          <a:prstGeom prst="rect">
            <a:avLst/>
          </a:prstGeom>
        </p:spPr>
        <p:txBody>
          <a:bodyPr lIns="91425" tIns="91425" rIns="91425" bIns="91425" anchor="b" anchorCtr="0">
            <a:noAutofit/>
          </a:bodyPr>
          <a:lstStyle/>
          <a:p>
            <a:pPr lvl="0" rtl="0">
              <a:spcBef>
                <a:spcPts val="0"/>
              </a:spcBef>
              <a:buNone/>
            </a:pPr>
            <a:r>
              <a:rPr lang="en-US" sz="3000" b="0" dirty="0">
                <a:solidFill>
                  <a:srgbClr val="FFFFFF"/>
                </a:solidFill>
                <a:latin typeface="Helvetica Neue Bold Condensed"/>
                <a:ea typeface="Helvetica Neue"/>
                <a:cs typeface="Helvetica Neue Bold Condensed"/>
                <a:sym typeface="Helvetica Neue"/>
              </a:rPr>
              <a:t>Interactive Analytics using </a:t>
            </a:r>
            <a:r>
              <a:rPr lang="en-US" sz="3000" b="0" dirty="0" err="1" smtClean="0">
                <a:solidFill>
                  <a:srgbClr val="FFFFFF"/>
                </a:solidFill>
                <a:latin typeface="Helvetica Neue Bold Condensed"/>
                <a:ea typeface="Helvetica Neue"/>
                <a:cs typeface="Helvetica Neue Bold Condensed"/>
                <a:sym typeface="Helvetica Neue"/>
              </a:rPr>
              <a:t>Jupyter</a:t>
            </a:r>
            <a:endParaRPr lang="en-US" sz="3000" b="0" dirty="0">
              <a:solidFill>
                <a:srgbClr val="FFFFFF"/>
              </a:solidFill>
              <a:latin typeface="Helvetica Neue Bold Condensed"/>
              <a:ea typeface="Helvetica Neue"/>
              <a:cs typeface="Helvetica Neue Bold Condensed"/>
              <a:sym typeface="Helvetica Neue"/>
            </a:endParaRPr>
          </a:p>
        </p:txBody>
      </p:sp>
      <p:sp>
        <p:nvSpPr>
          <p:cNvPr id="300" name="Shape 300"/>
          <p:cNvSpPr txBox="1">
            <a:spLocks noGrp="1"/>
          </p:cNvSpPr>
          <p:nvPr>
            <p:ph idx="1"/>
          </p:nvPr>
        </p:nvSpPr>
        <p:spPr>
          <a:xfrm>
            <a:off x="5185272" y="2826385"/>
            <a:ext cx="3809242" cy="3299785"/>
          </a:xfrm>
          <a:prstGeom prst="rect">
            <a:avLst/>
          </a:prstGeom>
          <a:noFill/>
        </p:spPr>
        <p:txBody>
          <a:bodyPr lIns="91425" tIns="91425" rIns="91425" bIns="91425" anchor="t" anchorCtr="0">
            <a:noAutofit/>
          </a:bodyPr>
          <a:lstStyle/>
          <a:p>
            <a:pPr lvl="0" rtl="0">
              <a:spcBef>
                <a:spcPts val="0"/>
              </a:spcBef>
              <a:spcAft>
                <a:spcPts val="600"/>
              </a:spcAft>
              <a:buNone/>
            </a:pPr>
            <a:r>
              <a:rPr lang="en-US" sz="2000" dirty="0" smtClean="0">
                <a:latin typeface="Helvetica Neue"/>
                <a:ea typeface="Helvetica Neue"/>
                <a:cs typeface="Helvetica Neue"/>
                <a:sym typeface="Helvetica Neue"/>
              </a:rPr>
              <a:t>Science notebooks through </a:t>
            </a:r>
            <a:r>
              <a:rPr lang="en-US" sz="2000" dirty="0" err="1" smtClean="0">
                <a:latin typeface="Helvetica Neue"/>
                <a:ea typeface="Helvetica Neue"/>
                <a:cs typeface="Helvetica Neue"/>
                <a:sym typeface="Helvetica Neue"/>
              </a:rPr>
              <a:t>Jupyter</a:t>
            </a:r>
            <a:r>
              <a:rPr lang="en-US" sz="2000" dirty="0" smtClean="0">
                <a:latin typeface="Helvetica Neue"/>
                <a:ea typeface="Helvetica Neue"/>
                <a:cs typeface="Helvetica Neue"/>
                <a:sym typeface="Helvetica Neue"/>
              </a:rPr>
              <a:t> (</a:t>
            </a:r>
            <a:r>
              <a:rPr lang="en-US" sz="2000" dirty="0" err="1" smtClean="0">
                <a:latin typeface="Helvetica Neue"/>
                <a:ea typeface="Helvetica Neue"/>
                <a:cs typeface="Helvetica Neue"/>
                <a:sym typeface="Helvetica Neue"/>
              </a:rPr>
              <a:t>iPython</a:t>
            </a:r>
            <a:r>
              <a:rPr lang="en-US" sz="2000" dirty="0" smtClean="0">
                <a:latin typeface="Helvetica Neue"/>
                <a:ea typeface="Helvetica Neue"/>
                <a:cs typeface="Helvetica Neue"/>
                <a:sym typeface="Helvetica Neue"/>
              </a:rPr>
              <a:t>)</a:t>
            </a:r>
            <a:endParaRPr lang="en-US" sz="2000" b="0" dirty="0">
              <a:latin typeface="Helvetica Neue"/>
              <a:ea typeface="Helvetica Neue"/>
              <a:cs typeface="Helvetica Neue"/>
              <a:sym typeface="Helvetica Neue"/>
            </a:endParaRPr>
          </a:p>
          <a:p>
            <a:pPr lvl="0">
              <a:spcBef>
                <a:spcPts val="0"/>
              </a:spcBef>
              <a:spcAft>
                <a:spcPts val="600"/>
              </a:spcAft>
              <a:buFontTx/>
              <a:buChar char="•"/>
            </a:pPr>
            <a:r>
              <a:rPr lang="en-US" sz="2000" b="0" dirty="0" smtClean="0">
                <a:latin typeface="Helvetica Neue"/>
                <a:ea typeface="Helvetica Neue"/>
                <a:cs typeface="Helvetica Neue"/>
                <a:sym typeface="Helvetica Neue"/>
              </a:rPr>
              <a:t>Widely used in science</a:t>
            </a:r>
          </a:p>
          <a:p>
            <a:pPr lvl="0">
              <a:spcBef>
                <a:spcPts val="0"/>
              </a:spcBef>
              <a:spcAft>
                <a:spcPts val="600"/>
              </a:spcAft>
              <a:buFontTx/>
              <a:buChar char="•"/>
            </a:pPr>
            <a:r>
              <a:rPr lang="en-US" sz="2000" b="0" dirty="0" smtClean="0">
                <a:latin typeface="Helvetica Neue"/>
                <a:ea typeface="Helvetica Neue"/>
                <a:cs typeface="Helvetica Neue"/>
                <a:sym typeface="Helvetica Neue"/>
              </a:rPr>
              <a:t>Interactive HPC LDRD</a:t>
            </a:r>
          </a:p>
          <a:p>
            <a:pPr lvl="0">
              <a:spcBef>
                <a:spcPts val="0"/>
              </a:spcBef>
              <a:spcAft>
                <a:spcPts val="600"/>
              </a:spcAft>
              <a:buFontTx/>
              <a:buChar char="•"/>
            </a:pPr>
            <a:endParaRPr lang="en-US" sz="2000" b="0" dirty="0" smtClean="0">
              <a:latin typeface="Helvetica Neue"/>
              <a:ea typeface="Helvetica Neue"/>
              <a:cs typeface="Helvetica Neue"/>
              <a:sym typeface="Helvetica Neue"/>
            </a:endParaRPr>
          </a:p>
          <a:p>
            <a:pPr lvl="0" rtl="0">
              <a:spcBef>
                <a:spcPts val="0"/>
              </a:spcBef>
              <a:spcAft>
                <a:spcPts val="600"/>
              </a:spcAft>
              <a:buNone/>
            </a:pPr>
            <a:r>
              <a:rPr lang="en-US" sz="2000" dirty="0" smtClean="0">
                <a:latin typeface="Helvetica Neue"/>
                <a:ea typeface="Helvetica Neue"/>
                <a:cs typeface="Helvetica Neue"/>
                <a:sym typeface="Helvetica Neue"/>
              </a:rPr>
              <a:t>Deployed at NERSC:</a:t>
            </a:r>
          </a:p>
          <a:p>
            <a:pPr marL="457200" lvl="0" indent="-330200" rtl="0">
              <a:spcBef>
                <a:spcPts val="0"/>
              </a:spcBef>
              <a:spcAft>
                <a:spcPts val="600"/>
              </a:spcAft>
              <a:buSzPct val="100000"/>
              <a:buFont typeface="Helvetica Neue"/>
            </a:pPr>
            <a:r>
              <a:rPr lang="en-US" sz="2000" b="0" dirty="0" smtClean="0">
                <a:latin typeface="Helvetica Neue"/>
                <a:ea typeface="Helvetica Neue"/>
                <a:cs typeface="Helvetica Neue"/>
                <a:sym typeface="Helvetica Neue"/>
              </a:rPr>
              <a:t>&gt;</a:t>
            </a:r>
            <a:r>
              <a:rPr lang="en-US" sz="2000" b="0" dirty="0">
                <a:latin typeface="Helvetica Neue"/>
                <a:ea typeface="Helvetica Neue"/>
                <a:cs typeface="Helvetica Neue"/>
                <a:sym typeface="Helvetica Neue"/>
              </a:rPr>
              <a:t>100 users </a:t>
            </a:r>
            <a:r>
              <a:rPr lang="en-US" sz="2000" b="0" dirty="0" smtClean="0">
                <a:latin typeface="Helvetica Neue"/>
                <a:ea typeface="Helvetica Neue"/>
                <a:cs typeface="Helvetica Neue"/>
                <a:sym typeface="Helvetica Neue"/>
              </a:rPr>
              <a:t>pre-production</a:t>
            </a:r>
            <a:endParaRPr lang="en-US" sz="2000" b="0" dirty="0">
              <a:latin typeface="Helvetica Neue"/>
              <a:ea typeface="Helvetica Neue"/>
              <a:cs typeface="Helvetica Neue"/>
              <a:sym typeface="Helvetica Neue"/>
            </a:endParaRPr>
          </a:p>
          <a:p>
            <a:pPr marL="457200" lvl="0" indent="-330200" rtl="0">
              <a:spcBef>
                <a:spcPts val="0"/>
              </a:spcBef>
              <a:spcAft>
                <a:spcPts val="600"/>
              </a:spcAft>
              <a:buSzPct val="100000"/>
              <a:buFont typeface="Helvetica Neue"/>
            </a:pPr>
            <a:endParaRPr lang="en-US" sz="2000" b="0" dirty="0" smtClean="0">
              <a:latin typeface="Helvetica Neue"/>
              <a:ea typeface="Helvetica Neue"/>
              <a:cs typeface="Helvetica Neue"/>
              <a:sym typeface="Helvetica Neue"/>
            </a:endParaRPr>
          </a:p>
          <a:p>
            <a:pPr marL="127000" lvl="0" indent="0" rtl="0">
              <a:spcBef>
                <a:spcPts val="0"/>
              </a:spcBef>
              <a:spcAft>
                <a:spcPts val="600"/>
              </a:spcAft>
              <a:buSzPct val="100000"/>
              <a:buNone/>
            </a:pPr>
            <a:endParaRPr lang="en-US" sz="2000" b="0" dirty="0">
              <a:latin typeface="Helvetica Neue"/>
              <a:ea typeface="Helvetica Neue"/>
              <a:cs typeface="Helvetica Neue"/>
              <a:sym typeface="Helvetica Neue"/>
            </a:endParaRPr>
          </a:p>
        </p:txBody>
      </p:sp>
      <p:pic>
        <p:nvPicPr>
          <p:cNvPr id="301" name="Shape 30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92335" y="1295403"/>
            <a:ext cx="4295400" cy="3851400"/>
          </a:xfrm>
          <a:prstGeom prst="rect">
            <a:avLst/>
          </a:prstGeom>
          <a:solidFill>
            <a:srgbClr val="ECECEC"/>
          </a:solidFill>
          <a:ln w="88900" cap="sq" cmpd="sng">
            <a:solidFill>
              <a:srgbClr val="FFFFFF"/>
            </a:solidFill>
            <a:prstDash val="solid"/>
            <a:miter/>
            <a:headEnd type="none" w="med" len="med"/>
            <a:tailEnd type="none" w="med" len="med"/>
          </a:ln>
        </p:spPr>
      </p:pic>
      <p:pic>
        <p:nvPicPr>
          <p:cNvPr id="302" name="Shape 30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718014" y="862119"/>
            <a:ext cx="4276500" cy="1791900"/>
          </a:xfrm>
          <a:prstGeom prst="rect">
            <a:avLst/>
          </a:prstGeom>
          <a:noFill/>
          <a:ln>
            <a:noFill/>
          </a:ln>
        </p:spPr>
      </p:pic>
      <p:sp>
        <p:nvSpPr>
          <p:cNvPr id="11" name="TextBox 10"/>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smtClean="0"/>
              <a:t>Fernando Perez et al</a:t>
            </a:r>
            <a:endParaRPr lang="en-US" sz="1600" i="1" dirty="0"/>
          </a:p>
        </p:txBody>
      </p:sp>
    </p:spTree>
    <p:extLst>
      <p:ext uri="{BB962C8B-B14F-4D97-AF65-F5344CB8AC3E}">
        <p14:creationId xmlns:p14="http://schemas.microsoft.com/office/powerpoint/2010/main" val="1666865467"/>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8981" y="1109134"/>
            <a:ext cx="7938392" cy="318404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Productive Programming</a:t>
            </a:r>
            <a:endParaRPr lang="en-US" dirty="0"/>
          </a:p>
        </p:txBody>
      </p:sp>
      <p:sp>
        <p:nvSpPr>
          <p:cNvPr id="3" name="Content Placeholder 2"/>
          <p:cNvSpPr>
            <a:spLocks noGrp="1"/>
          </p:cNvSpPr>
          <p:nvPr>
            <p:ph idx="1"/>
          </p:nvPr>
        </p:nvSpPr>
        <p:spPr>
          <a:xfrm>
            <a:off x="1219201" y="4293178"/>
            <a:ext cx="2924175" cy="1832988"/>
          </a:xfrm>
        </p:spPr>
        <p:txBody>
          <a:bodyPr>
            <a:normAutofit/>
          </a:bodyPr>
          <a:lstStyle/>
          <a:p>
            <a:r>
              <a:rPr lang="en-US" dirty="0" smtClean="0"/>
              <a:t>High failure rate</a:t>
            </a:r>
          </a:p>
          <a:p>
            <a:r>
              <a:rPr lang="en-US" dirty="0" smtClean="0"/>
              <a:t>Slow network</a:t>
            </a:r>
          </a:p>
          <a:p>
            <a:r>
              <a:rPr lang="en-US" dirty="0" smtClean="0"/>
              <a:t>Fast (local) disk</a:t>
            </a:r>
            <a:endParaRPr lang="en-US" dirty="0"/>
          </a:p>
        </p:txBody>
      </p:sp>
      <p:pic>
        <p:nvPicPr>
          <p:cNvPr id="5" name="Picture 4"/>
          <p:cNvPicPr>
            <a:picLocks noChangeAspect="1"/>
          </p:cNvPicPr>
          <p:nvPr/>
        </p:nvPicPr>
        <p:blipFill>
          <a:blip r:embed="rId3"/>
          <a:stretch>
            <a:fillRect/>
          </a:stretch>
        </p:blipFill>
        <p:spPr>
          <a:xfrm>
            <a:off x="528981" y="1109134"/>
            <a:ext cx="2228850" cy="1130935"/>
          </a:xfrm>
          <a:prstGeom prst="rect">
            <a:avLst/>
          </a:prstGeom>
          <a:solidFill>
            <a:schemeClr val="tx1"/>
          </a:solidFill>
        </p:spPr>
      </p:pic>
      <p:sp>
        <p:nvSpPr>
          <p:cNvPr id="6" name="Rectangle 5"/>
          <p:cNvSpPr/>
          <p:nvPr/>
        </p:nvSpPr>
        <p:spPr>
          <a:xfrm>
            <a:off x="559221" y="2620250"/>
            <a:ext cx="4572000" cy="1015663"/>
          </a:xfrm>
          <a:prstGeom prst="rect">
            <a:avLst/>
          </a:prstGeom>
        </p:spPr>
        <p:txBody>
          <a:bodyPr>
            <a:spAutoFit/>
          </a:bodyPr>
          <a:lstStyle/>
          <a:p>
            <a:r>
              <a:rPr lang="en-US" sz="2400" b="1" dirty="0">
                <a:solidFill>
                  <a:schemeClr val="accent1">
                    <a:lumMod val="75000"/>
                  </a:schemeClr>
                </a:solidFill>
              </a:rPr>
              <a:t>Speed</a:t>
            </a:r>
          </a:p>
          <a:p>
            <a:r>
              <a:rPr lang="en-US" dirty="0">
                <a:solidFill>
                  <a:schemeClr val="bg1"/>
                </a:solidFill>
              </a:rPr>
              <a:t>Run programs up to 100x faster than </a:t>
            </a:r>
            <a:r>
              <a:rPr lang="en-US" dirty="0" err="1">
                <a:solidFill>
                  <a:schemeClr val="bg1"/>
                </a:solidFill>
              </a:rPr>
              <a:t>Hadoop</a:t>
            </a:r>
            <a:r>
              <a:rPr lang="en-US" dirty="0">
                <a:solidFill>
                  <a:schemeClr val="bg1"/>
                </a:solidFill>
              </a:rPr>
              <a:t> </a:t>
            </a:r>
            <a:r>
              <a:rPr lang="en-US" dirty="0" err="1">
                <a:solidFill>
                  <a:schemeClr val="bg1"/>
                </a:solidFill>
              </a:rPr>
              <a:t>MapReduce</a:t>
            </a:r>
            <a:r>
              <a:rPr lang="en-US" dirty="0">
                <a:solidFill>
                  <a:schemeClr val="bg1"/>
                </a:solidFill>
              </a:rPr>
              <a:t> in memory, or 10x faster on disk.</a:t>
            </a:r>
          </a:p>
        </p:txBody>
      </p:sp>
      <p:sp>
        <p:nvSpPr>
          <p:cNvPr id="8" name="Curved Left Arrow 7"/>
          <p:cNvSpPr/>
          <p:nvPr/>
        </p:nvSpPr>
        <p:spPr>
          <a:xfrm>
            <a:off x="4051406" y="4514891"/>
            <a:ext cx="665292" cy="1530651"/>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2"/>
          <p:cNvSpPr txBox="1">
            <a:spLocks/>
          </p:cNvSpPr>
          <p:nvPr/>
        </p:nvSpPr>
        <p:spPr>
          <a:xfrm>
            <a:off x="4842093" y="4514891"/>
            <a:ext cx="3625280" cy="1390293"/>
          </a:xfrm>
          <a:prstGeom prst="rect">
            <a:avLst/>
          </a:prstGeom>
        </p:spPr>
        <p:txBody>
          <a:bodyPr vert="horz" lIns="91435" tIns="45718" rIns="91435" bIns="45718" rtlCol="0">
            <a:normAutofit/>
          </a:bodyPr>
          <a:lstStyle>
            <a:lvl1pPr marL="342883" indent="-342883" algn="l" defTabSz="457177" rtl="0" eaLnBrk="1" latinLnBrk="0" hangingPunct="1">
              <a:spcBef>
                <a:spcPct val="20000"/>
              </a:spcBef>
              <a:buFont typeface="Arial"/>
              <a:buChar char="•"/>
              <a:defRPr sz="2800" b="1"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4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0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7"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And Spark is still 10x+ slower than MPI</a:t>
            </a:r>
            <a:endParaRPr lang="en-US" dirty="0"/>
          </a:p>
        </p:txBody>
      </p:sp>
      <p:sp>
        <p:nvSpPr>
          <p:cNvPr id="10" name="Curved Left Arrow 9"/>
          <p:cNvSpPr/>
          <p:nvPr/>
        </p:nvSpPr>
        <p:spPr>
          <a:xfrm flipH="1" flipV="1">
            <a:off x="591814" y="4293179"/>
            <a:ext cx="559221" cy="1752363"/>
          </a:xfrm>
          <a:prstGeom prst="curvedLeftArrow">
            <a:avLst>
              <a:gd name="adj1" fmla="val 25000"/>
              <a:gd name="adj2" fmla="val 95784"/>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4"/>
          <a:stretch>
            <a:fillRect/>
          </a:stretch>
        </p:blipFill>
        <p:spPr>
          <a:xfrm>
            <a:off x="5131221" y="1801100"/>
            <a:ext cx="3175000" cy="1638300"/>
          </a:xfrm>
          <a:prstGeom prst="rect">
            <a:avLst/>
          </a:prstGeom>
        </p:spPr>
      </p:pic>
    </p:spTree>
    <p:extLst>
      <p:ext uri="{BB962C8B-B14F-4D97-AF65-F5344CB8AC3E}">
        <p14:creationId xmlns:p14="http://schemas.microsoft.com/office/powerpoint/2010/main" val="5939050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9" grpId="0"/>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SPARK Analytics on HPC</a:t>
            </a:r>
            <a:endParaRPr lang="en-US" dirty="0"/>
          </a:p>
        </p:txBody>
      </p:sp>
      <p:pic>
        <p:nvPicPr>
          <p:cNvPr id="4" name="Content Placeholder 3" descr="cori-comet-comparison-pic.pdf"/>
          <p:cNvPicPr>
            <a:picLocks noGrp="1" noChangeAspect="1"/>
          </p:cNvPicPr>
          <p:nvPr>
            <p:ph idx="1"/>
          </p:nvPr>
        </p:nvPicPr>
        <p:blipFill>
          <a:blip r:embed="rId3" cstate="screen">
            <a:extLst>
              <a:ext uri="{28A0092B-C50C-407E-A947-70E740481C1C}">
                <a14:useLocalDpi xmlns:a14="http://schemas.microsoft.com/office/drawing/2010/main"/>
              </a:ext>
            </a:extLst>
          </a:blip>
          <a:srcRect t="900" b="900"/>
          <a:stretch>
            <a:fillRect/>
          </a:stretch>
        </p:blipFill>
        <p:spPr>
          <a:xfrm>
            <a:off x="278784" y="1200731"/>
            <a:ext cx="8226425" cy="3802303"/>
          </a:xfrm>
        </p:spPr>
      </p:pic>
      <p:sp>
        <p:nvSpPr>
          <p:cNvPr id="3" name="TextBox 2"/>
          <p:cNvSpPr txBox="1"/>
          <p:nvPr/>
        </p:nvSpPr>
        <p:spPr>
          <a:xfrm>
            <a:off x="2182041" y="4657399"/>
            <a:ext cx="771565"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Cluster</a:t>
            </a:r>
            <a:endParaRPr lang="en-US" sz="1600" dirty="0">
              <a:solidFill>
                <a:schemeClr val="bg1">
                  <a:lumMod val="65000"/>
                  <a:lumOff val="35000"/>
                </a:schemeClr>
              </a:solidFill>
            </a:endParaRPr>
          </a:p>
        </p:txBody>
      </p:sp>
      <p:sp>
        <p:nvSpPr>
          <p:cNvPr id="9" name="TextBox 8"/>
          <p:cNvSpPr txBox="1"/>
          <p:nvPr/>
        </p:nvSpPr>
        <p:spPr>
          <a:xfrm>
            <a:off x="4321172" y="4658410"/>
            <a:ext cx="1766429"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Cluster with RDMA</a:t>
            </a:r>
            <a:endParaRPr lang="en-US" sz="1600" dirty="0">
              <a:solidFill>
                <a:schemeClr val="bg1">
                  <a:lumMod val="65000"/>
                  <a:lumOff val="35000"/>
                </a:schemeClr>
              </a:solidFill>
            </a:endParaRPr>
          </a:p>
        </p:txBody>
      </p:sp>
      <p:sp>
        <p:nvSpPr>
          <p:cNvPr id="12" name="TextBox 11"/>
          <p:cNvSpPr txBox="1"/>
          <p:nvPr/>
        </p:nvSpPr>
        <p:spPr>
          <a:xfrm>
            <a:off x="7025555" y="4641002"/>
            <a:ext cx="530915"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HPC</a:t>
            </a:r>
            <a:endParaRPr lang="en-US" sz="1600" dirty="0">
              <a:solidFill>
                <a:schemeClr val="bg1">
                  <a:lumMod val="65000"/>
                  <a:lumOff val="35000"/>
                </a:schemeClr>
              </a:solidFill>
            </a:endParaRPr>
          </a:p>
        </p:txBody>
      </p:sp>
      <p:sp>
        <p:nvSpPr>
          <p:cNvPr id="13" name="Title 1"/>
          <p:cNvSpPr txBox="1">
            <a:spLocks/>
          </p:cNvSpPr>
          <p:nvPr/>
        </p:nvSpPr>
        <p:spPr bwMode="auto">
          <a:xfrm>
            <a:off x="965821" y="5377828"/>
            <a:ext cx="738674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3200" b="1">
                <a:solidFill>
                  <a:srgbClr val="000099"/>
                </a:solidFill>
                <a:latin typeface="Arial" pitchFamily="-65" charset="0"/>
              </a:defRPr>
            </a:lvl6pPr>
            <a:lvl7pPr marL="914400" algn="ctr" rtl="0" fontAlgn="base">
              <a:spcBef>
                <a:spcPct val="0"/>
              </a:spcBef>
              <a:spcAft>
                <a:spcPct val="0"/>
              </a:spcAft>
              <a:defRPr sz="3200" b="1">
                <a:solidFill>
                  <a:srgbClr val="000099"/>
                </a:solidFill>
                <a:latin typeface="Arial" pitchFamily="-65" charset="0"/>
              </a:defRPr>
            </a:lvl7pPr>
            <a:lvl8pPr marL="1371600" algn="ctr" rtl="0" fontAlgn="base">
              <a:spcBef>
                <a:spcPct val="0"/>
              </a:spcBef>
              <a:spcAft>
                <a:spcPct val="0"/>
              </a:spcAft>
              <a:defRPr sz="3200" b="1">
                <a:solidFill>
                  <a:srgbClr val="000099"/>
                </a:solidFill>
                <a:latin typeface="Arial" pitchFamily="-65" charset="0"/>
              </a:defRPr>
            </a:lvl8pPr>
            <a:lvl9pPr marL="1828800" algn="ctr" rtl="0" fontAlgn="base">
              <a:spcBef>
                <a:spcPct val="0"/>
              </a:spcBef>
              <a:spcAft>
                <a:spcPct val="0"/>
              </a:spcAft>
              <a:defRPr sz="3200" b="1">
                <a:solidFill>
                  <a:srgbClr val="000099"/>
                </a:solidFill>
                <a:latin typeface="Arial" pitchFamily="-65" charset="0"/>
              </a:defRPr>
            </a:lvl9pPr>
          </a:lstStyle>
          <a:p>
            <a:pPr algn="l"/>
            <a:r>
              <a:rPr lang="en-US" sz="2400" dirty="0" smtClean="0"/>
              <a:t>SPARK on HPC vs. clusters</a:t>
            </a:r>
          </a:p>
          <a:p>
            <a:pPr marL="342900" indent="-342900" algn="l">
              <a:buFont typeface="Arial"/>
              <a:buChar char="•"/>
            </a:pPr>
            <a:r>
              <a:rPr lang="en-US" sz="2400" b="0" dirty="0" smtClean="0"/>
              <a:t>Network, I/O, and virtualization all key to </a:t>
            </a:r>
            <a:r>
              <a:rPr lang="en-US" sz="2400" b="0" dirty="0" smtClean="0"/>
              <a:t>performance</a:t>
            </a:r>
          </a:p>
          <a:p>
            <a:pPr marL="342900" indent="-342900" algn="l">
              <a:buFont typeface="Arial"/>
              <a:buChar char="•"/>
            </a:pPr>
            <a:r>
              <a:rPr lang="en-US" sz="2400" b="0" dirty="0" smtClean="0"/>
              <a:t>Increased scale from O(100) to O(10,000) cores</a:t>
            </a:r>
            <a:endParaRPr lang="en-US" sz="2400" b="0" dirty="0"/>
          </a:p>
        </p:txBody>
      </p:sp>
      <p:sp>
        <p:nvSpPr>
          <p:cNvPr id="14" name="TextBox 13"/>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err="1" smtClean="0"/>
              <a:t>Chaimov</a:t>
            </a:r>
            <a:r>
              <a:rPr lang="en-US" sz="1600" i="1" dirty="0" smtClean="0"/>
              <a:t>, </a:t>
            </a:r>
            <a:r>
              <a:rPr lang="en-US" sz="1600" i="1" dirty="0" err="1" smtClean="0"/>
              <a:t>Malony</a:t>
            </a:r>
            <a:r>
              <a:rPr lang="en-US" sz="1600" i="1" dirty="0" smtClean="0"/>
              <a:t>, </a:t>
            </a:r>
            <a:r>
              <a:rPr lang="en-US" sz="1600" i="1" dirty="0" err="1" smtClean="0"/>
              <a:t>Iancu</a:t>
            </a:r>
            <a:r>
              <a:rPr lang="en-US" sz="1600" i="1" dirty="0" smtClean="0"/>
              <a:t>, Ibrahim, Canon, </a:t>
            </a:r>
            <a:r>
              <a:rPr lang="en-US" sz="1600" i="1" dirty="0" err="1" smtClean="0"/>
              <a:t>Srinivasan</a:t>
            </a:r>
            <a:endParaRPr lang="en-US" sz="1600" i="1" dirty="0"/>
          </a:p>
        </p:txBody>
      </p:sp>
      <p:sp>
        <p:nvSpPr>
          <p:cNvPr id="11" name="TextBox 10"/>
          <p:cNvSpPr txBox="1"/>
          <p:nvPr/>
        </p:nvSpPr>
        <p:spPr>
          <a:xfrm>
            <a:off x="849548" y="1227609"/>
            <a:ext cx="7055425" cy="369332"/>
          </a:xfrm>
          <a:prstGeom prst="rect">
            <a:avLst/>
          </a:prstGeom>
          <a:solidFill>
            <a:schemeClr val="tx1"/>
          </a:solidFill>
        </p:spPr>
        <p:txBody>
          <a:bodyPr wrap="none" rtlCol="0">
            <a:spAutoFit/>
          </a:bodyPr>
          <a:lstStyle/>
          <a:p>
            <a:r>
              <a:rPr lang="en-US" b="1" dirty="0" smtClean="0">
                <a:solidFill>
                  <a:schemeClr val="bg1">
                    <a:lumMod val="65000"/>
                    <a:lumOff val="35000"/>
                  </a:schemeClr>
                </a:solidFill>
              </a:rPr>
              <a:t>Weak scaling (fixed problem size per node): Power Iteration Benchmark</a:t>
            </a:r>
            <a:endParaRPr lang="en-US" b="1" dirty="0">
              <a:solidFill>
                <a:schemeClr val="bg1">
                  <a:lumMod val="65000"/>
                  <a:lumOff val="35000"/>
                </a:schemeClr>
              </a:solidFill>
            </a:endParaRPr>
          </a:p>
        </p:txBody>
      </p:sp>
      <p:cxnSp>
        <p:nvCxnSpPr>
          <p:cNvPr id="16" name="Straight Connector 15"/>
          <p:cNvCxnSpPr/>
          <p:nvPr/>
        </p:nvCxnSpPr>
        <p:spPr>
          <a:xfrm flipV="1">
            <a:off x="1498432" y="416652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934157" y="406208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6383194" y="406208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971824" y="3553791"/>
            <a:ext cx="1444714" cy="338554"/>
          </a:xfrm>
          <a:prstGeom prst="rect">
            <a:avLst/>
          </a:prstGeom>
          <a:noFill/>
        </p:spPr>
        <p:txBody>
          <a:bodyPr wrap="none" rtlCol="0">
            <a:spAutoFit/>
          </a:bodyPr>
          <a:lstStyle/>
          <a:p>
            <a:r>
              <a:rPr lang="en-US" sz="1600" i="1" dirty="0" smtClean="0">
                <a:solidFill>
                  <a:schemeClr val="accent2"/>
                </a:solidFill>
              </a:rPr>
              <a:t>Perfect scaling</a:t>
            </a:r>
            <a:endParaRPr lang="en-US" sz="1600" i="1" dirty="0">
              <a:solidFill>
                <a:schemeClr val="accent2"/>
              </a:solidFill>
            </a:endParaRPr>
          </a:p>
        </p:txBody>
      </p:sp>
      <p:cxnSp>
        <p:nvCxnSpPr>
          <p:cNvPr id="20" name="Straight Connector 19"/>
          <p:cNvCxnSpPr/>
          <p:nvPr/>
        </p:nvCxnSpPr>
        <p:spPr>
          <a:xfrm flipV="1">
            <a:off x="5971824" y="3892345"/>
            <a:ext cx="411370" cy="169740"/>
          </a:xfrm>
          <a:prstGeom prst="line">
            <a:avLst/>
          </a:prstGeom>
          <a:ln>
            <a:solidFill>
              <a:schemeClr val="accent2"/>
            </a:solidFill>
            <a:prstDash val="solid"/>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6807160" y="3892345"/>
            <a:ext cx="289751" cy="169740"/>
          </a:xfrm>
          <a:prstGeom prst="line">
            <a:avLst/>
          </a:prstGeom>
          <a:ln>
            <a:solidFill>
              <a:schemeClr val="accent2"/>
            </a:solidFill>
            <a:prstDash val="solid"/>
            <a:headEnd type="triangl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754437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2818" y="870651"/>
            <a:ext cx="1406181" cy="90522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12576" y="3092919"/>
            <a:ext cx="3026894" cy="1281761"/>
          </a:xfrm>
          <a:prstGeom prst="rect">
            <a:avLst/>
          </a:prstGeom>
        </p:spPr>
      </p:pic>
      <p:graphicFrame>
        <p:nvGraphicFramePr>
          <p:cNvPr id="4" name="Diagram 3"/>
          <p:cNvGraphicFramePr/>
          <p:nvPr>
            <p:extLst>
              <p:ext uri="{D42A27DB-BD31-4B8C-83A1-F6EECF244321}">
                <p14:modId xmlns:p14="http://schemas.microsoft.com/office/powerpoint/2010/main" val="2886725295"/>
              </p:ext>
            </p:extLst>
          </p:nvPr>
        </p:nvGraphicFramePr>
        <p:xfrm>
          <a:off x="457200" y="914400"/>
          <a:ext cx="81534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495233" y="-18433"/>
            <a:ext cx="1646255" cy="704913"/>
          </a:xfrm>
          <a:prstGeom prst="rect">
            <a:avLst/>
          </a:prstGeom>
        </p:spPr>
      </p:pic>
      <p:sp>
        <p:nvSpPr>
          <p:cNvPr id="8" name="TextBox 7"/>
          <p:cNvSpPr txBox="1"/>
          <p:nvPr/>
        </p:nvSpPr>
        <p:spPr>
          <a:xfrm>
            <a:off x="163284" y="101705"/>
            <a:ext cx="7609116" cy="584776"/>
          </a:xfrm>
          <a:prstGeom prst="rect">
            <a:avLst/>
          </a:prstGeom>
          <a:noFill/>
        </p:spPr>
        <p:txBody>
          <a:bodyPr wrap="square" rtlCol="0">
            <a:spAutoFit/>
          </a:bodyPr>
          <a:lstStyle/>
          <a:p>
            <a:r>
              <a:rPr lang="en-US" sz="3200" b="1" dirty="0" smtClean="0"/>
              <a:t>CAMERA: Math for the Facilities</a:t>
            </a:r>
          </a:p>
        </p:txBody>
      </p:sp>
      <p:pic>
        <p:nvPicPr>
          <p:cNvPr id="11" name="Picture 10"/>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889223" y="3353155"/>
            <a:ext cx="1089852" cy="1143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Box 11"/>
          <p:cNvSpPr txBox="1"/>
          <p:nvPr/>
        </p:nvSpPr>
        <p:spPr>
          <a:xfrm>
            <a:off x="7905784" y="4617646"/>
            <a:ext cx="1219200" cy="938719"/>
          </a:xfrm>
          <a:prstGeom prst="rect">
            <a:avLst/>
          </a:prstGeom>
          <a:noFill/>
        </p:spPr>
        <p:txBody>
          <a:bodyPr wrap="square" rtlCol="0">
            <a:spAutoFit/>
          </a:bodyPr>
          <a:lstStyle/>
          <a:p>
            <a:r>
              <a:rPr lang="en-US" sz="1100" dirty="0" smtClean="0"/>
              <a:t>Fluctuation scattering and single particle imaging  for  the LCLS</a:t>
            </a:r>
            <a:endParaRPr lang="en-US" sz="1100" dirty="0"/>
          </a:p>
        </p:txBody>
      </p:sp>
      <p:sp>
        <p:nvSpPr>
          <p:cNvPr id="13" name="TextBox 12"/>
          <p:cNvSpPr txBox="1"/>
          <p:nvPr/>
        </p:nvSpPr>
        <p:spPr>
          <a:xfrm>
            <a:off x="7589675" y="2527444"/>
            <a:ext cx="1219200" cy="600164"/>
          </a:xfrm>
          <a:prstGeom prst="rect">
            <a:avLst/>
          </a:prstGeom>
          <a:noFill/>
        </p:spPr>
        <p:txBody>
          <a:bodyPr wrap="square" rtlCol="0">
            <a:spAutoFit/>
          </a:bodyPr>
          <a:lstStyle/>
          <a:p>
            <a:r>
              <a:rPr lang="en-US" sz="1100" dirty="0" smtClean="0"/>
              <a:t>Automatic image processing for the ALS/GE</a:t>
            </a:r>
            <a:endParaRPr lang="en-US" sz="1100" dirty="0"/>
          </a:p>
        </p:txBody>
      </p:sp>
      <p:sp>
        <p:nvSpPr>
          <p:cNvPr id="14" name="TextBox 13"/>
          <p:cNvSpPr txBox="1"/>
          <p:nvPr/>
        </p:nvSpPr>
        <p:spPr>
          <a:xfrm>
            <a:off x="5430256" y="898904"/>
            <a:ext cx="2004252" cy="600164"/>
          </a:xfrm>
          <a:prstGeom prst="rect">
            <a:avLst/>
          </a:prstGeom>
          <a:noFill/>
        </p:spPr>
        <p:txBody>
          <a:bodyPr wrap="square" rtlCol="0">
            <a:spAutoFit/>
          </a:bodyPr>
          <a:lstStyle/>
          <a:p>
            <a:r>
              <a:rPr lang="en-US" sz="1100" dirty="0" smtClean="0"/>
              <a:t>Real-time streaming </a:t>
            </a:r>
            <a:r>
              <a:rPr lang="en-US" sz="1100" dirty="0" err="1" smtClean="0"/>
              <a:t>ptychography</a:t>
            </a:r>
            <a:r>
              <a:rPr lang="en-US" sz="1100" dirty="0" smtClean="0"/>
              <a:t>—ALS, delivered to NSLS2, LANL, BESSY, </a:t>
            </a:r>
            <a:endParaRPr lang="en-US" sz="1100" dirty="0"/>
          </a:p>
        </p:txBody>
      </p:sp>
      <p:pic>
        <p:nvPicPr>
          <p:cNvPr id="15" name="Picture 14"/>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506876" y="5739771"/>
            <a:ext cx="1446516" cy="1084887"/>
          </a:xfrm>
          <a:prstGeom prst="rect">
            <a:avLst/>
          </a:prstGeom>
        </p:spPr>
      </p:pic>
      <p:sp>
        <p:nvSpPr>
          <p:cNvPr id="16" name="TextBox 15"/>
          <p:cNvSpPr txBox="1"/>
          <p:nvPr/>
        </p:nvSpPr>
        <p:spPr>
          <a:xfrm>
            <a:off x="7889223" y="5805190"/>
            <a:ext cx="1219200" cy="938719"/>
          </a:xfrm>
          <a:prstGeom prst="rect">
            <a:avLst/>
          </a:prstGeom>
          <a:noFill/>
        </p:spPr>
        <p:txBody>
          <a:bodyPr wrap="square" rtlCol="0">
            <a:spAutoFit/>
          </a:bodyPr>
          <a:lstStyle/>
          <a:p>
            <a:r>
              <a:rPr lang="en-US" sz="1100" dirty="0" smtClean="0"/>
              <a:t>Workflow and access to remote supercomputers:</a:t>
            </a:r>
          </a:p>
          <a:p>
            <a:r>
              <a:rPr lang="en-US" sz="1100" dirty="0" err="1" smtClean="0"/>
              <a:t>XiCAM</a:t>
            </a:r>
            <a:r>
              <a:rPr lang="en-US" sz="1100" dirty="0" smtClean="0"/>
              <a:t> for ALS, SSRL, APS, NSLS2</a:t>
            </a:r>
            <a:endParaRPr lang="en-US" sz="1100" dirty="0"/>
          </a:p>
        </p:txBody>
      </p:sp>
      <p:pic>
        <p:nvPicPr>
          <p:cNvPr id="17" name="Picture 16"/>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1506192"/>
            <a:ext cx="1371600" cy="993325"/>
          </a:xfrm>
          <a:prstGeom prst="rect">
            <a:avLst/>
          </a:prstGeom>
        </p:spPr>
      </p:pic>
      <p:sp>
        <p:nvSpPr>
          <p:cNvPr id="18" name="TextBox 17"/>
          <p:cNvSpPr txBox="1"/>
          <p:nvPr/>
        </p:nvSpPr>
        <p:spPr>
          <a:xfrm>
            <a:off x="88733" y="2451244"/>
            <a:ext cx="1307589" cy="261610"/>
          </a:xfrm>
          <a:prstGeom prst="rect">
            <a:avLst/>
          </a:prstGeom>
          <a:noFill/>
        </p:spPr>
        <p:txBody>
          <a:bodyPr wrap="square" rtlCol="0">
            <a:spAutoFit/>
          </a:bodyPr>
          <a:lstStyle/>
          <a:p>
            <a:r>
              <a:rPr lang="en-US" sz="1100" dirty="0" smtClean="0"/>
              <a:t>SFM/TEM + GISAXS</a:t>
            </a:r>
            <a:endParaRPr lang="en-US" sz="1100" dirty="0"/>
          </a:p>
        </p:txBody>
      </p:sp>
      <p:pic>
        <p:nvPicPr>
          <p:cNvPr id="3" name="Picture 2"/>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8925" y="5084729"/>
            <a:ext cx="1873886" cy="1189811"/>
          </a:xfrm>
          <a:prstGeom prst="rect">
            <a:avLst/>
          </a:prstGeom>
        </p:spPr>
      </p:pic>
      <p:sp>
        <p:nvSpPr>
          <p:cNvPr id="19" name="TextBox 18"/>
          <p:cNvSpPr txBox="1"/>
          <p:nvPr/>
        </p:nvSpPr>
        <p:spPr>
          <a:xfrm>
            <a:off x="175824" y="3638178"/>
            <a:ext cx="1019952" cy="1446550"/>
          </a:xfrm>
          <a:prstGeom prst="rect">
            <a:avLst/>
          </a:prstGeom>
          <a:noFill/>
        </p:spPr>
        <p:txBody>
          <a:bodyPr wrap="square" rtlCol="0">
            <a:spAutoFit/>
          </a:bodyPr>
          <a:lstStyle/>
          <a:p>
            <a:r>
              <a:rPr lang="en-US" sz="1100" dirty="0" smtClean="0"/>
              <a:t>CAMERA workshop on Tomography: Joint with APS, ESRF, DIAMOND, LNLS, LLNL, SSRL,…., </a:t>
            </a:r>
            <a:endParaRPr lang="en-US" sz="1100" dirty="0"/>
          </a:p>
        </p:txBody>
      </p:sp>
      <p:pic>
        <p:nvPicPr>
          <p:cNvPr id="21" name="Picture 2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663394" y="1323264"/>
            <a:ext cx="887950" cy="1066800"/>
          </a:xfrm>
          <a:prstGeom prst="rect">
            <a:avLst/>
          </a:prstGeom>
        </p:spPr>
      </p:pic>
    </p:spTree>
    <p:extLst>
      <p:ext uri="{BB962C8B-B14F-4D97-AF65-F5344CB8AC3E}">
        <p14:creationId xmlns:p14="http://schemas.microsoft.com/office/powerpoint/2010/main" val="26611526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10376" y="7"/>
            <a:ext cx="1781255" cy="843783"/>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7" name="Straight Connector 116"/>
          <p:cNvCxnSpPr/>
          <p:nvPr/>
        </p:nvCxnSpPr>
        <p:spPr>
          <a:xfrm>
            <a:off x="3116276" y="1185069"/>
            <a:ext cx="1111910" cy="8778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3108961" y="1148493"/>
            <a:ext cx="1126540" cy="341619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2509120" y="1572769"/>
            <a:ext cx="1741017" cy="48280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814170" y="2574958"/>
            <a:ext cx="2406700" cy="117043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1682507" y="3196751"/>
            <a:ext cx="2545689" cy="55595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1697126" y="2955347"/>
            <a:ext cx="2531060" cy="23408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1703223" y="3752705"/>
            <a:ext cx="2510333" cy="5730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1711767" y="2948027"/>
            <a:ext cx="2531059" cy="848564"/>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1826361" y="3745388"/>
            <a:ext cx="2387194" cy="59009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1840992" y="2062893"/>
            <a:ext cx="2401824" cy="225796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1821485" y="4337921"/>
            <a:ext cx="2414016" cy="100949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2088490" y="1265535"/>
            <a:ext cx="2139696" cy="361005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flipV="1">
            <a:off x="2106778" y="2062888"/>
            <a:ext cx="2136038" cy="284561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V="1">
            <a:off x="2114093" y="3752700"/>
            <a:ext cx="2121408" cy="114117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flipV="1">
            <a:off x="2114093" y="2948027"/>
            <a:ext cx="2121408" cy="1945844"/>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V="1">
            <a:off x="2128733" y="4564685"/>
            <a:ext cx="2099463" cy="31455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128733" y="4908501"/>
            <a:ext cx="2114093" cy="42428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flipV="1">
            <a:off x="3130906" y="4557375"/>
            <a:ext cx="1089964" cy="122163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3093112" y="1272845"/>
            <a:ext cx="1127758" cy="44903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2485949" y="3752705"/>
            <a:ext cx="1712976" cy="159349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2479853" y="5347413"/>
            <a:ext cx="1755648" cy="73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2531059" y="1580090"/>
            <a:ext cx="1682496" cy="21726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2110435" y="2073861"/>
            <a:ext cx="2103120" cy="1686152"/>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2114103" y="2055578"/>
            <a:ext cx="2114093" cy="250179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2121408" y="2070203"/>
            <a:ext cx="2121408" cy="329184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2501808" y="1558141"/>
            <a:ext cx="1733703" cy="381121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3138231" y="1163119"/>
            <a:ext cx="1082649" cy="258958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1644710" y="1280163"/>
            <a:ext cx="2590801" cy="189342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1697126" y="2055578"/>
            <a:ext cx="2545690" cy="113385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1792235" y="1272845"/>
            <a:ext cx="2428645" cy="127284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1836116" y="2582265"/>
            <a:ext cx="2406701" cy="36576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1828800" y="2055577"/>
            <a:ext cx="2414016" cy="50475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flipV="1">
            <a:off x="2128723" y="2084835"/>
            <a:ext cx="2121408" cy="7316"/>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V="1">
            <a:off x="2487179" y="1272848"/>
            <a:ext cx="1733701" cy="28529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2516436" y="1587400"/>
            <a:ext cx="1711757" cy="134599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20870" y="1258221"/>
            <a:ext cx="2560320" cy="195315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V="1">
            <a:off x="4250140" y="2040944"/>
            <a:ext cx="2092147" cy="33064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4220870" y="2048259"/>
            <a:ext cx="2121408" cy="251642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a:off x="4257456" y="5318149"/>
            <a:ext cx="336499" cy="68031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a:off x="4235501" y="5362043"/>
            <a:ext cx="694944" cy="54864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4242816" y="2940709"/>
            <a:ext cx="329184" cy="309433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a:off x="4220880" y="3752699"/>
            <a:ext cx="358445" cy="226771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4250141" y="2055572"/>
            <a:ext cx="336499" cy="39794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242816" y="2062888"/>
            <a:ext cx="672998" cy="390631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4228187" y="2062887"/>
            <a:ext cx="2457907" cy="70226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250141" y="2055573"/>
            <a:ext cx="2223821" cy="20482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4228186" y="1272848"/>
            <a:ext cx="2465222" cy="288218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4235501" y="2070207"/>
            <a:ext cx="2539594" cy="140451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242816" y="2070203"/>
            <a:ext cx="2545690" cy="164592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4242816" y="2055573"/>
            <a:ext cx="2501798" cy="190926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4242826" y="2062885"/>
            <a:ext cx="2457907" cy="210677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4235511" y="2048256"/>
            <a:ext cx="2033625" cy="29626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4228196" y="2062887"/>
            <a:ext cx="1887321" cy="314553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4228186" y="2048256"/>
            <a:ext cx="1675180" cy="337230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4242826" y="2055571"/>
            <a:ext cx="1419149" cy="354787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flipV="1">
            <a:off x="4242816" y="1177751"/>
            <a:ext cx="1075334" cy="419892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V="1">
            <a:off x="4242816" y="958299"/>
            <a:ext cx="314554" cy="113385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V="1">
            <a:off x="4235511" y="987559"/>
            <a:ext cx="592531" cy="106070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V="1">
            <a:off x="4250141" y="1265535"/>
            <a:ext cx="1272845" cy="411114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V="1">
            <a:off x="4235511" y="1448413"/>
            <a:ext cx="1543507" cy="392094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flipV="1">
            <a:off x="4257456" y="4176986"/>
            <a:ext cx="2428647" cy="118506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4242816" y="5201114"/>
            <a:ext cx="1865376" cy="16093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V="1">
            <a:off x="4235506" y="1068021"/>
            <a:ext cx="833933" cy="187269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V="1">
            <a:off x="4220870" y="1635044"/>
            <a:ext cx="1789694" cy="13056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flipV="1">
            <a:off x="4228186" y="1843429"/>
            <a:ext cx="1967788" cy="108265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4220870" y="2260403"/>
            <a:ext cx="2253082" cy="67299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flipV="1">
            <a:off x="4228186" y="2494485"/>
            <a:ext cx="2355494" cy="44622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4228186" y="2926081"/>
            <a:ext cx="2501798" cy="5852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a:off x="4220880" y="2948027"/>
            <a:ext cx="2465223" cy="123626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4235502" y="2933402"/>
            <a:ext cx="2370125" cy="147767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4228186" y="2933396"/>
            <a:ext cx="2194560" cy="185806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a:off x="4213555" y="2940716"/>
            <a:ext cx="2048256" cy="206288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a:off x="4235501" y="2940711"/>
            <a:ext cx="1880006" cy="226771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V="1">
            <a:off x="4228186" y="4184301"/>
            <a:ext cx="2450592" cy="38039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p:nvPr/>
        </p:nvCxnSpPr>
        <p:spPr>
          <a:xfrm flipV="1">
            <a:off x="4206240" y="4396437"/>
            <a:ext cx="2392072" cy="15361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4235501" y="4572000"/>
            <a:ext cx="2194560" cy="2194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a:off x="4220880" y="4557377"/>
            <a:ext cx="1894637" cy="64373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a:off x="4213558" y="4550055"/>
            <a:ext cx="1104595" cy="124358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flipV="1">
            <a:off x="4213555" y="2055573"/>
            <a:ext cx="2121408" cy="168981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flipV="1">
            <a:off x="4228186" y="2253083"/>
            <a:ext cx="2245766" cy="148498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p:nvPr/>
        </p:nvCxnSpPr>
        <p:spPr>
          <a:xfrm flipV="1">
            <a:off x="4213555" y="2494485"/>
            <a:ext cx="2362810" cy="125089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a:off x="4220880" y="3745381"/>
            <a:ext cx="2465223" cy="42428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p:nvCxnSpPr>
        <p:spPr>
          <a:xfrm>
            <a:off x="4206240" y="3760019"/>
            <a:ext cx="2318918" cy="85587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a:off x="4213555" y="3730753"/>
            <a:ext cx="1901952" cy="147035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a:off x="4206250" y="3760013"/>
            <a:ext cx="1104595" cy="20482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flipV="1">
            <a:off x="4228196" y="2765147"/>
            <a:ext cx="2443277" cy="16824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sp>
        <p:nvSpPr>
          <p:cNvPr id="204" name="Rectangle 203"/>
          <p:cNvSpPr/>
          <p:nvPr/>
        </p:nvSpPr>
        <p:spPr>
          <a:xfrm>
            <a:off x="710593" y="5244281"/>
            <a:ext cx="3708102" cy="732252"/>
          </a:xfrm>
          <a:prstGeom prst="rect">
            <a:avLst/>
          </a:prstGeom>
          <a:noFill/>
        </p:spPr>
        <p:txBody>
          <a:bodyPr wrap="square">
            <a:spAutoFit/>
          </a:bodyPr>
          <a:lstStyle/>
          <a:p>
            <a:pPr>
              <a:lnSpc>
                <a:spcPts val="1000"/>
              </a:lnSpc>
            </a:pPr>
            <a:r>
              <a:rPr lang="en-US" sz="1200" dirty="0" smtClean="0"/>
              <a:t> </a:t>
            </a:r>
            <a:r>
              <a:rPr lang="en-US" sz="1200" b="1" dirty="0" smtClean="0"/>
              <a:t>Discrete mathematics/</a:t>
            </a:r>
          </a:p>
          <a:p>
            <a:pPr>
              <a:lnSpc>
                <a:spcPts val="1000"/>
              </a:lnSpc>
            </a:pPr>
            <a:r>
              <a:rPr lang="en-US" sz="1200" b="1" dirty="0" smtClean="0"/>
              <a:t>Computational geometry</a:t>
            </a:r>
          </a:p>
          <a:p>
            <a:pPr>
              <a:lnSpc>
                <a:spcPts val="1500"/>
              </a:lnSpc>
            </a:pPr>
            <a:r>
              <a:rPr lang="en-US" sz="1200" b="1" dirty="0" smtClean="0"/>
              <a:t>       </a:t>
            </a:r>
          </a:p>
          <a:p>
            <a:pPr>
              <a:lnSpc>
                <a:spcPts val="1500"/>
              </a:lnSpc>
            </a:pPr>
            <a:r>
              <a:rPr lang="en-US" sz="1200" b="1" dirty="0" smtClean="0"/>
              <a:t> </a:t>
            </a:r>
            <a:endParaRPr lang="en-US" sz="1200" b="1" dirty="0"/>
          </a:p>
        </p:txBody>
      </p:sp>
      <p:sp>
        <p:nvSpPr>
          <p:cNvPr id="209" name="Oval 208"/>
          <p:cNvSpPr/>
          <p:nvPr/>
        </p:nvSpPr>
        <p:spPr>
          <a:xfrm>
            <a:off x="1662115" y="917139"/>
            <a:ext cx="5120640" cy="512064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4" name="TextBox 213"/>
          <p:cNvSpPr txBox="1"/>
          <p:nvPr/>
        </p:nvSpPr>
        <p:spPr>
          <a:xfrm>
            <a:off x="6509054" y="2092301"/>
            <a:ext cx="609600" cy="276999"/>
          </a:xfrm>
          <a:prstGeom prst="rect">
            <a:avLst/>
          </a:prstGeom>
          <a:noFill/>
        </p:spPr>
        <p:txBody>
          <a:bodyPr wrap="square" rtlCol="0">
            <a:spAutoFit/>
          </a:bodyPr>
          <a:lstStyle/>
          <a:p>
            <a:r>
              <a:rPr lang="en-US" sz="1200" b="1" dirty="0" smtClean="0"/>
              <a:t>ALS</a:t>
            </a:r>
            <a:endParaRPr lang="en-US" sz="1200" b="1" dirty="0"/>
          </a:p>
        </p:txBody>
      </p:sp>
      <p:sp>
        <p:nvSpPr>
          <p:cNvPr id="215" name="TextBox 214"/>
          <p:cNvSpPr txBox="1"/>
          <p:nvPr/>
        </p:nvSpPr>
        <p:spPr>
          <a:xfrm>
            <a:off x="6398050" y="1880257"/>
            <a:ext cx="2209800" cy="276999"/>
          </a:xfrm>
          <a:prstGeom prst="rect">
            <a:avLst/>
          </a:prstGeom>
          <a:noFill/>
        </p:spPr>
        <p:txBody>
          <a:bodyPr wrap="square" rtlCol="0">
            <a:spAutoFit/>
          </a:bodyPr>
          <a:lstStyle/>
          <a:p>
            <a:r>
              <a:rPr lang="en-US" sz="1200" b="1" dirty="0" smtClean="0"/>
              <a:t>Molecular Foundry</a:t>
            </a:r>
            <a:endParaRPr lang="en-US" sz="1200" b="1" dirty="0"/>
          </a:p>
        </p:txBody>
      </p:sp>
      <p:sp>
        <p:nvSpPr>
          <p:cNvPr id="218" name="TextBox 217"/>
          <p:cNvSpPr txBox="1"/>
          <p:nvPr/>
        </p:nvSpPr>
        <p:spPr>
          <a:xfrm>
            <a:off x="6627930" y="2349965"/>
            <a:ext cx="2180421" cy="276999"/>
          </a:xfrm>
          <a:prstGeom prst="rect">
            <a:avLst/>
          </a:prstGeom>
          <a:noFill/>
        </p:spPr>
        <p:txBody>
          <a:bodyPr wrap="square" rtlCol="0">
            <a:spAutoFit/>
          </a:bodyPr>
          <a:lstStyle/>
          <a:p>
            <a:r>
              <a:rPr lang="en-US" sz="1200" b="1" dirty="0" smtClean="0"/>
              <a:t>NCEM</a:t>
            </a:r>
            <a:endParaRPr lang="en-US" sz="1200" b="1" dirty="0"/>
          </a:p>
        </p:txBody>
      </p:sp>
      <p:sp>
        <p:nvSpPr>
          <p:cNvPr id="220" name="TextBox 219"/>
          <p:cNvSpPr txBox="1"/>
          <p:nvPr/>
        </p:nvSpPr>
        <p:spPr>
          <a:xfrm>
            <a:off x="6736583" y="2596139"/>
            <a:ext cx="2209800" cy="276999"/>
          </a:xfrm>
          <a:prstGeom prst="rect">
            <a:avLst/>
          </a:prstGeom>
          <a:noFill/>
        </p:spPr>
        <p:txBody>
          <a:bodyPr wrap="square" rtlCol="0">
            <a:spAutoFit/>
          </a:bodyPr>
          <a:lstStyle/>
          <a:p>
            <a:r>
              <a:rPr lang="en-US" sz="1200" b="1" dirty="0" smtClean="0"/>
              <a:t>APS</a:t>
            </a:r>
            <a:endParaRPr lang="en-US" sz="1200" b="1" dirty="0"/>
          </a:p>
        </p:txBody>
      </p:sp>
      <p:sp>
        <p:nvSpPr>
          <p:cNvPr id="223" name="TextBox 222"/>
          <p:cNvSpPr txBox="1"/>
          <p:nvPr/>
        </p:nvSpPr>
        <p:spPr>
          <a:xfrm>
            <a:off x="6777501" y="2834269"/>
            <a:ext cx="2209800" cy="276999"/>
          </a:xfrm>
          <a:prstGeom prst="rect">
            <a:avLst/>
          </a:prstGeom>
          <a:noFill/>
        </p:spPr>
        <p:txBody>
          <a:bodyPr wrap="square" rtlCol="0">
            <a:spAutoFit/>
          </a:bodyPr>
          <a:lstStyle/>
          <a:p>
            <a:r>
              <a:rPr lang="en-US" sz="1200" b="1" dirty="0" smtClean="0"/>
              <a:t>SSRL</a:t>
            </a:r>
            <a:endParaRPr lang="en-US" sz="1200" b="1" dirty="0"/>
          </a:p>
        </p:txBody>
      </p:sp>
      <p:sp>
        <p:nvSpPr>
          <p:cNvPr id="225" name="TextBox 224"/>
          <p:cNvSpPr txBox="1"/>
          <p:nvPr/>
        </p:nvSpPr>
        <p:spPr>
          <a:xfrm>
            <a:off x="6832135" y="3308711"/>
            <a:ext cx="2209800" cy="276999"/>
          </a:xfrm>
          <a:prstGeom prst="rect">
            <a:avLst/>
          </a:prstGeom>
          <a:noFill/>
        </p:spPr>
        <p:txBody>
          <a:bodyPr wrap="square" rtlCol="0">
            <a:spAutoFit/>
          </a:bodyPr>
          <a:lstStyle/>
          <a:p>
            <a:r>
              <a:rPr lang="en-US" sz="1200" b="1" dirty="0" smtClean="0"/>
              <a:t>DIAMOND (UK)</a:t>
            </a:r>
            <a:endParaRPr lang="en-US" sz="1200" b="1" dirty="0"/>
          </a:p>
        </p:txBody>
      </p:sp>
      <p:sp>
        <p:nvSpPr>
          <p:cNvPr id="231" name="TextBox 230"/>
          <p:cNvSpPr txBox="1"/>
          <p:nvPr/>
        </p:nvSpPr>
        <p:spPr>
          <a:xfrm>
            <a:off x="6052301" y="1480634"/>
            <a:ext cx="2209800" cy="276999"/>
          </a:xfrm>
          <a:prstGeom prst="rect">
            <a:avLst/>
          </a:prstGeom>
          <a:noFill/>
        </p:spPr>
        <p:txBody>
          <a:bodyPr wrap="square" rtlCol="0">
            <a:spAutoFit/>
          </a:bodyPr>
          <a:lstStyle/>
          <a:p>
            <a:r>
              <a:rPr lang="en-US" sz="1200" b="1" dirty="0" smtClean="0"/>
              <a:t>CLS (Canada)</a:t>
            </a:r>
            <a:endParaRPr lang="en-US" sz="1200" b="1" dirty="0"/>
          </a:p>
        </p:txBody>
      </p:sp>
      <p:sp>
        <p:nvSpPr>
          <p:cNvPr id="232" name="TextBox 231"/>
          <p:cNvSpPr txBox="1"/>
          <p:nvPr/>
        </p:nvSpPr>
        <p:spPr>
          <a:xfrm>
            <a:off x="6834190" y="3578199"/>
            <a:ext cx="2209800" cy="276999"/>
          </a:xfrm>
          <a:prstGeom prst="rect">
            <a:avLst/>
          </a:prstGeom>
          <a:noFill/>
        </p:spPr>
        <p:txBody>
          <a:bodyPr wrap="square" rtlCol="0">
            <a:spAutoFit/>
          </a:bodyPr>
          <a:lstStyle/>
          <a:p>
            <a:r>
              <a:rPr lang="en-US" sz="1200" b="1" dirty="0" smtClean="0"/>
              <a:t>ESRF (Grenoble)</a:t>
            </a:r>
            <a:endParaRPr lang="en-US" sz="1200" b="1" dirty="0"/>
          </a:p>
        </p:txBody>
      </p:sp>
      <p:sp>
        <p:nvSpPr>
          <p:cNvPr id="233" name="TextBox 232"/>
          <p:cNvSpPr txBox="1"/>
          <p:nvPr/>
        </p:nvSpPr>
        <p:spPr>
          <a:xfrm>
            <a:off x="4842604" y="670062"/>
            <a:ext cx="838200" cy="276999"/>
          </a:xfrm>
          <a:prstGeom prst="rect">
            <a:avLst/>
          </a:prstGeom>
          <a:noFill/>
        </p:spPr>
        <p:txBody>
          <a:bodyPr wrap="square" rtlCol="0">
            <a:spAutoFit/>
          </a:bodyPr>
          <a:lstStyle/>
          <a:p>
            <a:r>
              <a:rPr lang="en-US" sz="1200" b="1" dirty="0" smtClean="0"/>
              <a:t>JCAP</a:t>
            </a:r>
            <a:endParaRPr lang="en-US" sz="1200" b="1" dirty="0"/>
          </a:p>
        </p:txBody>
      </p:sp>
      <p:sp>
        <p:nvSpPr>
          <p:cNvPr id="234" name="TextBox 233"/>
          <p:cNvSpPr txBox="1"/>
          <p:nvPr/>
        </p:nvSpPr>
        <p:spPr>
          <a:xfrm>
            <a:off x="4467852" y="533409"/>
            <a:ext cx="840414" cy="276999"/>
          </a:xfrm>
          <a:prstGeom prst="rect">
            <a:avLst/>
          </a:prstGeom>
          <a:noFill/>
        </p:spPr>
        <p:txBody>
          <a:bodyPr wrap="square" rtlCol="0">
            <a:spAutoFit/>
          </a:bodyPr>
          <a:lstStyle/>
          <a:p>
            <a:r>
              <a:rPr lang="en-US" sz="1200" b="1" dirty="0" err="1" smtClean="0">
                <a:solidFill>
                  <a:prstClr val="black"/>
                </a:solidFill>
              </a:rPr>
              <a:t>PHaSE</a:t>
            </a:r>
            <a:endParaRPr lang="en-US" sz="1200" b="1" dirty="0">
              <a:solidFill>
                <a:prstClr val="black"/>
              </a:solidFill>
            </a:endParaRPr>
          </a:p>
        </p:txBody>
      </p:sp>
      <p:sp>
        <p:nvSpPr>
          <p:cNvPr id="235" name="TextBox 234"/>
          <p:cNvSpPr txBox="1"/>
          <p:nvPr/>
        </p:nvSpPr>
        <p:spPr>
          <a:xfrm>
            <a:off x="5029200" y="796126"/>
            <a:ext cx="762000" cy="276999"/>
          </a:xfrm>
          <a:prstGeom prst="rect">
            <a:avLst/>
          </a:prstGeom>
          <a:noFill/>
        </p:spPr>
        <p:txBody>
          <a:bodyPr wrap="square" rtlCol="0">
            <a:spAutoFit/>
          </a:bodyPr>
          <a:lstStyle/>
          <a:p>
            <a:r>
              <a:rPr lang="en-US" sz="1200" b="1" dirty="0" smtClean="0"/>
              <a:t>JCESR</a:t>
            </a:r>
            <a:endParaRPr lang="en-US" sz="1200" b="1" dirty="0"/>
          </a:p>
        </p:txBody>
      </p:sp>
      <p:sp>
        <p:nvSpPr>
          <p:cNvPr id="238" name="TextBox 237"/>
          <p:cNvSpPr txBox="1"/>
          <p:nvPr/>
        </p:nvSpPr>
        <p:spPr>
          <a:xfrm>
            <a:off x="5836602" y="1282911"/>
            <a:ext cx="2438400" cy="276999"/>
          </a:xfrm>
          <a:prstGeom prst="rect">
            <a:avLst/>
          </a:prstGeom>
          <a:noFill/>
        </p:spPr>
        <p:txBody>
          <a:bodyPr wrap="square" rtlCol="0">
            <a:spAutoFit/>
          </a:bodyPr>
          <a:lstStyle/>
          <a:p>
            <a:r>
              <a:rPr lang="en-US" sz="1200" b="1" dirty="0" smtClean="0"/>
              <a:t>EFRC Gas Separation</a:t>
            </a:r>
            <a:endParaRPr lang="en-US" sz="1200" b="1" dirty="0"/>
          </a:p>
        </p:txBody>
      </p:sp>
      <p:sp>
        <p:nvSpPr>
          <p:cNvPr id="245" name="TextBox 244"/>
          <p:cNvSpPr txBox="1"/>
          <p:nvPr/>
        </p:nvSpPr>
        <p:spPr>
          <a:xfrm>
            <a:off x="6234658" y="1676782"/>
            <a:ext cx="838200" cy="276999"/>
          </a:xfrm>
          <a:prstGeom prst="rect">
            <a:avLst/>
          </a:prstGeom>
          <a:noFill/>
        </p:spPr>
        <p:txBody>
          <a:bodyPr wrap="square" rtlCol="0">
            <a:spAutoFit/>
          </a:bodyPr>
          <a:lstStyle/>
          <a:p>
            <a:r>
              <a:rPr lang="en-US" sz="1200" b="1" dirty="0" smtClean="0"/>
              <a:t>NSLS-2</a:t>
            </a:r>
            <a:endParaRPr lang="en-US" sz="1200" b="1" dirty="0"/>
          </a:p>
        </p:txBody>
      </p:sp>
      <p:sp>
        <p:nvSpPr>
          <p:cNvPr id="246" name="TextBox 245"/>
          <p:cNvSpPr txBox="1"/>
          <p:nvPr/>
        </p:nvSpPr>
        <p:spPr>
          <a:xfrm>
            <a:off x="5584429" y="1088922"/>
            <a:ext cx="3124200" cy="276999"/>
          </a:xfrm>
          <a:prstGeom prst="rect">
            <a:avLst/>
          </a:prstGeom>
          <a:noFill/>
        </p:spPr>
        <p:txBody>
          <a:bodyPr wrap="square" rtlCol="0">
            <a:spAutoFit/>
          </a:bodyPr>
          <a:lstStyle/>
          <a:p>
            <a:r>
              <a:rPr lang="en-US" sz="1200" b="1" dirty="0" smtClean="0"/>
              <a:t>BES </a:t>
            </a:r>
            <a:r>
              <a:rPr lang="en-US" sz="1200" b="1" dirty="0" err="1" smtClean="0"/>
              <a:t>Nanoporous</a:t>
            </a:r>
            <a:r>
              <a:rPr lang="en-US" sz="1200" b="1" dirty="0" smtClean="0"/>
              <a:t> Materials</a:t>
            </a:r>
            <a:endParaRPr lang="en-US" sz="1200" b="1" dirty="0"/>
          </a:p>
        </p:txBody>
      </p:sp>
      <p:sp>
        <p:nvSpPr>
          <p:cNvPr id="250" name="Rectangle 249"/>
          <p:cNvSpPr/>
          <p:nvPr/>
        </p:nvSpPr>
        <p:spPr>
          <a:xfrm>
            <a:off x="5338104" y="921349"/>
            <a:ext cx="2431675" cy="276999"/>
          </a:xfrm>
          <a:prstGeom prst="rect">
            <a:avLst/>
          </a:prstGeom>
          <a:noFill/>
        </p:spPr>
        <p:txBody>
          <a:bodyPr wrap="none">
            <a:spAutoFit/>
          </a:bodyPr>
          <a:lstStyle/>
          <a:p>
            <a:r>
              <a:rPr lang="en-US" sz="1200" b="1" dirty="0" smtClean="0"/>
              <a:t>BES Functional Electronic Materials</a:t>
            </a:r>
            <a:endParaRPr lang="en-US" sz="1200" b="1" dirty="0"/>
          </a:p>
        </p:txBody>
      </p:sp>
      <p:sp>
        <p:nvSpPr>
          <p:cNvPr id="252" name="Oval 251"/>
          <p:cNvSpPr/>
          <p:nvPr/>
        </p:nvSpPr>
        <p:spPr>
          <a:xfrm>
            <a:off x="5697307" y="1358419"/>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TextBox 253"/>
          <p:cNvSpPr txBox="1"/>
          <p:nvPr/>
        </p:nvSpPr>
        <p:spPr>
          <a:xfrm>
            <a:off x="6746255" y="4053699"/>
            <a:ext cx="2209800" cy="276999"/>
          </a:xfrm>
          <a:prstGeom prst="rect">
            <a:avLst/>
          </a:prstGeom>
          <a:noFill/>
        </p:spPr>
        <p:txBody>
          <a:bodyPr wrap="square" rtlCol="0">
            <a:spAutoFit/>
          </a:bodyPr>
          <a:lstStyle/>
          <a:p>
            <a:r>
              <a:rPr lang="en-US" sz="1200" b="1" dirty="0" smtClean="0"/>
              <a:t>LBNL</a:t>
            </a:r>
            <a:endParaRPr lang="en-US" sz="1200" b="1" dirty="0"/>
          </a:p>
        </p:txBody>
      </p:sp>
      <p:sp>
        <p:nvSpPr>
          <p:cNvPr id="255" name="TextBox 254"/>
          <p:cNvSpPr txBox="1"/>
          <p:nvPr/>
        </p:nvSpPr>
        <p:spPr>
          <a:xfrm>
            <a:off x="6684685" y="4289614"/>
            <a:ext cx="2209800" cy="276999"/>
          </a:xfrm>
          <a:prstGeom prst="rect">
            <a:avLst/>
          </a:prstGeom>
          <a:noFill/>
        </p:spPr>
        <p:txBody>
          <a:bodyPr wrap="square" rtlCol="0">
            <a:spAutoFit/>
          </a:bodyPr>
          <a:lstStyle/>
          <a:p>
            <a:r>
              <a:rPr lang="en-US" sz="1200" b="1" dirty="0" smtClean="0"/>
              <a:t>LLNL/LANL</a:t>
            </a:r>
            <a:endParaRPr lang="en-US" sz="1200" b="1" dirty="0"/>
          </a:p>
        </p:txBody>
      </p:sp>
      <p:sp>
        <p:nvSpPr>
          <p:cNvPr id="257" name="TextBox 256"/>
          <p:cNvSpPr txBox="1"/>
          <p:nvPr/>
        </p:nvSpPr>
        <p:spPr>
          <a:xfrm>
            <a:off x="6480240" y="4682349"/>
            <a:ext cx="2228850" cy="276999"/>
          </a:xfrm>
          <a:prstGeom prst="rect">
            <a:avLst/>
          </a:prstGeom>
          <a:noFill/>
        </p:spPr>
        <p:txBody>
          <a:bodyPr wrap="square" rtlCol="0">
            <a:spAutoFit/>
          </a:bodyPr>
          <a:lstStyle/>
          <a:p>
            <a:r>
              <a:rPr lang="en-US" sz="1200" b="1" dirty="0" smtClean="0"/>
              <a:t>BNL</a:t>
            </a:r>
            <a:endParaRPr lang="en-US" sz="1200" b="1" dirty="0"/>
          </a:p>
        </p:txBody>
      </p:sp>
      <p:sp>
        <p:nvSpPr>
          <p:cNvPr id="258" name="TextBox 257"/>
          <p:cNvSpPr txBox="1"/>
          <p:nvPr/>
        </p:nvSpPr>
        <p:spPr>
          <a:xfrm>
            <a:off x="6158601" y="5109449"/>
            <a:ext cx="2209800" cy="276999"/>
          </a:xfrm>
          <a:prstGeom prst="rect">
            <a:avLst/>
          </a:prstGeom>
          <a:noFill/>
        </p:spPr>
        <p:txBody>
          <a:bodyPr wrap="square" rtlCol="0">
            <a:spAutoFit/>
          </a:bodyPr>
          <a:lstStyle/>
          <a:p>
            <a:r>
              <a:rPr lang="en-US" sz="1200" b="1" dirty="0" smtClean="0"/>
              <a:t>NERSC</a:t>
            </a:r>
            <a:endParaRPr lang="en-US" sz="1200" b="1" dirty="0"/>
          </a:p>
        </p:txBody>
      </p:sp>
      <p:sp>
        <p:nvSpPr>
          <p:cNvPr id="260" name="TextBox 259"/>
          <p:cNvSpPr txBox="1"/>
          <p:nvPr/>
        </p:nvSpPr>
        <p:spPr>
          <a:xfrm>
            <a:off x="5960785" y="5311683"/>
            <a:ext cx="2209800" cy="276999"/>
          </a:xfrm>
          <a:prstGeom prst="rect">
            <a:avLst/>
          </a:prstGeom>
          <a:noFill/>
        </p:spPr>
        <p:txBody>
          <a:bodyPr wrap="square" rtlCol="0">
            <a:spAutoFit/>
          </a:bodyPr>
          <a:lstStyle/>
          <a:p>
            <a:r>
              <a:rPr lang="en-US" sz="1200" b="1" dirty="0" smtClean="0"/>
              <a:t>OLCF</a:t>
            </a:r>
            <a:endParaRPr lang="en-US" sz="1200" b="1" dirty="0"/>
          </a:p>
        </p:txBody>
      </p:sp>
      <p:sp>
        <p:nvSpPr>
          <p:cNvPr id="261" name="TextBox 260"/>
          <p:cNvSpPr txBox="1"/>
          <p:nvPr/>
        </p:nvSpPr>
        <p:spPr>
          <a:xfrm>
            <a:off x="5347611" y="5666386"/>
            <a:ext cx="3305175" cy="276999"/>
          </a:xfrm>
          <a:prstGeom prst="rect">
            <a:avLst/>
          </a:prstGeom>
          <a:noFill/>
        </p:spPr>
        <p:txBody>
          <a:bodyPr wrap="square" rtlCol="0">
            <a:spAutoFit/>
          </a:bodyPr>
          <a:lstStyle/>
          <a:p>
            <a:r>
              <a:rPr lang="en-US" sz="1200" b="1" dirty="0" smtClean="0"/>
              <a:t>SIESTA, CP2K, </a:t>
            </a:r>
            <a:r>
              <a:rPr lang="en-US" sz="1200" b="1" dirty="0" err="1" smtClean="0"/>
              <a:t>ImageJ</a:t>
            </a:r>
            <a:r>
              <a:rPr lang="en-US" sz="1200" b="1" dirty="0" smtClean="0"/>
              <a:t>, Fiji</a:t>
            </a:r>
            <a:endParaRPr lang="en-US" sz="1200" b="1" dirty="0"/>
          </a:p>
        </p:txBody>
      </p:sp>
      <p:sp>
        <p:nvSpPr>
          <p:cNvPr id="263" name="TextBox 262"/>
          <p:cNvSpPr txBox="1"/>
          <p:nvPr/>
        </p:nvSpPr>
        <p:spPr>
          <a:xfrm>
            <a:off x="4458650" y="6098739"/>
            <a:ext cx="4718697" cy="358218"/>
          </a:xfrm>
          <a:prstGeom prst="rect">
            <a:avLst/>
          </a:prstGeom>
          <a:noFill/>
        </p:spPr>
        <p:txBody>
          <a:bodyPr wrap="square" rtlCol="0">
            <a:spAutoFit/>
          </a:bodyPr>
          <a:lstStyle/>
          <a:p>
            <a:pPr>
              <a:lnSpc>
                <a:spcPts val="1000"/>
              </a:lnSpc>
            </a:pPr>
            <a:r>
              <a:rPr lang="en-US" sz="1200" b="1" dirty="0" smtClean="0"/>
              <a:t>Universities: e.g.: Berkeley, Northwestern, Georgia Tech, Rice, UCSD, U.I.C, McMaster, Austin, Stanford,…</a:t>
            </a:r>
            <a:endParaRPr lang="en-US" sz="1200" b="1" dirty="0"/>
          </a:p>
        </p:txBody>
      </p:sp>
      <p:sp>
        <p:nvSpPr>
          <p:cNvPr id="264" name="TextBox 263"/>
          <p:cNvSpPr txBox="1"/>
          <p:nvPr/>
        </p:nvSpPr>
        <p:spPr>
          <a:xfrm>
            <a:off x="4930725" y="5866343"/>
            <a:ext cx="2962275" cy="276999"/>
          </a:xfrm>
          <a:prstGeom prst="rect">
            <a:avLst/>
          </a:prstGeom>
          <a:noFill/>
        </p:spPr>
        <p:txBody>
          <a:bodyPr wrap="square" rtlCol="0">
            <a:spAutoFit/>
          </a:bodyPr>
          <a:lstStyle/>
          <a:p>
            <a:r>
              <a:rPr lang="en-US" sz="1200" b="1" dirty="0"/>
              <a:t>(</a:t>
            </a:r>
            <a:r>
              <a:rPr lang="en-US" sz="1200" b="1" dirty="0" smtClean="0"/>
              <a:t>Bosch, Samsung, </a:t>
            </a:r>
            <a:r>
              <a:rPr lang="en-US" sz="1200" b="1" dirty="0" err="1" smtClean="0"/>
              <a:t>Intel,GE</a:t>
            </a:r>
            <a:r>
              <a:rPr lang="en-US" sz="1200" b="1" dirty="0" smtClean="0"/>
              <a:t>,…) </a:t>
            </a:r>
            <a:endParaRPr lang="en-US" sz="1200" b="1" dirty="0"/>
          </a:p>
        </p:txBody>
      </p:sp>
      <p:sp>
        <p:nvSpPr>
          <p:cNvPr id="266" name="TextBox 265"/>
          <p:cNvSpPr txBox="1"/>
          <p:nvPr/>
        </p:nvSpPr>
        <p:spPr>
          <a:xfrm>
            <a:off x="5705820" y="5485411"/>
            <a:ext cx="2209800" cy="276999"/>
          </a:xfrm>
          <a:prstGeom prst="rect">
            <a:avLst/>
          </a:prstGeom>
          <a:noFill/>
        </p:spPr>
        <p:txBody>
          <a:bodyPr wrap="square" rtlCol="0">
            <a:spAutoFit/>
          </a:bodyPr>
          <a:lstStyle/>
          <a:p>
            <a:r>
              <a:rPr lang="en-US" sz="1200" b="1" dirty="0" smtClean="0"/>
              <a:t>ALCF</a:t>
            </a:r>
            <a:endParaRPr lang="en-US" sz="1200" b="1" dirty="0"/>
          </a:p>
        </p:txBody>
      </p:sp>
      <p:sp>
        <p:nvSpPr>
          <p:cNvPr id="267" name="Oval 266"/>
          <p:cNvSpPr/>
          <p:nvPr/>
        </p:nvSpPr>
        <p:spPr>
          <a:xfrm>
            <a:off x="4734003" y="895531"/>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9" name="Oval 268"/>
          <p:cNvSpPr/>
          <p:nvPr/>
        </p:nvSpPr>
        <p:spPr>
          <a:xfrm>
            <a:off x="4988477" y="979977"/>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0" name="Oval 269"/>
          <p:cNvSpPr/>
          <p:nvPr/>
        </p:nvSpPr>
        <p:spPr>
          <a:xfrm>
            <a:off x="4466024" y="843783"/>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3" name="Oval 272"/>
          <p:cNvSpPr/>
          <p:nvPr/>
        </p:nvSpPr>
        <p:spPr>
          <a:xfrm>
            <a:off x="5226162" y="1076159"/>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4" name="Oval 273"/>
          <p:cNvSpPr/>
          <p:nvPr/>
        </p:nvSpPr>
        <p:spPr>
          <a:xfrm rot="5400000">
            <a:off x="5448396" y="1185272"/>
            <a:ext cx="178045"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6" name="Oval 275"/>
          <p:cNvSpPr/>
          <p:nvPr/>
        </p:nvSpPr>
        <p:spPr>
          <a:xfrm>
            <a:off x="5900080" y="1545931"/>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7" name="Oval 276"/>
          <p:cNvSpPr/>
          <p:nvPr/>
        </p:nvSpPr>
        <p:spPr>
          <a:xfrm>
            <a:off x="6095363" y="1740555"/>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9" name="Oval 278"/>
          <p:cNvSpPr/>
          <p:nvPr/>
        </p:nvSpPr>
        <p:spPr>
          <a:xfrm>
            <a:off x="6259022" y="194999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0" name="Oval 279"/>
          <p:cNvSpPr/>
          <p:nvPr/>
        </p:nvSpPr>
        <p:spPr>
          <a:xfrm>
            <a:off x="6376990" y="215816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2" name="Oval 281"/>
          <p:cNvSpPr/>
          <p:nvPr/>
        </p:nvSpPr>
        <p:spPr>
          <a:xfrm>
            <a:off x="6491290" y="240303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3" name="Oval 282"/>
          <p:cNvSpPr/>
          <p:nvPr/>
        </p:nvSpPr>
        <p:spPr>
          <a:xfrm>
            <a:off x="6591280" y="266066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5" name="Oval 284"/>
          <p:cNvSpPr/>
          <p:nvPr/>
        </p:nvSpPr>
        <p:spPr>
          <a:xfrm>
            <a:off x="6644654" y="288787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6" name="Oval 285"/>
          <p:cNvSpPr/>
          <p:nvPr/>
        </p:nvSpPr>
        <p:spPr>
          <a:xfrm>
            <a:off x="6611305" y="4094331"/>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7" name="Oval 286"/>
          <p:cNvSpPr/>
          <p:nvPr/>
        </p:nvSpPr>
        <p:spPr>
          <a:xfrm>
            <a:off x="6335190" y="4710337"/>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9" name="Oval 288"/>
          <p:cNvSpPr/>
          <p:nvPr/>
        </p:nvSpPr>
        <p:spPr>
          <a:xfrm>
            <a:off x="6015040" y="512259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0" name="Oval 289"/>
          <p:cNvSpPr/>
          <p:nvPr/>
        </p:nvSpPr>
        <p:spPr>
          <a:xfrm>
            <a:off x="5813110" y="532721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2" name="Oval 291"/>
          <p:cNvSpPr/>
          <p:nvPr/>
        </p:nvSpPr>
        <p:spPr>
          <a:xfrm>
            <a:off x="5569270" y="5498608"/>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3" name="Oval 292"/>
          <p:cNvSpPr/>
          <p:nvPr/>
        </p:nvSpPr>
        <p:spPr>
          <a:xfrm>
            <a:off x="5222560" y="5696665"/>
            <a:ext cx="182880" cy="18288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5" name="Oval 294"/>
          <p:cNvSpPr/>
          <p:nvPr/>
        </p:nvSpPr>
        <p:spPr>
          <a:xfrm>
            <a:off x="4825329" y="5859219"/>
            <a:ext cx="182880" cy="18288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Oval 295"/>
          <p:cNvSpPr/>
          <p:nvPr/>
        </p:nvSpPr>
        <p:spPr>
          <a:xfrm>
            <a:off x="6692279" y="3357556"/>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Oval 297"/>
          <p:cNvSpPr/>
          <p:nvPr/>
        </p:nvSpPr>
        <p:spPr>
          <a:xfrm>
            <a:off x="6692356" y="3613444"/>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9" name="TextBox 298"/>
          <p:cNvSpPr txBox="1"/>
          <p:nvPr/>
        </p:nvSpPr>
        <p:spPr>
          <a:xfrm>
            <a:off x="6780775" y="3839795"/>
            <a:ext cx="2209800" cy="276999"/>
          </a:xfrm>
          <a:prstGeom prst="rect">
            <a:avLst/>
          </a:prstGeom>
          <a:noFill/>
        </p:spPr>
        <p:txBody>
          <a:bodyPr wrap="square" rtlCol="0">
            <a:spAutoFit/>
          </a:bodyPr>
          <a:lstStyle/>
          <a:p>
            <a:r>
              <a:rPr lang="en-US" sz="1200" b="1" dirty="0" smtClean="0"/>
              <a:t>PETRA III (Germany)</a:t>
            </a:r>
            <a:endParaRPr lang="en-US" sz="1200" b="1" dirty="0"/>
          </a:p>
        </p:txBody>
      </p:sp>
      <p:sp>
        <p:nvSpPr>
          <p:cNvPr id="301" name="Oval 300"/>
          <p:cNvSpPr/>
          <p:nvPr/>
        </p:nvSpPr>
        <p:spPr>
          <a:xfrm>
            <a:off x="6653215" y="387369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2" name="TextBox 301"/>
          <p:cNvSpPr txBox="1"/>
          <p:nvPr/>
        </p:nvSpPr>
        <p:spPr>
          <a:xfrm>
            <a:off x="6317660" y="4872849"/>
            <a:ext cx="1509323" cy="276999"/>
          </a:xfrm>
          <a:prstGeom prst="rect">
            <a:avLst/>
          </a:prstGeom>
          <a:noFill/>
        </p:spPr>
        <p:txBody>
          <a:bodyPr wrap="square" rtlCol="0">
            <a:spAutoFit/>
          </a:bodyPr>
          <a:lstStyle/>
          <a:p>
            <a:r>
              <a:rPr lang="en-US" sz="1200" b="1" dirty="0" smtClean="0"/>
              <a:t>ANL</a:t>
            </a:r>
            <a:endParaRPr lang="en-US" sz="1200" b="1" dirty="0"/>
          </a:p>
        </p:txBody>
      </p:sp>
      <p:sp>
        <p:nvSpPr>
          <p:cNvPr id="304" name="Oval 303"/>
          <p:cNvSpPr/>
          <p:nvPr/>
        </p:nvSpPr>
        <p:spPr>
          <a:xfrm>
            <a:off x="6173154" y="4910124"/>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5" name="TextBox 304"/>
          <p:cNvSpPr txBox="1"/>
          <p:nvPr/>
        </p:nvSpPr>
        <p:spPr>
          <a:xfrm>
            <a:off x="6814373" y="3080639"/>
            <a:ext cx="2209800" cy="276999"/>
          </a:xfrm>
          <a:prstGeom prst="rect">
            <a:avLst/>
          </a:prstGeom>
          <a:noFill/>
        </p:spPr>
        <p:txBody>
          <a:bodyPr wrap="square" rtlCol="0">
            <a:spAutoFit/>
          </a:bodyPr>
          <a:lstStyle/>
          <a:p>
            <a:r>
              <a:rPr lang="en-US" sz="1200" b="1" dirty="0" smtClean="0"/>
              <a:t>LCLS</a:t>
            </a:r>
            <a:endParaRPr lang="en-US" sz="1200" b="1" dirty="0"/>
          </a:p>
        </p:txBody>
      </p:sp>
      <p:sp>
        <p:nvSpPr>
          <p:cNvPr id="310" name="Oval 309"/>
          <p:cNvSpPr/>
          <p:nvPr/>
        </p:nvSpPr>
        <p:spPr>
          <a:xfrm>
            <a:off x="6677005" y="3127395"/>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1" name="Oval 310"/>
          <p:cNvSpPr/>
          <p:nvPr/>
        </p:nvSpPr>
        <p:spPr>
          <a:xfrm>
            <a:off x="6510072" y="4322111"/>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3" name="TextBox 312"/>
          <p:cNvSpPr txBox="1"/>
          <p:nvPr/>
        </p:nvSpPr>
        <p:spPr>
          <a:xfrm>
            <a:off x="6579225" y="4504269"/>
            <a:ext cx="2209800" cy="276999"/>
          </a:xfrm>
          <a:prstGeom prst="rect">
            <a:avLst/>
          </a:prstGeom>
          <a:noFill/>
        </p:spPr>
        <p:txBody>
          <a:bodyPr wrap="square" rtlCol="0">
            <a:spAutoFit/>
          </a:bodyPr>
          <a:lstStyle/>
          <a:p>
            <a:r>
              <a:rPr lang="en-US" sz="1200" b="1" dirty="0" smtClean="0"/>
              <a:t>ORNL</a:t>
            </a:r>
            <a:endParaRPr lang="en-US" sz="1200" b="1" dirty="0"/>
          </a:p>
        </p:txBody>
      </p:sp>
      <p:sp>
        <p:nvSpPr>
          <p:cNvPr id="314" name="Oval 313"/>
          <p:cNvSpPr/>
          <p:nvPr/>
        </p:nvSpPr>
        <p:spPr>
          <a:xfrm>
            <a:off x="4481515" y="5946339"/>
            <a:ext cx="182880" cy="18288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6" name="Oval 315"/>
          <p:cNvSpPr/>
          <p:nvPr/>
        </p:nvSpPr>
        <p:spPr>
          <a:xfrm>
            <a:off x="6431245" y="4522009"/>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9" name="Oval 318"/>
          <p:cNvSpPr/>
          <p:nvPr/>
        </p:nvSpPr>
        <p:spPr>
          <a:xfrm>
            <a:off x="1714431" y="247412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0" name="Oval 319"/>
          <p:cNvSpPr/>
          <p:nvPr/>
        </p:nvSpPr>
        <p:spPr>
          <a:xfrm>
            <a:off x="1576819" y="309623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2" name="Oval 321"/>
          <p:cNvSpPr/>
          <p:nvPr/>
        </p:nvSpPr>
        <p:spPr>
          <a:xfrm>
            <a:off x="2389427" y="1490571"/>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3" name="Oval 322"/>
          <p:cNvSpPr/>
          <p:nvPr/>
        </p:nvSpPr>
        <p:spPr>
          <a:xfrm>
            <a:off x="1576819" y="370583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5" name="Oval 324"/>
          <p:cNvSpPr/>
          <p:nvPr/>
        </p:nvSpPr>
        <p:spPr>
          <a:xfrm>
            <a:off x="3031443" y="1070899"/>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6" name="Oval 325"/>
          <p:cNvSpPr/>
          <p:nvPr/>
        </p:nvSpPr>
        <p:spPr>
          <a:xfrm>
            <a:off x="2005015" y="197484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8" name="Oval 327"/>
          <p:cNvSpPr/>
          <p:nvPr/>
        </p:nvSpPr>
        <p:spPr>
          <a:xfrm>
            <a:off x="1714431" y="424719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9" name="Oval 328"/>
          <p:cNvSpPr/>
          <p:nvPr/>
        </p:nvSpPr>
        <p:spPr>
          <a:xfrm>
            <a:off x="2005015" y="479424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1" name="Oval 330"/>
          <p:cNvSpPr/>
          <p:nvPr/>
        </p:nvSpPr>
        <p:spPr>
          <a:xfrm>
            <a:off x="3031443" y="5681571"/>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2" name="Oval 331"/>
          <p:cNvSpPr/>
          <p:nvPr/>
        </p:nvSpPr>
        <p:spPr>
          <a:xfrm>
            <a:off x="2389427" y="5238019"/>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4" name="TextBox 333"/>
          <p:cNvSpPr txBox="1"/>
          <p:nvPr/>
        </p:nvSpPr>
        <p:spPr>
          <a:xfrm>
            <a:off x="951295" y="961036"/>
            <a:ext cx="2165299" cy="283411"/>
          </a:xfrm>
          <a:prstGeom prst="rect">
            <a:avLst/>
          </a:prstGeom>
          <a:noFill/>
          <a:ln w="9525" cmpd="sng">
            <a:noFill/>
          </a:ln>
        </p:spPr>
        <p:txBody>
          <a:bodyPr wrap="square" rtlCol="0">
            <a:spAutoFit/>
          </a:bodyPr>
          <a:lstStyle/>
          <a:p>
            <a:pPr>
              <a:lnSpc>
                <a:spcPts val="1500"/>
              </a:lnSpc>
            </a:pPr>
            <a:r>
              <a:rPr lang="en-US" sz="1200" b="1" dirty="0" smtClean="0"/>
              <a:t>Probabilistic Graphical Models</a:t>
            </a:r>
            <a:endParaRPr lang="en-US" sz="1200" b="1" dirty="0"/>
          </a:p>
        </p:txBody>
      </p:sp>
      <p:sp>
        <p:nvSpPr>
          <p:cNvPr id="335" name="TextBox 334"/>
          <p:cNvSpPr txBox="1"/>
          <p:nvPr/>
        </p:nvSpPr>
        <p:spPr>
          <a:xfrm>
            <a:off x="376803" y="3017739"/>
            <a:ext cx="1313176" cy="276999"/>
          </a:xfrm>
          <a:prstGeom prst="rect">
            <a:avLst/>
          </a:prstGeom>
          <a:noFill/>
          <a:ln w="9525" cmpd="sng">
            <a:noFill/>
          </a:ln>
        </p:spPr>
        <p:txBody>
          <a:bodyPr wrap="square" rtlCol="0">
            <a:spAutoFit/>
          </a:bodyPr>
          <a:lstStyle/>
          <a:p>
            <a:r>
              <a:rPr lang="en-US" sz="1200" b="1" dirty="0" smtClean="0"/>
              <a:t>Iterative Phasing</a:t>
            </a:r>
            <a:endParaRPr lang="en-US" sz="1200" b="1" dirty="0"/>
          </a:p>
        </p:txBody>
      </p:sp>
      <p:sp>
        <p:nvSpPr>
          <p:cNvPr id="337" name="Rectangle 336"/>
          <p:cNvSpPr/>
          <p:nvPr/>
        </p:nvSpPr>
        <p:spPr>
          <a:xfrm>
            <a:off x="384726" y="3643715"/>
            <a:ext cx="1508441" cy="276999"/>
          </a:xfrm>
          <a:prstGeom prst="rect">
            <a:avLst/>
          </a:prstGeom>
          <a:noFill/>
          <a:ln w="9525" cmpd="sng">
            <a:noFill/>
          </a:ln>
        </p:spPr>
        <p:txBody>
          <a:bodyPr wrap="square">
            <a:spAutoFit/>
          </a:bodyPr>
          <a:lstStyle/>
          <a:p>
            <a:r>
              <a:rPr lang="en-US" sz="1200" dirty="0" smtClean="0"/>
              <a:t> </a:t>
            </a:r>
            <a:r>
              <a:rPr lang="en-US" sz="1200" b="1" dirty="0" smtClean="0"/>
              <a:t>Spectral analysis</a:t>
            </a:r>
            <a:endParaRPr lang="en-US" sz="1200" b="1" dirty="0"/>
          </a:p>
        </p:txBody>
      </p:sp>
      <p:sp>
        <p:nvSpPr>
          <p:cNvPr id="338" name="TextBox 337"/>
          <p:cNvSpPr txBox="1"/>
          <p:nvPr/>
        </p:nvSpPr>
        <p:spPr>
          <a:xfrm>
            <a:off x="-54033" y="2248948"/>
            <a:ext cx="2256347" cy="283411"/>
          </a:xfrm>
          <a:prstGeom prst="rect">
            <a:avLst/>
          </a:prstGeom>
          <a:noFill/>
          <a:ln w="9525" cmpd="sng">
            <a:noFill/>
          </a:ln>
        </p:spPr>
        <p:txBody>
          <a:bodyPr wrap="square" rtlCol="0">
            <a:spAutoFit/>
          </a:bodyPr>
          <a:lstStyle/>
          <a:p>
            <a:pPr>
              <a:lnSpc>
                <a:spcPts val="1500"/>
              </a:lnSpc>
            </a:pPr>
            <a:r>
              <a:rPr lang="en-US" sz="1200" b="1" dirty="0" smtClean="0"/>
              <a:t>Model-based reconstruction</a:t>
            </a:r>
            <a:endParaRPr lang="en-US" sz="1200" b="1" dirty="0"/>
          </a:p>
        </p:txBody>
      </p:sp>
      <p:sp>
        <p:nvSpPr>
          <p:cNvPr id="340" name="Rectangle 339"/>
          <p:cNvSpPr/>
          <p:nvPr/>
        </p:nvSpPr>
        <p:spPr>
          <a:xfrm>
            <a:off x="627433" y="1318134"/>
            <a:ext cx="1985586" cy="283411"/>
          </a:xfrm>
          <a:prstGeom prst="rect">
            <a:avLst/>
          </a:prstGeom>
          <a:noFill/>
          <a:ln w="9525" cmpd="sng">
            <a:noFill/>
          </a:ln>
        </p:spPr>
        <p:txBody>
          <a:bodyPr wrap="square">
            <a:spAutoFit/>
          </a:bodyPr>
          <a:lstStyle/>
          <a:p>
            <a:pPr>
              <a:lnSpc>
                <a:spcPts val="1500"/>
              </a:lnSpc>
            </a:pPr>
            <a:r>
              <a:rPr lang="en-US" sz="1200" dirty="0" smtClean="0"/>
              <a:t> </a:t>
            </a:r>
            <a:r>
              <a:rPr lang="en-US" sz="1200" b="1" dirty="0" smtClean="0"/>
              <a:t>Constrained optimization</a:t>
            </a:r>
            <a:endParaRPr lang="en-US" sz="1200" b="1" dirty="0"/>
          </a:p>
        </p:txBody>
      </p:sp>
      <p:sp>
        <p:nvSpPr>
          <p:cNvPr id="341" name="Rectangle 340"/>
          <p:cNvSpPr/>
          <p:nvPr/>
        </p:nvSpPr>
        <p:spPr>
          <a:xfrm>
            <a:off x="28362" y="4804198"/>
            <a:ext cx="2707617" cy="475771"/>
          </a:xfrm>
          <a:prstGeom prst="rect">
            <a:avLst/>
          </a:prstGeom>
          <a:noFill/>
          <a:ln w="9525" cmpd="sng">
            <a:noFill/>
          </a:ln>
        </p:spPr>
        <p:txBody>
          <a:bodyPr wrap="square">
            <a:spAutoFit/>
          </a:bodyPr>
          <a:lstStyle/>
          <a:p>
            <a:pPr>
              <a:lnSpc>
                <a:spcPts val="1500"/>
              </a:lnSpc>
            </a:pPr>
            <a:r>
              <a:rPr lang="en-US" sz="1200" dirty="0" smtClean="0"/>
              <a:t> </a:t>
            </a:r>
            <a:r>
              <a:rPr lang="en-US" sz="1200" b="1" dirty="0" smtClean="0"/>
              <a:t>New mathematical modeling</a:t>
            </a:r>
          </a:p>
          <a:p>
            <a:pPr>
              <a:lnSpc>
                <a:spcPts val="1500"/>
              </a:lnSpc>
            </a:pPr>
            <a:r>
              <a:rPr lang="en-US" sz="1200" b="1" dirty="0" smtClean="0"/>
              <a:t> </a:t>
            </a:r>
            <a:endParaRPr lang="en-US" sz="1200" b="1" dirty="0"/>
          </a:p>
        </p:txBody>
      </p:sp>
      <p:sp>
        <p:nvSpPr>
          <p:cNvPr id="343" name="TextBox 342"/>
          <p:cNvSpPr txBox="1"/>
          <p:nvPr/>
        </p:nvSpPr>
        <p:spPr>
          <a:xfrm>
            <a:off x="-65490" y="4273736"/>
            <a:ext cx="2486248" cy="358218"/>
          </a:xfrm>
          <a:prstGeom prst="rect">
            <a:avLst/>
          </a:prstGeom>
          <a:noFill/>
          <a:ln w="9525" cmpd="sng">
            <a:noFill/>
          </a:ln>
        </p:spPr>
        <p:txBody>
          <a:bodyPr wrap="square" rtlCol="0">
            <a:spAutoFit/>
          </a:bodyPr>
          <a:lstStyle/>
          <a:p>
            <a:pPr>
              <a:lnSpc>
                <a:spcPts val="1000"/>
              </a:lnSpc>
            </a:pPr>
            <a:r>
              <a:rPr lang="en-US" sz="1200" b="1" dirty="0" smtClean="0"/>
              <a:t>Machine learning, feature detection, persistent homology </a:t>
            </a:r>
            <a:endParaRPr lang="en-US" sz="1200" b="1" dirty="0"/>
          </a:p>
        </p:txBody>
      </p:sp>
      <p:sp>
        <p:nvSpPr>
          <p:cNvPr id="344" name="TextBox 343"/>
          <p:cNvSpPr txBox="1"/>
          <p:nvPr/>
        </p:nvSpPr>
        <p:spPr>
          <a:xfrm>
            <a:off x="-59124" y="1727407"/>
            <a:ext cx="3158886" cy="283411"/>
          </a:xfrm>
          <a:prstGeom prst="rect">
            <a:avLst/>
          </a:prstGeom>
          <a:noFill/>
          <a:ln w="9525" cmpd="sng">
            <a:noFill/>
          </a:ln>
        </p:spPr>
        <p:txBody>
          <a:bodyPr wrap="square" rtlCol="0">
            <a:spAutoFit/>
          </a:bodyPr>
          <a:lstStyle/>
          <a:p>
            <a:pPr>
              <a:lnSpc>
                <a:spcPts val="1500"/>
              </a:lnSpc>
            </a:pPr>
            <a:r>
              <a:rPr lang="en-US" sz="1200" b="1" dirty="0" smtClean="0"/>
              <a:t>Fast PDE solvers: (Level Set, DG,…)</a:t>
            </a:r>
            <a:endParaRPr lang="en-US" sz="1200" b="1" dirty="0"/>
          </a:p>
        </p:txBody>
      </p:sp>
      <p:sp>
        <p:nvSpPr>
          <p:cNvPr id="346" name="Rectangle 345"/>
          <p:cNvSpPr/>
          <p:nvPr/>
        </p:nvSpPr>
        <p:spPr>
          <a:xfrm>
            <a:off x="-14285" y="5260540"/>
            <a:ext cx="2286000" cy="298800"/>
          </a:xfrm>
          <a:prstGeom prst="rect">
            <a:avLst/>
          </a:prstGeom>
          <a:noFill/>
          <a:ln w="9525" cmpd="sng">
            <a:noFill/>
          </a:ln>
        </p:spPr>
        <p:txBody>
          <a:bodyPr wrap="square">
            <a:spAutoFit/>
          </a:bodyPr>
          <a:lstStyle/>
          <a:p>
            <a:pPr>
              <a:lnSpc>
                <a:spcPts val="1500"/>
              </a:lnSpc>
            </a:pPr>
            <a:r>
              <a:rPr lang="en-US" dirty="0" smtClean="0"/>
              <a:t> </a:t>
            </a:r>
            <a:r>
              <a:rPr lang="en-US" b="1" dirty="0" smtClean="0"/>
              <a:t> </a:t>
            </a:r>
            <a:endParaRPr lang="en-US" b="1" dirty="0"/>
          </a:p>
        </p:txBody>
      </p:sp>
      <p:sp>
        <p:nvSpPr>
          <p:cNvPr id="347" name="Rectangle 346"/>
          <p:cNvSpPr/>
          <p:nvPr/>
        </p:nvSpPr>
        <p:spPr>
          <a:xfrm>
            <a:off x="677495" y="5750321"/>
            <a:ext cx="2687830" cy="358218"/>
          </a:xfrm>
          <a:prstGeom prst="rect">
            <a:avLst/>
          </a:prstGeom>
          <a:noFill/>
          <a:ln>
            <a:noFill/>
          </a:ln>
        </p:spPr>
        <p:txBody>
          <a:bodyPr wrap="square">
            <a:spAutoFit/>
          </a:bodyPr>
          <a:lstStyle/>
          <a:p>
            <a:pPr>
              <a:lnSpc>
                <a:spcPts val="1000"/>
              </a:lnSpc>
            </a:pPr>
            <a:r>
              <a:rPr lang="en-US" sz="1200" b="1" dirty="0" smtClean="0"/>
              <a:t>Linear Algebra (Selected inversion, </a:t>
            </a:r>
          </a:p>
          <a:p>
            <a:pPr>
              <a:lnSpc>
                <a:spcPts val="1000"/>
              </a:lnSpc>
            </a:pPr>
            <a:r>
              <a:rPr lang="en-US" sz="1200" b="1" dirty="0" smtClean="0"/>
              <a:t>fast </a:t>
            </a:r>
            <a:r>
              <a:rPr lang="en-US" sz="1200" b="1" dirty="0" err="1" smtClean="0"/>
              <a:t>pseudoinverse</a:t>
            </a:r>
            <a:r>
              <a:rPr lang="en-US" sz="1200" b="1" dirty="0" smtClean="0"/>
              <a:t> approximation,...)</a:t>
            </a:r>
            <a:endParaRPr lang="en-US" sz="1200" b="1" dirty="0"/>
          </a:p>
        </p:txBody>
      </p:sp>
      <p:grpSp>
        <p:nvGrpSpPr>
          <p:cNvPr id="8" name="Group 190"/>
          <p:cNvGrpSpPr/>
          <p:nvPr/>
        </p:nvGrpSpPr>
        <p:grpSpPr>
          <a:xfrm>
            <a:off x="3057408" y="1194876"/>
            <a:ext cx="2377440" cy="4529880"/>
            <a:chOff x="3049748" y="1192137"/>
            <a:chExt cx="2377440" cy="4529880"/>
          </a:xfrm>
        </p:grpSpPr>
        <p:sp>
          <p:nvSpPr>
            <p:cNvPr id="350" name="Oval 349"/>
            <p:cNvSpPr/>
            <p:nvPr/>
          </p:nvSpPr>
          <p:spPr>
            <a:xfrm>
              <a:off x="4130499" y="1192137"/>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2" name="Oval 351"/>
            <p:cNvSpPr/>
            <p:nvPr/>
          </p:nvSpPr>
          <p:spPr>
            <a:xfrm>
              <a:off x="4145129" y="1973219"/>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3" name="Oval 352"/>
            <p:cNvSpPr/>
            <p:nvPr/>
          </p:nvSpPr>
          <p:spPr>
            <a:xfrm>
              <a:off x="4145129" y="5238905"/>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5" name="Oval 354"/>
            <p:cNvSpPr/>
            <p:nvPr/>
          </p:nvSpPr>
          <p:spPr>
            <a:xfrm>
              <a:off x="4130499" y="2829228"/>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6" name="Oval 355"/>
            <p:cNvSpPr/>
            <p:nvPr/>
          </p:nvSpPr>
          <p:spPr>
            <a:xfrm>
              <a:off x="4124166" y="4447844"/>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8" name="Oval 357"/>
            <p:cNvSpPr/>
            <p:nvPr/>
          </p:nvSpPr>
          <p:spPr>
            <a:xfrm>
              <a:off x="4124166" y="3634152"/>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9" name="TextBox 358"/>
            <p:cNvSpPr txBox="1"/>
            <p:nvPr/>
          </p:nvSpPr>
          <p:spPr>
            <a:xfrm>
              <a:off x="3506948" y="5467674"/>
              <a:ext cx="1463040" cy="254343"/>
            </a:xfrm>
            <a:prstGeom prst="rect">
              <a:avLst/>
            </a:prstGeom>
            <a:solidFill>
              <a:srgbClr val="3895B6"/>
            </a:solidFill>
          </p:spPr>
          <p:txBody>
            <a:bodyPr wrap="square" rtlCol="0">
              <a:spAutoFit/>
            </a:bodyPr>
            <a:lstStyle/>
            <a:p>
              <a:pPr algn="ctr">
                <a:lnSpc>
                  <a:spcPts val="1300"/>
                </a:lnSpc>
              </a:pPr>
              <a:r>
                <a:rPr lang="en-US" sz="900" b="1" dirty="0" smtClean="0"/>
                <a:t>Materials Design (</a:t>
              </a:r>
              <a:r>
                <a:rPr lang="en-US" sz="900" b="1" dirty="0" err="1" smtClean="0"/>
                <a:t>Zeo</a:t>
              </a:r>
              <a:r>
                <a:rPr lang="en-US" sz="900" b="1" dirty="0" smtClean="0"/>
                <a:t>++)</a:t>
              </a:r>
              <a:endParaRPr lang="en-US" sz="900" b="1" dirty="0"/>
            </a:p>
          </p:txBody>
        </p:sp>
        <p:sp>
          <p:nvSpPr>
            <p:cNvPr id="361" name="TextBox 360"/>
            <p:cNvSpPr txBox="1"/>
            <p:nvPr/>
          </p:nvSpPr>
          <p:spPr>
            <a:xfrm>
              <a:off x="3461228" y="4703219"/>
              <a:ext cx="1554480" cy="254343"/>
            </a:xfrm>
            <a:prstGeom prst="rect">
              <a:avLst/>
            </a:prstGeom>
            <a:solidFill>
              <a:srgbClr val="3895B6"/>
            </a:solidFill>
          </p:spPr>
          <p:txBody>
            <a:bodyPr wrap="square" rtlCol="0">
              <a:spAutoFit/>
            </a:bodyPr>
            <a:lstStyle/>
            <a:p>
              <a:pPr algn="ctr">
                <a:lnSpc>
                  <a:spcPts val="1300"/>
                </a:lnSpc>
              </a:pPr>
              <a:r>
                <a:rPr lang="en-US" sz="900" b="1" dirty="0" smtClean="0"/>
                <a:t>Electronic Structure (PEXSI)</a:t>
              </a:r>
              <a:endParaRPr lang="en-US" sz="900" b="1" dirty="0"/>
            </a:p>
          </p:txBody>
        </p:sp>
        <p:sp>
          <p:nvSpPr>
            <p:cNvPr id="362" name="TextBox 361"/>
            <p:cNvSpPr txBox="1"/>
            <p:nvPr/>
          </p:nvSpPr>
          <p:spPr>
            <a:xfrm>
              <a:off x="3049748" y="3887559"/>
              <a:ext cx="2377440" cy="254343"/>
            </a:xfrm>
            <a:prstGeom prst="rect">
              <a:avLst/>
            </a:prstGeom>
            <a:solidFill>
              <a:srgbClr val="3895B6"/>
            </a:solidFill>
          </p:spPr>
          <p:txBody>
            <a:bodyPr wrap="square" rtlCol="0">
              <a:spAutoFit/>
            </a:bodyPr>
            <a:lstStyle/>
            <a:p>
              <a:pPr algn="ctr">
                <a:lnSpc>
                  <a:spcPts val="1300"/>
                </a:lnSpc>
              </a:pPr>
              <a:r>
                <a:rPr lang="en-US" sz="900" b="1" dirty="0" smtClean="0"/>
                <a:t>Image Analysis/Tomography  (QuantCT,F3D)</a:t>
              </a:r>
              <a:endParaRPr lang="en-US" sz="900" b="1" dirty="0"/>
            </a:p>
          </p:txBody>
        </p:sp>
        <p:sp>
          <p:nvSpPr>
            <p:cNvPr id="363" name="TextBox 362"/>
            <p:cNvSpPr txBox="1"/>
            <p:nvPr/>
          </p:nvSpPr>
          <p:spPr>
            <a:xfrm>
              <a:off x="3598388" y="3096297"/>
              <a:ext cx="1280160" cy="254343"/>
            </a:xfrm>
            <a:prstGeom prst="rect">
              <a:avLst/>
            </a:prstGeom>
            <a:solidFill>
              <a:srgbClr val="3895B6"/>
            </a:solidFill>
          </p:spPr>
          <p:txBody>
            <a:bodyPr wrap="square" rtlCol="0">
              <a:spAutoFit/>
            </a:bodyPr>
            <a:lstStyle/>
            <a:p>
              <a:pPr algn="ctr">
                <a:lnSpc>
                  <a:spcPts val="1300"/>
                </a:lnSpc>
              </a:pPr>
              <a:r>
                <a:rPr lang="en-US" sz="900" b="1" dirty="0" err="1" smtClean="0"/>
                <a:t>Ptychography</a:t>
              </a:r>
              <a:r>
                <a:rPr lang="en-US" sz="900" b="1" dirty="0" smtClean="0"/>
                <a:t> (SHARP)</a:t>
              </a:r>
              <a:endParaRPr lang="en-US" sz="900" b="1" dirty="0"/>
            </a:p>
          </p:txBody>
        </p:sp>
        <p:sp>
          <p:nvSpPr>
            <p:cNvPr id="364" name="TextBox 363"/>
            <p:cNvSpPr txBox="1"/>
            <p:nvPr/>
          </p:nvSpPr>
          <p:spPr>
            <a:xfrm>
              <a:off x="3461228" y="1418415"/>
              <a:ext cx="1554480" cy="254343"/>
            </a:xfrm>
            <a:prstGeom prst="rect">
              <a:avLst/>
            </a:prstGeom>
            <a:solidFill>
              <a:srgbClr val="3895B6"/>
            </a:solidFill>
          </p:spPr>
          <p:txBody>
            <a:bodyPr wrap="square" rtlCol="0" anchor="ctr" anchorCtr="1">
              <a:spAutoFit/>
            </a:bodyPr>
            <a:lstStyle/>
            <a:p>
              <a:pPr algn="ctr">
                <a:lnSpc>
                  <a:spcPts val="1300"/>
                </a:lnSpc>
              </a:pPr>
              <a:r>
                <a:rPr lang="en-US" sz="900" b="1" dirty="0" smtClean="0"/>
                <a:t>Fluctuation/Single Particle</a:t>
              </a:r>
              <a:endParaRPr lang="en-US" sz="900" b="1" dirty="0"/>
            </a:p>
          </p:txBody>
        </p:sp>
        <p:sp>
          <p:nvSpPr>
            <p:cNvPr id="365" name="TextBox 364"/>
            <p:cNvSpPr txBox="1"/>
            <p:nvPr/>
          </p:nvSpPr>
          <p:spPr>
            <a:xfrm>
              <a:off x="3964148" y="2223395"/>
              <a:ext cx="548640" cy="254343"/>
            </a:xfrm>
            <a:prstGeom prst="rect">
              <a:avLst/>
            </a:prstGeom>
            <a:solidFill>
              <a:srgbClr val="3895B6"/>
            </a:solidFill>
          </p:spPr>
          <p:txBody>
            <a:bodyPr wrap="square" rtlCol="0" anchor="ctr" anchorCtr="1">
              <a:spAutoFit/>
            </a:bodyPr>
            <a:lstStyle/>
            <a:p>
              <a:pPr algn="ctr">
                <a:lnSpc>
                  <a:spcPts val="1300"/>
                </a:lnSpc>
              </a:pPr>
              <a:r>
                <a:rPr lang="en-US" sz="900" b="1" dirty="0" smtClean="0"/>
                <a:t>GISAXS  </a:t>
              </a:r>
              <a:endParaRPr lang="en-US" sz="900" b="1" dirty="0"/>
            </a:p>
          </p:txBody>
        </p:sp>
      </p:grpSp>
      <p:sp>
        <p:nvSpPr>
          <p:cNvPr id="192" name="Oval 191"/>
          <p:cNvSpPr/>
          <p:nvPr/>
        </p:nvSpPr>
        <p:spPr>
          <a:xfrm>
            <a:off x="3484032" y="6620624"/>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4" name="TextBox 193"/>
          <p:cNvSpPr txBox="1"/>
          <p:nvPr/>
        </p:nvSpPr>
        <p:spPr>
          <a:xfrm>
            <a:off x="3600986" y="6512104"/>
            <a:ext cx="1600200" cy="369332"/>
          </a:xfrm>
          <a:prstGeom prst="rect">
            <a:avLst/>
          </a:prstGeom>
          <a:noFill/>
        </p:spPr>
        <p:txBody>
          <a:bodyPr wrap="square" rtlCol="0">
            <a:spAutoFit/>
          </a:bodyPr>
          <a:lstStyle/>
          <a:p>
            <a:r>
              <a:rPr lang="en-US" b="1" dirty="0" smtClean="0"/>
              <a:t>=LABS</a:t>
            </a:r>
            <a:endParaRPr lang="en-US" b="1" dirty="0"/>
          </a:p>
        </p:txBody>
      </p:sp>
      <p:sp>
        <p:nvSpPr>
          <p:cNvPr id="195" name="Oval 194"/>
          <p:cNvSpPr/>
          <p:nvPr/>
        </p:nvSpPr>
        <p:spPr>
          <a:xfrm>
            <a:off x="7410370" y="6598107"/>
            <a:ext cx="182880" cy="18288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TextBox 196"/>
          <p:cNvSpPr txBox="1"/>
          <p:nvPr/>
        </p:nvSpPr>
        <p:spPr>
          <a:xfrm>
            <a:off x="7555574" y="6488772"/>
            <a:ext cx="1600200" cy="369332"/>
          </a:xfrm>
          <a:prstGeom prst="rect">
            <a:avLst/>
          </a:prstGeom>
          <a:noFill/>
        </p:spPr>
        <p:txBody>
          <a:bodyPr wrap="square" rtlCol="0">
            <a:spAutoFit/>
          </a:bodyPr>
          <a:lstStyle/>
          <a:p>
            <a:r>
              <a:rPr lang="en-US" b="1" dirty="0" smtClean="0"/>
              <a:t>=Universities</a:t>
            </a:r>
            <a:endParaRPr lang="en-US" b="1" dirty="0"/>
          </a:p>
        </p:txBody>
      </p:sp>
      <p:sp>
        <p:nvSpPr>
          <p:cNvPr id="198" name="Oval 197"/>
          <p:cNvSpPr/>
          <p:nvPr/>
        </p:nvSpPr>
        <p:spPr>
          <a:xfrm>
            <a:off x="85725" y="632477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9" name="TextBox 198"/>
          <p:cNvSpPr txBox="1"/>
          <p:nvPr/>
        </p:nvSpPr>
        <p:spPr>
          <a:xfrm>
            <a:off x="210975" y="6239520"/>
            <a:ext cx="2389359" cy="369332"/>
          </a:xfrm>
          <a:prstGeom prst="rect">
            <a:avLst/>
          </a:prstGeom>
          <a:noFill/>
        </p:spPr>
        <p:txBody>
          <a:bodyPr wrap="square" rtlCol="0">
            <a:spAutoFit/>
          </a:bodyPr>
          <a:lstStyle/>
          <a:p>
            <a:r>
              <a:rPr lang="en-US" b="1" dirty="0" smtClean="0"/>
              <a:t>=ASCR Facilities</a:t>
            </a:r>
            <a:endParaRPr lang="en-US" b="1" dirty="0"/>
          </a:p>
        </p:txBody>
      </p:sp>
      <p:sp>
        <p:nvSpPr>
          <p:cNvPr id="200" name="Oval 199"/>
          <p:cNvSpPr/>
          <p:nvPr/>
        </p:nvSpPr>
        <p:spPr>
          <a:xfrm>
            <a:off x="6251688" y="6609172"/>
            <a:ext cx="182880" cy="18288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6" name="Oval 205"/>
          <p:cNvSpPr/>
          <p:nvPr/>
        </p:nvSpPr>
        <p:spPr>
          <a:xfrm>
            <a:off x="1950720" y="633365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1" name="TextBox 210"/>
          <p:cNvSpPr txBox="1"/>
          <p:nvPr/>
        </p:nvSpPr>
        <p:spPr>
          <a:xfrm>
            <a:off x="782008" y="6492507"/>
            <a:ext cx="3037304" cy="369332"/>
          </a:xfrm>
          <a:prstGeom prst="rect">
            <a:avLst/>
          </a:prstGeom>
          <a:noFill/>
        </p:spPr>
        <p:txBody>
          <a:bodyPr wrap="square" rtlCol="0">
            <a:spAutoFit/>
          </a:bodyPr>
          <a:lstStyle/>
          <a:p>
            <a:r>
              <a:rPr lang="en-US" b="1" dirty="0" smtClean="0"/>
              <a:t> =BES (and  other) Facilities</a:t>
            </a:r>
            <a:endParaRPr lang="en-US" b="1" dirty="0"/>
          </a:p>
        </p:txBody>
      </p:sp>
      <p:sp>
        <p:nvSpPr>
          <p:cNvPr id="226" name="Oval 225"/>
          <p:cNvSpPr/>
          <p:nvPr/>
        </p:nvSpPr>
        <p:spPr>
          <a:xfrm>
            <a:off x="710010" y="6610116"/>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7" name="TextBox 226"/>
          <p:cNvSpPr txBox="1"/>
          <p:nvPr/>
        </p:nvSpPr>
        <p:spPr>
          <a:xfrm>
            <a:off x="2104447" y="6209015"/>
            <a:ext cx="2391363" cy="369332"/>
          </a:xfrm>
          <a:prstGeom prst="rect">
            <a:avLst/>
          </a:prstGeom>
          <a:noFill/>
        </p:spPr>
        <p:txBody>
          <a:bodyPr wrap="square" rtlCol="0">
            <a:spAutoFit/>
          </a:bodyPr>
          <a:lstStyle/>
          <a:p>
            <a:r>
              <a:rPr lang="en-US" b="1" dirty="0" smtClean="0"/>
              <a:t>=BES Centers/</a:t>
            </a:r>
            <a:r>
              <a:rPr lang="en-US" b="1" dirty="0" err="1" smtClean="0"/>
              <a:t>Internat.</a:t>
            </a:r>
            <a:endParaRPr lang="en-US" b="1" dirty="0"/>
          </a:p>
        </p:txBody>
      </p:sp>
      <p:sp>
        <p:nvSpPr>
          <p:cNvPr id="230" name="Oval 229"/>
          <p:cNvSpPr/>
          <p:nvPr/>
        </p:nvSpPr>
        <p:spPr>
          <a:xfrm>
            <a:off x="4389733" y="6604579"/>
            <a:ext cx="191589" cy="18288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0" name="TextBox 239"/>
          <p:cNvSpPr txBox="1"/>
          <p:nvPr/>
        </p:nvSpPr>
        <p:spPr>
          <a:xfrm>
            <a:off x="4517106" y="6498943"/>
            <a:ext cx="1828799" cy="369332"/>
          </a:xfrm>
          <a:prstGeom prst="rect">
            <a:avLst/>
          </a:prstGeom>
          <a:noFill/>
        </p:spPr>
        <p:txBody>
          <a:bodyPr wrap="square" rtlCol="0">
            <a:spAutoFit/>
          </a:bodyPr>
          <a:lstStyle/>
          <a:p>
            <a:r>
              <a:rPr lang="en-US" b="1" dirty="0" smtClean="0"/>
              <a:t>=3</a:t>
            </a:r>
            <a:r>
              <a:rPr lang="en-US" b="1" baseline="30000" dirty="0" smtClean="0"/>
              <a:t>Rd</a:t>
            </a:r>
            <a:r>
              <a:rPr lang="en-US" b="1" dirty="0" smtClean="0"/>
              <a:t> Party Codes</a:t>
            </a:r>
            <a:endParaRPr lang="en-US" b="1" dirty="0"/>
          </a:p>
        </p:txBody>
      </p:sp>
      <p:sp>
        <p:nvSpPr>
          <p:cNvPr id="306" name="TextBox 305"/>
          <p:cNvSpPr txBox="1"/>
          <p:nvPr/>
        </p:nvSpPr>
        <p:spPr>
          <a:xfrm>
            <a:off x="6372934" y="6500440"/>
            <a:ext cx="1631945" cy="369332"/>
          </a:xfrm>
          <a:prstGeom prst="rect">
            <a:avLst/>
          </a:prstGeom>
          <a:noFill/>
        </p:spPr>
        <p:txBody>
          <a:bodyPr wrap="square" rtlCol="0">
            <a:spAutoFit/>
          </a:bodyPr>
          <a:lstStyle/>
          <a:p>
            <a:r>
              <a:rPr lang="en-US" b="1" dirty="0" smtClean="0"/>
              <a:t>=Industry</a:t>
            </a:r>
            <a:endParaRPr lang="en-US" b="1" dirty="0"/>
          </a:p>
        </p:txBody>
      </p:sp>
      <p:pic>
        <p:nvPicPr>
          <p:cNvPr id="309" name="Picture 30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1052" y="81674"/>
            <a:ext cx="1646255" cy="704913"/>
          </a:xfrm>
          <a:prstGeom prst="rect">
            <a:avLst/>
          </a:prstGeom>
        </p:spPr>
      </p:pic>
      <p:sp>
        <p:nvSpPr>
          <p:cNvPr id="349" name="TextBox 348"/>
          <p:cNvSpPr txBox="1"/>
          <p:nvPr/>
        </p:nvSpPr>
        <p:spPr>
          <a:xfrm>
            <a:off x="170595" y="57388"/>
            <a:ext cx="6400693" cy="584776"/>
          </a:xfrm>
          <a:prstGeom prst="rect">
            <a:avLst/>
          </a:prstGeom>
          <a:noFill/>
        </p:spPr>
        <p:txBody>
          <a:bodyPr wrap="square" rtlCol="0">
            <a:spAutoFit/>
          </a:bodyPr>
          <a:lstStyle/>
          <a:p>
            <a:r>
              <a:rPr lang="en-US" sz="3200" b="1" dirty="0" smtClean="0">
                <a:solidFill>
                  <a:srgbClr val="FFFFFF"/>
                </a:solidFill>
              </a:rPr>
              <a:t>CAMERA: </a:t>
            </a:r>
            <a:r>
              <a:rPr lang="en-US" sz="3200" b="1" dirty="0" smtClean="0">
                <a:solidFill>
                  <a:srgbClr val="FFFFFF"/>
                </a:solidFill>
              </a:rPr>
              <a:t>Mathematics for Facilities</a:t>
            </a:r>
            <a:endParaRPr lang="en-US" sz="3200" b="1" dirty="0">
              <a:solidFill>
                <a:srgbClr val="FFFFFF"/>
              </a:solidFill>
            </a:endParaRPr>
          </a:p>
        </p:txBody>
      </p:sp>
    </p:spTree>
    <p:extLst>
      <p:ext uri="{BB962C8B-B14F-4D97-AF65-F5344CB8AC3E}">
        <p14:creationId xmlns:p14="http://schemas.microsoft.com/office/powerpoint/2010/main" val="2492118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par>
                                <p:cTn id="53" presetID="1" presetClass="entr" presetSubtype="0" fill="hold" nodeType="withEffect">
                                  <p:stCondLst>
                                    <p:cond delay="500"/>
                                  </p:stCondLst>
                                  <p:childTnLst>
                                    <p:set>
                                      <p:cBhvr>
                                        <p:cTn id="54" dur="1" fill="hold">
                                          <p:stCondLst>
                                            <p:cond delay="0"/>
                                          </p:stCondLst>
                                        </p:cTn>
                                        <p:tgtEl>
                                          <p:spTgt spid="111"/>
                                        </p:tgtEl>
                                        <p:attrNameLst>
                                          <p:attrName>style.visibility</p:attrName>
                                        </p:attrNameLst>
                                      </p:cBhvr>
                                      <p:to>
                                        <p:strVal val="visible"/>
                                      </p:to>
                                    </p:set>
                                  </p:childTnLst>
                                </p:cTn>
                              </p:par>
                              <p:par>
                                <p:cTn id="55" presetID="1" presetClass="entr" presetSubtype="0" fill="hold" nodeType="withEffect">
                                  <p:stCondLst>
                                    <p:cond delay="800"/>
                                  </p:stCondLst>
                                  <p:childTnLst>
                                    <p:set>
                                      <p:cBhvr>
                                        <p:cTn id="56" dur="1" fill="hold">
                                          <p:stCondLst>
                                            <p:cond delay="0"/>
                                          </p:stCondLst>
                                        </p:cTn>
                                        <p:tgtEl>
                                          <p:spTgt spid="119"/>
                                        </p:tgtEl>
                                        <p:attrNameLst>
                                          <p:attrName>style.visibility</p:attrName>
                                        </p:attrNameLst>
                                      </p:cBhvr>
                                      <p:to>
                                        <p:strVal val="visible"/>
                                      </p:to>
                                    </p:set>
                                  </p:childTnLst>
                                </p:cTn>
                              </p:par>
                              <p:par>
                                <p:cTn id="57" presetID="1" presetClass="entr" presetSubtype="0" fill="hold" nodeType="withEffect">
                                  <p:stCondLst>
                                    <p:cond delay="1000"/>
                                  </p:stCondLst>
                                  <p:childTnLst>
                                    <p:set>
                                      <p:cBhvr>
                                        <p:cTn id="58" dur="1" fill="hold">
                                          <p:stCondLst>
                                            <p:cond delay="0"/>
                                          </p:stCondLst>
                                        </p:cTn>
                                        <p:tgtEl>
                                          <p:spTgt spid="170"/>
                                        </p:tgtEl>
                                        <p:attrNameLst>
                                          <p:attrName>style.visibility</p:attrName>
                                        </p:attrNameLst>
                                      </p:cBhvr>
                                      <p:to>
                                        <p:strVal val="visible"/>
                                      </p:to>
                                    </p:set>
                                  </p:childTnLst>
                                </p:cTn>
                              </p:par>
                              <p:par>
                                <p:cTn id="59" presetID="1" presetClass="entr" presetSubtype="0" fill="hold" nodeType="withEffect">
                                  <p:stCondLst>
                                    <p:cond delay="1300"/>
                                  </p:stCondLst>
                                  <p:childTnLst>
                                    <p:set>
                                      <p:cBhvr>
                                        <p:cTn id="60" dur="1" fill="hold">
                                          <p:stCondLst>
                                            <p:cond delay="0"/>
                                          </p:stCondLst>
                                        </p:cTn>
                                        <p:tgtEl>
                                          <p:spTgt spid="177"/>
                                        </p:tgtEl>
                                        <p:attrNameLst>
                                          <p:attrName>style.visibility</p:attrName>
                                        </p:attrNameLst>
                                      </p:cBhvr>
                                      <p:to>
                                        <p:strVal val="visible"/>
                                      </p:to>
                                    </p:set>
                                  </p:childTnLst>
                                </p:cTn>
                              </p:par>
                              <p:par>
                                <p:cTn id="61" presetID="1" presetClass="entr" presetSubtype="0" fill="hold" nodeType="withEffect">
                                  <p:stCondLst>
                                    <p:cond delay="1400"/>
                                  </p:stCondLst>
                                  <p:childTnLst>
                                    <p:set>
                                      <p:cBhvr>
                                        <p:cTn id="62" dur="1" fill="hold">
                                          <p:stCondLst>
                                            <p:cond delay="0"/>
                                          </p:stCondLst>
                                        </p:cTn>
                                        <p:tgtEl>
                                          <p:spTgt spid="196"/>
                                        </p:tgtEl>
                                        <p:attrNameLst>
                                          <p:attrName>style.visibility</p:attrName>
                                        </p:attrNameLst>
                                      </p:cBhvr>
                                      <p:to>
                                        <p:strVal val="visible"/>
                                      </p:to>
                                    </p:set>
                                  </p:childTnLst>
                                </p:cTn>
                              </p:par>
                              <p:par>
                                <p:cTn id="63" presetID="1" presetClass="entr" presetSubtype="0" fill="hold" nodeType="withEffect">
                                  <p:stCondLst>
                                    <p:cond delay="1500"/>
                                  </p:stCondLst>
                                  <p:childTnLst>
                                    <p:set>
                                      <p:cBhvr>
                                        <p:cTn id="64" dur="1" fill="hold">
                                          <p:stCondLst>
                                            <p:cond delay="0"/>
                                          </p:stCondLst>
                                        </p:cTn>
                                        <p:tgtEl>
                                          <p:spTgt spid="202"/>
                                        </p:tgtEl>
                                        <p:attrNameLst>
                                          <p:attrName>style.visibility</p:attrName>
                                        </p:attrNameLst>
                                      </p:cBhvr>
                                      <p:to>
                                        <p:strVal val="visible"/>
                                      </p:to>
                                    </p:set>
                                  </p:childTnLst>
                                </p:cTn>
                              </p:par>
                              <p:par>
                                <p:cTn id="65" presetID="1" presetClass="entr" presetSubtype="0" fill="hold" nodeType="withEffect">
                                  <p:stCondLst>
                                    <p:cond delay="1600"/>
                                  </p:stCondLst>
                                  <p:childTnLst>
                                    <p:set>
                                      <p:cBhvr>
                                        <p:cTn id="66" dur="1" fill="hold">
                                          <p:stCondLst>
                                            <p:cond delay="0"/>
                                          </p:stCondLst>
                                        </p:cTn>
                                        <p:tgtEl>
                                          <p:spTgt spid="205"/>
                                        </p:tgtEl>
                                        <p:attrNameLst>
                                          <p:attrName>style.visibility</p:attrName>
                                        </p:attrNameLst>
                                      </p:cBhvr>
                                      <p:to>
                                        <p:strVal val="visible"/>
                                      </p:to>
                                    </p:set>
                                  </p:childTnLst>
                                </p:cTn>
                              </p:par>
                              <p:par>
                                <p:cTn id="67" presetID="1" presetClass="entr" presetSubtype="0" fill="hold" nodeType="withEffect">
                                  <p:stCondLst>
                                    <p:cond delay="1700"/>
                                  </p:stCondLst>
                                  <p:childTnLst>
                                    <p:set>
                                      <p:cBhvr>
                                        <p:cTn id="68" dur="1" fill="hold">
                                          <p:stCondLst>
                                            <p:cond delay="0"/>
                                          </p:stCondLst>
                                        </p:cTn>
                                        <p:tgtEl>
                                          <p:spTgt spid="210"/>
                                        </p:tgtEl>
                                        <p:attrNameLst>
                                          <p:attrName>style.visibility</p:attrName>
                                        </p:attrNameLst>
                                      </p:cBhvr>
                                      <p:to>
                                        <p:strVal val="visible"/>
                                      </p:to>
                                    </p:set>
                                  </p:childTnLst>
                                </p:cTn>
                              </p:par>
                              <p:par>
                                <p:cTn id="69" presetID="1" presetClass="entr" presetSubtype="0" fill="hold" nodeType="withEffect">
                                  <p:stCondLst>
                                    <p:cond delay="1800"/>
                                  </p:stCondLst>
                                  <p:childTnLst>
                                    <p:set>
                                      <p:cBhvr>
                                        <p:cTn id="70" dur="1" fill="hold">
                                          <p:stCondLst>
                                            <p:cond delay="0"/>
                                          </p:stCondLst>
                                        </p:cTn>
                                        <p:tgtEl>
                                          <p:spTgt spid="208"/>
                                        </p:tgtEl>
                                        <p:attrNameLst>
                                          <p:attrName>style.visibility</p:attrName>
                                        </p:attrNameLst>
                                      </p:cBhvr>
                                      <p:to>
                                        <p:strVal val="visible"/>
                                      </p:to>
                                    </p:set>
                                  </p:childTnLst>
                                </p:cTn>
                              </p:par>
                              <p:par>
                                <p:cTn id="71" presetID="1" presetClass="entr" presetSubtype="0" fill="hold" nodeType="withEffect">
                                  <p:stCondLst>
                                    <p:cond delay="1900"/>
                                  </p:stCondLst>
                                  <p:childTnLst>
                                    <p:set>
                                      <p:cBhvr>
                                        <p:cTn id="72" dur="1" fill="hold">
                                          <p:stCondLst>
                                            <p:cond delay="0"/>
                                          </p:stCondLst>
                                        </p:cTn>
                                        <p:tgtEl>
                                          <p:spTgt spid="213"/>
                                        </p:tgtEl>
                                        <p:attrNameLst>
                                          <p:attrName>style.visibility</p:attrName>
                                        </p:attrNameLst>
                                      </p:cBhvr>
                                      <p:to>
                                        <p:strVal val="visible"/>
                                      </p:to>
                                    </p:set>
                                  </p:childTnLst>
                                </p:cTn>
                              </p:par>
                              <p:par>
                                <p:cTn id="73" presetID="1" presetClass="entr" presetSubtype="0" fill="hold" nodeType="withEffect">
                                  <p:stCondLst>
                                    <p:cond delay="2000"/>
                                  </p:stCondLst>
                                  <p:childTnLst>
                                    <p:set>
                                      <p:cBhvr>
                                        <p:cTn id="74" dur="1" fill="hold">
                                          <p:stCondLst>
                                            <p:cond delay="0"/>
                                          </p:stCondLst>
                                        </p:cTn>
                                        <p:tgtEl>
                                          <p:spTgt spid="216"/>
                                        </p:tgtEl>
                                        <p:attrNameLst>
                                          <p:attrName>style.visibility</p:attrName>
                                        </p:attrNameLst>
                                      </p:cBhvr>
                                      <p:to>
                                        <p:strVal val="visible"/>
                                      </p:to>
                                    </p:set>
                                  </p:childTnLst>
                                </p:cTn>
                              </p:par>
                              <p:par>
                                <p:cTn id="75" presetID="1" presetClass="entr" presetSubtype="0" fill="hold" nodeType="withEffect">
                                  <p:stCondLst>
                                    <p:cond delay="2100"/>
                                  </p:stCondLst>
                                  <p:childTnLst>
                                    <p:set>
                                      <p:cBhvr>
                                        <p:cTn id="76" dur="1" fill="hold">
                                          <p:stCondLst>
                                            <p:cond delay="0"/>
                                          </p:stCondLst>
                                        </p:cTn>
                                        <p:tgtEl>
                                          <p:spTgt spid="133"/>
                                        </p:tgtEl>
                                        <p:attrNameLst>
                                          <p:attrName>style.visibility</p:attrName>
                                        </p:attrNameLst>
                                      </p:cBhvr>
                                      <p:to>
                                        <p:strVal val="visible"/>
                                      </p:to>
                                    </p:set>
                                  </p:childTnLst>
                                </p:cTn>
                              </p:par>
                              <p:par>
                                <p:cTn id="77" presetID="1" presetClass="entr" presetSubtype="0" fill="hold" nodeType="withEffect">
                                  <p:stCondLst>
                                    <p:cond delay="2200"/>
                                  </p:stCondLst>
                                  <p:childTnLst>
                                    <p:set>
                                      <p:cBhvr>
                                        <p:cTn id="78" dur="1" fill="hold">
                                          <p:stCondLst>
                                            <p:cond delay="0"/>
                                          </p:stCondLst>
                                        </p:cTn>
                                        <p:tgtEl>
                                          <p:spTgt spid="145"/>
                                        </p:tgtEl>
                                        <p:attrNameLst>
                                          <p:attrName>style.visibility</p:attrName>
                                        </p:attrNameLst>
                                      </p:cBhvr>
                                      <p:to>
                                        <p:strVal val="visible"/>
                                      </p:to>
                                    </p:set>
                                  </p:childTnLst>
                                </p:cTn>
                              </p:par>
                              <p:par>
                                <p:cTn id="79" presetID="1" presetClass="entr" presetSubtype="0" fill="hold" nodeType="withEffect">
                                  <p:stCondLst>
                                    <p:cond delay="2300"/>
                                  </p:stCondLst>
                                  <p:childTnLst>
                                    <p:set>
                                      <p:cBhvr>
                                        <p:cTn id="80" dur="1" fill="hold">
                                          <p:stCondLst>
                                            <p:cond delay="0"/>
                                          </p:stCondLst>
                                        </p:cTn>
                                        <p:tgtEl>
                                          <p:spTgt spid="142"/>
                                        </p:tgtEl>
                                        <p:attrNameLst>
                                          <p:attrName>style.visibility</p:attrName>
                                        </p:attrNameLst>
                                      </p:cBhvr>
                                      <p:to>
                                        <p:strVal val="visible"/>
                                      </p:to>
                                    </p:set>
                                  </p:childTnLst>
                                </p:cTn>
                              </p:par>
                              <p:par>
                                <p:cTn id="81" presetID="1" presetClass="entr" presetSubtype="0" fill="hold" nodeType="withEffect">
                                  <p:stCondLst>
                                    <p:cond delay="2400"/>
                                  </p:stCondLst>
                                  <p:childTnLst>
                                    <p:set>
                                      <p:cBhvr>
                                        <p:cTn id="82" dur="1" fill="hold">
                                          <p:stCondLst>
                                            <p:cond delay="0"/>
                                          </p:stCondLst>
                                        </p:cTn>
                                        <p:tgtEl>
                                          <p:spTgt spid="136"/>
                                        </p:tgtEl>
                                        <p:attrNameLst>
                                          <p:attrName>style.visibility</p:attrName>
                                        </p:attrNameLst>
                                      </p:cBhvr>
                                      <p:to>
                                        <p:strVal val="visible"/>
                                      </p:to>
                                    </p:set>
                                  </p:childTnLst>
                                </p:cTn>
                              </p:par>
                              <p:par>
                                <p:cTn id="83" presetID="1" presetClass="entr" presetSubtype="0" fill="hold" nodeType="withEffect">
                                  <p:stCondLst>
                                    <p:cond delay="250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nodeType="withEffect">
                                  <p:stCondLst>
                                    <p:cond delay="2600"/>
                                  </p:stCondLst>
                                  <p:childTnLst>
                                    <p:set>
                                      <p:cBhvr>
                                        <p:cTn id="86" dur="1" fill="hold">
                                          <p:stCondLst>
                                            <p:cond delay="0"/>
                                          </p:stCondLst>
                                        </p:cTn>
                                        <p:tgtEl>
                                          <p:spTgt spid="130"/>
                                        </p:tgtEl>
                                        <p:attrNameLst>
                                          <p:attrName>style.visibility</p:attrName>
                                        </p:attrNameLst>
                                      </p:cBhvr>
                                      <p:to>
                                        <p:strVal val="visible"/>
                                      </p:to>
                                    </p:set>
                                  </p:childTnLst>
                                </p:cTn>
                              </p:par>
                              <p:par>
                                <p:cTn id="87" presetID="1" presetClass="entr" presetSubtype="0" fill="hold" nodeType="withEffect">
                                  <p:stCondLst>
                                    <p:cond delay="2700"/>
                                  </p:stCondLst>
                                  <p:childTnLst>
                                    <p:set>
                                      <p:cBhvr>
                                        <p:cTn id="88" dur="1" fill="hold">
                                          <p:stCondLst>
                                            <p:cond delay="0"/>
                                          </p:stCondLst>
                                        </p:cTn>
                                        <p:tgtEl>
                                          <p:spTgt spid="127"/>
                                        </p:tgtEl>
                                        <p:attrNameLst>
                                          <p:attrName>style.visibility</p:attrName>
                                        </p:attrNameLst>
                                      </p:cBhvr>
                                      <p:to>
                                        <p:strVal val="visible"/>
                                      </p:to>
                                    </p:set>
                                  </p:childTnLst>
                                </p:cTn>
                              </p:par>
                              <p:par>
                                <p:cTn id="89" presetID="1" presetClass="entr" presetSubtype="0" fill="hold" nodeType="withEffect">
                                  <p:stCondLst>
                                    <p:cond delay="2800"/>
                                  </p:stCondLst>
                                  <p:childTnLst>
                                    <p:set>
                                      <p:cBhvr>
                                        <p:cTn id="90" dur="1" fill="hold">
                                          <p:stCondLst>
                                            <p:cond delay="0"/>
                                          </p:stCondLst>
                                        </p:cTn>
                                        <p:tgtEl>
                                          <p:spTgt spid="124"/>
                                        </p:tgtEl>
                                        <p:attrNameLst>
                                          <p:attrName>style.visibility</p:attrName>
                                        </p:attrNameLst>
                                      </p:cBhvr>
                                      <p:to>
                                        <p:strVal val="visible"/>
                                      </p:to>
                                    </p:set>
                                  </p:childTnLst>
                                </p:cTn>
                              </p:par>
                              <p:par>
                                <p:cTn id="91" presetID="1" presetClass="entr" presetSubtype="0" fill="hold" nodeType="withEffect">
                                  <p:stCondLst>
                                    <p:cond delay="2900"/>
                                  </p:stCondLst>
                                  <p:childTnLst>
                                    <p:set>
                                      <p:cBhvr>
                                        <p:cTn id="92" dur="1" fill="hold">
                                          <p:stCondLst>
                                            <p:cond delay="0"/>
                                          </p:stCondLst>
                                        </p:cTn>
                                        <p:tgtEl>
                                          <p:spTgt spid="154"/>
                                        </p:tgtEl>
                                        <p:attrNameLst>
                                          <p:attrName>style.visibility</p:attrName>
                                        </p:attrNameLst>
                                      </p:cBhvr>
                                      <p:to>
                                        <p:strVal val="visible"/>
                                      </p:to>
                                    </p:set>
                                  </p:childTnLst>
                                </p:cTn>
                              </p:par>
                              <p:par>
                                <p:cTn id="93" presetID="1" presetClass="entr" presetSubtype="0" fill="hold" nodeType="withEffect">
                                  <p:stCondLst>
                                    <p:cond delay="3000"/>
                                  </p:stCondLst>
                                  <p:childTnLst>
                                    <p:set>
                                      <p:cBhvr>
                                        <p:cTn id="94" dur="1" fill="hold">
                                          <p:stCondLst>
                                            <p:cond delay="0"/>
                                          </p:stCondLst>
                                        </p:cTn>
                                        <p:tgtEl>
                                          <p:spTgt spid="149"/>
                                        </p:tgtEl>
                                        <p:attrNameLst>
                                          <p:attrName>style.visibility</p:attrName>
                                        </p:attrNameLst>
                                      </p:cBhvr>
                                      <p:to>
                                        <p:strVal val="visible"/>
                                      </p:to>
                                    </p:set>
                                  </p:childTnLst>
                                </p:cTn>
                              </p:par>
                              <p:par>
                                <p:cTn id="95" presetID="1" presetClass="entr" presetSubtype="0" fill="hold" nodeType="withEffect">
                                  <p:stCondLst>
                                    <p:cond delay="3100"/>
                                  </p:stCondLst>
                                  <p:childTnLst>
                                    <p:set>
                                      <p:cBhvr>
                                        <p:cTn id="96" dur="1" fill="hold">
                                          <p:stCondLst>
                                            <p:cond delay="0"/>
                                          </p:stCondLst>
                                        </p:cTn>
                                        <p:tgtEl>
                                          <p:spTgt spid="161"/>
                                        </p:tgtEl>
                                        <p:attrNameLst>
                                          <p:attrName>style.visibility</p:attrName>
                                        </p:attrNameLst>
                                      </p:cBhvr>
                                      <p:to>
                                        <p:strVal val="visible"/>
                                      </p:to>
                                    </p:set>
                                  </p:childTnLst>
                                </p:cTn>
                              </p:par>
                              <p:par>
                                <p:cTn id="97" presetID="1" presetClass="entr" presetSubtype="0" fill="hold" nodeType="withEffect">
                                  <p:stCondLst>
                                    <p:cond delay="3200"/>
                                  </p:stCondLst>
                                  <p:childTnLst>
                                    <p:set>
                                      <p:cBhvr>
                                        <p:cTn id="98" dur="1" fill="hold">
                                          <p:stCondLst>
                                            <p:cond delay="0"/>
                                          </p:stCondLst>
                                        </p:cTn>
                                        <p:tgtEl>
                                          <p:spTgt spid="159"/>
                                        </p:tgtEl>
                                        <p:attrNameLst>
                                          <p:attrName>style.visibility</p:attrName>
                                        </p:attrNameLst>
                                      </p:cBhvr>
                                      <p:to>
                                        <p:strVal val="visible"/>
                                      </p:to>
                                    </p:set>
                                  </p:childTnLst>
                                </p:cTn>
                              </p:par>
                              <p:par>
                                <p:cTn id="99" presetID="1" presetClass="entr" presetSubtype="0" fill="hold" nodeType="withEffect">
                                  <p:stCondLst>
                                    <p:cond delay="3300"/>
                                  </p:stCondLst>
                                  <p:childTnLst>
                                    <p:set>
                                      <p:cBhvr>
                                        <p:cTn id="100" dur="1" fill="hold">
                                          <p:stCondLst>
                                            <p:cond delay="0"/>
                                          </p:stCondLst>
                                        </p:cTn>
                                        <p:tgtEl>
                                          <p:spTgt spid="163"/>
                                        </p:tgtEl>
                                        <p:attrNameLst>
                                          <p:attrName>style.visibility</p:attrName>
                                        </p:attrNameLst>
                                      </p:cBhvr>
                                      <p:to>
                                        <p:strVal val="visible"/>
                                      </p:to>
                                    </p:set>
                                  </p:childTnLst>
                                </p:cTn>
                              </p:par>
                              <p:par>
                                <p:cTn id="101" presetID="1" presetClass="entr" presetSubtype="0" fill="hold" nodeType="withEffect">
                                  <p:stCondLst>
                                    <p:cond delay="3400"/>
                                  </p:stCondLst>
                                  <p:childTnLst>
                                    <p:set>
                                      <p:cBhvr>
                                        <p:cTn id="102" dur="1" fill="hold">
                                          <p:stCondLst>
                                            <p:cond delay="0"/>
                                          </p:stCondLst>
                                        </p:cTn>
                                        <p:tgtEl>
                                          <p:spTgt spid="219"/>
                                        </p:tgtEl>
                                        <p:attrNameLst>
                                          <p:attrName>style.visibility</p:attrName>
                                        </p:attrNameLst>
                                      </p:cBhvr>
                                      <p:to>
                                        <p:strVal val="visible"/>
                                      </p:to>
                                    </p:set>
                                  </p:childTnLst>
                                </p:cTn>
                              </p:par>
                              <p:par>
                                <p:cTn id="103" presetID="1" presetClass="entr" presetSubtype="0" fill="hold" nodeType="withEffect">
                                  <p:stCondLst>
                                    <p:cond delay="3500"/>
                                  </p:stCondLst>
                                  <p:childTnLst>
                                    <p:set>
                                      <p:cBhvr>
                                        <p:cTn id="104" dur="1" fill="hold">
                                          <p:stCondLst>
                                            <p:cond delay="0"/>
                                          </p:stCondLst>
                                        </p:cTn>
                                        <p:tgtEl>
                                          <p:spTgt spid="221"/>
                                        </p:tgtEl>
                                        <p:attrNameLst>
                                          <p:attrName>style.visibility</p:attrName>
                                        </p:attrNameLst>
                                      </p:cBhvr>
                                      <p:to>
                                        <p:strVal val="visible"/>
                                      </p:to>
                                    </p:set>
                                  </p:childTnLst>
                                </p:cTn>
                              </p:par>
                              <p:par>
                                <p:cTn id="105" presetID="1" presetClass="entr" presetSubtype="0" fill="hold" nodeType="withEffect">
                                  <p:stCondLst>
                                    <p:cond delay="3600"/>
                                  </p:stCondLst>
                                  <p:childTnLst>
                                    <p:set>
                                      <p:cBhvr>
                                        <p:cTn id="106" dur="1" fill="hold">
                                          <p:stCondLst>
                                            <p:cond delay="0"/>
                                          </p:stCondLst>
                                        </p:cTn>
                                        <p:tgtEl>
                                          <p:spTgt spid="229"/>
                                        </p:tgtEl>
                                        <p:attrNameLst>
                                          <p:attrName>style.visibility</p:attrName>
                                        </p:attrNameLst>
                                      </p:cBhvr>
                                      <p:to>
                                        <p:strVal val="visible"/>
                                      </p:to>
                                    </p:set>
                                  </p:childTnLst>
                                </p:cTn>
                              </p:par>
                              <p:par>
                                <p:cTn id="107" presetID="1" presetClass="entr" presetSubtype="0" fill="hold" nodeType="withEffect">
                                  <p:stCondLst>
                                    <p:cond delay="3700"/>
                                  </p:stCondLst>
                                  <p:childTnLst>
                                    <p:set>
                                      <p:cBhvr>
                                        <p:cTn id="108" dur="1" fill="hold">
                                          <p:stCondLst>
                                            <p:cond delay="0"/>
                                          </p:stCondLst>
                                        </p:cTn>
                                        <p:tgtEl>
                                          <p:spTgt spid="224"/>
                                        </p:tgtEl>
                                        <p:attrNameLst>
                                          <p:attrName>style.visibility</p:attrName>
                                        </p:attrNameLst>
                                      </p:cBhvr>
                                      <p:to>
                                        <p:strVal val="visible"/>
                                      </p:to>
                                    </p:set>
                                  </p:childTnLst>
                                </p:cTn>
                              </p:par>
                              <p:par>
                                <p:cTn id="109" presetID="1" presetClass="entr" presetSubtype="0" fill="hold" nodeType="withEffect">
                                  <p:stCondLst>
                                    <p:cond delay="3800"/>
                                  </p:stCondLst>
                                  <p:childTnLst>
                                    <p:set>
                                      <p:cBhvr>
                                        <p:cTn id="110" dur="1" fill="hold">
                                          <p:stCondLst>
                                            <p:cond delay="0"/>
                                          </p:stCondLst>
                                        </p:cTn>
                                        <p:tgtEl>
                                          <p:spTgt spid="236"/>
                                        </p:tgtEl>
                                        <p:attrNameLst>
                                          <p:attrName>style.visibility</p:attrName>
                                        </p:attrNameLst>
                                      </p:cBhvr>
                                      <p:to>
                                        <p:strVal val="visible"/>
                                      </p:to>
                                    </p:set>
                                  </p:childTnLst>
                                </p:cTn>
                              </p:par>
                              <p:par>
                                <p:cTn id="111" presetID="1" presetClass="entr" presetSubtype="0" fill="hold" nodeType="withEffect">
                                  <p:stCondLst>
                                    <p:cond delay="3900"/>
                                  </p:stCondLst>
                                  <p:childTnLst>
                                    <p:set>
                                      <p:cBhvr>
                                        <p:cTn id="112" dur="1" fill="hold">
                                          <p:stCondLst>
                                            <p:cond delay="0"/>
                                          </p:stCondLst>
                                        </p:cTn>
                                        <p:tgtEl>
                                          <p:spTgt spid="239"/>
                                        </p:tgtEl>
                                        <p:attrNameLst>
                                          <p:attrName>style.visibility</p:attrName>
                                        </p:attrNameLst>
                                      </p:cBhvr>
                                      <p:to>
                                        <p:strVal val="visible"/>
                                      </p:to>
                                    </p:set>
                                  </p:childTnLst>
                                </p:cTn>
                              </p:par>
                              <p:par>
                                <p:cTn id="113" presetID="1" presetClass="entr" presetSubtype="0" fill="hold" nodeType="withEffect">
                                  <p:stCondLst>
                                    <p:cond delay="4000"/>
                                  </p:stCondLst>
                                  <p:childTnLst>
                                    <p:set>
                                      <p:cBhvr>
                                        <p:cTn id="114" dur="1" fill="hold">
                                          <p:stCondLst>
                                            <p:cond delay="0"/>
                                          </p:stCondLst>
                                        </p:cTn>
                                        <p:tgtEl>
                                          <p:spTgt spid="249"/>
                                        </p:tgtEl>
                                        <p:attrNameLst>
                                          <p:attrName>style.visibility</p:attrName>
                                        </p:attrNameLst>
                                      </p:cBhvr>
                                      <p:to>
                                        <p:strVal val="visible"/>
                                      </p:to>
                                    </p:set>
                                  </p:childTnLst>
                                </p:cTn>
                              </p:par>
                              <p:par>
                                <p:cTn id="115" presetID="1" presetClass="entr" presetSubtype="0" fill="hold" nodeType="withEffect">
                                  <p:stCondLst>
                                    <p:cond delay="4100"/>
                                  </p:stCondLst>
                                  <p:childTnLst>
                                    <p:set>
                                      <p:cBhvr>
                                        <p:cTn id="116" dur="1" fill="hold">
                                          <p:stCondLst>
                                            <p:cond delay="0"/>
                                          </p:stCondLst>
                                        </p:cTn>
                                        <p:tgtEl>
                                          <p:spTgt spid="251"/>
                                        </p:tgtEl>
                                        <p:attrNameLst>
                                          <p:attrName>style.visibility</p:attrName>
                                        </p:attrNameLst>
                                      </p:cBhvr>
                                      <p:to>
                                        <p:strVal val="visible"/>
                                      </p:to>
                                    </p:set>
                                  </p:childTnLst>
                                </p:cTn>
                              </p:par>
                              <p:par>
                                <p:cTn id="117" presetID="1" presetClass="entr" presetSubtype="0" fill="hold" nodeType="withEffect">
                                  <p:stCondLst>
                                    <p:cond delay="4200"/>
                                  </p:stCondLst>
                                  <p:childTnLst>
                                    <p:set>
                                      <p:cBhvr>
                                        <p:cTn id="118" dur="1" fill="hold">
                                          <p:stCondLst>
                                            <p:cond delay="0"/>
                                          </p:stCondLst>
                                        </p:cTn>
                                        <p:tgtEl>
                                          <p:spTgt spid="247"/>
                                        </p:tgtEl>
                                        <p:attrNameLst>
                                          <p:attrName>style.visibility</p:attrName>
                                        </p:attrNameLst>
                                      </p:cBhvr>
                                      <p:to>
                                        <p:strVal val="visible"/>
                                      </p:to>
                                    </p:set>
                                  </p:childTnLst>
                                </p:cTn>
                              </p:par>
                              <p:par>
                                <p:cTn id="119" presetID="1" presetClass="entr" presetSubtype="0" fill="hold" nodeType="withEffect">
                                  <p:stCondLst>
                                    <p:cond delay="4300"/>
                                  </p:stCondLst>
                                  <p:childTnLst>
                                    <p:set>
                                      <p:cBhvr>
                                        <p:cTn id="120" dur="1" fill="hold">
                                          <p:stCondLst>
                                            <p:cond delay="0"/>
                                          </p:stCondLst>
                                        </p:cTn>
                                        <p:tgtEl>
                                          <p:spTgt spid="244"/>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27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6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269"/>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27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23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3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4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5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34"/>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226"/>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1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3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74"/>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20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2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7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277"/>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27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28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8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83"/>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8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31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0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3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4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2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215"/>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223"/>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305"/>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22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23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299"/>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28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311"/>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316"/>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287"/>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304"/>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254"/>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313"/>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257"/>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302"/>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94"/>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92"/>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255"/>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289"/>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290"/>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9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266"/>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60"/>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58"/>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99"/>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98"/>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293"/>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261"/>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230"/>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240"/>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264"/>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200"/>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306"/>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295"/>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263"/>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95"/>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197"/>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314"/>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nodeType="clickEffect">
                                  <p:stCondLst>
                                    <p:cond delay="0"/>
                                  </p:stCondLst>
                                  <p:childTnLst>
                                    <p:set>
                                      <p:cBhvr>
                                        <p:cTn id="278" dur="1" fill="hold">
                                          <p:stCondLst>
                                            <p:cond delay="0"/>
                                          </p:stCondLst>
                                        </p:cTn>
                                        <p:tgtEl>
                                          <p:spTgt spid="248"/>
                                        </p:tgtEl>
                                        <p:attrNameLst>
                                          <p:attrName>style.visibility</p:attrName>
                                        </p:attrNameLst>
                                      </p:cBhvr>
                                      <p:to>
                                        <p:strVal val="visible"/>
                                      </p:to>
                                    </p:set>
                                  </p:childTnLst>
                                </p:cTn>
                              </p:par>
                              <p:par>
                                <p:cTn id="279" presetID="1" presetClass="entr" presetSubtype="0" fill="hold" nodeType="withEffect">
                                  <p:stCondLst>
                                    <p:cond delay="500"/>
                                  </p:stCondLst>
                                  <p:childTnLst>
                                    <p:set>
                                      <p:cBhvr>
                                        <p:cTn id="280" dur="1" fill="hold">
                                          <p:stCondLst>
                                            <p:cond delay="0"/>
                                          </p:stCondLst>
                                        </p:cTn>
                                        <p:tgtEl>
                                          <p:spTgt spid="253"/>
                                        </p:tgtEl>
                                        <p:attrNameLst>
                                          <p:attrName>style.visibility</p:attrName>
                                        </p:attrNameLst>
                                      </p:cBhvr>
                                      <p:to>
                                        <p:strVal val="visible"/>
                                      </p:to>
                                    </p:set>
                                  </p:childTnLst>
                                </p:cTn>
                              </p:par>
                              <p:par>
                                <p:cTn id="281" presetID="1" presetClass="entr" presetSubtype="0" fill="hold" nodeType="withEffect">
                                  <p:stCondLst>
                                    <p:cond delay="800"/>
                                  </p:stCondLst>
                                  <p:childTnLst>
                                    <p:set>
                                      <p:cBhvr>
                                        <p:cTn id="282" dur="1" fill="hold">
                                          <p:stCondLst>
                                            <p:cond delay="0"/>
                                          </p:stCondLst>
                                        </p:cTn>
                                        <p:tgtEl>
                                          <p:spTgt spid="160"/>
                                        </p:tgtEl>
                                        <p:attrNameLst>
                                          <p:attrName>style.visibility</p:attrName>
                                        </p:attrNameLst>
                                      </p:cBhvr>
                                      <p:to>
                                        <p:strVal val="visible"/>
                                      </p:to>
                                    </p:set>
                                  </p:childTnLst>
                                </p:cTn>
                              </p:par>
                              <p:par>
                                <p:cTn id="283" presetID="1" presetClass="entr" presetSubtype="0" fill="hold" nodeType="withEffect">
                                  <p:stCondLst>
                                    <p:cond delay="1000"/>
                                  </p:stCondLst>
                                  <p:childTnLst>
                                    <p:set>
                                      <p:cBhvr>
                                        <p:cTn id="284" dur="1" fill="hold">
                                          <p:stCondLst>
                                            <p:cond delay="0"/>
                                          </p:stCondLst>
                                        </p:cTn>
                                        <p:tgtEl>
                                          <p:spTgt spid="135"/>
                                        </p:tgtEl>
                                        <p:attrNameLst>
                                          <p:attrName>style.visibility</p:attrName>
                                        </p:attrNameLst>
                                      </p:cBhvr>
                                      <p:to>
                                        <p:strVal val="visible"/>
                                      </p:to>
                                    </p:set>
                                  </p:childTnLst>
                                </p:cTn>
                              </p:par>
                              <p:par>
                                <p:cTn id="285" presetID="1" presetClass="entr" presetSubtype="0" fill="hold" nodeType="withEffect">
                                  <p:stCondLst>
                                    <p:cond delay="1200"/>
                                  </p:stCondLst>
                                  <p:childTnLst>
                                    <p:set>
                                      <p:cBhvr>
                                        <p:cTn id="286" dur="1" fill="hold">
                                          <p:stCondLst>
                                            <p:cond delay="0"/>
                                          </p:stCondLst>
                                        </p:cTn>
                                        <p:tgtEl>
                                          <p:spTgt spid="166"/>
                                        </p:tgtEl>
                                        <p:attrNameLst>
                                          <p:attrName>style.visibility</p:attrName>
                                        </p:attrNameLst>
                                      </p:cBhvr>
                                      <p:to>
                                        <p:strVal val="visible"/>
                                      </p:to>
                                    </p:set>
                                  </p:childTnLst>
                                </p:cTn>
                              </p:par>
                              <p:par>
                                <p:cTn id="287" presetID="1" presetClass="entr" presetSubtype="0" fill="hold" nodeType="withEffect">
                                  <p:stCondLst>
                                    <p:cond delay="1300"/>
                                  </p:stCondLst>
                                  <p:childTnLst>
                                    <p:set>
                                      <p:cBhvr>
                                        <p:cTn id="288" dur="1" fill="hold">
                                          <p:stCondLst>
                                            <p:cond delay="0"/>
                                          </p:stCondLst>
                                        </p:cTn>
                                        <p:tgtEl>
                                          <p:spTgt spid="179"/>
                                        </p:tgtEl>
                                        <p:attrNameLst>
                                          <p:attrName>style.visibility</p:attrName>
                                        </p:attrNameLst>
                                      </p:cBhvr>
                                      <p:to>
                                        <p:strVal val="visible"/>
                                      </p:to>
                                    </p:set>
                                  </p:childTnLst>
                                </p:cTn>
                              </p:par>
                              <p:par>
                                <p:cTn id="289" presetID="1" presetClass="entr" presetSubtype="0" fill="hold" nodeType="withEffect">
                                  <p:stCondLst>
                                    <p:cond delay="1400"/>
                                  </p:stCondLst>
                                  <p:childTnLst>
                                    <p:set>
                                      <p:cBhvr>
                                        <p:cTn id="290" dur="1" fill="hold">
                                          <p:stCondLst>
                                            <p:cond delay="0"/>
                                          </p:stCondLst>
                                        </p:cTn>
                                        <p:tgtEl>
                                          <p:spTgt spid="193"/>
                                        </p:tgtEl>
                                        <p:attrNameLst>
                                          <p:attrName>style.visibility</p:attrName>
                                        </p:attrNameLst>
                                      </p:cBhvr>
                                      <p:to>
                                        <p:strVal val="visible"/>
                                      </p:to>
                                    </p:set>
                                  </p:childTnLst>
                                </p:cTn>
                              </p:par>
                              <p:par>
                                <p:cTn id="291" presetID="1" presetClass="entr" presetSubtype="0" fill="hold" nodeType="withEffect">
                                  <p:stCondLst>
                                    <p:cond delay="1500"/>
                                  </p:stCondLst>
                                  <p:childTnLst>
                                    <p:set>
                                      <p:cBhvr>
                                        <p:cTn id="292" dur="1" fill="hold">
                                          <p:stCondLst>
                                            <p:cond delay="0"/>
                                          </p:stCondLst>
                                        </p:cTn>
                                        <p:tgtEl>
                                          <p:spTgt spid="203"/>
                                        </p:tgtEl>
                                        <p:attrNameLst>
                                          <p:attrName>style.visibility</p:attrName>
                                        </p:attrNameLst>
                                      </p:cBhvr>
                                      <p:to>
                                        <p:strVal val="visible"/>
                                      </p:to>
                                    </p:set>
                                  </p:childTnLst>
                                </p:cTn>
                              </p:par>
                              <p:par>
                                <p:cTn id="293" presetID="1" presetClass="entr" presetSubtype="0" fill="hold" nodeType="withEffect">
                                  <p:stCondLst>
                                    <p:cond delay="1600"/>
                                  </p:stCondLst>
                                  <p:childTnLst>
                                    <p:set>
                                      <p:cBhvr>
                                        <p:cTn id="294" dur="1" fill="hold">
                                          <p:stCondLst>
                                            <p:cond delay="0"/>
                                          </p:stCondLst>
                                        </p:cTn>
                                        <p:tgtEl>
                                          <p:spTgt spid="207"/>
                                        </p:tgtEl>
                                        <p:attrNameLst>
                                          <p:attrName>style.visibility</p:attrName>
                                        </p:attrNameLst>
                                      </p:cBhvr>
                                      <p:to>
                                        <p:strVal val="visible"/>
                                      </p:to>
                                    </p:set>
                                  </p:childTnLst>
                                </p:cTn>
                              </p:par>
                              <p:par>
                                <p:cTn id="295" presetID="1" presetClass="entr" presetSubtype="0" fill="hold" nodeType="withEffect">
                                  <p:stCondLst>
                                    <p:cond delay="1700"/>
                                  </p:stCondLst>
                                  <p:childTnLst>
                                    <p:set>
                                      <p:cBhvr>
                                        <p:cTn id="296" dur="1" fill="hold">
                                          <p:stCondLst>
                                            <p:cond delay="0"/>
                                          </p:stCondLst>
                                        </p:cTn>
                                        <p:tgtEl>
                                          <p:spTgt spid="212"/>
                                        </p:tgtEl>
                                        <p:attrNameLst>
                                          <p:attrName>style.visibility</p:attrName>
                                        </p:attrNameLst>
                                      </p:cBhvr>
                                      <p:to>
                                        <p:strVal val="visible"/>
                                      </p:to>
                                    </p:set>
                                  </p:childTnLst>
                                </p:cTn>
                              </p:par>
                              <p:par>
                                <p:cTn id="297" presetID="1" presetClass="entr" presetSubtype="0" fill="hold" nodeType="withEffect">
                                  <p:stCondLst>
                                    <p:cond delay="1800"/>
                                  </p:stCondLst>
                                  <p:childTnLst>
                                    <p:set>
                                      <p:cBhvr>
                                        <p:cTn id="298" dur="1" fill="hold">
                                          <p:stCondLst>
                                            <p:cond delay="0"/>
                                          </p:stCondLst>
                                        </p:cTn>
                                        <p:tgtEl>
                                          <p:spTgt spid="217"/>
                                        </p:tgtEl>
                                        <p:attrNameLst>
                                          <p:attrName>style.visibility</p:attrName>
                                        </p:attrNameLst>
                                      </p:cBhvr>
                                      <p:to>
                                        <p:strVal val="visible"/>
                                      </p:to>
                                    </p:set>
                                  </p:childTnLst>
                                </p:cTn>
                              </p:par>
                              <p:par>
                                <p:cTn id="299" presetID="1" presetClass="entr" presetSubtype="0" fill="hold" nodeType="withEffect">
                                  <p:stCondLst>
                                    <p:cond delay="1900"/>
                                  </p:stCondLst>
                                  <p:childTnLst>
                                    <p:set>
                                      <p:cBhvr>
                                        <p:cTn id="300" dur="1" fill="hold">
                                          <p:stCondLst>
                                            <p:cond delay="0"/>
                                          </p:stCondLst>
                                        </p:cTn>
                                        <p:tgtEl>
                                          <p:spTgt spid="134"/>
                                        </p:tgtEl>
                                        <p:attrNameLst>
                                          <p:attrName>style.visibility</p:attrName>
                                        </p:attrNameLst>
                                      </p:cBhvr>
                                      <p:to>
                                        <p:strVal val="visible"/>
                                      </p:to>
                                    </p:set>
                                  </p:childTnLst>
                                </p:cTn>
                              </p:par>
                              <p:par>
                                <p:cTn id="301" presetID="1" presetClass="entr" presetSubtype="0" fill="hold" nodeType="withEffect">
                                  <p:stCondLst>
                                    <p:cond delay="2000"/>
                                  </p:stCondLst>
                                  <p:childTnLst>
                                    <p:set>
                                      <p:cBhvr>
                                        <p:cTn id="302" dur="1" fill="hold">
                                          <p:stCondLst>
                                            <p:cond delay="0"/>
                                          </p:stCondLst>
                                        </p:cTn>
                                        <p:tgtEl>
                                          <p:spTgt spid="222"/>
                                        </p:tgtEl>
                                        <p:attrNameLst>
                                          <p:attrName>style.visibility</p:attrName>
                                        </p:attrNameLst>
                                      </p:cBhvr>
                                      <p:to>
                                        <p:strVal val="visible"/>
                                      </p:to>
                                    </p:set>
                                  </p:childTnLst>
                                </p:cTn>
                              </p:par>
                              <p:par>
                                <p:cTn id="303" presetID="1" presetClass="entr" presetSubtype="0" fill="hold" nodeType="withEffect">
                                  <p:stCondLst>
                                    <p:cond delay="2100"/>
                                  </p:stCondLst>
                                  <p:childTnLst>
                                    <p:set>
                                      <p:cBhvr>
                                        <p:cTn id="304" dur="1" fill="hold">
                                          <p:stCondLst>
                                            <p:cond delay="0"/>
                                          </p:stCondLst>
                                        </p:cTn>
                                        <p:tgtEl>
                                          <p:spTgt spid="228"/>
                                        </p:tgtEl>
                                        <p:attrNameLst>
                                          <p:attrName>style.visibility</p:attrName>
                                        </p:attrNameLst>
                                      </p:cBhvr>
                                      <p:to>
                                        <p:strVal val="visible"/>
                                      </p:to>
                                    </p:set>
                                  </p:childTnLst>
                                </p:cTn>
                              </p:par>
                              <p:par>
                                <p:cTn id="305" presetID="1" presetClass="entr" presetSubtype="0" fill="hold" nodeType="withEffect">
                                  <p:stCondLst>
                                    <p:cond delay="2100"/>
                                  </p:stCondLst>
                                  <p:childTnLst>
                                    <p:set>
                                      <p:cBhvr>
                                        <p:cTn id="306" dur="1" fill="hold">
                                          <p:stCondLst>
                                            <p:cond delay="0"/>
                                          </p:stCondLst>
                                        </p:cTn>
                                        <p:tgtEl>
                                          <p:spTgt spid="237"/>
                                        </p:tgtEl>
                                        <p:attrNameLst>
                                          <p:attrName>style.visibility</p:attrName>
                                        </p:attrNameLst>
                                      </p:cBhvr>
                                      <p:to>
                                        <p:strVal val="visible"/>
                                      </p:to>
                                    </p:set>
                                  </p:childTnLst>
                                </p:cTn>
                              </p:par>
                              <p:par>
                                <p:cTn id="307" presetID="1" presetClass="entr" presetSubtype="0" fill="hold" nodeType="withEffect">
                                  <p:stCondLst>
                                    <p:cond delay="2100"/>
                                  </p:stCondLst>
                                  <p:childTnLst>
                                    <p:set>
                                      <p:cBhvr>
                                        <p:cTn id="308" dur="1" fill="hold">
                                          <p:stCondLst>
                                            <p:cond delay="0"/>
                                          </p:stCondLst>
                                        </p:cTn>
                                        <p:tgtEl>
                                          <p:spTgt spid="278"/>
                                        </p:tgtEl>
                                        <p:attrNameLst>
                                          <p:attrName>style.visibility</p:attrName>
                                        </p:attrNameLst>
                                      </p:cBhvr>
                                      <p:to>
                                        <p:strVal val="visible"/>
                                      </p:to>
                                    </p:set>
                                  </p:childTnLst>
                                </p:cTn>
                              </p:par>
                              <p:par>
                                <p:cTn id="309" presetID="1" presetClass="entr" presetSubtype="0" fill="hold" nodeType="withEffect">
                                  <p:stCondLst>
                                    <p:cond delay="2300"/>
                                  </p:stCondLst>
                                  <p:childTnLst>
                                    <p:set>
                                      <p:cBhvr>
                                        <p:cTn id="310" dur="1" fill="hold">
                                          <p:stCondLst>
                                            <p:cond delay="0"/>
                                          </p:stCondLst>
                                        </p:cTn>
                                        <p:tgtEl>
                                          <p:spTgt spid="281"/>
                                        </p:tgtEl>
                                        <p:attrNameLst>
                                          <p:attrName>style.visibility</p:attrName>
                                        </p:attrNameLst>
                                      </p:cBhvr>
                                      <p:to>
                                        <p:strVal val="visible"/>
                                      </p:to>
                                    </p:set>
                                  </p:childTnLst>
                                </p:cTn>
                              </p:par>
                              <p:par>
                                <p:cTn id="311" presetID="1" presetClass="entr" presetSubtype="0" fill="hold" nodeType="withEffect">
                                  <p:stCondLst>
                                    <p:cond delay="2400"/>
                                  </p:stCondLst>
                                  <p:childTnLst>
                                    <p:set>
                                      <p:cBhvr>
                                        <p:cTn id="312" dur="1" fill="hold">
                                          <p:stCondLst>
                                            <p:cond delay="0"/>
                                          </p:stCondLst>
                                        </p:cTn>
                                        <p:tgtEl>
                                          <p:spTgt spid="143"/>
                                        </p:tgtEl>
                                        <p:attrNameLst>
                                          <p:attrName>style.visibility</p:attrName>
                                        </p:attrNameLst>
                                      </p:cBhvr>
                                      <p:to>
                                        <p:strVal val="visible"/>
                                      </p:to>
                                    </p:set>
                                  </p:childTnLst>
                                </p:cTn>
                              </p:par>
                              <p:par>
                                <p:cTn id="313" presetID="1" presetClass="entr" presetSubtype="0" fill="hold" nodeType="withEffect">
                                  <p:stCondLst>
                                    <p:cond delay="2500"/>
                                  </p:stCondLst>
                                  <p:childTnLst>
                                    <p:set>
                                      <p:cBhvr>
                                        <p:cTn id="314" dur="1" fill="hold">
                                          <p:stCondLst>
                                            <p:cond delay="0"/>
                                          </p:stCondLst>
                                        </p:cTn>
                                        <p:tgtEl>
                                          <p:spTgt spid="284"/>
                                        </p:tgtEl>
                                        <p:attrNameLst>
                                          <p:attrName>style.visibility</p:attrName>
                                        </p:attrNameLst>
                                      </p:cBhvr>
                                      <p:to>
                                        <p:strVal val="visible"/>
                                      </p:to>
                                    </p:set>
                                  </p:childTnLst>
                                </p:cTn>
                              </p:par>
                              <p:par>
                                <p:cTn id="315" presetID="1" presetClass="entr" presetSubtype="0" fill="hold" nodeType="withEffect">
                                  <p:stCondLst>
                                    <p:cond delay="2600"/>
                                  </p:stCondLst>
                                  <p:childTnLst>
                                    <p:set>
                                      <p:cBhvr>
                                        <p:cTn id="316" dur="1" fill="hold">
                                          <p:stCondLst>
                                            <p:cond delay="0"/>
                                          </p:stCondLst>
                                        </p:cTn>
                                        <p:tgtEl>
                                          <p:spTgt spid="284"/>
                                        </p:tgtEl>
                                        <p:attrNameLst>
                                          <p:attrName>style.visibility</p:attrName>
                                        </p:attrNameLst>
                                      </p:cBhvr>
                                      <p:to>
                                        <p:strVal val="visible"/>
                                      </p:to>
                                    </p:set>
                                  </p:childTnLst>
                                </p:cTn>
                              </p:par>
                              <p:par>
                                <p:cTn id="317" presetID="1" presetClass="entr" presetSubtype="0" fill="hold" nodeType="withEffect">
                                  <p:stCondLst>
                                    <p:cond delay="2700"/>
                                  </p:stCondLst>
                                  <p:childTnLst>
                                    <p:set>
                                      <p:cBhvr>
                                        <p:cTn id="318" dur="1" fill="hold">
                                          <p:stCondLst>
                                            <p:cond delay="0"/>
                                          </p:stCondLst>
                                        </p:cTn>
                                        <p:tgtEl>
                                          <p:spTgt spid="288"/>
                                        </p:tgtEl>
                                        <p:attrNameLst>
                                          <p:attrName>style.visibility</p:attrName>
                                        </p:attrNameLst>
                                      </p:cBhvr>
                                      <p:to>
                                        <p:strVal val="visible"/>
                                      </p:to>
                                    </p:set>
                                  </p:childTnLst>
                                </p:cTn>
                              </p:par>
                              <p:par>
                                <p:cTn id="319" presetID="1" presetClass="entr" presetSubtype="0" fill="hold" nodeType="withEffect">
                                  <p:stCondLst>
                                    <p:cond delay="2800"/>
                                  </p:stCondLst>
                                  <p:childTnLst>
                                    <p:set>
                                      <p:cBhvr>
                                        <p:cTn id="320" dur="1" fill="hold">
                                          <p:stCondLst>
                                            <p:cond delay="0"/>
                                          </p:stCondLst>
                                        </p:cTn>
                                        <p:tgtEl>
                                          <p:spTgt spid="291"/>
                                        </p:tgtEl>
                                        <p:attrNameLst>
                                          <p:attrName>style.visibility</p:attrName>
                                        </p:attrNameLst>
                                      </p:cBhvr>
                                      <p:to>
                                        <p:strVal val="visible"/>
                                      </p:to>
                                    </p:set>
                                  </p:childTnLst>
                                </p:cTn>
                              </p:par>
                              <p:par>
                                <p:cTn id="321" presetID="1" presetClass="entr" presetSubtype="0" fill="hold" nodeType="withEffect">
                                  <p:stCondLst>
                                    <p:cond delay="2900"/>
                                  </p:stCondLst>
                                  <p:childTnLst>
                                    <p:set>
                                      <p:cBhvr>
                                        <p:cTn id="322" dur="1" fill="hold">
                                          <p:stCondLst>
                                            <p:cond delay="0"/>
                                          </p:stCondLst>
                                        </p:cTn>
                                        <p:tgtEl>
                                          <p:spTgt spid="294"/>
                                        </p:tgtEl>
                                        <p:attrNameLst>
                                          <p:attrName>style.visibility</p:attrName>
                                        </p:attrNameLst>
                                      </p:cBhvr>
                                      <p:to>
                                        <p:strVal val="visible"/>
                                      </p:to>
                                    </p:set>
                                  </p:childTnLst>
                                </p:cTn>
                              </p:par>
                              <p:par>
                                <p:cTn id="323" presetID="1" presetClass="entr" presetSubtype="0" fill="hold" nodeType="withEffect">
                                  <p:stCondLst>
                                    <p:cond delay="3100"/>
                                  </p:stCondLst>
                                  <p:childTnLst>
                                    <p:set>
                                      <p:cBhvr>
                                        <p:cTn id="324" dur="1" fill="hold">
                                          <p:stCondLst>
                                            <p:cond delay="0"/>
                                          </p:stCondLst>
                                        </p:cTn>
                                        <p:tgtEl>
                                          <p:spTgt spid="300"/>
                                        </p:tgtEl>
                                        <p:attrNameLst>
                                          <p:attrName>style.visibility</p:attrName>
                                        </p:attrNameLst>
                                      </p:cBhvr>
                                      <p:to>
                                        <p:strVal val="visible"/>
                                      </p:to>
                                    </p:set>
                                  </p:childTnLst>
                                </p:cTn>
                              </p:par>
                              <p:par>
                                <p:cTn id="325" presetID="1" presetClass="entr" presetSubtype="0" fill="hold" nodeType="withEffect">
                                  <p:stCondLst>
                                    <p:cond delay="3200"/>
                                  </p:stCondLst>
                                  <p:childTnLst>
                                    <p:set>
                                      <p:cBhvr>
                                        <p:cTn id="326" dur="1" fill="hold">
                                          <p:stCondLst>
                                            <p:cond delay="0"/>
                                          </p:stCondLst>
                                        </p:cTn>
                                        <p:tgtEl>
                                          <p:spTgt spid="303"/>
                                        </p:tgtEl>
                                        <p:attrNameLst>
                                          <p:attrName>style.visibility</p:attrName>
                                        </p:attrNameLst>
                                      </p:cBhvr>
                                      <p:to>
                                        <p:strVal val="visible"/>
                                      </p:to>
                                    </p:set>
                                  </p:childTnLst>
                                </p:cTn>
                              </p:par>
                              <p:par>
                                <p:cTn id="327" presetID="1" presetClass="entr" presetSubtype="0" fill="hold" nodeType="withEffect">
                                  <p:stCondLst>
                                    <p:cond delay="3300"/>
                                  </p:stCondLst>
                                  <p:childTnLst>
                                    <p:set>
                                      <p:cBhvr>
                                        <p:cTn id="328" dur="1" fill="hold">
                                          <p:stCondLst>
                                            <p:cond delay="0"/>
                                          </p:stCondLst>
                                        </p:cTn>
                                        <p:tgtEl>
                                          <p:spTgt spid="297"/>
                                        </p:tgtEl>
                                        <p:attrNameLst>
                                          <p:attrName>style.visibility</p:attrName>
                                        </p:attrNameLst>
                                      </p:cBhvr>
                                      <p:to>
                                        <p:strVal val="visible"/>
                                      </p:to>
                                    </p:set>
                                  </p:childTnLst>
                                </p:cTn>
                              </p:par>
                              <p:par>
                                <p:cTn id="329" presetID="1" presetClass="entr" presetSubtype="0" fill="hold" nodeType="withEffect">
                                  <p:stCondLst>
                                    <p:cond delay="3400"/>
                                  </p:stCondLst>
                                  <p:childTnLst>
                                    <p:set>
                                      <p:cBhvr>
                                        <p:cTn id="330" dur="1" fill="hold">
                                          <p:stCondLst>
                                            <p:cond delay="0"/>
                                          </p:stCondLst>
                                        </p:cTn>
                                        <p:tgtEl>
                                          <p:spTgt spid="308"/>
                                        </p:tgtEl>
                                        <p:attrNameLst>
                                          <p:attrName>style.visibility</p:attrName>
                                        </p:attrNameLst>
                                      </p:cBhvr>
                                      <p:to>
                                        <p:strVal val="visible"/>
                                      </p:to>
                                    </p:set>
                                  </p:childTnLst>
                                </p:cTn>
                              </p:par>
                              <p:par>
                                <p:cTn id="331" presetID="1" presetClass="entr" presetSubtype="0" fill="hold" nodeType="withEffect">
                                  <p:stCondLst>
                                    <p:cond delay="3500"/>
                                  </p:stCondLst>
                                  <p:childTnLst>
                                    <p:set>
                                      <p:cBhvr>
                                        <p:cTn id="332" dur="1" fill="hold">
                                          <p:stCondLst>
                                            <p:cond delay="0"/>
                                          </p:stCondLst>
                                        </p:cTn>
                                        <p:tgtEl>
                                          <p:spTgt spid="312"/>
                                        </p:tgtEl>
                                        <p:attrNameLst>
                                          <p:attrName>style.visibility</p:attrName>
                                        </p:attrNameLst>
                                      </p:cBhvr>
                                      <p:to>
                                        <p:strVal val="visible"/>
                                      </p:to>
                                    </p:set>
                                  </p:childTnLst>
                                </p:cTn>
                              </p:par>
                              <p:par>
                                <p:cTn id="333" presetID="1" presetClass="entr" presetSubtype="0" fill="hold" nodeType="withEffect">
                                  <p:stCondLst>
                                    <p:cond delay="3600"/>
                                  </p:stCondLst>
                                  <p:childTnLst>
                                    <p:set>
                                      <p:cBhvr>
                                        <p:cTn id="334" dur="1" fill="hold">
                                          <p:stCondLst>
                                            <p:cond delay="0"/>
                                          </p:stCondLst>
                                        </p:cTn>
                                        <p:tgtEl>
                                          <p:spTgt spid="315"/>
                                        </p:tgtEl>
                                        <p:attrNameLst>
                                          <p:attrName>style.visibility</p:attrName>
                                        </p:attrNameLst>
                                      </p:cBhvr>
                                      <p:to>
                                        <p:strVal val="visible"/>
                                      </p:to>
                                    </p:set>
                                  </p:childTnLst>
                                </p:cTn>
                              </p:par>
                              <p:par>
                                <p:cTn id="335" presetID="1" presetClass="entr" presetSubtype="0" fill="hold" nodeType="withEffect">
                                  <p:stCondLst>
                                    <p:cond delay="3700"/>
                                  </p:stCondLst>
                                  <p:childTnLst>
                                    <p:set>
                                      <p:cBhvr>
                                        <p:cTn id="336" dur="1" fill="hold">
                                          <p:stCondLst>
                                            <p:cond delay="0"/>
                                          </p:stCondLst>
                                        </p:cTn>
                                        <p:tgtEl>
                                          <p:spTgt spid="318"/>
                                        </p:tgtEl>
                                        <p:attrNameLst>
                                          <p:attrName>style.visibility</p:attrName>
                                        </p:attrNameLst>
                                      </p:cBhvr>
                                      <p:to>
                                        <p:strVal val="visible"/>
                                      </p:to>
                                    </p:set>
                                  </p:childTnLst>
                                </p:cTn>
                              </p:par>
                              <p:par>
                                <p:cTn id="337" presetID="1" presetClass="entr" presetSubtype="0" fill="hold" nodeType="withEffect">
                                  <p:stCondLst>
                                    <p:cond delay="3800"/>
                                  </p:stCondLst>
                                  <p:childTnLst>
                                    <p:set>
                                      <p:cBhvr>
                                        <p:cTn id="338" dur="1" fill="hold">
                                          <p:stCondLst>
                                            <p:cond delay="0"/>
                                          </p:stCondLst>
                                        </p:cTn>
                                        <p:tgtEl>
                                          <p:spTgt spid="339"/>
                                        </p:tgtEl>
                                        <p:attrNameLst>
                                          <p:attrName>style.visibility</p:attrName>
                                        </p:attrNameLst>
                                      </p:cBhvr>
                                      <p:to>
                                        <p:strVal val="visible"/>
                                      </p:to>
                                    </p:set>
                                  </p:childTnLst>
                                </p:cTn>
                              </p:par>
                              <p:par>
                                <p:cTn id="339" presetID="1" presetClass="entr" presetSubtype="0" fill="hold" nodeType="withEffect">
                                  <p:stCondLst>
                                    <p:cond delay="3900"/>
                                  </p:stCondLst>
                                  <p:childTnLst>
                                    <p:set>
                                      <p:cBhvr>
                                        <p:cTn id="340" dur="1" fill="hold">
                                          <p:stCondLst>
                                            <p:cond delay="0"/>
                                          </p:stCondLst>
                                        </p:cTn>
                                        <p:tgtEl>
                                          <p:spTgt spid="342"/>
                                        </p:tgtEl>
                                        <p:attrNameLst>
                                          <p:attrName>style.visibility</p:attrName>
                                        </p:attrNameLst>
                                      </p:cBhvr>
                                      <p:to>
                                        <p:strVal val="visible"/>
                                      </p:to>
                                    </p:set>
                                  </p:childTnLst>
                                </p:cTn>
                              </p:par>
                              <p:par>
                                <p:cTn id="341" presetID="1" presetClass="entr" presetSubtype="0" fill="hold" nodeType="withEffect">
                                  <p:stCondLst>
                                    <p:cond delay="4000"/>
                                  </p:stCondLst>
                                  <p:childTnLst>
                                    <p:set>
                                      <p:cBhvr>
                                        <p:cTn id="342" dur="1" fill="hold">
                                          <p:stCondLst>
                                            <p:cond delay="0"/>
                                          </p:stCondLst>
                                        </p:cTn>
                                        <p:tgtEl>
                                          <p:spTgt spid="345"/>
                                        </p:tgtEl>
                                        <p:attrNameLst>
                                          <p:attrName>style.visibility</p:attrName>
                                        </p:attrNameLst>
                                      </p:cBhvr>
                                      <p:to>
                                        <p:strVal val="visible"/>
                                      </p:to>
                                    </p:set>
                                  </p:childTnLst>
                                </p:cTn>
                              </p:par>
                              <p:par>
                                <p:cTn id="343" presetID="1" presetClass="entr" presetSubtype="0" fill="hold" nodeType="withEffect">
                                  <p:stCondLst>
                                    <p:cond delay="4100"/>
                                  </p:stCondLst>
                                  <p:childTnLst>
                                    <p:set>
                                      <p:cBhvr>
                                        <p:cTn id="344" dur="1" fill="hold">
                                          <p:stCondLst>
                                            <p:cond delay="0"/>
                                          </p:stCondLst>
                                        </p:cTn>
                                        <p:tgtEl>
                                          <p:spTgt spid="348"/>
                                        </p:tgtEl>
                                        <p:attrNameLst>
                                          <p:attrName>style.visibility</p:attrName>
                                        </p:attrNameLst>
                                      </p:cBhvr>
                                      <p:to>
                                        <p:strVal val="visible"/>
                                      </p:to>
                                    </p:set>
                                  </p:childTnLst>
                                </p:cTn>
                              </p:par>
                              <p:par>
                                <p:cTn id="345" presetID="1" presetClass="entr" presetSubtype="0" fill="hold" nodeType="withEffect">
                                  <p:stCondLst>
                                    <p:cond delay="4200"/>
                                  </p:stCondLst>
                                  <p:childTnLst>
                                    <p:set>
                                      <p:cBhvr>
                                        <p:cTn id="346" dur="1" fill="hold">
                                          <p:stCondLst>
                                            <p:cond delay="0"/>
                                          </p:stCondLst>
                                        </p:cTn>
                                        <p:tgtEl>
                                          <p:spTgt spid="351"/>
                                        </p:tgtEl>
                                        <p:attrNameLst>
                                          <p:attrName>style.visibility</p:attrName>
                                        </p:attrNameLst>
                                      </p:cBhvr>
                                      <p:to>
                                        <p:strVal val="visible"/>
                                      </p:to>
                                    </p:set>
                                  </p:childTnLst>
                                </p:cTn>
                              </p:par>
                              <p:par>
                                <p:cTn id="347" presetID="1" presetClass="entr" presetSubtype="0" fill="hold" nodeType="withEffect">
                                  <p:stCondLst>
                                    <p:cond delay="4300"/>
                                  </p:stCondLst>
                                  <p:childTnLst>
                                    <p:set>
                                      <p:cBhvr>
                                        <p:cTn id="348" dur="1" fill="hold">
                                          <p:stCondLst>
                                            <p:cond delay="0"/>
                                          </p:stCondLst>
                                        </p:cTn>
                                        <p:tgtEl>
                                          <p:spTgt spid="354"/>
                                        </p:tgtEl>
                                        <p:attrNameLst>
                                          <p:attrName>style.visibility</p:attrName>
                                        </p:attrNameLst>
                                      </p:cBhvr>
                                      <p:to>
                                        <p:strVal val="visible"/>
                                      </p:to>
                                    </p:set>
                                  </p:childTnLst>
                                </p:cTn>
                              </p:par>
                              <p:par>
                                <p:cTn id="349" presetID="1" presetClass="entr" presetSubtype="0" fill="hold" nodeType="withEffect">
                                  <p:stCondLst>
                                    <p:cond delay="4400"/>
                                  </p:stCondLst>
                                  <p:childTnLst>
                                    <p:set>
                                      <p:cBhvr>
                                        <p:cTn id="350" dur="1" fill="hold">
                                          <p:stCondLst>
                                            <p:cond delay="0"/>
                                          </p:stCondLst>
                                        </p:cTn>
                                        <p:tgtEl>
                                          <p:spTgt spid="357"/>
                                        </p:tgtEl>
                                        <p:attrNameLst>
                                          <p:attrName>style.visibility</p:attrName>
                                        </p:attrNameLst>
                                      </p:cBhvr>
                                      <p:to>
                                        <p:strVal val="visible"/>
                                      </p:to>
                                    </p:set>
                                  </p:childTnLst>
                                </p:cTn>
                              </p:par>
                              <p:par>
                                <p:cTn id="351" presetID="1" presetClass="entr" presetSubtype="0" fill="hold" nodeType="withEffect">
                                  <p:stCondLst>
                                    <p:cond delay="4500"/>
                                  </p:stCondLst>
                                  <p:childTnLst>
                                    <p:set>
                                      <p:cBhvr>
                                        <p:cTn id="352" dur="1" fill="hold">
                                          <p:stCondLst>
                                            <p:cond delay="0"/>
                                          </p:stCondLst>
                                        </p:cTn>
                                        <p:tgtEl>
                                          <p:spTgt spid="360"/>
                                        </p:tgtEl>
                                        <p:attrNameLst>
                                          <p:attrName>style.visibility</p:attrName>
                                        </p:attrNameLst>
                                      </p:cBhvr>
                                      <p:to>
                                        <p:strVal val="visible"/>
                                      </p:to>
                                    </p:set>
                                  </p:childTnLst>
                                </p:cTn>
                              </p:par>
                              <p:par>
                                <p:cTn id="353" presetID="1" presetClass="entr" presetSubtype="0" fill="hold" nodeType="withEffect">
                                  <p:stCondLst>
                                    <p:cond delay="4600"/>
                                  </p:stCondLst>
                                  <p:childTnLst>
                                    <p:set>
                                      <p:cBhvr>
                                        <p:cTn id="354" dur="1" fill="hold">
                                          <p:stCondLst>
                                            <p:cond delay="0"/>
                                          </p:stCondLst>
                                        </p:cTn>
                                        <p:tgtEl>
                                          <p:spTgt spid="321"/>
                                        </p:tgtEl>
                                        <p:attrNameLst>
                                          <p:attrName>style.visibility</p:attrName>
                                        </p:attrNameLst>
                                      </p:cBhvr>
                                      <p:to>
                                        <p:strVal val="visible"/>
                                      </p:to>
                                    </p:set>
                                  </p:childTnLst>
                                </p:cTn>
                              </p:par>
                              <p:par>
                                <p:cTn id="355" presetID="1" presetClass="entr" presetSubtype="0" fill="hold" nodeType="withEffect">
                                  <p:stCondLst>
                                    <p:cond delay="4700"/>
                                  </p:stCondLst>
                                  <p:childTnLst>
                                    <p:set>
                                      <p:cBhvr>
                                        <p:cTn id="356" dur="1" fill="hold">
                                          <p:stCondLst>
                                            <p:cond delay="0"/>
                                          </p:stCondLst>
                                        </p:cTn>
                                        <p:tgtEl>
                                          <p:spTgt spid="324"/>
                                        </p:tgtEl>
                                        <p:attrNameLst>
                                          <p:attrName>style.visibility</p:attrName>
                                        </p:attrNameLst>
                                      </p:cBhvr>
                                      <p:to>
                                        <p:strVal val="visible"/>
                                      </p:to>
                                    </p:set>
                                  </p:childTnLst>
                                </p:cTn>
                              </p:par>
                              <p:par>
                                <p:cTn id="357" presetID="1" presetClass="entr" presetSubtype="0" fill="hold" nodeType="withEffect">
                                  <p:stCondLst>
                                    <p:cond delay="4900"/>
                                  </p:stCondLst>
                                  <p:childTnLst>
                                    <p:set>
                                      <p:cBhvr>
                                        <p:cTn id="358" dur="1" fill="hold">
                                          <p:stCondLst>
                                            <p:cond delay="0"/>
                                          </p:stCondLst>
                                        </p:cTn>
                                        <p:tgtEl>
                                          <p:spTgt spid="330"/>
                                        </p:tgtEl>
                                        <p:attrNameLst>
                                          <p:attrName>style.visibility</p:attrName>
                                        </p:attrNameLst>
                                      </p:cBhvr>
                                      <p:to>
                                        <p:strVal val="visible"/>
                                      </p:to>
                                    </p:set>
                                  </p:childTnLst>
                                </p:cTn>
                              </p:par>
                              <p:par>
                                <p:cTn id="359" presetID="1" presetClass="entr" presetSubtype="0" fill="hold" nodeType="withEffect">
                                  <p:stCondLst>
                                    <p:cond delay="4900"/>
                                  </p:stCondLst>
                                  <p:childTnLst>
                                    <p:set>
                                      <p:cBhvr>
                                        <p:cTn id="360" dur="1" fill="hold">
                                          <p:stCondLst>
                                            <p:cond delay="0"/>
                                          </p:stCondLst>
                                        </p:cTn>
                                        <p:tgtEl>
                                          <p:spTgt spid="327"/>
                                        </p:tgtEl>
                                        <p:attrNameLst>
                                          <p:attrName>style.visibility</p:attrName>
                                        </p:attrNameLst>
                                      </p:cBhvr>
                                      <p:to>
                                        <p:strVal val="visible"/>
                                      </p:to>
                                    </p:set>
                                  </p:childTnLst>
                                </p:cTn>
                              </p:par>
                              <p:par>
                                <p:cTn id="361" presetID="1" presetClass="entr" presetSubtype="0" fill="hold" nodeType="withEffect">
                                  <p:stCondLst>
                                    <p:cond delay="5000"/>
                                  </p:stCondLst>
                                  <p:childTnLst>
                                    <p:set>
                                      <p:cBhvr>
                                        <p:cTn id="362" dur="1" fill="hold">
                                          <p:stCondLst>
                                            <p:cond delay="0"/>
                                          </p:stCondLst>
                                        </p:cTn>
                                        <p:tgtEl>
                                          <p:spTgt spid="333"/>
                                        </p:tgtEl>
                                        <p:attrNameLst>
                                          <p:attrName>style.visibility</p:attrName>
                                        </p:attrNameLst>
                                      </p:cBhvr>
                                      <p:to>
                                        <p:strVal val="visible"/>
                                      </p:to>
                                    </p:set>
                                  </p:childTnLst>
                                </p:cTn>
                              </p:par>
                              <p:par>
                                <p:cTn id="363" presetID="1" presetClass="entr" presetSubtype="0" fill="hold" nodeType="withEffect">
                                  <p:stCondLst>
                                    <p:cond delay="5100"/>
                                  </p:stCondLst>
                                  <p:childTnLst>
                                    <p:set>
                                      <p:cBhvr>
                                        <p:cTn id="364" dur="1" fill="hold">
                                          <p:stCondLst>
                                            <p:cond delay="0"/>
                                          </p:stCondLst>
                                        </p:cTn>
                                        <p:tgtEl>
                                          <p:spTgt spid="336"/>
                                        </p:tgtEl>
                                        <p:attrNameLst>
                                          <p:attrName>style.visibility</p:attrName>
                                        </p:attrNameLst>
                                      </p:cBhvr>
                                      <p:to>
                                        <p:strVal val="visible"/>
                                      </p:to>
                                    </p:set>
                                  </p:childTnLst>
                                </p:cTn>
                              </p:par>
                              <p:par>
                                <p:cTn id="365" presetID="1" presetClass="entr" presetSubtype="0" fill="hold" nodeType="withEffect">
                                  <p:stCondLst>
                                    <p:cond delay="5200"/>
                                  </p:stCondLst>
                                  <p:childTnLst>
                                    <p:set>
                                      <p:cBhvr>
                                        <p:cTn id="366" dur="1" fill="hold">
                                          <p:stCondLst>
                                            <p:cond delay="0"/>
                                          </p:stCondLst>
                                        </p:cTn>
                                        <p:tgtEl>
                                          <p:spTgt spid="241"/>
                                        </p:tgtEl>
                                        <p:attrNameLst>
                                          <p:attrName>style.visibility</p:attrName>
                                        </p:attrNameLst>
                                      </p:cBhvr>
                                      <p:to>
                                        <p:strVal val="visible"/>
                                      </p:to>
                                    </p:set>
                                  </p:childTnLst>
                                </p:cTn>
                              </p:par>
                              <p:par>
                                <p:cTn id="367" presetID="1" presetClass="entr" presetSubtype="0" fill="hold" nodeType="withEffect">
                                  <p:stCondLst>
                                    <p:cond delay="5300"/>
                                  </p:stCondLst>
                                  <p:childTnLst>
                                    <p:set>
                                      <p:cBhvr>
                                        <p:cTn id="368" dur="1" fill="hold">
                                          <p:stCondLst>
                                            <p:cond delay="0"/>
                                          </p:stCondLst>
                                        </p:cTn>
                                        <p:tgtEl>
                                          <p:spTgt spid="259"/>
                                        </p:tgtEl>
                                        <p:attrNameLst>
                                          <p:attrName>style.visibility</p:attrName>
                                        </p:attrNameLst>
                                      </p:cBhvr>
                                      <p:to>
                                        <p:strVal val="visible"/>
                                      </p:to>
                                    </p:set>
                                  </p:childTnLst>
                                </p:cTn>
                              </p:par>
                              <p:par>
                                <p:cTn id="369" presetID="1" presetClass="entr" presetSubtype="0" fill="hold" nodeType="withEffect">
                                  <p:stCondLst>
                                    <p:cond delay="5400"/>
                                  </p:stCondLst>
                                  <p:childTnLst>
                                    <p:set>
                                      <p:cBhvr>
                                        <p:cTn id="370" dur="1" fill="hold">
                                          <p:stCondLst>
                                            <p:cond delay="0"/>
                                          </p:stCondLst>
                                        </p:cTn>
                                        <p:tgtEl>
                                          <p:spTgt spid="262"/>
                                        </p:tgtEl>
                                        <p:attrNameLst>
                                          <p:attrName>style.visibility</p:attrName>
                                        </p:attrNameLst>
                                      </p:cBhvr>
                                      <p:to>
                                        <p:strVal val="visible"/>
                                      </p:to>
                                    </p:set>
                                  </p:childTnLst>
                                </p:cTn>
                              </p:par>
                              <p:par>
                                <p:cTn id="371" presetID="1" presetClass="entr" presetSubtype="0" fill="hold" nodeType="withEffect">
                                  <p:stCondLst>
                                    <p:cond delay="5500"/>
                                  </p:stCondLst>
                                  <p:childTnLst>
                                    <p:set>
                                      <p:cBhvr>
                                        <p:cTn id="372" dur="1" fill="hold">
                                          <p:stCondLst>
                                            <p:cond delay="0"/>
                                          </p:stCondLst>
                                        </p:cTn>
                                        <p:tgtEl>
                                          <p:spTgt spid="265"/>
                                        </p:tgtEl>
                                        <p:attrNameLst>
                                          <p:attrName>style.visibility</p:attrName>
                                        </p:attrNameLst>
                                      </p:cBhvr>
                                      <p:to>
                                        <p:strVal val="visible"/>
                                      </p:to>
                                    </p:set>
                                  </p:childTnLst>
                                </p:cTn>
                              </p:par>
                              <p:par>
                                <p:cTn id="373" presetID="1" presetClass="entr" presetSubtype="0" fill="hold" nodeType="withEffect">
                                  <p:stCondLst>
                                    <p:cond delay="5600"/>
                                  </p:stCondLst>
                                  <p:childTnLst>
                                    <p:set>
                                      <p:cBhvr>
                                        <p:cTn id="374" dur="1" fill="hold">
                                          <p:stCondLst>
                                            <p:cond delay="0"/>
                                          </p:stCondLst>
                                        </p:cTn>
                                        <p:tgtEl>
                                          <p:spTgt spid="268"/>
                                        </p:tgtEl>
                                        <p:attrNameLst>
                                          <p:attrName>style.visibility</p:attrName>
                                        </p:attrNameLst>
                                      </p:cBhvr>
                                      <p:to>
                                        <p:strVal val="visible"/>
                                      </p:to>
                                    </p:set>
                                  </p:childTnLst>
                                </p:cTn>
                              </p:par>
                              <p:par>
                                <p:cTn id="375" presetID="1" presetClass="entr" presetSubtype="0" fill="hold" nodeType="withEffect">
                                  <p:stCondLst>
                                    <p:cond delay="5700"/>
                                  </p:stCondLst>
                                  <p:childTnLst>
                                    <p:set>
                                      <p:cBhvr>
                                        <p:cTn id="376" dur="1" fill="hold">
                                          <p:stCondLst>
                                            <p:cond delay="0"/>
                                          </p:stCondLst>
                                        </p:cTn>
                                        <p:tgtEl>
                                          <p:spTgt spid="271"/>
                                        </p:tgtEl>
                                        <p:attrNameLst>
                                          <p:attrName>style.visibility</p:attrName>
                                        </p:attrNameLst>
                                      </p:cBhvr>
                                      <p:to>
                                        <p:strVal val="visible"/>
                                      </p:to>
                                    </p:set>
                                  </p:childTnLst>
                                </p:cTn>
                              </p:par>
                              <p:par>
                                <p:cTn id="377" presetID="1" presetClass="entr" presetSubtype="0" fill="hold" nodeType="withEffect">
                                  <p:stCondLst>
                                    <p:cond delay="5800"/>
                                  </p:stCondLst>
                                  <p:childTnLst>
                                    <p:set>
                                      <p:cBhvr>
                                        <p:cTn id="378" dur="1" fill="hold">
                                          <p:stCondLst>
                                            <p:cond delay="0"/>
                                          </p:stCondLst>
                                        </p:cTn>
                                        <p:tgtEl>
                                          <p:spTgt spid="275"/>
                                        </p:tgtEl>
                                        <p:attrNameLst>
                                          <p:attrName>style.visibility</p:attrName>
                                        </p:attrNameLst>
                                      </p:cBhvr>
                                      <p:to>
                                        <p:strVal val="visible"/>
                                      </p:to>
                                    </p:set>
                                  </p:childTnLst>
                                </p:cTn>
                              </p:par>
                              <p:par>
                                <p:cTn id="379" presetID="1" presetClass="entr" presetSubtype="0" fill="hold" nodeType="withEffect">
                                  <p:stCondLst>
                                    <p:cond delay="5900"/>
                                  </p:stCondLst>
                                  <p:childTnLst>
                                    <p:set>
                                      <p:cBhvr>
                                        <p:cTn id="380"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p:bldP spid="214" grpId="0"/>
      <p:bldP spid="215" grpId="0"/>
      <p:bldP spid="218" grpId="0"/>
      <p:bldP spid="220" grpId="0"/>
      <p:bldP spid="223" grpId="0"/>
      <p:bldP spid="225" grpId="0"/>
      <p:bldP spid="231" grpId="0"/>
      <p:bldP spid="232" grpId="0"/>
      <p:bldP spid="233" grpId="0"/>
      <p:bldP spid="234" grpId="0"/>
      <p:bldP spid="235" grpId="0"/>
      <p:bldP spid="238" grpId="0"/>
      <p:bldP spid="245" grpId="0"/>
      <p:bldP spid="246" grpId="0"/>
      <p:bldP spid="250" grpId="0"/>
      <p:bldP spid="252" grpId="0" animBg="1"/>
      <p:bldP spid="254" grpId="0"/>
      <p:bldP spid="255" grpId="0"/>
      <p:bldP spid="257" grpId="0"/>
      <p:bldP spid="258" grpId="0"/>
      <p:bldP spid="260" grpId="0"/>
      <p:bldP spid="261" grpId="0"/>
      <p:bldP spid="263" grpId="0"/>
      <p:bldP spid="264" grpId="0"/>
      <p:bldP spid="266" grpId="0"/>
      <p:bldP spid="267" grpId="0" animBg="1"/>
      <p:bldP spid="269" grpId="0" animBg="1"/>
      <p:bldP spid="270" grpId="0" animBg="1"/>
      <p:bldP spid="273" grpId="0" animBg="1"/>
      <p:bldP spid="274" grpId="0" animBg="1"/>
      <p:bldP spid="276" grpId="0" animBg="1"/>
      <p:bldP spid="277" grpId="0" animBg="1"/>
      <p:bldP spid="279" grpId="0" animBg="1"/>
      <p:bldP spid="280" grpId="0" animBg="1"/>
      <p:bldP spid="282" grpId="0" animBg="1"/>
      <p:bldP spid="283" grpId="0" animBg="1"/>
      <p:bldP spid="285" grpId="0" animBg="1"/>
      <p:bldP spid="286" grpId="0" animBg="1"/>
      <p:bldP spid="287" grpId="0" animBg="1"/>
      <p:bldP spid="289" grpId="0" animBg="1"/>
      <p:bldP spid="290" grpId="0" animBg="1"/>
      <p:bldP spid="292" grpId="0" animBg="1"/>
      <p:bldP spid="293" grpId="0" animBg="1"/>
      <p:bldP spid="295" grpId="0" animBg="1"/>
      <p:bldP spid="296" grpId="0" animBg="1"/>
      <p:bldP spid="298" grpId="0" animBg="1"/>
      <p:bldP spid="299" grpId="0"/>
      <p:bldP spid="301" grpId="0" animBg="1"/>
      <p:bldP spid="302" grpId="0"/>
      <p:bldP spid="304" grpId="0" animBg="1"/>
      <p:bldP spid="305" grpId="0"/>
      <p:bldP spid="310" grpId="0" animBg="1"/>
      <p:bldP spid="311" grpId="0" animBg="1"/>
      <p:bldP spid="313" grpId="0"/>
      <p:bldP spid="314" grpId="0" animBg="1"/>
      <p:bldP spid="316" grpId="0" animBg="1"/>
      <p:bldP spid="319" grpId="0" animBg="1"/>
      <p:bldP spid="320" grpId="0" animBg="1"/>
      <p:bldP spid="322" grpId="0" animBg="1"/>
      <p:bldP spid="323" grpId="0" animBg="1"/>
      <p:bldP spid="325" grpId="0" animBg="1"/>
      <p:bldP spid="326" grpId="0" animBg="1"/>
      <p:bldP spid="328" grpId="0" animBg="1"/>
      <p:bldP spid="329" grpId="0" animBg="1"/>
      <p:bldP spid="331" grpId="0" animBg="1"/>
      <p:bldP spid="332" grpId="0" animBg="1"/>
      <p:bldP spid="334" grpId="0"/>
      <p:bldP spid="335" grpId="0"/>
      <p:bldP spid="337" grpId="0"/>
      <p:bldP spid="338" grpId="0"/>
      <p:bldP spid="340" grpId="0"/>
      <p:bldP spid="341" grpId="0"/>
      <p:bldP spid="343" grpId="0"/>
      <p:bldP spid="344" grpId="0"/>
      <p:bldP spid="347" grpId="0"/>
      <p:bldP spid="192" grpId="0" animBg="1"/>
      <p:bldP spid="194" grpId="0"/>
      <p:bldP spid="195" grpId="0" animBg="1"/>
      <p:bldP spid="197" grpId="0"/>
      <p:bldP spid="198" grpId="0" animBg="1"/>
      <p:bldP spid="199" grpId="0"/>
      <p:bldP spid="200" grpId="0" animBg="1"/>
      <p:bldP spid="206" grpId="0" animBg="1"/>
      <p:bldP spid="211" grpId="0"/>
      <p:bldP spid="226" grpId="0" animBg="1"/>
      <p:bldP spid="227" grpId="0"/>
      <p:bldP spid="230" grpId="0" animBg="1"/>
      <p:bldP spid="240" grpId="0"/>
      <p:bldP spid="30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for Science</a:t>
            </a:r>
            <a:endParaRPr lang="en-US" dirty="0"/>
          </a:p>
        </p:txBody>
      </p:sp>
      <p:pic>
        <p:nvPicPr>
          <p:cNvPr id="4" name="Picture 3" descr="10432.pdf"/>
          <p:cNvPicPr>
            <a:picLocks noChangeAspect="1"/>
          </p:cNvPicPr>
          <p:nvPr/>
        </p:nvPicPr>
        <p:blipFill rotWithShape="1">
          <a:blip r:embed="rId2" cstate="screen">
            <a:extLst>
              <a:ext uri="{28A0092B-C50C-407E-A947-70E740481C1C}">
                <a14:useLocalDpi xmlns:a14="http://schemas.microsoft.com/office/drawing/2010/main"/>
              </a:ext>
            </a:extLst>
          </a:blip>
          <a:srcRect l="58006" t="15465" r="24028" b="67958"/>
          <a:stretch/>
        </p:blipFill>
        <p:spPr>
          <a:xfrm>
            <a:off x="360342" y="1275610"/>
            <a:ext cx="1518817" cy="1977199"/>
          </a:xfrm>
          <a:prstGeom prst="rect">
            <a:avLst/>
          </a:prstGeom>
        </p:spPr>
      </p:pic>
      <p:sp>
        <p:nvSpPr>
          <p:cNvPr id="5" name="TextBox 4"/>
          <p:cNvSpPr txBox="1"/>
          <p:nvPr/>
        </p:nvSpPr>
        <p:spPr>
          <a:xfrm>
            <a:off x="360342" y="3177963"/>
            <a:ext cx="1610469" cy="338554"/>
          </a:xfrm>
          <a:prstGeom prst="rect">
            <a:avLst/>
          </a:prstGeom>
          <a:noFill/>
        </p:spPr>
        <p:txBody>
          <a:bodyPr wrap="square" rtlCol="0">
            <a:spAutoFit/>
          </a:bodyPr>
          <a:lstStyle/>
          <a:p>
            <a:r>
              <a:rPr lang="en-US" sz="1600" dirty="0" smtClean="0"/>
              <a:t>Accelerators</a:t>
            </a:r>
            <a:endParaRPr lang="en-US" sz="1600" dirty="0"/>
          </a:p>
        </p:txBody>
      </p:sp>
      <p:sp>
        <p:nvSpPr>
          <p:cNvPr id="6" name="TextBox 5"/>
          <p:cNvSpPr txBox="1"/>
          <p:nvPr/>
        </p:nvSpPr>
        <p:spPr>
          <a:xfrm>
            <a:off x="6359618" y="2486112"/>
            <a:ext cx="1988186" cy="338554"/>
          </a:xfrm>
          <a:prstGeom prst="rect">
            <a:avLst/>
          </a:prstGeom>
          <a:noFill/>
        </p:spPr>
        <p:txBody>
          <a:bodyPr wrap="square" rtlCol="0">
            <a:spAutoFit/>
          </a:bodyPr>
          <a:lstStyle/>
          <a:p>
            <a:r>
              <a:rPr lang="en-US" sz="1600" dirty="0" smtClean="0"/>
              <a:t>Climate</a:t>
            </a:r>
            <a:endParaRPr lang="en-US" sz="1600" dirty="0"/>
          </a:p>
        </p:txBody>
      </p:sp>
      <p:sp>
        <p:nvSpPr>
          <p:cNvPr id="9" name="Rectangle 8"/>
          <p:cNvSpPr/>
          <p:nvPr/>
        </p:nvSpPr>
        <p:spPr>
          <a:xfrm>
            <a:off x="4486382" y="2352804"/>
            <a:ext cx="1445059" cy="338554"/>
          </a:xfrm>
          <a:prstGeom prst="rect">
            <a:avLst/>
          </a:prstGeom>
        </p:spPr>
        <p:txBody>
          <a:bodyPr wrap="square">
            <a:spAutoFit/>
          </a:bodyPr>
          <a:lstStyle/>
          <a:p>
            <a:r>
              <a:rPr lang="en-US" sz="1600" dirty="0" smtClean="0"/>
              <a:t>Biology </a:t>
            </a:r>
            <a:endParaRPr lang="en-US" sz="1600" dirty="0"/>
          </a:p>
        </p:txBody>
      </p:sp>
      <p:pic>
        <p:nvPicPr>
          <p:cNvPr id="10" name="Picture 3" descr="ForTravis.png"/>
          <p:cNvPicPr>
            <a:picLocks noChangeAspect="1"/>
          </p:cNvPicPr>
          <p:nvPr/>
        </p:nvPicPr>
        <p:blipFill>
          <a:blip r:embed="rId3" cstate="screen">
            <a:extLst>
              <a:ext uri="{28A0092B-C50C-407E-A947-70E740481C1C}">
                <a14:useLocalDpi xmlns:a14="http://schemas.microsoft.com/office/drawing/2010/main"/>
              </a:ext>
            </a:extLst>
          </a:blip>
          <a:srcRect t="-1747"/>
          <a:stretch>
            <a:fillRect/>
          </a:stretch>
        </p:blipFill>
        <p:spPr bwMode="auto">
          <a:xfrm>
            <a:off x="6399031" y="1082262"/>
            <a:ext cx="1948773" cy="14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4039400" y="4562792"/>
            <a:ext cx="1509894" cy="338554"/>
          </a:xfrm>
          <a:prstGeom prst="rect">
            <a:avLst/>
          </a:prstGeom>
          <a:noFill/>
        </p:spPr>
        <p:txBody>
          <a:bodyPr wrap="square" rtlCol="0">
            <a:spAutoFit/>
          </a:bodyPr>
          <a:lstStyle/>
          <a:p>
            <a:r>
              <a:rPr lang="en-US" sz="1600" dirty="0" smtClean="0"/>
              <a:t>Chemistry</a:t>
            </a:r>
            <a:endParaRPr lang="en-US" sz="1600" dirty="0"/>
          </a:p>
        </p:txBody>
      </p:sp>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03544" y="1060164"/>
            <a:ext cx="1271820" cy="1371040"/>
          </a:xfrm>
          <a:prstGeom prst="rect">
            <a:avLst/>
          </a:prstGeom>
          <a:ln>
            <a:solidFill>
              <a:schemeClr val="tx1"/>
            </a:solidFill>
          </a:ln>
        </p:spPr>
      </p:pic>
      <p:sp>
        <p:nvSpPr>
          <p:cNvPr id="13" name="Rectangle 12"/>
          <p:cNvSpPr/>
          <p:nvPr/>
        </p:nvSpPr>
        <p:spPr>
          <a:xfrm>
            <a:off x="2147137" y="2441046"/>
            <a:ext cx="2023123" cy="584776"/>
          </a:xfrm>
          <a:prstGeom prst="rect">
            <a:avLst/>
          </a:prstGeom>
        </p:spPr>
        <p:txBody>
          <a:bodyPr wrap="square">
            <a:spAutoFit/>
          </a:bodyPr>
          <a:lstStyle/>
          <a:p>
            <a:r>
              <a:rPr lang="en-US" sz="1600" dirty="0" smtClean="0"/>
              <a:t>Images in cosmology, light sources, etc.</a:t>
            </a:r>
            <a:endParaRPr lang="en-US" sz="1600" dirty="0"/>
          </a:p>
        </p:txBody>
      </p:sp>
      <p:sp>
        <p:nvSpPr>
          <p:cNvPr id="15" name="TextBox 14"/>
          <p:cNvSpPr txBox="1"/>
          <p:nvPr/>
        </p:nvSpPr>
        <p:spPr>
          <a:xfrm>
            <a:off x="5549293" y="3889798"/>
            <a:ext cx="2009175" cy="338554"/>
          </a:xfrm>
          <a:prstGeom prst="rect">
            <a:avLst/>
          </a:prstGeom>
          <a:noFill/>
        </p:spPr>
        <p:txBody>
          <a:bodyPr wrap="square" rtlCol="0">
            <a:spAutoFit/>
          </a:bodyPr>
          <a:lstStyle/>
          <a:p>
            <a:r>
              <a:rPr lang="en-US" sz="1600" dirty="0" smtClean="0">
                <a:solidFill>
                  <a:srgbClr val="000000"/>
                </a:solidFill>
              </a:rPr>
              <a:t>Seismology</a:t>
            </a:r>
            <a:endParaRPr lang="en-US" sz="1600" dirty="0">
              <a:solidFill>
                <a:srgbClr val="000000"/>
              </a:solidFill>
            </a:endParaRPr>
          </a:p>
        </p:txBody>
      </p:sp>
      <p:pic>
        <p:nvPicPr>
          <p:cNvPr id="19" name="Shape 16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983870" y="3413090"/>
            <a:ext cx="1239347" cy="1156396"/>
          </a:xfrm>
          <a:prstGeom prst="rect">
            <a:avLst/>
          </a:prstGeom>
          <a:solidFill>
            <a:srgbClr val="FFFFFF"/>
          </a:solidFill>
          <a:ln>
            <a:noFill/>
          </a:ln>
        </p:spPr>
      </p:pic>
      <p:sp>
        <p:nvSpPr>
          <p:cNvPr id="20" name="Rectangle 19"/>
          <p:cNvSpPr/>
          <p:nvPr/>
        </p:nvSpPr>
        <p:spPr>
          <a:xfrm>
            <a:off x="1698362" y="4555777"/>
            <a:ext cx="2100873" cy="338554"/>
          </a:xfrm>
          <a:prstGeom prst="rect">
            <a:avLst/>
          </a:prstGeom>
        </p:spPr>
        <p:txBody>
          <a:bodyPr wrap="square">
            <a:spAutoFit/>
          </a:bodyPr>
          <a:lstStyle/>
          <a:p>
            <a:pPr marL="0" lvl="1">
              <a:spcBef>
                <a:spcPts val="400"/>
              </a:spcBef>
              <a:buClr>
                <a:schemeClr val="dk2"/>
              </a:buClr>
              <a:buSzPct val="100000"/>
            </a:pPr>
            <a:r>
              <a:rPr lang="en-US" sz="1600" dirty="0" smtClean="0">
                <a:ea typeface="Arial"/>
                <a:cs typeface="Arial"/>
                <a:sym typeface="Arial"/>
              </a:rPr>
              <a:t>Cosmology simulation</a:t>
            </a:r>
            <a:endParaRPr lang="en" sz="1600" dirty="0">
              <a:ea typeface="Arial"/>
              <a:cs typeface="Arial"/>
              <a:sym typeface="Arial"/>
            </a:endParaRPr>
          </a:p>
        </p:txBody>
      </p:sp>
      <p:grpSp>
        <p:nvGrpSpPr>
          <p:cNvPr id="21" name="Shape 216"/>
          <p:cNvGrpSpPr/>
          <p:nvPr/>
        </p:nvGrpSpPr>
        <p:grpSpPr>
          <a:xfrm>
            <a:off x="4039400" y="2929244"/>
            <a:ext cx="1280454" cy="1621037"/>
            <a:chOff x="5177131" y="1200155"/>
            <a:chExt cx="2591365" cy="3278844"/>
          </a:xfrm>
        </p:grpSpPr>
        <p:pic>
          <p:nvPicPr>
            <p:cNvPr id="22" name="Shape 2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177131" y="1449345"/>
              <a:ext cx="2303502" cy="3029654"/>
            </a:xfrm>
            <a:prstGeom prst="rect">
              <a:avLst/>
            </a:prstGeom>
            <a:noFill/>
            <a:ln>
              <a:noFill/>
            </a:ln>
          </p:spPr>
        </p:pic>
        <p:pic>
          <p:nvPicPr>
            <p:cNvPr id="23" name="Shape 2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737664" y="1271241"/>
              <a:ext cx="842254" cy="723076"/>
            </a:xfrm>
            <a:prstGeom prst="rect">
              <a:avLst/>
            </a:prstGeom>
            <a:noFill/>
            <a:ln>
              <a:noFill/>
            </a:ln>
          </p:spPr>
        </p:pic>
        <p:pic>
          <p:nvPicPr>
            <p:cNvPr id="24" name="Shape 21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857393" y="2583726"/>
              <a:ext cx="715622" cy="694843"/>
            </a:xfrm>
            <a:prstGeom prst="rect">
              <a:avLst/>
            </a:prstGeom>
            <a:noFill/>
            <a:ln>
              <a:noFill/>
            </a:ln>
          </p:spPr>
        </p:pic>
        <p:sp>
          <p:nvSpPr>
            <p:cNvPr id="25" name="Shape 220"/>
            <p:cNvSpPr/>
            <p:nvPr/>
          </p:nvSpPr>
          <p:spPr>
            <a:xfrm>
              <a:off x="6733497" y="2536592"/>
              <a:ext cx="889500" cy="889500"/>
            </a:xfrm>
            <a:custGeom>
              <a:avLst/>
              <a:gdLst/>
              <a:ahLst/>
              <a:cxnLst/>
              <a:rect l="0" t="0" r="0" b="0"/>
              <a:pathLst>
                <a:path w="120000" h="120000" extrusionOk="0">
                  <a:moveTo>
                    <a:pt x="102419" y="17574"/>
                  </a:moveTo>
                  <a:cubicBezTo>
                    <a:pt x="125853" y="41002"/>
                    <a:pt x="125853" y="78991"/>
                    <a:pt x="102419" y="102419"/>
                  </a:cubicBezTo>
                  <a:cubicBezTo>
                    <a:pt x="78991" y="125853"/>
                    <a:pt x="41002" y="125853"/>
                    <a:pt x="17574" y="102419"/>
                  </a:cubicBezTo>
                  <a:cubicBezTo>
                    <a:pt x="-5860" y="78991"/>
                    <a:pt x="-5860" y="41002"/>
                    <a:pt x="17574" y="17574"/>
                  </a:cubicBezTo>
                  <a:cubicBezTo>
                    <a:pt x="41002" y="-5860"/>
                    <a:pt x="78991" y="-5860"/>
                    <a:pt x="102419" y="17574"/>
                  </a:cubicBezTo>
                  <a:close/>
                </a:path>
              </a:pathLst>
            </a:custGeom>
            <a:noFill/>
            <a:ln w="38100" cap="flat" cmpd="sng">
              <a:solidFill>
                <a:srgbClr val="000000"/>
              </a:solidFill>
              <a:prstDash val="solid"/>
              <a:miter/>
              <a:headEnd type="none" w="med" len="med"/>
              <a:tailEnd type="none" w="med" len="med"/>
            </a:ln>
          </p:spPr>
          <p:txBody>
            <a:bodyPr lIns="0" tIns="0" rIns="0" bIns="0" anchor="ctr" anchorCtr="0">
              <a:noAutofit/>
            </a:bodyPr>
            <a:lstStyle/>
            <a:p>
              <a:pPr algn="ctr" defTabSz="914400" fontAlgn="auto">
                <a:spcBef>
                  <a:spcPts val="0"/>
                </a:spcBef>
                <a:spcAft>
                  <a:spcPts val="0"/>
                </a:spcAft>
              </a:pPr>
              <a:endParaRPr sz="1600" kern="0">
                <a:solidFill>
                  <a:srgbClr val="000000"/>
                </a:solidFill>
                <a:ea typeface="Helvetica Neue Light"/>
                <a:cs typeface="Helvetica Neue Light"/>
                <a:sym typeface="Helvetica Neue Light"/>
              </a:endParaRPr>
            </a:p>
          </p:txBody>
        </p:sp>
        <p:sp>
          <p:nvSpPr>
            <p:cNvPr id="26" name="Shape 221"/>
            <p:cNvSpPr/>
            <p:nvPr/>
          </p:nvSpPr>
          <p:spPr>
            <a:xfrm>
              <a:off x="6705309" y="1200155"/>
              <a:ext cx="889500" cy="889500"/>
            </a:xfrm>
            <a:custGeom>
              <a:avLst/>
              <a:gdLst/>
              <a:ahLst/>
              <a:cxnLst/>
              <a:rect l="0" t="0" r="0" b="0"/>
              <a:pathLst>
                <a:path w="120000" h="120000" extrusionOk="0">
                  <a:moveTo>
                    <a:pt x="102419" y="17574"/>
                  </a:moveTo>
                  <a:cubicBezTo>
                    <a:pt x="125853" y="41002"/>
                    <a:pt x="125853" y="78991"/>
                    <a:pt x="102419" y="102419"/>
                  </a:cubicBezTo>
                  <a:cubicBezTo>
                    <a:pt x="78991" y="125853"/>
                    <a:pt x="41002" y="125853"/>
                    <a:pt x="17574" y="102419"/>
                  </a:cubicBezTo>
                  <a:cubicBezTo>
                    <a:pt x="-5860" y="78991"/>
                    <a:pt x="-5860" y="41002"/>
                    <a:pt x="17574" y="17574"/>
                  </a:cubicBezTo>
                  <a:cubicBezTo>
                    <a:pt x="41002" y="-5860"/>
                    <a:pt x="78991" y="-5860"/>
                    <a:pt x="102419" y="17574"/>
                  </a:cubicBezTo>
                  <a:close/>
                </a:path>
              </a:pathLst>
            </a:custGeom>
            <a:noFill/>
            <a:ln w="38100" cap="flat" cmpd="sng">
              <a:solidFill>
                <a:srgbClr val="000000"/>
              </a:solidFill>
              <a:prstDash val="solid"/>
              <a:miter/>
              <a:headEnd type="none" w="med" len="med"/>
              <a:tailEnd type="none" w="med" len="med"/>
            </a:ln>
          </p:spPr>
          <p:txBody>
            <a:bodyPr lIns="0" tIns="0" rIns="0" bIns="0" anchor="ctr" anchorCtr="0">
              <a:noAutofit/>
            </a:bodyPr>
            <a:lstStyle/>
            <a:p>
              <a:pPr algn="ctr" defTabSz="914400" fontAlgn="auto">
                <a:spcBef>
                  <a:spcPts val="0"/>
                </a:spcBef>
                <a:spcAft>
                  <a:spcPts val="0"/>
                </a:spcAft>
              </a:pPr>
              <a:endParaRPr sz="1600" kern="0">
                <a:solidFill>
                  <a:srgbClr val="000000"/>
                </a:solidFill>
                <a:ea typeface="Helvetica Neue Light"/>
                <a:cs typeface="Helvetica Neue Light"/>
                <a:sym typeface="Helvetica Neue Light"/>
              </a:endParaRPr>
            </a:p>
          </p:txBody>
        </p:sp>
        <p:cxnSp>
          <p:nvCxnSpPr>
            <p:cNvPr id="28" name="Shape 223"/>
            <p:cNvCxnSpPr/>
            <p:nvPr/>
          </p:nvCxnSpPr>
          <p:spPr>
            <a:xfrm>
              <a:off x="7365141" y="3382893"/>
              <a:ext cx="385500" cy="474600"/>
            </a:xfrm>
            <a:prstGeom prst="straightConnector1">
              <a:avLst/>
            </a:prstGeom>
            <a:noFill/>
            <a:ln w="38100" cap="flat" cmpd="sng">
              <a:solidFill>
                <a:srgbClr val="000000"/>
              </a:solidFill>
              <a:prstDash val="solid"/>
              <a:miter/>
              <a:headEnd type="none" w="med" len="med"/>
              <a:tailEnd type="none" w="med" len="med"/>
            </a:ln>
          </p:spPr>
        </p:cxnSp>
        <p:cxnSp>
          <p:nvCxnSpPr>
            <p:cNvPr id="29" name="Shape 224"/>
            <p:cNvCxnSpPr/>
            <p:nvPr/>
          </p:nvCxnSpPr>
          <p:spPr>
            <a:xfrm>
              <a:off x="7594796" y="1716370"/>
              <a:ext cx="173700" cy="2141400"/>
            </a:xfrm>
            <a:prstGeom prst="straightConnector1">
              <a:avLst/>
            </a:prstGeom>
            <a:noFill/>
            <a:ln w="38100" cap="flat" cmpd="sng">
              <a:solidFill>
                <a:srgbClr val="000000"/>
              </a:solidFill>
              <a:prstDash val="solid"/>
              <a:miter/>
              <a:headEnd type="none" w="med" len="med"/>
              <a:tailEnd type="none" w="med" len="med"/>
            </a:ln>
          </p:spPr>
        </p:cxnSp>
      </p:grpSp>
      <p:pic>
        <p:nvPicPr>
          <p:cNvPr id="30" name="Picture 29" descr="infraNoiseExampV1.pn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549294" y="3051636"/>
            <a:ext cx="1825568" cy="871002"/>
          </a:xfrm>
          <a:prstGeom prst="rect">
            <a:avLst/>
          </a:prstGeom>
        </p:spPr>
      </p:pic>
      <p:pic>
        <p:nvPicPr>
          <p:cNvPr id="34" name="Shape 82" descr="STRFs.Rat.png"/>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558468" y="3516517"/>
            <a:ext cx="1393481" cy="1052969"/>
          </a:xfrm>
          <a:prstGeom prst="rect">
            <a:avLst/>
          </a:prstGeom>
          <a:noFill/>
          <a:ln>
            <a:noFill/>
          </a:ln>
        </p:spPr>
      </p:pic>
      <p:sp>
        <p:nvSpPr>
          <p:cNvPr id="36" name="Rectangle 35"/>
          <p:cNvSpPr/>
          <p:nvPr/>
        </p:nvSpPr>
        <p:spPr>
          <a:xfrm>
            <a:off x="7865100" y="4555777"/>
            <a:ext cx="643125" cy="338554"/>
          </a:xfrm>
          <a:prstGeom prst="rect">
            <a:avLst/>
          </a:prstGeom>
        </p:spPr>
        <p:txBody>
          <a:bodyPr wrap="none">
            <a:spAutoFit/>
          </a:bodyPr>
          <a:lstStyle/>
          <a:p>
            <a:r>
              <a:rPr lang="en-US" sz="1600" dirty="0" smtClean="0">
                <a:solidFill>
                  <a:srgbClr val="000000"/>
                </a:solidFill>
              </a:rPr>
              <a:t>Brain</a:t>
            </a:r>
            <a:endParaRPr lang="en-US" sz="1600" dirty="0">
              <a:solidFill>
                <a:srgbClr val="000000"/>
              </a:solidFill>
            </a:endParaRPr>
          </a:p>
        </p:txBody>
      </p:sp>
      <p:pic>
        <p:nvPicPr>
          <p:cNvPr id="37" name="Picture 36"/>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378883" y="1275610"/>
            <a:ext cx="1483328" cy="1068405"/>
          </a:xfrm>
          <a:prstGeom prst="rect">
            <a:avLst/>
          </a:prstGeom>
        </p:spPr>
      </p:pic>
      <p:graphicFrame>
        <p:nvGraphicFramePr>
          <p:cNvPr id="40" name="Diagram 39"/>
          <p:cNvGraphicFramePr/>
          <p:nvPr>
            <p:extLst>
              <p:ext uri="{D42A27DB-BD31-4B8C-83A1-F6EECF244321}">
                <p14:modId xmlns:p14="http://schemas.microsoft.com/office/powerpoint/2010/main" val="2488671829"/>
              </p:ext>
            </p:extLst>
          </p:nvPr>
        </p:nvGraphicFramePr>
        <p:xfrm>
          <a:off x="360342" y="5161474"/>
          <a:ext cx="8592260" cy="7655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514844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Architectures for Data vs. Simulation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4765754"/>
              </p:ext>
            </p:extLst>
          </p:nvPr>
        </p:nvGraphicFramePr>
        <p:xfrm>
          <a:off x="457200" y="1320803"/>
          <a:ext cx="8229600" cy="387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bwMode="auto">
          <a:xfrm>
            <a:off x="965821" y="5377828"/>
            <a:ext cx="738674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3200" b="1">
                <a:solidFill>
                  <a:srgbClr val="000099"/>
                </a:solidFill>
                <a:latin typeface="Arial" pitchFamily="-65" charset="0"/>
              </a:defRPr>
            </a:lvl6pPr>
            <a:lvl7pPr marL="914400" algn="ctr" rtl="0" fontAlgn="base">
              <a:spcBef>
                <a:spcPct val="0"/>
              </a:spcBef>
              <a:spcAft>
                <a:spcPct val="0"/>
              </a:spcAft>
              <a:defRPr sz="3200" b="1">
                <a:solidFill>
                  <a:srgbClr val="000099"/>
                </a:solidFill>
                <a:latin typeface="Arial" pitchFamily="-65" charset="0"/>
              </a:defRPr>
            </a:lvl7pPr>
            <a:lvl8pPr marL="1371600" algn="ctr" rtl="0" fontAlgn="base">
              <a:spcBef>
                <a:spcPct val="0"/>
              </a:spcBef>
              <a:spcAft>
                <a:spcPct val="0"/>
              </a:spcAft>
              <a:defRPr sz="3200" b="1">
                <a:solidFill>
                  <a:srgbClr val="000099"/>
                </a:solidFill>
                <a:latin typeface="Arial" pitchFamily="-65" charset="0"/>
              </a:defRPr>
            </a:lvl8pPr>
            <a:lvl9pPr marL="1828800" algn="ctr" rtl="0" fontAlgn="base">
              <a:spcBef>
                <a:spcPct val="0"/>
              </a:spcBef>
              <a:spcAft>
                <a:spcPct val="0"/>
              </a:spcAft>
              <a:defRPr sz="3200" b="1">
                <a:solidFill>
                  <a:srgbClr val="000099"/>
                </a:solidFill>
                <a:latin typeface="Arial" pitchFamily="-65" charset="0"/>
              </a:defRPr>
            </a:lvl9pPr>
          </a:lstStyle>
          <a:p>
            <a:r>
              <a:rPr lang="en-US" sz="2800" dirty="0" smtClean="0">
                <a:solidFill>
                  <a:srgbClr val="FFFF9E"/>
                </a:solidFill>
              </a:rPr>
              <a:t>Different architectures for simulation?  Can simulation use data architectures?  </a:t>
            </a:r>
            <a:endParaRPr lang="en-US" sz="2800" dirty="0">
              <a:solidFill>
                <a:srgbClr val="FFFF9E"/>
              </a:solidFill>
            </a:endParaRPr>
          </a:p>
        </p:txBody>
      </p:sp>
    </p:spTree>
    <p:extLst>
      <p:ext uri="{BB962C8B-B14F-4D97-AF65-F5344CB8AC3E}">
        <p14:creationId xmlns:p14="http://schemas.microsoft.com/office/powerpoint/2010/main" val="60651911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Analytics vs. Simulation Kernels: </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922495125"/>
              </p:ext>
            </p:extLst>
          </p:nvPr>
        </p:nvGraphicFramePr>
        <p:xfrm>
          <a:off x="457200" y="1295403"/>
          <a:ext cx="8229600" cy="4145280"/>
        </p:xfrm>
        <a:graphic>
          <a:graphicData uri="http://schemas.openxmlformats.org/drawingml/2006/table">
            <a:tbl>
              <a:tblPr firstRow="1" bandRow="1">
                <a:tableStyleId>{74C1A8A3-306A-4EB7-A6B1-4F7E0EB9C5D6}</a:tableStyleId>
              </a:tblPr>
              <a:tblGrid>
                <a:gridCol w="4114800"/>
                <a:gridCol w="4114800"/>
              </a:tblGrid>
              <a:tr h="518160">
                <a:tc>
                  <a:txBody>
                    <a:bodyPr/>
                    <a:lstStyle/>
                    <a:p>
                      <a:r>
                        <a:rPr lang="en-US" sz="2800" dirty="0" smtClean="0"/>
                        <a:t>7 Giants of Data</a:t>
                      </a:r>
                      <a:endParaRPr lang="en-US" sz="2800" dirty="0"/>
                    </a:p>
                  </a:txBody>
                  <a:tcPr marL="186331" marR="186331"/>
                </a:tc>
                <a:tc>
                  <a:txBody>
                    <a:bodyPr/>
                    <a:lstStyle/>
                    <a:p>
                      <a:r>
                        <a:rPr lang="en-US" sz="2800" dirty="0" smtClean="0"/>
                        <a:t>7 Dwarfs of Simulation</a:t>
                      </a:r>
                      <a:endParaRPr lang="en-US" sz="2800" dirty="0"/>
                    </a:p>
                  </a:txBody>
                  <a:tcPr marL="186331" marR="186331"/>
                </a:tc>
              </a:tr>
              <a:tr h="518160">
                <a:tc>
                  <a:txBody>
                    <a:bodyPr/>
                    <a:lstStyle/>
                    <a:p>
                      <a:pPr marL="0" indent="0">
                        <a:spcBef>
                          <a:spcPts val="1200"/>
                        </a:spcBef>
                        <a:buFontTx/>
                        <a:buNone/>
                        <a:defRPr/>
                      </a:pPr>
                      <a:r>
                        <a:rPr lang="en-US" sz="2800" dirty="0" smtClean="0"/>
                        <a:t>Basic statistics</a:t>
                      </a:r>
                      <a:endParaRPr lang="en-US" sz="2800" b="1" dirty="0" smtClean="0">
                        <a:latin typeface="Arial" charset="0"/>
                      </a:endParaRPr>
                    </a:p>
                  </a:txBody>
                  <a:tcPr marL="186331" marR="186331">
                    <a:solidFill>
                      <a:schemeClr val="tx2">
                        <a:lumMod val="20000"/>
                        <a:lumOff val="80000"/>
                      </a:schemeClr>
                    </a:solidFill>
                  </a:tcPr>
                </a:tc>
                <a:tc>
                  <a:txBody>
                    <a:bodyPr/>
                    <a:lstStyle/>
                    <a:p>
                      <a:r>
                        <a:rPr lang="en-US" sz="2800" dirty="0" smtClean="0"/>
                        <a:t>Monte Carlo methods</a:t>
                      </a:r>
                      <a:endParaRPr lang="en-US" sz="2800" dirty="0"/>
                    </a:p>
                  </a:txBody>
                  <a:tcPr marL="186331" marR="186331">
                    <a:solidFill>
                      <a:schemeClr val="tx2">
                        <a:lumMod val="20000"/>
                        <a:lumOff val="80000"/>
                      </a:schemeClr>
                    </a:solidFill>
                  </a:tcPr>
                </a:tc>
              </a:tr>
              <a:tr h="518160">
                <a:tc>
                  <a:txBody>
                    <a:bodyPr/>
                    <a:lstStyle/>
                    <a:p>
                      <a:r>
                        <a:rPr lang="en-US" sz="2800" dirty="0" smtClean="0"/>
                        <a:t>Generalized N-Body</a:t>
                      </a:r>
                      <a:endParaRPr lang="en-US" sz="2800" dirty="0"/>
                    </a:p>
                  </a:txBody>
                  <a:tcPr marL="186331" marR="186331">
                    <a:lnB w="57150" cap="flat" cmpd="sng" algn="ctr">
                      <a:solidFill>
                        <a:srgbClr val="E1600B"/>
                      </a:solidFill>
                      <a:prstDash val="solid"/>
                      <a:round/>
                      <a:headEnd type="none" w="med" len="med"/>
                      <a:tailEnd type="none" w="med" len="med"/>
                    </a:lnB>
                    <a:solidFill>
                      <a:schemeClr val="accent3">
                        <a:lumMod val="40000"/>
                        <a:lumOff val="60000"/>
                      </a:schemeClr>
                    </a:solidFill>
                  </a:tcPr>
                </a:tc>
                <a:tc>
                  <a:txBody>
                    <a:bodyPr/>
                    <a:lstStyle/>
                    <a:p>
                      <a:r>
                        <a:rPr lang="en-US" sz="2800" dirty="0" smtClean="0"/>
                        <a:t>Particle methods</a:t>
                      </a:r>
                      <a:endParaRPr lang="en-US" sz="2800" dirty="0"/>
                    </a:p>
                  </a:txBody>
                  <a:tcPr marL="186331" marR="186331">
                    <a:solidFill>
                      <a:schemeClr val="accent3">
                        <a:lumMod val="40000"/>
                        <a:lumOff val="60000"/>
                      </a:schemeClr>
                    </a:solidFill>
                  </a:tcPr>
                </a:tc>
              </a:tr>
              <a:tr h="518160">
                <a:tc>
                  <a:txBody>
                    <a:bodyPr/>
                    <a:lstStyle/>
                    <a:p>
                      <a:r>
                        <a:rPr lang="en-US" sz="2800" dirty="0" smtClean="0"/>
                        <a:t>Graph-theory</a:t>
                      </a:r>
                      <a:endParaRPr lang="en-US" sz="2800" dirty="0"/>
                    </a:p>
                  </a:txBody>
                  <a:tcPr marL="186331" marR="186331">
                    <a:lnL w="57150" cap="flat" cmpd="sng" algn="ctr">
                      <a:solidFill>
                        <a:srgbClr val="E1600B"/>
                      </a:solidFill>
                      <a:prstDash val="solid"/>
                      <a:round/>
                      <a:headEnd type="none" w="med" len="med"/>
                      <a:tailEnd type="none" w="med" len="med"/>
                    </a:lnL>
                    <a:lnR w="57150" cap="flat" cmpd="sng" algn="ctr">
                      <a:solidFill>
                        <a:srgbClr val="E1600B"/>
                      </a:solidFill>
                      <a:prstDash val="solid"/>
                      <a:round/>
                      <a:headEnd type="none" w="med" len="med"/>
                      <a:tailEnd type="none" w="med" len="med"/>
                    </a:lnR>
                    <a:lnT w="57150" cap="flat" cmpd="sng" algn="ctr">
                      <a:solidFill>
                        <a:srgbClr val="E1600B"/>
                      </a:solidFill>
                      <a:prstDash val="solid"/>
                      <a:round/>
                      <a:headEnd type="none" w="med" len="med"/>
                      <a:tailEnd type="none" w="med" len="med"/>
                    </a:lnT>
                    <a:lnB w="57150" cap="flat" cmpd="sng" algn="ctr">
                      <a:solidFill>
                        <a:srgbClr val="E1600B"/>
                      </a:solidFill>
                      <a:prstDash val="solid"/>
                      <a:round/>
                      <a:headEnd type="none" w="med" len="med"/>
                      <a:tailEnd type="none" w="med" len="med"/>
                    </a:lnB>
                    <a:solidFill>
                      <a:srgbClr val="FDE486"/>
                    </a:solidFill>
                  </a:tcPr>
                </a:tc>
                <a:tc>
                  <a:txBody>
                    <a:bodyPr/>
                    <a:lstStyle/>
                    <a:p>
                      <a:r>
                        <a:rPr lang="en-US" sz="2800" dirty="0" smtClean="0"/>
                        <a:t>Unstructured meshes</a:t>
                      </a:r>
                      <a:endParaRPr lang="en-US" sz="2800" dirty="0"/>
                    </a:p>
                  </a:txBody>
                  <a:tcPr marL="186331" marR="186331">
                    <a:lnL w="57150" cap="flat" cmpd="sng" algn="ctr">
                      <a:solidFill>
                        <a:srgbClr val="E1600B"/>
                      </a:solidFill>
                      <a:prstDash val="solid"/>
                      <a:round/>
                      <a:headEnd type="none" w="med" len="med"/>
                      <a:tailEnd type="none" w="med" len="med"/>
                    </a:lnL>
                    <a:solidFill>
                      <a:schemeClr val="accent2">
                        <a:lumMod val="20000"/>
                        <a:lumOff val="80000"/>
                      </a:schemeClr>
                    </a:solidFill>
                  </a:tcPr>
                </a:tc>
              </a:tr>
              <a:tr h="518160">
                <a:tc>
                  <a:txBody>
                    <a:bodyPr/>
                    <a:lstStyle/>
                    <a:p>
                      <a:r>
                        <a:rPr lang="en-US" sz="2800" dirty="0" smtClean="0"/>
                        <a:t>Linear</a:t>
                      </a:r>
                      <a:r>
                        <a:rPr lang="en-US" sz="2800" baseline="0" dirty="0" smtClean="0"/>
                        <a:t> algebra</a:t>
                      </a:r>
                      <a:endParaRPr lang="en-US" sz="2800" dirty="0"/>
                    </a:p>
                  </a:txBody>
                  <a:tcPr marL="186331" marR="186331">
                    <a:lnT w="57150" cap="flat" cmpd="sng" algn="ctr">
                      <a:solidFill>
                        <a:srgbClr val="E1600B"/>
                      </a:solidFill>
                      <a:prstDash val="solid"/>
                      <a:round/>
                      <a:headEnd type="none" w="med" len="med"/>
                      <a:tailEnd type="none" w="med" len="med"/>
                    </a:lnT>
                    <a:solidFill>
                      <a:schemeClr val="accent4">
                        <a:lumMod val="20000"/>
                        <a:lumOff val="80000"/>
                      </a:schemeClr>
                    </a:solidFill>
                  </a:tcPr>
                </a:tc>
                <a:tc>
                  <a:txBody>
                    <a:bodyPr/>
                    <a:lstStyle/>
                    <a:p>
                      <a:r>
                        <a:rPr lang="en-US" sz="2800" dirty="0" smtClean="0"/>
                        <a:t>Dense Linear Algebra</a:t>
                      </a:r>
                      <a:endParaRPr lang="en-US" sz="2800" dirty="0"/>
                    </a:p>
                  </a:txBody>
                  <a:tcPr marL="186331" marR="186331">
                    <a:solidFill>
                      <a:schemeClr val="accent4">
                        <a:lumMod val="20000"/>
                        <a:lumOff val="80000"/>
                      </a:schemeClr>
                    </a:solidFill>
                  </a:tcPr>
                </a:tc>
              </a:tr>
              <a:tr h="518160">
                <a:tc>
                  <a:txBody>
                    <a:bodyPr/>
                    <a:lstStyle/>
                    <a:p>
                      <a:r>
                        <a:rPr lang="en-US" sz="2800" dirty="0" smtClean="0"/>
                        <a:t>Optimizations</a:t>
                      </a:r>
                      <a:endParaRPr lang="en-US" sz="2800" dirty="0"/>
                    </a:p>
                  </a:txBody>
                  <a:tcPr marL="186331" marR="186331"/>
                </a:tc>
                <a:tc>
                  <a:txBody>
                    <a:bodyPr/>
                    <a:lstStyle/>
                    <a:p>
                      <a:r>
                        <a:rPr lang="en-US" sz="2800" dirty="0" smtClean="0"/>
                        <a:t>Sparse Linear Algebra</a:t>
                      </a:r>
                      <a:endParaRPr lang="en-US" sz="2800" dirty="0"/>
                    </a:p>
                  </a:txBody>
                  <a:tcPr marL="186331" marR="186331">
                    <a:solidFill>
                      <a:srgbClr val="F3CCC8"/>
                    </a:solidFill>
                  </a:tcPr>
                </a:tc>
              </a:tr>
              <a:tr h="518160">
                <a:tc>
                  <a:txBody>
                    <a:bodyPr/>
                    <a:lstStyle/>
                    <a:p>
                      <a:r>
                        <a:rPr lang="en-US" sz="2800" dirty="0" smtClean="0"/>
                        <a:t>Integrations</a:t>
                      </a:r>
                      <a:endParaRPr lang="en-US" sz="2800" dirty="0"/>
                    </a:p>
                  </a:txBody>
                  <a:tcPr marL="186331" marR="186331"/>
                </a:tc>
                <a:tc>
                  <a:txBody>
                    <a:bodyPr/>
                    <a:lstStyle/>
                    <a:p>
                      <a:r>
                        <a:rPr lang="en-US" sz="2800" dirty="0" smtClean="0"/>
                        <a:t>Spectral</a:t>
                      </a:r>
                      <a:r>
                        <a:rPr lang="en-US" sz="2800" baseline="0" dirty="0" smtClean="0"/>
                        <a:t> methods</a:t>
                      </a:r>
                      <a:endParaRPr lang="en-US" sz="2800" dirty="0"/>
                    </a:p>
                  </a:txBody>
                  <a:tcPr marL="186331" marR="186331"/>
                </a:tc>
              </a:tr>
              <a:tr h="518160">
                <a:tc>
                  <a:txBody>
                    <a:bodyPr/>
                    <a:lstStyle/>
                    <a:p>
                      <a:r>
                        <a:rPr lang="en-US" sz="2800" dirty="0" smtClean="0"/>
                        <a:t>Alignment</a:t>
                      </a:r>
                      <a:endParaRPr lang="en-US" sz="2800" dirty="0"/>
                    </a:p>
                  </a:txBody>
                  <a:tcPr marL="186331" marR="186331"/>
                </a:tc>
                <a:tc>
                  <a:txBody>
                    <a:bodyPr/>
                    <a:lstStyle/>
                    <a:p>
                      <a:r>
                        <a:rPr lang="en-US" sz="2800" dirty="0" smtClean="0"/>
                        <a:t>Structured Meshes</a:t>
                      </a:r>
                      <a:endParaRPr lang="en-US" sz="2800" dirty="0"/>
                    </a:p>
                  </a:txBody>
                  <a:tcPr marL="186331" marR="186331"/>
                </a:tc>
              </a:tr>
            </a:tbl>
          </a:graphicData>
        </a:graphic>
      </p:graphicFrame>
      <p:sp>
        <p:nvSpPr>
          <p:cNvPr id="11" name="Left Brace 10"/>
          <p:cNvSpPr/>
          <p:nvPr/>
        </p:nvSpPr>
        <p:spPr>
          <a:xfrm>
            <a:off x="4403754" y="3492863"/>
            <a:ext cx="345122" cy="883567"/>
          </a:xfrm>
          <a:prstGeom prst="leftBrace">
            <a:avLst>
              <a:gd name="adj1" fmla="val 8333"/>
              <a:gd name="adj2" fmla="val 25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9155215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stomShape 1"/>
          <p:cNvSpPr/>
          <p:nvPr/>
        </p:nvSpPr>
        <p:spPr>
          <a:xfrm>
            <a:off x="5753940" y="43909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Vector</a:t>
            </a:r>
            <a:endParaRPr sz="1800" dirty="0"/>
          </a:p>
          <a:p>
            <a:pPr algn="ctr">
              <a:lnSpc>
                <a:spcPct val="100000"/>
              </a:lnSpc>
            </a:pPr>
            <a:r>
              <a:rPr lang="en-US" sz="1800" dirty="0" smtClean="0">
                <a:solidFill>
                  <a:srgbClr val="FFFFFF"/>
                </a:solidFill>
                <a:latin typeface="Calibri"/>
                <a:ea typeface="DejaVu Sans"/>
              </a:rPr>
              <a:t>(BLAS2)</a:t>
            </a:r>
            <a:endParaRPr sz="1800" dirty="0"/>
          </a:p>
        </p:txBody>
      </p:sp>
      <p:sp>
        <p:nvSpPr>
          <p:cNvPr id="37" name="CustomShape 2"/>
          <p:cNvSpPr/>
          <p:nvPr/>
        </p:nvSpPr>
        <p:spPr>
          <a:xfrm>
            <a:off x="4328220" y="4390920"/>
            <a:ext cx="1375846"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Sparse Matrix Product</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SpGEMM</a:t>
            </a:r>
            <a:r>
              <a:rPr lang="en-US" sz="1800" dirty="0">
                <a:solidFill>
                  <a:srgbClr val="FFFFFF"/>
                </a:solidFill>
                <a:latin typeface="Calibri"/>
                <a:ea typeface="DejaVu Sans"/>
              </a:rPr>
              <a:t>)</a:t>
            </a:r>
            <a:endParaRPr sz="1800" dirty="0"/>
          </a:p>
        </p:txBody>
      </p:sp>
      <p:sp>
        <p:nvSpPr>
          <p:cNvPr id="38" name="CustomShape 3"/>
          <p:cNvSpPr/>
          <p:nvPr/>
        </p:nvSpPr>
        <p:spPr>
          <a:xfrm>
            <a:off x="2756260" y="4390920"/>
            <a:ext cx="152364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 Times Multiple Dense Vectors</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SpMM</a:t>
            </a:r>
            <a:r>
              <a:rPr lang="en-US" sz="1800" dirty="0">
                <a:solidFill>
                  <a:srgbClr val="FFFFFF"/>
                </a:solidFill>
                <a:latin typeface="Calibri"/>
                <a:ea typeface="DejaVu Sans"/>
              </a:rPr>
              <a:t>)</a:t>
            </a:r>
            <a:endParaRPr sz="1800" dirty="0"/>
          </a:p>
        </p:txBody>
      </p:sp>
      <p:sp>
        <p:nvSpPr>
          <p:cNvPr id="39" name="CustomShape 4"/>
          <p:cNvSpPr/>
          <p:nvPr/>
        </p:nvSpPr>
        <p:spPr>
          <a:xfrm>
            <a:off x="1427641" y="4390920"/>
            <a:ext cx="12774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Matrix-Dense Vector (</a:t>
            </a:r>
            <a:r>
              <a:rPr lang="en-US" sz="1800" dirty="0" err="1">
                <a:solidFill>
                  <a:srgbClr val="FFFFFF"/>
                </a:solidFill>
                <a:latin typeface="Calibri"/>
                <a:ea typeface="DejaVu Sans"/>
              </a:rPr>
              <a:t>SpMV</a:t>
            </a:r>
            <a:r>
              <a:rPr lang="en-US" sz="1800" dirty="0">
                <a:solidFill>
                  <a:srgbClr val="FFFFFF"/>
                </a:solidFill>
                <a:latin typeface="Calibri"/>
                <a:ea typeface="DejaVu Sans"/>
              </a:rPr>
              <a:t>)</a:t>
            </a:r>
            <a:endParaRPr sz="1800" dirty="0"/>
          </a:p>
        </p:txBody>
      </p:sp>
      <p:sp>
        <p:nvSpPr>
          <p:cNvPr id="40" name="CustomShape 5"/>
          <p:cNvSpPr/>
          <p:nvPr/>
        </p:nvSpPr>
        <p:spPr>
          <a:xfrm>
            <a:off x="55881" y="4390920"/>
            <a:ext cx="132842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Matrix-Sparse Vector (</a:t>
            </a:r>
            <a:r>
              <a:rPr lang="en-US" sz="1800" dirty="0" err="1">
                <a:solidFill>
                  <a:srgbClr val="FFFFFF"/>
                </a:solidFill>
                <a:latin typeface="Calibri"/>
                <a:ea typeface="DejaVu Sans"/>
              </a:rPr>
              <a:t>SpMSpV</a:t>
            </a:r>
            <a:r>
              <a:rPr lang="en-US" sz="1800" dirty="0">
                <a:solidFill>
                  <a:srgbClr val="FFFFFF"/>
                </a:solidFill>
                <a:latin typeface="Calibri"/>
                <a:ea typeface="DejaVu Sans"/>
              </a:rPr>
              <a:t>)</a:t>
            </a:r>
            <a:endParaRPr sz="1800" dirty="0"/>
          </a:p>
        </p:txBody>
      </p:sp>
      <p:sp>
        <p:nvSpPr>
          <p:cNvPr id="42" name="CustomShape 7"/>
          <p:cNvSpPr/>
          <p:nvPr/>
        </p:nvSpPr>
        <p:spPr>
          <a:xfrm>
            <a:off x="2647080" y="6104520"/>
            <a:ext cx="4176360" cy="394920"/>
          </a:xfrm>
          <a:prstGeom prst="rect">
            <a:avLst/>
          </a:prstGeom>
          <a:noFill/>
          <a:ln>
            <a:noFill/>
          </a:ln>
        </p:spPr>
        <p:txBody>
          <a:bodyPr lIns="90000" tIns="45000" rIns="90000" bIns="45000"/>
          <a:lstStyle/>
          <a:p>
            <a:pPr>
              <a:lnSpc>
                <a:spcPct val="100000"/>
              </a:lnSpc>
            </a:pPr>
            <a:r>
              <a:rPr lang="en-US" sz="2000">
                <a:solidFill>
                  <a:srgbClr val="000000"/>
                </a:solidFill>
                <a:latin typeface="Calibri"/>
                <a:ea typeface="DejaVu Sans"/>
              </a:rPr>
              <a:t>Increasing arithmetic intensity</a:t>
            </a:r>
            <a:endParaRPr/>
          </a:p>
        </p:txBody>
      </p:sp>
      <p:sp>
        <p:nvSpPr>
          <p:cNvPr id="43" name="CustomShape 8"/>
          <p:cNvSpPr/>
          <p:nvPr/>
        </p:nvSpPr>
        <p:spPr>
          <a:xfrm>
            <a:off x="55160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Graphical Model Structure Learning (e.g., CONCORD)</a:t>
            </a:r>
            <a:endParaRPr sz="1800" dirty="0"/>
          </a:p>
        </p:txBody>
      </p:sp>
      <p:sp>
        <p:nvSpPr>
          <p:cNvPr id="44" name="CustomShape 9"/>
          <p:cNvSpPr/>
          <p:nvPr/>
        </p:nvSpPr>
        <p:spPr>
          <a:xfrm>
            <a:off x="379892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Clustering (e.g., MCL, Spectral Clustering)</a:t>
            </a:r>
            <a:endParaRPr sz="1800" dirty="0"/>
          </a:p>
        </p:txBody>
      </p:sp>
      <p:sp>
        <p:nvSpPr>
          <p:cNvPr id="45" name="CustomShape 10"/>
          <p:cNvSpPr/>
          <p:nvPr/>
        </p:nvSpPr>
        <p:spPr>
          <a:xfrm>
            <a:off x="276120" y="1242360"/>
            <a:ext cx="1557840" cy="1483200"/>
          </a:xfrm>
          <a:prstGeom prst="rect">
            <a:avLst/>
          </a:prstGeom>
          <a:solidFill>
            <a:schemeClr val="accent6">
              <a:lumMod val="40000"/>
              <a:lumOff val="60000"/>
            </a:schemeClr>
          </a:solidFill>
          <a:ln w="9360">
            <a:solidFill>
              <a:srgbClr val="77933C"/>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Logistic Regression, Support Vector Machines</a:t>
            </a:r>
            <a:endParaRPr sz="1800" dirty="0"/>
          </a:p>
        </p:txBody>
      </p:sp>
      <p:sp>
        <p:nvSpPr>
          <p:cNvPr id="46" name="CustomShape 11"/>
          <p:cNvSpPr/>
          <p:nvPr/>
        </p:nvSpPr>
        <p:spPr>
          <a:xfrm>
            <a:off x="1992540" y="1242360"/>
            <a:ext cx="1655914"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Dimensionality Reduction (e.g., NMF, CX/CUR, PCA)</a:t>
            </a:r>
            <a:endParaRPr sz="1800" dirty="0"/>
          </a:p>
        </p:txBody>
      </p:sp>
      <p:sp>
        <p:nvSpPr>
          <p:cNvPr id="47" name="Line 12"/>
          <p:cNvSpPr/>
          <p:nvPr/>
        </p:nvSpPr>
        <p:spPr>
          <a:xfrm flipH="1" flipV="1">
            <a:off x="6248400" y="2730503"/>
            <a:ext cx="1206500" cy="1663700"/>
          </a:xfrm>
          <a:prstGeom prst="line">
            <a:avLst/>
          </a:prstGeom>
          <a:ln w="38160">
            <a:solidFill>
              <a:srgbClr val="800000"/>
            </a:solidFill>
            <a:round/>
          </a:ln>
        </p:spPr>
      </p:sp>
      <p:sp>
        <p:nvSpPr>
          <p:cNvPr id="48" name="Line 13"/>
          <p:cNvSpPr/>
          <p:nvPr/>
        </p:nvSpPr>
        <p:spPr>
          <a:xfrm flipH="1" flipV="1">
            <a:off x="4597400" y="2717803"/>
            <a:ext cx="254000" cy="1638300"/>
          </a:xfrm>
          <a:prstGeom prst="line">
            <a:avLst/>
          </a:prstGeom>
          <a:ln w="38160">
            <a:solidFill>
              <a:schemeClr val="accent2">
                <a:lumMod val="50000"/>
              </a:schemeClr>
            </a:solidFill>
            <a:round/>
          </a:ln>
        </p:spPr>
      </p:sp>
      <p:sp>
        <p:nvSpPr>
          <p:cNvPr id="49" name="Line 14"/>
          <p:cNvSpPr/>
          <p:nvPr/>
        </p:nvSpPr>
        <p:spPr>
          <a:xfrm flipV="1">
            <a:off x="2032000" y="2717803"/>
            <a:ext cx="2540000" cy="1689100"/>
          </a:xfrm>
          <a:prstGeom prst="line">
            <a:avLst/>
          </a:prstGeom>
          <a:ln w="38160">
            <a:solidFill>
              <a:schemeClr val="accent2">
                <a:lumMod val="50000"/>
              </a:schemeClr>
            </a:solidFill>
            <a:round/>
          </a:ln>
        </p:spPr>
      </p:sp>
      <p:sp>
        <p:nvSpPr>
          <p:cNvPr id="50" name="Line 15"/>
          <p:cNvSpPr/>
          <p:nvPr/>
        </p:nvSpPr>
        <p:spPr>
          <a:xfrm flipV="1">
            <a:off x="2044700" y="2730503"/>
            <a:ext cx="850900" cy="1638300"/>
          </a:xfrm>
          <a:prstGeom prst="line">
            <a:avLst/>
          </a:prstGeom>
          <a:ln w="38160">
            <a:solidFill>
              <a:schemeClr val="accent6">
                <a:lumMod val="50000"/>
              </a:schemeClr>
            </a:solidFill>
            <a:round/>
          </a:ln>
        </p:spPr>
      </p:sp>
      <p:sp>
        <p:nvSpPr>
          <p:cNvPr id="51" name="Line 16"/>
          <p:cNvSpPr/>
          <p:nvPr/>
        </p:nvSpPr>
        <p:spPr>
          <a:xfrm flipH="1" flipV="1">
            <a:off x="2908300" y="2755900"/>
            <a:ext cx="457200" cy="1625600"/>
          </a:xfrm>
          <a:prstGeom prst="line">
            <a:avLst/>
          </a:prstGeom>
          <a:ln w="38160">
            <a:solidFill>
              <a:schemeClr val="accent6">
                <a:lumMod val="50000"/>
              </a:schemeClr>
            </a:solidFill>
            <a:round/>
          </a:ln>
        </p:spPr>
      </p:sp>
      <p:sp>
        <p:nvSpPr>
          <p:cNvPr id="52" name="Line 17"/>
          <p:cNvSpPr/>
          <p:nvPr/>
        </p:nvSpPr>
        <p:spPr>
          <a:xfrm flipV="1">
            <a:off x="749300" y="2730500"/>
            <a:ext cx="2146300" cy="1651000"/>
          </a:xfrm>
          <a:prstGeom prst="line">
            <a:avLst/>
          </a:prstGeom>
          <a:ln w="38160">
            <a:solidFill>
              <a:schemeClr val="accent6">
                <a:lumMod val="50000"/>
              </a:schemeClr>
            </a:solidFill>
            <a:round/>
          </a:ln>
        </p:spPr>
      </p:sp>
      <p:sp>
        <p:nvSpPr>
          <p:cNvPr id="53" name="Line 18"/>
          <p:cNvSpPr/>
          <p:nvPr/>
        </p:nvSpPr>
        <p:spPr>
          <a:xfrm flipH="1" flipV="1">
            <a:off x="1239840" y="2725923"/>
            <a:ext cx="779460" cy="1655580"/>
          </a:xfrm>
          <a:prstGeom prst="line">
            <a:avLst/>
          </a:prstGeom>
          <a:ln w="38160">
            <a:solidFill>
              <a:schemeClr val="accent3">
                <a:lumMod val="50000"/>
              </a:schemeClr>
            </a:solidFill>
            <a:round/>
          </a:ln>
        </p:spPr>
      </p:sp>
      <p:sp>
        <p:nvSpPr>
          <p:cNvPr id="54" name="Line 19"/>
          <p:cNvSpPr/>
          <p:nvPr/>
        </p:nvSpPr>
        <p:spPr>
          <a:xfrm flipV="1">
            <a:off x="749300" y="2725920"/>
            <a:ext cx="490540" cy="1668280"/>
          </a:xfrm>
          <a:prstGeom prst="line">
            <a:avLst/>
          </a:prstGeom>
          <a:ln w="38160">
            <a:solidFill>
              <a:schemeClr val="accent3">
                <a:lumMod val="50000"/>
              </a:schemeClr>
            </a:solidFill>
            <a:round/>
          </a:ln>
        </p:spPr>
      </p:sp>
      <p:sp>
        <p:nvSpPr>
          <p:cNvPr id="55" name="Line 20"/>
          <p:cNvSpPr/>
          <p:nvPr/>
        </p:nvSpPr>
        <p:spPr>
          <a:xfrm flipV="1">
            <a:off x="3416300" y="2730503"/>
            <a:ext cx="2832100" cy="1638300"/>
          </a:xfrm>
          <a:prstGeom prst="line">
            <a:avLst/>
          </a:prstGeom>
          <a:ln w="38160">
            <a:solidFill>
              <a:srgbClr val="800000"/>
            </a:solidFill>
            <a:round/>
          </a:ln>
        </p:spPr>
      </p:sp>
      <p:sp>
        <p:nvSpPr>
          <p:cNvPr id="58" name="Line 23"/>
          <p:cNvSpPr/>
          <p:nvPr/>
        </p:nvSpPr>
        <p:spPr>
          <a:xfrm flipH="1" flipV="1">
            <a:off x="2882900" y="2755900"/>
            <a:ext cx="4559300" cy="1625600"/>
          </a:xfrm>
          <a:prstGeom prst="line">
            <a:avLst/>
          </a:prstGeom>
          <a:ln w="38160">
            <a:solidFill>
              <a:schemeClr val="accent6">
                <a:lumMod val="50000"/>
              </a:schemeClr>
            </a:solidFill>
            <a:round/>
          </a:ln>
        </p:spPr>
      </p:sp>
      <p:sp>
        <p:nvSpPr>
          <p:cNvPr id="59" name="Line 24"/>
          <p:cNvSpPr/>
          <p:nvPr/>
        </p:nvSpPr>
        <p:spPr>
          <a:xfrm flipH="1" flipV="1">
            <a:off x="2895600" y="2755900"/>
            <a:ext cx="1955800" cy="1625600"/>
          </a:xfrm>
          <a:prstGeom prst="line">
            <a:avLst/>
          </a:prstGeom>
          <a:ln w="38160">
            <a:solidFill>
              <a:schemeClr val="accent6">
                <a:lumMod val="50000"/>
              </a:schemeClr>
            </a:solidFill>
            <a:round/>
          </a:ln>
        </p:spPr>
      </p:sp>
      <p:sp>
        <p:nvSpPr>
          <p:cNvPr id="60" name="Line 25"/>
          <p:cNvSpPr/>
          <p:nvPr/>
        </p:nvSpPr>
        <p:spPr>
          <a:xfrm flipV="1">
            <a:off x="3378200" y="2705100"/>
            <a:ext cx="1206500" cy="1676400"/>
          </a:xfrm>
          <a:prstGeom prst="line">
            <a:avLst/>
          </a:prstGeom>
          <a:ln w="38160">
            <a:solidFill>
              <a:schemeClr val="accent2">
                <a:lumMod val="50000"/>
              </a:schemeClr>
            </a:solidFill>
            <a:round/>
          </a:ln>
        </p:spPr>
      </p:sp>
      <p:sp>
        <p:nvSpPr>
          <p:cNvPr id="61" name="Line 26"/>
          <p:cNvSpPr/>
          <p:nvPr/>
        </p:nvSpPr>
        <p:spPr>
          <a:xfrm flipV="1">
            <a:off x="749300" y="2743200"/>
            <a:ext cx="3784600" cy="1625600"/>
          </a:xfrm>
          <a:prstGeom prst="line">
            <a:avLst/>
          </a:prstGeom>
          <a:ln w="38160">
            <a:solidFill>
              <a:schemeClr val="accent2">
                <a:lumMod val="50000"/>
              </a:schemeClr>
            </a:solidFill>
            <a:round/>
          </a:ln>
        </p:spPr>
      </p:sp>
      <p:sp>
        <p:nvSpPr>
          <p:cNvPr id="2" name="Title 1"/>
          <p:cNvSpPr>
            <a:spLocks noGrp="1"/>
          </p:cNvSpPr>
          <p:nvPr>
            <p:ph type="title"/>
          </p:nvPr>
        </p:nvSpPr>
        <p:spPr/>
        <p:txBody>
          <a:bodyPr>
            <a:normAutofit/>
          </a:bodyPr>
          <a:lstStyle/>
          <a:p>
            <a:r>
              <a:rPr lang="en-US" dirty="0" smtClean="0"/>
              <a:t>Machine Learning Mapping to Linear Algebra</a:t>
            </a:r>
            <a:endParaRPr lang="en-US" dirty="0"/>
          </a:p>
        </p:txBody>
      </p:sp>
      <p:sp>
        <p:nvSpPr>
          <p:cNvPr id="3" name="Right Arrow 2"/>
          <p:cNvSpPr/>
          <p:nvPr/>
        </p:nvSpPr>
        <p:spPr>
          <a:xfrm>
            <a:off x="101600" y="5880100"/>
            <a:ext cx="8648700" cy="228600"/>
          </a:xfrm>
          <a:prstGeom prst="rightArrow">
            <a:avLst/>
          </a:prstGeom>
          <a:gradFill flip="none" rotWithShape="1">
            <a:gsLst>
              <a:gs pos="0">
                <a:srgbClr val="3366FF"/>
              </a:gs>
              <a:gs pos="100000">
                <a:srgbClr val="800000"/>
              </a:gs>
              <a:gs pos="68000">
                <a:schemeClr val="accent2">
                  <a:lumMod val="75000"/>
                </a:schemeClr>
              </a:gs>
              <a:gs pos="37000">
                <a:schemeClr val="accent3">
                  <a:lumMod val="75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ustomShape 8"/>
          <p:cNvSpPr/>
          <p:nvPr/>
        </p:nvSpPr>
        <p:spPr>
          <a:xfrm>
            <a:off x="72686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smtClean="0">
                <a:solidFill>
                  <a:srgbClr val="000000"/>
                </a:solidFill>
                <a:latin typeface="Calibri"/>
                <a:ea typeface="DejaVu Sans"/>
              </a:rPr>
              <a:t>Deep Learning (Convolutional Neural Nets)</a:t>
            </a:r>
            <a:endParaRPr sz="1800" dirty="0"/>
          </a:p>
        </p:txBody>
      </p:sp>
      <p:sp>
        <p:nvSpPr>
          <p:cNvPr id="31" name="CustomShape 1"/>
          <p:cNvSpPr/>
          <p:nvPr/>
        </p:nvSpPr>
        <p:spPr>
          <a:xfrm>
            <a:off x="6795340" y="4378220"/>
            <a:ext cx="12818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Dense Matrix Product</a:t>
            </a:r>
            <a:endParaRPr sz="1800" dirty="0"/>
          </a:p>
          <a:p>
            <a:pPr algn="ctr">
              <a:lnSpc>
                <a:spcPct val="100000"/>
              </a:lnSpc>
            </a:pPr>
            <a:r>
              <a:rPr lang="en-US" sz="1800" dirty="0">
                <a:solidFill>
                  <a:srgbClr val="FFFFFF"/>
                </a:solidFill>
                <a:latin typeface="Calibri"/>
                <a:ea typeface="DejaVu Sans"/>
              </a:rPr>
              <a:t>(SpDM</a:t>
            </a:r>
            <a:r>
              <a:rPr lang="en-US" sz="1800" baseline="30000" dirty="0">
                <a:solidFill>
                  <a:srgbClr val="FFFFFF"/>
                </a:solidFill>
                <a:latin typeface="Calibri"/>
                <a:ea typeface="DejaVu Sans"/>
              </a:rPr>
              <a:t>3</a:t>
            </a:r>
            <a:r>
              <a:rPr lang="en-US" sz="1800" dirty="0">
                <a:solidFill>
                  <a:srgbClr val="FFFFFF"/>
                </a:solidFill>
                <a:latin typeface="Calibri"/>
                <a:ea typeface="DejaVu Sans"/>
              </a:rPr>
              <a:t>)</a:t>
            </a:r>
            <a:endParaRPr sz="1800" dirty="0"/>
          </a:p>
        </p:txBody>
      </p:sp>
      <p:sp>
        <p:nvSpPr>
          <p:cNvPr id="32" name="CustomShape 1"/>
          <p:cNvSpPr/>
          <p:nvPr/>
        </p:nvSpPr>
        <p:spPr>
          <a:xfrm>
            <a:off x="8116140" y="43655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Matrix (BLAS3)</a:t>
            </a:r>
            <a:endParaRPr sz="1800" dirty="0"/>
          </a:p>
        </p:txBody>
      </p:sp>
      <p:sp>
        <p:nvSpPr>
          <p:cNvPr id="33" name="Line 20"/>
          <p:cNvSpPr/>
          <p:nvPr/>
        </p:nvSpPr>
        <p:spPr>
          <a:xfrm flipV="1">
            <a:off x="6223000" y="2743203"/>
            <a:ext cx="1879600" cy="1638300"/>
          </a:xfrm>
          <a:prstGeom prst="line">
            <a:avLst/>
          </a:prstGeom>
          <a:ln w="38160">
            <a:solidFill>
              <a:schemeClr val="accent1">
                <a:lumMod val="75000"/>
              </a:schemeClr>
            </a:solidFill>
            <a:round/>
          </a:ln>
        </p:spPr>
      </p:sp>
      <p:sp>
        <p:nvSpPr>
          <p:cNvPr id="34" name="Line 20"/>
          <p:cNvSpPr/>
          <p:nvPr/>
        </p:nvSpPr>
        <p:spPr>
          <a:xfrm flipH="1" flipV="1">
            <a:off x="8102600" y="2743203"/>
            <a:ext cx="495300" cy="1638300"/>
          </a:xfrm>
          <a:prstGeom prst="line">
            <a:avLst/>
          </a:prstGeom>
          <a:ln w="38160">
            <a:solidFill>
              <a:schemeClr val="accent1">
                <a:lumMod val="75000"/>
              </a:schemeClr>
            </a:solidFill>
            <a:round/>
          </a:ln>
        </p:spPr>
      </p:sp>
      <p:sp>
        <p:nvSpPr>
          <p:cNvPr id="35" name="Rectangle 34"/>
          <p:cNvSpPr/>
          <p:nvPr/>
        </p:nvSpPr>
        <p:spPr>
          <a:xfrm>
            <a:off x="457200" y="5997619"/>
            <a:ext cx="6059648" cy="338554"/>
          </a:xfrm>
          <a:prstGeom prst="rect">
            <a:avLst/>
          </a:prstGeom>
        </p:spPr>
        <p:txBody>
          <a:bodyPr wrap="square">
            <a:spAutoFit/>
          </a:bodyPr>
          <a:lstStyle/>
          <a:p>
            <a:r>
              <a:rPr lang="en-US" sz="1600" dirty="0" err="1" smtClean="0"/>
              <a:t>Aydin</a:t>
            </a:r>
            <a:r>
              <a:rPr lang="en-US" sz="1600" dirty="0" smtClean="0"/>
              <a:t> </a:t>
            </a:r>
            <a:r>
              <a:rPr lang="en-US" sz="1600" dirty="0" err="1" smtClean="0"/>
              <a:t>Buluc</a:t>
            </a:r>
            <a:endParaRPr lang="en-US" sz="1600" dirty="0"/>
          </a:p>
        </p:txBody>
      </p:sp>
    </p:spTree>
    <p:extLst>
      <p:ext uri="{BB962C8B-B14F-4D97-AF65-F5344CB8AC3E}">
        <p14:creationId xmlns:p14="http://schemas.microsoft.com/office/powerpoint/2010/main" val="3130869068"/>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4496"/>
            <a:ext cx="8229600" cy="990600"/>
          </a:xfrm>
        </p:spPr>
        <p:txBody>
          <a:bodyPr>
            <a:normAutofit/>
          </a:bodyPr>
          <a:lstStyle/>
          <a:p>
            <a:pPr algn="ctr"/>
            <a:r>
              <a:rPr lang="en-US" sz="3200" dirty="0" smtClean="0"/>
              <a:t>Random Access Analytics</a:t>
            </a:r>
            <a:endParaRPr lang="en-US" sz="3200" dirty="0"/>
          </a:p>
        </p:txBody>
      </p:sp>
      <p:pic>
        <p:nvPicPr>
          <p:cNvPr id="8" name="Picture 7" descr="pgas.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24753" y="2095168"/>
            <a:ext cx="3314263" cy="4145273"/>
          </a:xfrm>
          <a:prstGeom prst="rect">
            <a:avLst/>
          </a:prstGeom>
          <a:solidFill>
            <a:schemeClr val="tx1"/>
          </a:solidFill>
        </p:spPr>
      </p:pic>
      <p:sp>
        <p:nvSpPr>
          <p:cNvPr id="6" name="Content Placeholder 5"/>
          <p:cNvSpPr>
            <a:spLocks noGrp="1"/>
          </p:cNvSpPr>
          <p:nvPr>
            <p:ph idx="1"/>
          </p:nvPr>
        </p:nvSpPr>
        <p:spPr>
          <a:xfrm>
            <a:off x="457198" y="1375589"/>
            <a:ext cx="7163432" cy="3279329"/>
          </a:xfrm>
        </p:spPr>
        <p:txBody>
          <a:bodyPr>
            <a:normAutofit/>
          </a:bodyPr>
          <a:lstStyle/>
          <a:p>
            <a:r>
              <a:rPr lang="en-US" dirty="0" smtClean="0"/>
              <a:t>Genome assembly “needs shared memory”</a:t>
            </a:r>
            <a:endParaRPr lang="en-US" dirty="0"/>
          </a:p>
          <a:p>
            <a:endParaRPr lang="en-US" dirty="0" smtClean="0"/>
          </a:p>
          <a:p>
            <a:r>
              <a:rPr lang="en-US" dirty="0" smtClean="0"/>
              <a:t>Low overhead communication</a:t>
            </a:r>
          </a:p>
          <a:p>
            <a:r>
              <a:rPr lang="en-US" dirty="0" smtClean="0"/>
              <a:t>Remote atomics</a:t>
            </a:r>
          </a:p>
          <a:p>
            <a:r>
              <a:rPr lang="en-US" dirty="0" smtClean="0"/>
              <a:t>Partitions for any structure</a:t>
            </a:r>
          </a:p>
        </p:txBody>
      </p:sp>
      <p:sp>
        <p:nvSpPr>
          <p:cNvPr id="3" name="TextBox 2"/>
          <p:cNvSpPr txBox="1"/>
          <p:nvPr/>
        </p:nvSpPr>
        <p:spPr>
          <a:xfrm>
            <a:off x="1693476" y="2095165"/>
            <a:ext cx="3383709" cy="523220"/>
          </a:xfrm>
          <a:prstGeom prst="rect">
            <a:avLst/>
          </a:prstGeom>
          <a:noFill/>
        </p:spPr>
        <p:txBody>
          <a:bodyPr wrap="none" rtlCol="0">
            <a:spAutoFit/>
          </a:bodyPr>
          <a:lstStyle/>
          <a:p>
            <a:r>
              <a:rPr lang="en-US" sz="2800" b="1" dirty="0" smtClean="0">
                <a:solidFill>
                  <a:srgbClr val="FFFFD4"/>
                </a:solidFill>
              </a:rPr>
              <a:t>Global Address Space</a:t>
            </a:r>
            <a:endParaRPr lang="en-US" sz="2800" b="1" dirty="0">
              <a:solidFill>
                <a:srgbClr val="FFFFD4"/>
              </a:solidFill>
            </a:endParaRPr>
          </a:p>
        </p:txBody>
      </p:sp>
      <p:cxnSp>
        <p:nvCxnSpPr>
          <p:cNvPr id="5" name="Straight Connector 4"/>
          <p:cNvCxnSpPr/>
          <p:nvPr/>
        </p:nvCxnSpPr>
        <p:spPr>
          <a:xfrm flipV="1">
            <a:off x="3764957" y="1591242"/>
            <a:ext cx="3507909" cy="362804"/>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Content Placeholder 5"/>
          <p:cNvSpPr txBox="1">
            <a:spLocks/>
          </p:cNvSpPr>
          <p:nvPr/>
        </p:nvSpPr>
        <p:spPr>
          <a:xfrm>
            <a:off x="457200" y="4654916"/>
            <a:ext cx="5167550" cy="1647632"/>
          </a:xfrm>
          <a:prstGeom prst="rect">
            <a:avLst/>
          </a:prstGeom>
        </p:spPr>
        <p:txBody>
          <a:bodyPr vert="horz" lIns="91435" tIns="45718" rIns="91435" bIns="45718" rtlCol="0">
            <a:normAutofit/>
          </a:bodyPr>
          <a:lstStyle>
            <a:lvl1pPr marL="342883" indent="-342883" algn="l" defTabSz="457177" rtl="0" eaLnBrk="1" latinLnBrk="0" hangingPunct="1">
              <a:spcBef>
                <a:spcPct val="20000"/>
              </a:spcBef>
              <a:buFont typeface="Arial"/>
              <a:buChar char="•"/>
              <a:defRPr sz="2800" b="1"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4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0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7"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solidFill>
                  <a:srgbClr val="FFFFD4"/>
                </a:solidFill>
              </a:rPr>
              <a:t>Scales to 15K+ cores</a:t>
            </a:r>
          </a:p>
          <a:p>
            <a:pPr marL="0" indent="0">
              <a:buNone/>
            </a:pPr>
            <a:r>
              <a:rPr lang="en-US" dirty="0" smtClean="0">
                <a:solidFill>
                  <a:srgbClr val="FFFFD4"/>
                </a:solidFill>
              </a:rPr>
              <a:t>Under 10 minutes for human</a:t>
            </a:r>
          </a:p>
          <a:p>
            <a:pPr marL="0" indent="0">
              <a:buNone/>
            </a:pPr>
            <a:r>
              <a:rPr lang="en-US" dirty="0" smtClean="0">
                <a:solidFill>
                  <a:srgbClr val="FFFFD4"/>
                </a:solidFill>
              </a:rPr>
              <a:t>First ever solution</a:t>
            </a:r>
          </a:p>
        </p:txBody>
      </p:sp>
      <p:sp>
        <p:nvSpPr>
          <p:cNvPr id="10" name="TextBox 9"/>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smtClean="0"/>
              <a:t>E. </a:t>
            </a:r>
            <a:r>
              <a:rPr lang="en-US" sz="1600" i="1" dirty="0" err="1" smtClean="0"/>
              <a:t>Georganas</a:t>
            </a:r>
            <a:r>
              <a:rPr lang="en-US" sz="1600" i="1" dirty="0" smtClean="0"/>
              <a:t>, A. </a:t>
            </a:r>
            <a:r>
              <a:rPr lang="en-US" sz="1600" i="1" dirty="0" err="1" smtClean="0"/>
              <a:t>Buluc</a:t>
            </a:r>
            <a:r>
              <a:rPr lang="en-US" sz="1600" i="1" dirty="0" smtClean="0"/>
              <a:t>, J. Chapman, S. </a:t>
            </a:r>
            <a:r>
              <a:rPr lang="en-US" sz="1600" i="1" dirty="0" err="1" smtClean="0"/>
              <a:t>Hofmeyr</a:t>
            </a:r>
            <a:r>
              <a:rPr lang="en-US" sz="1600" i="1" dirty="0" smtClean="0"/>
              <a:t>, C. </a:t>
            </a:r>
            <a:r>
              <a:rPr lang="en-US" sz="1600" i="1" dirty="0" err="1" smtClean="0"/>
              <a:t>Aluru</a:t>
            </a:r>
            <a:r>
              <a:rPr lang="en-US" sz="1600" i="1" dirty="0" smtClean="0"/>
              <a:t>, R. Egan, L. </a:t>
            </a:r>
            <a:r>
              <a:rPr lang="en-US" sz="1600" i="1" dirty="0" err="1" smtClean="0"/>
              <a:t>Oliker</a:t>
            </a:r>
            <a:r>
              <a:rPr lang="en-US" sz="1600" i="1" dirty="0" smtClean="0"/>
              <a:t>, D. </a:t>
            </a:r>
            <a:r>
              <a:rPr lang="en-US" sz="1600" i="1" dirty="0" err="1" smtClean="0"/>
              <a:t>Rokhsar</a:t>
            </a:r>
            <a:r>
              <a:rPr lang="en-US" sz="1600" i="1" dirty="0" smtClean="0"/>
              <a:t>, K. Yelick </a:t>
            </a:r>
            <a:endParaRPr lang="en-US" sz="1600" i="1" dirty="0"/>
          </a:p>
        </p:txBody>
      </p:sp>
    </p:spTree>
    <p:extLst>
      <p:ext uri="{BB962C8B-B14F-4D97-AF65-F5344CB8AC3E}">
        <p14:creationId xmlns:p14="http://schemas.microsoft.com/office/powerpoint/2010/main" val="878124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End Game for Moore’s Law</a:t>
            </a: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2727" y="3441700"/>
            <a:ext cx="2476348" cy="2313015"/>
          </a:xfrm>
          <a:prstGeom prst="rect">
            <a:avLst/>
          </a:prstGeom>
        </p:spPr>
      </p:pic>
      <p:sp>
        <p:nvSpPr>
          <p:cNvPr id="4" name="TextBox 3"/>
          <p:cNvSpPr txBox="1"/>
          <p:nvPr/>
        </p:nvSpPr>
        <p:spPr>
          <a:xfrm>
            <a:off x="6090377" y="5651500"/>
            <a:ext cx="2926623" cy="646331"/>
          </a:xfrm>
          <a:prstGeom prst="rect">
            <a:avLst/>
          </a:prstGeom>
          <a:noFill/>
        </p:spPr>
        <p:txBody>
          <a:bodyPr wrap="square" rtlCol="0">
            <a:spAutoFit/>
          </a:bodyPr>
          <a:lstStyle/>
          <a:p>
            <a:r>
              <a:rPr lang="en-US" dirty="0" smtClean="0"/>
              <a:t>Google designs its own Tensor Processing Unit (TPU)</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9096" y="2070100"/>
            <a:ext cx="2768521" cy="2298700"/>
          </a:xfrm>
          <a:prstGeom prst="rect">
            <a:avLst/>
          </a:prstGeom>
        </p:spPr>
      </p:pic>
      <p:sp>
        <p:nvSpPr>
          <p:cNvPr id="6" name="TextBox 5"/>
          <p:cNvSpPr txBox="1"/>
          <p:nvPr/>
        </p:nvSpPr>
        <p:spPr>
          <a:xfrm>
            <a:off x="3683000" y="4356100"/>
            <a:ext cx="2667000" cy="646331"/>
          </a:xfrm>
          <a:prstGeom prst="rect">
            <a:avLst/>
          </a:prstGeom>
          <a:noFill/>
        </p:spPr>
        <p:txBody>
          <a:bodyPr wrap="square" rtlCol="0">
            <a:spAutoFit/>
          </a:bodyPr>
          <a:lstStyle/>
          <a:p>
            <a:r>
              <a:rPr lang="en-US" dirty="0" smtClean="0"/>
              <a:t>Intel buys deep learning startup, </a:t>
            </a:r>
            <a:r>
              <a:rPr lang="en-US" dirty="0" err="1" smtClean="0"/>
              <a:t>Nervana</a:t>
            </a:r>
            <a:endParaRPr lang="en-US"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14400"/>
            <a:ext cx="4025661" cy="1828800"/>
          </a:xfrm>
          <a:prstGeom prst="rect">
            <a:avLst/>
          </a:prstGeom>
        </p:spPr>
      </p:pic>
      <p:sp>
        <p:nvSpPr>
          <p:cNvPr id="8" name="TextBox 7"/>
          <p:cNvSpPr txBox="1"/>
          <p:nvPr/>
        </p:nvSpPr>
        <p:spPr>
          <a:xfrm>
            <a:off x="381000" y="2895600"/>
            <a:ext cx="2667000" cy="923330"/>
          </a:xfrm>
          <a:prstGeom prst="rect">
            <a:avLst/>
          </a:prstGeom>
          <a:noFill/>
        </p:spPr>
        <p:txBody>
          <a:bodyPr wrap="square" rtlCol="0">
            <a:spAutoFit/>
          </a:bodyPr>
          <a:lstStyle/>
          <a:p>
            <a:r>
              <a:rPr lang="en-US" dirty="0" smtClean="0"/>
              <a:t>NVIDIA builds deep learning appliance with P100 Tesla’s</a:t>
            </a:r>
            <a:endParaRPr lang="en-US" dirty="0"/>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40628" y="3818930"/>
            <a:ext cx="1800040" cy="1437252"/>
          </a:xfrm>
          <a:prstGeom prst="rect">
            <a:avLst/>
          </a:prstGeom>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6"/>
          <a:stretch>
            <a:fillRect/>
          </a:stretch>
        </p:blipFill>
        <p:spPr>
          <a:xfrm>
            <a:off x="6619119" y="1243883"/>
            <a:ext cx="1967043" cy="1011801"/>
          </a:xfrm>
          <a:prstGeom prst="rect">
            <a:avLst/>
          </a:prstGeom>
        </p:spPr>
      </p:pic>
      <p:sp>
        <p:nvSpPr>
          <p:cNvPr id="13" name="TextBox 12"/>
          <p:cNvSpPr txBox="1"/>
          <p:nvPr/>
        </p:nvSpPr>
        <p:spPr>
          <a:xfrm>
            <a:off x="6820472" y="2359640"/>
            <a:ext cx="2586577" cy="369332"/>
          </a:xfrm>
          <a:prstGeom prst="rect">
            <a:avLst/>
          </a:prstGeom>
          <a:noFill/>
        </p:spPr>
        <p:txBody>
          <a:bodyPr wrap="square" rtlCol="0">
            <a:spAutoFit/>
          </a:bodyPr>
          <a:lstStyle/>
          <a:p>
            <a:r>
              <a:rPr lang="en-US" sz="1800" dirty="0" smtClean="0"/>
              <a:t>FPGAs</a:t>
            </a:r>
          </a:p>
        </p:txBody>
      </p:sp>
    </p:spTree>
    <p:extLst>
      <p:ext uri="{BB962C8B-B14F-4D97-AF65-F5344CB8AC3E}">
        <p14:creationId xmlns:p14="http://schemas.microsoft.com/office/powerpoint/2010/main" val="50125125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ea typeface="Helvetica"/>
              </a:rPr>
              <a:t>Data processing with special purpose hardware</a:t>
            </a:r>
            <a:endParaRPr lang="en-US" dirty="0"/>
          </a:p>
        </p:txBody>
      </p:sp>
      <p:sp>
        <p:nvSpPr>
          <p:cNvPr id="250" name="Shape 250"/>
          <p:cNvSpPr>
            <a:spLocks noGrp="1"/>
          </p:cNvSpPr>
          <p:nvPr>
            <p:ph type="sldNum" sz="quarter" idx="4294967295"/>
          </p:nvPr>
        </p:nvSpPr>
        <p:spPr>
          <a:xfrm>
            <a:off x="8974138" y="6500815"/>
            <a:ext cx="169862" cy="266700"/>
          </a:xfrm>
          <a:prstGeom prst="rect">
            <a:avLst/>
          </a:prstGeom>
          <a:extLst>
            <a:ext uri="{C572A759-6A51-4108-AA02-DFA0A04FC94B}">
              <ma14:wrappingTextBoxFlag xmlns:ma14="http://schemas.microsoft.com/office/mac/drawingml/2011/main" val="1"/>
            </a:ext>
          </a:extLst>
        </p:spPr>
        <p:txBody>
          <a:bodyPr>
            <a:normAutofit fontScale="77500" lnSpcReduction="20000"/>
          </a:bodyPr>
          <a:lstStyle/>
          <a:p>
            <a:fld id="{86CB4B4D-7CA3-9044-876B-883B54F8677D}" type="slidenum">
              <a:rPr>
                <a:latin typeface="Helvetica Light"/>
                <a:ea typeface="Helvetica Light"/>
                <a:cs typeface="Helvetica Light"/>
              </a:rPr>
              <a:pPr/>
              <a:t>38</a:t>
            </a:fld>
            <a:endParaRPr>
              <a:latin typeface="Helvetica Light"/>
              <a:ea typeface="Helvetica Light"/>
              <a:cs typeface="Helvetica Light"/>
            </a:endParaRPr>
          </a:p>
        </p:txBody>
      </p:sp>
      <p:pic>
        <p:nvPicPr>
          <p:cNvPr id="254" name="image05.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60342" y="2706207"/>
            <a:ext cx="3183632" cy="1800999"/>
          </a:xfrm>
          <a:prstGeom prst="rect">
            <a:avLst/>
          </a:prstGeom>
          <a:solidFill>
            <a:srgbClr val="FFFFFF"/>
          </a:solidFill>
          <a:ln w="12700">
            <a:miter lim="400000"/>
          </a:ln>
        </p:spPr>
      </p:pic>
      <p:sp>
        <p:nvSpPr>
          <p:cNvPr id="276" name="Shape 276"/>
          <p:cNvSpPr/>
          <p:nvPr/>
        </p:nvSpPr>
        <p:spPr>
          <a:xfrm>
            <a:off x="679653" y="1480073"/>
            <a:ext cx="8289436" cy="810771"/>
          </a:xfrm>
          <a:prstGeom prst="rect">
            <a:avLst/>
          </a:prstGeom>
          <a:noFill/>
          <a:ln w="12700">
            <a:miter lim="400000"/>
          </a:ln>
          <a:extLst>
            <a:ext uri="{C572A759-6A51-4108-AA02-DFA0A04FC94B}">
              <ma14:wrappingTextBoxFlag xmlns:ma14="http://schemas.microsoft.com/office/mac/drawingml/2011/main" val="1"/>
            </a:ext>
          </a:extLst>
        </p:spPr>
        <p:txBody>
          <a:bodyPr wrap="square" lIns="35705" tIns="35705" rIns="35705" bIns="35705" anchor="ctr">
            <a:spAutoFit/>
          </a:bodyPr>
          <a:lstStyle/>
          <a:p>
            <a:pPr marL="342900" indent="-342900" defTabSz="410625" hangingPunct="0">
              <a:buFont typeface="Arial"/>
              <a:buChar char="•"/>
            </a:pPr>
            <a:r>
              <a:rPr lang="en-US" sz="2400" kern="0" dirty="0" smtClean="0">
                <a:solidFill>
                  <a:srgbClr val="FFFFFF"/>
                </a:solidFill>
                <a:ea typeface="Helvetica Light"/>
                <a:cs typeface="Helvetica Light"/>
                <a:sym typeface="Helvetica Light"/>
              </a:rPr>
              <a:t>General trend towards specialization for </a:t>
            </a:r>
            <a:r>
              <a:rPr lang="en-US" sz="2400" kern="0" dirty="0" smtClean="0">
                <a:solidFill>
                  <a:srgbClr val="FFFFFF"/>
                </a:solidFill>
                <a:ea typeface="Helvetica Light"/>
                <a:cs typeface="Helvetica Light"/>
                <a:sym typeface="Helvetica Light"/>
              </a:rPr>
              <a:t>performance</a:t>
            </a:r>
            <a:endParaRPr lang="en-US" sz="2400" kern="0" dirty="0" smtClean="0">
              <a:solidFill>
                <a:srgbClr val="FFFFFF"/>
              </a:solidFill>
              <a:ea typeface="Helvetica Light"/>
              <a:cs typeface="Helvetica Light"/>
              <a:sym typeface="Helvetica Light"/>
            </a:endParaRPr>
          </a:p>
          <a:p>
            <a:pPr marL="342900" indent="-342900" defTabSz="410625" hangingPunct="0">
              <a:buFont typeface="Arial"/>
              <a:buChar char="•"/>
            </a:pPr>
            <a:r>
              <a:rPr lang="en-US" sz="2400" kern="0" dirty="0" smtClean="0">
                <a:solidFill>
                  <a:srgbClr val="FFFFFF"/>
                </a:solidFill>
                <a:ea typeface="Helvetica Light"/>
                <a:cs typeface="Helvetica Light"/>
                <a:sym typeface="Helvetica Light"/>
              </a:rPr>
              <a:t>Data processing (on raw data) will be first in DOE</a:t>
            </a:r>
            <a:endParaRPr sz="2400" kern="0" dirty="0">
              <a:solidFill>
                <a:srgbClr val="FFFFFF"/>
              </a:solidFill>
              <a:ea typeface="Helvetica Light"/>
              <a:cs typeface="Helvetica Light"/>
              <a:sym typeface="Helvetica Light"/>
            </a:endParaRPr>
          </a:p>
        </p:txBody>
      </p:sp>
      <p:sp>
        <p:nvSpPr>
          <p:cNvPr id="4" name="TextBox 3"/>
          <p:cNvSpPr txBox="1"/>
          <p:nvPr/>
        </p:nvSpPr>
        <p:spPr>
          <a:xfrm>
            <a:off x="360348" y="5008777"/>
            <a:ext cx="4153789" cy="369332"/>
          </a:xfrm>
          <a:prstGeom prst="rect">
            <a:avLst/>
          </a:prstGeom>
          <a:noFill/>
        </p:spPr>
        <p:txBody>
          <a:bodyPr wrap="none" rtlCol="0">
            <a:spAutoFit/>
          </a:bodyPr>
          <a:lstStyle/>
          <a:p>
            <a:r>
              <a:rPr lang="en-US" dirty="0" smtClean="0"/>
              <a:t>Particle Tracking with </a:t>
            </a:r>
            <a:r>
              <a:rPr lang="en-US" dirty="0" err="1" smtClean="0"/>
              <a:t>Neuromorphic</a:t>
            </a:r>
            <a:r>
              <a:rPr lang="en-US" dirty="0" smtClean="0"/>
              <a:t> chips</a:t>
            </a:r>
            <a:endParaRPr lang="en-US" dirty="0"/>
          </a:p>
        </p:txBody>
      </p:sp>
      <p:sp>
        <p:nvSpPr>
          <p:cNvPr id="33" name="TextBox 32"/>
          <p:cNvSpPr txBox="1"/>
          <p:nvPr/>
        </p:nvSpPr>
        <p:spPr>
          <a:xfrm>
            <a:off x="1263943" y="5533475"/>
            <a:ext cx="2410035" cy="369332"/>
          </a:xfrm>
          <a:prstGeom prst="rect">
            <a:avLst/>
          </a:prstGeom>
          <a:noFill/>
        </p:spPr>
        <p:txBody>
          <a:bodyPr wrap="none" rtlCol="0">
            <a:spAutoFit/>
          </a:bodyPr>
          <a:lstStyle/>
          <a:p>
            <a:r>
              <a:rPr lang="en-US" dirty="0" smtClean="0"/>
              <a:t>Computing in Detectors</a:t>
            </a:r>
            <a:endParaRPr lang="en-US" dirty="0"/>
          </a:p>
        </p:txBody>
      </p:sp>
      <p:sp>
        <p:nvSpPr>
          <p:cNvPr id="34" name="TextBox 33"/>
          <p:cNvSpPr txBox="1"/>
          <p:nvPr/>
        </p:nvSpPr>
        <p:spPr>
          <a:xfrm>
            <a:off x="3936322" y="5870540"/>
            <a:ext cx="2723823" cy="369332"/>
          </a:xfrm>
          <a:prstGeom prst="rect">
            <a:avLst/>
          </a:prstGeom>
          <a:noFill/>
        </p:spPr>
        <p:txBody>
          <a:bodyPr wrap="none" rtlCol="0">
            <a:spAutoFit/>
          </a:bodyPr>
          <a:lstStyle/>
          <a:p>
            <a:r>
              <a:rPr lang="en-US" dirty="0" smtClean="0"/>
              <a:t>FPGAS for genome analysis</a:t>
            </a:r>
            <a:endParaRPr lang="en-US" dirty="0"/>
          </a:p>
        </p:txBody>
      </p:sp>
      <p:sp>
        <p:nvSpPr>
          <p:cNvPr id="35" name="TextBox 34"/>
          <p:cNvSpPr txBox="1"/>
          <p:nvPr/>
        </p:nvSpPr>
        <p:spPr>
          <a:xfrm>
            <a:off x="4770510" y="5348808"/>
            <a:ext cx="4288353" cy="369332"/>
          </a:xfrm>
          <a:prstGeom prst="rect">
            <a:avLst/>
          </a:prstGeom>
          <a:noFill/>
        </p:spPr>
        <p:txBody>
          <a:bodyPr wrap="none" rtlCol="0">
            <a:spAutoFit/>
          </a:bodyPr>
          <a:lstStyle/>
          <a:p>
            <a:r>
              <a:rPr lang="en-US" dirty="0" smtClean="0"/>
              <a:t>Deep learning processors for image analysis</a:t>
            </a:r>
            <a:endParaRPr lang="en-US" dirty="0"/>
          </a:p>
        </p:txBody>
      </p:sp>
      <p:pic>
        <p:nvPicPr>
          <p:cNvPr id="36" name="Picture 3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93444" y="2706207"/>
            <a:ext cx="2933395" cy="2398737"/>
          </a:xfrm>
          <a:prstGeom prst="rect">
            <a:avLst/>
          </a:prstGeom>
        </p:spPr>
      </p:pic>
    </p:spTree>
    <p:extLst>
      <p:ext uri="{BB962C8B-B14F-4D97-AF65-F5344CB8AC3E}">
        <p14:creationId xmlns:p14="http://schemas.microsoft.com/office/powerpoint/2010/main" val="418386035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Filtering, De-Noise and </a:t>
            </a:r>
            <a:r>
              <a:rPr lang="en-US" dirty="0" smtClean="0"/>
              <a:t>Compressing </a:t>
            </a:r>
            <a:r>
              <a:rPr lang="en-US" dirty="0" smtClean="0"/>
              <a:t>Data</a:t>
            </a:r>
            <a:endParaRPr lang="en-US" dirty="0"/>
          </a:p>
        </p:txBody>
      </p:sp>
      <p:sp>
        <p:nvSpPr>
          <p:cNvPr id="4" name="Rectangle 3"/>
          <p:cNvSpPr/>
          <p:nvPr/>
        </p:nvSpPr>
        <p:spPr>
          <a:xfrm>
            <a:off x="4074779" y="5837584"/>
            <a:ext cx="4769345" cy="646331"/>
          </a:xfrm>
          <a:prstGeom prst="rect">
            <a:avLst/>
          </a:prstGeom>
        </p:spPr>
        <p:txBody>
          <a:bodyPr wrap="square">
            <a:spAutoFit/>
          </a:bodyPr>
          <a:lstStyle/>
          <a:p>
            <a:r>
              <a:rPr lang="en-US" b="1" dirty="0"/>
              <a:t>Arno Penzias and Robert </a:t>
            </a:r>
            <a:r>
              <a:rPr lang="en-US" b="1" dirty="0" smtClean="0"/>
              <a:t>Wilson discover Cosmic Microwave Background in 1965</a:t>
            </a:r>
            <a:endParaRPr lang="en-US" b="1" dirty="0"/>
          </a:p>
        </p:txBody>
      </p:sp>
      <p:pic>
        <p:nvPicPr>
          <p:cNvPr id="5" name="Picture 4" descr="penzias_wilson-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4779" y="2567650"/>
            <a:ext cx="4769345" cy="3144787"/>
          </a:xfrm>
          <a:prstGeom prst="rect">
            <a:avLst/>
          </a:prstGeom>
        </p:spPr>
      </p:pic>
      <p:sp>
        <p:nvSpPr>
          <p:cNvPr id="6" name="Rectangle 4"/>
          <p:cNvSpPr>
            <a:spLocks noChangeArrowheads="1"/>
          </p:cNvSpPr>
          <p:nvPr/>
        </p:nvSpPr>
        <p:spPr bwMode="auto">
          <a:xfrm>
            <a:off x="823831" y="5119985"/>
            <a:ext cx="3250948" cy="923330"/>
          </a:xfrm>
          <a:prstGeom prst="rect">
            <a:avLst/>
          </a:prstGeom>
          <a:noFill/>
          <a:ln w="9525">
            <a:noFill/>
            <a:miter lim="800000"/>
            <a:headEnd/>
            <a:tailEnd/>
          </a:ln>
        </p:spPr>
        <p:txBody>
          <a:bodyPr wrap="square">
            <a:spAutoFit/>
          </a:bodyPr>
          <a:lstStyle/>
          <a:p>
            <a:r>
              <a:rPr lang="en-US" b="1" dirty="0" err="1"/>
              <a:t>AmeriFlux</a:t>
            </a:r>
            <a:r>
              <a:rPr lang="en-US" b="1" dirty="0"/>
              <a:t> &amp;</a:t>
            </a:r>
            <a:r>
              <a:rPr lang="en-US" b="1" dirty="0" smtClean="0"/>
              <a:t> FLUXNET: 750 </a:t>
            </a:r>
            <a:r>
              <a:rPr lang="en-US" b="1" dirty="0"/>
              <a:t>users </a:t>
            </a:r>
            <a:r>
              <a:rPr lang="en-US" b="1" dirty="0" smtClean="0"/>
              <a:t>access </a:t>
            </a:r>
            <a:r>
              <a:rPr lang="en-US" b="1" dirty="0"/>
              <a:t>carbon sensor data </a:t>
            </a:r>
            <a:r>
              <a:rPr lang="en-US" b="1" dirty="0" smtClean="0"/>
              <a:t>from 960 </a:t>
            </a:r>
            <a:r>
              <a:rPr lang="en-US" b="1" dirty="0"/>
              <a:t>carbon flux data years</a:t>
            </a: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0472" y="1214950"/>
            <a:ext cx="2085118" cy="2086725"/>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157262" y="1621642"/>
            <a:ext cx="2421386" cy="1828800"/>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t="-2"/>
          <a:stretch/>
        </p:blipFill>
        <p:spPr>
          <a:xfrm>
            <a:off x="1820547" y="3291185"/>
            <a:ext cx="2422060" cy="1828800"/>
          </a:xfrm>
          <a:prstGeom prst="rect">
            <a:avLst/>
          </a:prstGeom>
        </p:spPr>
      </p:pic>
      <p:pic>
        <p:nvPicPr>
          <p:cNvPr id="10" name="Picture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09854" y="3113607"/>
            <a:ext cx="2421386" cy="1828800"/>
          </a:xfrm>
          <a:prstGeom prst="rect">
            <a:avLst/>
          </a:prstGeom>
        </p:spPr>
      </p:pic>
    </p:spTree>
    <p:extLst>
      <p:ext uri="{BB962C8B-B14F-4D97-AF65-F5344CB8AC3E}">
        <p14:creationId xmlns:p14="http://schemas.microsoft.com/office/powerpoint/2010/main" val="40322957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5" name="Shape 735"/>
          <p:cNvSpPr txBox="1"/>
          <p:nvPr/>
        </p:nvSpPr>
        <p:spPr>
          <a:xfrm>
            <a:off x="3546875" y="1460621"/>
            <a:ext cx="2336700" cy="738799"/>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600" b="0" i="0" u="none" strike="noStrike" cap="none" baseline="0" dirty="0">
                <a:latin typeface="Calibri"/>
                <a:ea typeface="Calibri"/>
                <a:cs typeface="Calibri"/>
                <a:sym typeface="Calibri"/>
              </a:rPr>
              <a:t>Detectors </a:t>
            </a:r>
            <a:r>
              <a:rPr lang="en-US" sz="1600" b="0" i="0" u="none" strike="noStrike" cap="none" baseline="0" dirty="0" smtClean="0">
                <a:latin typeface="Calibri"/>
                <a:ea typeface="Calibri"/>
                <a:cs typeface="Calibri"/>
                <a:sym typeface="Calibri"/>
              </a:rPr>
              <a:t>send</a:t>
            </a:r>
            <a:r>
              <a:rPr lang="en" sz="1600" b="0" i="0" u="none" strike="noStrike" cap="none" baseline="0" dirty="0" smtClean="0">
                <a:latin typeface="Calibri"/>
                <a:ea typeface="Calibri"/>
                <a:cs typeface="Calibri"/>
                <a:sym typeface="Calibri"/>
              </a:rPr>
              <a:t> </a:t>
            </a:r>
            <a:r>
              <a:rPr lang="en" sz="1600" b="0" i="0" u="none" strike="noStrike" cap="none" baseline="0" dirty="0">
                <a:latin typeface="Calibri"/>
                <a:ea typeface="Calibri"/>
                <a:cs typeface="Calibri"/>
                <a:sym typeface="Calibri"/>
              </a:rPr>
              <a:t>terabit data streams.</a:t>
            </a:r>
          </a:p>
        </p:txBody>
      </p:sp>
      <p:sp>
        <p:nvSpPr>
          <p:cNvPr id="736" name="Shape 736"/>
          <p:cNvSpPr txBox="1"/>
          <p:nvPr/>
        </p:nvSpPr>
        <p:spPr>
          <a:xfrm>
            <a:off x="6748112" y="2072119"/>
            <a:ext cx="2273479" cy="805123"/>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b="0" i="0" u="none" strike="noStrike" cap="none" baseline="0" dirty="0" smtClean="0">
                <a:latin typeface="Calibri"/>
                <a:ea typeface="Calibri"/>
                <a:cs typeface="Calibri"/>
                <a:sym typeface="Calibri"/>
              </a:rPr>
              <a:t>Advanced</a:t>
            </a:r>
            <a:r>
              <a:rPr lang="en-US" sz="1600" b="0" i="0" u="none" strike="noStrike" cap="none" dirty="0" smtClean="0">
                <a:latin typeface="Calibri"/>
                <a:ea typeface="Calibri"/>
                <a:cs typeface="Calibri"/>
                <a:sym typeface="Calibri"/>
              </a:rPr>
              <a:t> </a:t>
            </a:r>
            <a:r>
              <a:rPr lang="en" sz="1600" b="0" i="0" u="none" strike="noStrike" cap="none" baseline="0" dirty="0" smtClean="0">
                <a:latin typeface="Calibri"/>
                <a:ea typeface="Calibri"/>
                <a:cs typeface="Calibri"/>
                <a:sym typeface="Calibri"/>
              </a:rPr>
              <a:t>algorithms </a:t>
            </a:r>
            <a:r>
              <a:rPr lang="en" sz="1600" b="0" i="0" u="none" strike="noStrike" cap="none" baseline="0" dirty="0">
                <a:latin typeface="Calibri"/>
                <a:ea typeface="Calibri"/>
                <a:cs typeface="Calibri"/>
                <a:sym typeface="Calibri"/>
              </a:rPr>
              <a:t>and </a:t>
            </a:r>
            <a:r>
              <a:rPr lang="en-US" sz="1600" dirty="0" smtClean="0">
                <a:latin typeface="Calibri"/>
                <a:ea typeface="Calibri"/>
                <a:cs typeface="Calibri"/>
                <a:sym typeface="Calibri"/>
              </a:rPr>
              <a:t>specialized hardware near detectors</a:t>
            </a:r>
            <a:endParaRPr lang="en" sz="1600" b="0" i="0" u="none" strike="noStrike" cap="none" baseline="0" dirty="0">
              <a:latin typeface="Calibri"/>
              <a:ea typeface="Calibri"/>
              <a:cs typeface="Calibri"/>
              <a:sym typeface="Calibri"/>
            </a:endParaRPr>
          </a:p>
        </p:txBody>
      </p:sp>
      <p:sp>
        <p:nvSpPr>
          <p:cNvPr id="737" name="Shape 737"/>
          <p:cNvSpPr txBox="1"/>
          <p:nvPr/>
        </p:nvSpPr>
        <p:spPr>
          <a:xfrm>
            <a:off x="6533078" y="4476928"/>
            <a:ext cx="2385517" cy="953999"/>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b="0" i="0" u="none" strike="noStrike" cap="none" baseline="0" dirty="0" smtClean="0">
                <a:latin typeface="Calibri"/>
                <a:ea typeface="Calibri"/>
                <a:cs typeface="Calibri"/>
                <a:sym typeface="Calibri"/>
              </a:rPr>
              <a:t>Real-time feedback to adjust telescopes or shot</a:t>
            </a:r>
            <a:r>
              <a:rPr lang="en-US" sz="1600" b="0" i="0" u="none" strike="noStrike" cap="none" dirty="0" smtClean="0">
                <a:latin typeface="Calibri"/>
                <a:ea typeface="Calibri"/>
                <a:cs typeface="Calibri"/>
                <a:sym typeface="Calibri"/>
              </a:rPr>
              <a:t> setup for experiments</a:t>
            </a:r>
            <a:endParaRPr lang="en" sz="1600" b="0" i="0" u="none" strike="noStrike" cap="none" baseline="0" dirty="0">
              <a:latin typeface="Calibri"/>
              <a:ea typeface="Calibri"/>
              <a:cs typeface="Calibri"/>
              <a:sym typeface="Calibri"/>
            </a:endParaRPr>
          </a:p>
        </p:txBody>
      </p:sp>
      <p:sp>
        <p:nvSpPr>
          <p:cNvPr id="738" name="Shape 738"/>
          <p:cNvSpPr txBox="1"/>
          <p:nvPr/>
        </p:nvSpPr>
        <p:spPr>
          <a:xfrm>
            <a:off x="648257" y="5139308"/>
            <a:ext cx="2425763" cy="11696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b="0" i="0" u="none" strike="noStrike" cap="none" baseline="0" dirty="0" smtClean="0">
                <a:latin typeface="Calibri"/>
                <a:ea typeface="Calibri"/>
                <a:cs typeface="Calibri"/>
                <a:sym typeface="Calibri"/>
              </a:rPr>
              <a:t>Data is archived</a:t>
            </a:r>
            <a:r>
              <a:rPr lang="en-US" sz="1600" b="0" i="0" u="none" strike="noStrike" cap="none" dirty="0" smtClean="0">
                <a:latin typeface="Calibri"/>
                <a:ea typeface="Calibri"/>
                <a:cs typeface="Calibri"/>
                <a:sym typeface="Calibri"/>
              </a:rPr>
              <a:t> and retrieval through automated metadata</a:t>
            </a:r>
            <a:endParaRPr lang="en" sz="1600" b="0" i="0" u="none" strike="noStrike" cap="none" baseline="0" dirty="0">
              <a:latin typeface="Calibri"/>
              <a:ea typeface="Calibri"/>
              <a:cs typeface="Calibri"/>
              <a:sym typeface="Calibri"/>
            </a:endParaRPr>
          </a:p>
        </p:txBody>
      </p:sp>
      <p:sp>
        <p:nvSpPr>
          <p:cNvPr id="739" name="Shape 739"/>
          <p:cNvSpPr txBox="1"/>
          <p:nvPr/>
        </p:nvSpPr>
        <p:spPr>
          <a:xfrm>
            <a:off x="3987799" y="5544962"/>
            <a:ext cx="2882721" cy="567478"/>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dirty="0" smtClean="0">
                <a:latin typeface="Calibri"/>
                <a:ea typeface="Calibri"/>
                <a:cs typeface="Calibri"/>
                <a:sym typeface="Calibri"/>
              </a:rPr>
              <a:t>Combine with simulation to interpret data, improve models</a:t>
            </a:r>
            <a:endParaRPr lang="en" sz="1600" b="0" i="0" u="none" strike="noStrike" cap="none" baseline="0" dirty="0">
              <a:latin typeface="Calibri"/>
              <a:ea typeface="Calibri"/>
              <a:cs typeface="Calibri"/>
              <a:sym typeface="Calibri"/>
            </a:endParaRPr>
          </a:p>
        </p:txBody>
      </p:sp>
      <p:sp>
        <p:nvSpPr>
          <p:cNvPr id="740" name="Shape 740"/>
          <p:cNvSpPr txBox="1"/>
          <p:nvPr/>
        </p:nvSpPr>
        <p:spPr>
          <a:xfrm>
            <a:off x="218623" y="1688726"/>
            <a:ext cx="2548539" cy="1081423"/>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b="0" i="0" u="none" strike="noStrike" cap="none" baseline="0" dirty="0" smtClean="0">
                <a:latin typeface="Calibri"/>
                <a:ea typeface="Calibri"/>
                <a:cs typeface="Calibri"/>
                <a:sym typeface="Calibri"/>
              </a:rPr>
              <a:t>Distributed</a:t>
            </a:r>
            <a:r>
              <a:rPr lang="en-US" sz="1600" b="0" i="0" u="none" strike="noStrike" cap="none" dirty="0" smtClean="0">
                <a:latin typeface="Calibri"/>
                <a:ea typeface="Calibri"/>
                <a:cs typeface="Calibri"/>
                <a:sym typeface="Calibri"/>
              </a:rPr>
              <a:t> facility provides resilience, accessibility</a:t>
            </a:r>
            <a:endParaRPr lang="en" sz="1600" b="0" i="0" u="none" strike="noStrike" cap="none" baseline="0" dirty="0">
              <a:latin typeface="Calibri"/>
              <a:ea typeface="Calibri"/>
              <a:cs typeface="Calibri"/>
              <a:sym typeface="Calibri"/>
            </a:endParaRPr>
          </a:p>
        </p:txBody>
      </p:sp>
      <p:cxnSp>
        <p:nvCxnSpPr>
          <p:cNvPr id="741" name="Shape 741"/>
          <p:cNvCxnSpPr/>
          <p:nvPr/>
        </p:nvCxnSpPr>
        <p:spPr>
          <a:xfrm>
            <a:off x="4619771" y="2176734"/>
            <a:ext cx="0" cy="292881"/>
          </a:xfrm>
          <a:prstGeom prst="straightConnector1">
            <a:avLst/>
          </a:prstGeom>
          <a:noFill/>
          <a:ln w="25400" cap="flat" cmpd="sng">
            <a:solidFill>
              <a:schemeClr val="accent1"/>
            </a:solidFill>
            <a:prstDash val="solid"/>
            <a:round/>
            <a:headEnd type="none" w="med" len="med"/>
            <a:tailEnd type="stealth" w="lg" len="lg"/>
          </a:ln>
        </p:spPr>
      </p:cxnSp>
      <p:cxnSp>
        <p:nvCxnSpPr>
          <p:cNvPr id="742" name="Shape 742"/>
          <p:cNvCxnSpPr/>
          <p:nvPr/>
        </p:nvCxnSpPr>
        <p:spPr>
          <a:xfrm flipH="1">
            <a:off x="5689479" y="2724252"/>
            <a:ext cx="843599" cy="437999"/>
          </a:xfrm>
          <a:prstGeom prst="straightConnector1">
            <a:avLst/>
          </a:prstGeom>
          <a:noFill/>
          <a:ln w="25400" cap="flat" cmpd="sng">
            <a:solidFill>
              <a:schemeClr val="accent1"/>
            </a:solidFill>
            <a:prstDash val="solid"/>
            <a:round/>
            <a:headEnd type="none" w="med" len="med"/>
            <a:tailEnd type="stealth" w="lg" len="lg"/>
          </a:ln>
        </p:spPr>
      </p:cxnSp>
      <p:cxnSp>
        <p:nvCxnSpPr>
          <p:cNvPr id="743" name="Shape 743"/>
          <p:cNvCxnSpPr/>
          <p:nvPr/>
        </p:nvCxnSpPr>
        <p:spPr>
          <a:xfrm flipH="1" flipV="1">
            <a:off x="5574683" y="4096084"/>
            <a:ext cx="726600" cy="569200"/>
          </a:xfrm>
          <a:prstGeom prst="straightConnector1">
            <a:avLst/>
          </a:prstGeom>
          <a:noFill/>
          <a:ln w="25400" cap="flat" cmpd="sng">
            <a:solidFill>
              <a:schemeClr val="accent1"/>
            </a:solidFill>
            <a:prstDash val="solid"/>
            <a:round/>
            <a:headEnd type="none" w="med" len="med"/>
            <a:tailEnd type="stealth" w="lg" len="lg"/>
          </a:ln>
        </p:spPr>
      </p:cxnSp>
      <p:cxnSp>
        <p:nvCxnSpPr>
          <p:cNvPr id="744" name="Shape 744"/>
          <p:cNvCxnSpPr/>
          <p:nvPr/>
        </p:nvCxnSpPr>
        <p:spPr>
          <a:xfrm flipH="1" flipV="1">
            <a:off x="4598824" y="4497964"/>
            <a:ext cx="20947" cy="382576"/>
          </a:xfrm>
          <a:prstGeom prst="straightConnector1">
            <a:avLst/>
          </a:prstGeom>
          <a:noFill/>
          <a:ln w="25400" cap="flat" cmpd="sng">
            <a:solidFill>
              <a:schemeClr val="accent1"/>
            </a:solidFill>
            <a:prstDash val="solid"/>
            <a:round/>
            <a:headEnd type="none" w="med" len="med"/>
            <a:tailEnd type="stealth" w="lg" len="lg"/>
          </a:ln>
        </p:spPr>
      </p:cxnSp>
      <p:cxnSp>
        <p:nvCxnSpPr>
          <p:cNvPr id="746" name="Shape 746"/>
          <p:cNvCxnSpPr/>
          <p:nvPr/>
        </p:nvCxnSpPr>
        <p:spPr>
          <a:xfrm>
            <a:off x="2767162" y="3592292"/>
            <a:ext cx="683188" cy="0"/>
          </a:xfrm>
          <a:prstGeom prst="straightConnector1">
            <a:avLst/>
          </a:prstGeom>
          <a:noFill/>
          <a:ln w="25400" cap="flat" cmpd="sng">
            <a:solidFill>
              <a:schemeClr val="accent1"/>
            </a:solidFill>
            <a:prstDash val="solid"/>
            <a:round/>
            <a:headEnd type="none" w="med" len="med"/>
            <a:tailEnd type="stealth" w="lg" len="lg"/>
          </a:ln>
        </p:spPr>
      </p:cxnSp>
      <p:cxnSp>
        <p:nvCxnSpPr>
          <p:cNvPr id="747" name="Shape 747"/>
          <p:cNvCxnSpPr/>
          <p:nvPr/>
        </p:nvCxnSpPr>
        <p:spPr>
          <a:xfrm flipV="1">
            <a:off x="2767162" y="4168028"/>
            <a:ext cx="717684" cy="497256"/>
          </a:xfrm>
          <a:prstGeom prst="straightConnector1">
            <a:avLst/>
          </a:prstGeom>
          <a:noFill/>
          <a:ln w="25400" cap="flat" cmpd="sng">
            <a:solidFill>
              <a:schemeClr val="accent1"/>
            </a:solidFill>
            <a:prstDash val="solid"/>
            <a:round/>
            <a:headEnd type="none" w="med" len="med"/>
            <a:tailEnd type="stealth" w="lg" len="lg"/>
          </a:ln>
        </p:spPr>
      </p:cxnSp>
      <p:sp>
        <p:nvSpPr>
          <p:cNvPr id="2" name="Rounded Rectangle 1"/>
          <p:cNvSpPr/>
          <p:nvPr/>
        </p:nvSpPr>
        <p:spPr>
          <a:xfrm>
            <a:off x="3794674" y="988557"/>
            <a:ext cx="2088901"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Terabit detectors</a:t>
            </a:r>
            <a:endParaRPr lang="en-US" dirty="0">
              <a:solidFill>
                <a:schemeClr val="tx1"/>
              </a:solidFill>
            </a:endParaRPr>
          </a:p>
        </p:txBody>
      </p:sp>
      <p:sp>
        <p:nvSpPr>
          <p:cNvPr id="18" name="Rounded Rectangle 17"/>
          <p:cNvSpPr/>
          <p:nvPr/>
        </p:nvSpPr>
        <p:spPr>
          <a:xfrm>
            <a:off x="6870521" y="1624485"/>
            <a:ext cx="1748555"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 situ analysis</a:t>
            </a:r>
            <a:endParaRPr lang="en-US" dirty="0">
              <a:solidFill>
                <a:schemeClr val="tx1"/>
              </a:solidFill>
            </a:endParaRPr>
          </a:p>
        </p:txBody>
      </p:sp>
      <p:sp>
        <p:nvSpPr>
          <p:cNvPr id="19" name="Rounded Rectangle 18"/>
          <p:cNvSpPr/>
          <p:nvPr/>
        </p:nvSpPr>
        <p:spPr>
          <a:xfrm>
            <a:off x="6416578" y="3967084"/>
            <a:ext cx="2605013"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Automation and control</a:t>
            </a:r>
            <a:endParaRPr lang="en-US" dirty="0">
              <a:solidFill>
                <a:schemeClr val="tx1"/>
              </a:solidFill>
            </a:endParaRPr>
          </a:p>
        </p:txBody>
      </p:sp>
      <p:sp>
        <p:nvSpPr>
          <p:cNvPr id="20" name="Rounded Rectangle 19"/>
          <p:cNvSpPr/>
          <p:nvPr/>
        </p:nvSpPr>
        <p:spPr>
          <a:xfrm>
            <a:off x="4258451" y="5038640"/>
            <a:ext cx="1748555"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Offline analysis</a:t>
            </a:r>
            <a:endParaRPr lang="en-US" dirty="0">
              <a:solidFill>
                <a:schemeClr val="tx1"/>
              </a:solidFill>
            </a:endParaRPr>
          </a:p>
        </p:txBody>
      </p:sp>
      <p:sp>
        <p:nvSpPr>
          <p:cNvPr id="21" name="Rounded Rectangle 20"/>
          <p:cNvSpPr/>
          <p:nvPr/>
        </p:nvSpPr>
        <p:spPr>
          <a:xfrm>
            <a:off x="597975" y="4767719"/>
            <a:ext cx="2953487"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Archive, sharing, and reuse</a:t>
            </a:r>
            <a:endParaRPr lang="en-US" dirty="0">
              <a:solidFill>
                <a:schemeClr val="tx1"/>
              </a:solidFill>
            </a:endParaRPr>
          </a:p>
        </p:txBody>
      </p:sp>
      <p:sp>
        <p:nvSpPr>
          <p:cNvPr id="22" name="Rounded Rectangle 21"/>
          <p:cNvSpPr/>
          <p:nvPr/>
        </p:nvSpPr>
        <p:spPr>
          <a:xfrm>
            <a:off x="331152" y="1286839"/>
            <a:ext cx="2697993" cy="401887"/>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Programmable Networks</a:t>
            </a:r>
            <a:endParaRPr lang="en-US" dirty="0">
              <a:solidFill>
                <a:schemeClr val="tx1"/>
              </a:solidFill>
            </a:endParaRPr>
          </a:p>
        </p:txBody>
      </p:sp>
      <p:sp>
        <p:nvSpPr>
          <p:cNvPr id="3" name="Title 2"/>
          <p:cNvSpPr>
            <a:spLocks noGrp="1"/>
          </p:cNvSpPr>
          <p:nvPr>
            <p:ph type="title"/>
          </p:nvPr>
        </p:nvSpPr>
        <p:spPr>
          <a:xfrm>
            <a:off x="218614" y="1"/>
            <a:ext cx="8925386" cy="735666"/>
          </a:xfrm>
        </p:spPr>
        <p:txBody>
          <a:bodyPr>
            <a:normAutofit/>
          </a:bodyPr>
          <a:lstStyle/>
          <a:p>
            <a:r>
              <a:rPr lang="en-US" dirty="0" err="1" smtClean="0">
                <a:latin typeface="Helvetica Neue Bold Condensed"/>
                <a:cs typeface="Helvetica Neue Bold Condensed"/>
              </a:rPr>
              <a:t>Superfacility</a:t>
            </a:r>
            <a:r>
              <a:rPr lang="en-US" dirty="0" smtClean="0">
                <a:latin typeface="Helvetica Neue Bold Condensed"/>
                <a:cs typeface="Helvetica Neue Bold Condensed"/>
              </a:rPr>
              <a:t> Vision</a:t>
            </a:r>
            <a:endParaRPr lang="en-US" dirty="0"/>
          </a:p>
        </p:txBody>
      </p:sp>
      <p:sp>
        <p:nvSpPr>
          <p:cNvPr id="26" name="Shape 740"/>
          <p:cNvSpPr txBox="1"/>
          <p:nvPr/>
        </p:nvSpPr>
        <p:spPr>
          <a:xfrm>
            <a:off x="218614" y="3516056"/>
            <a:ext cx="2548548" cy="803397"/>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600" b="0" i="0" u="none" strike="noStrike" cap="none" baseline="0" dirty="0" smtClean="0">
                <a:latin typeface="Calibri"/>
                <a:ea typeface="Calibri"/>
                <a:cs typeface="Calibri"/>
                <a:sym typeface="Calibri"/>
              </a:rPr>
              <a:t>High performance memory and</a:t>
            </a:r>
            <a:r>
              <a:rPr lang="en-US" sz="1600" b="0" i="0" u="none" strike="noStrike" cap="none" dirty="0" smtClean="0">
                <a:latin typeface="Calibri"/>
                <a:ea typeface="Calibri"/>
                <a:cs typeface="Calibri"/>
                <a:sym typeface="Calibri"/>
              </a:rPr>
              <a:t> storage systems</a:t>
            </a:r>
            <a:endParaRPr lang="en" sz="1600" b="0" i="0" u="none" strike="noStrike" cap="none" baseline="0" dirty="0">
              <a:latin typeface="Calibri"/>
              <a:ea typeface="Calibri"/>
              <a:cs typeface="Calibri"/>
              <a:sym typeface="Calibri"/>
            </a:endParaRPr>
          </a:p>
        </p:txBody>
      </p:sp>
      <p:sp>
        <p:nvSpPr>
          <p:cNvPr id="27" name="Rounded Rectangle 26"/>
          <p:cNvSpPr/>
          <p:nvPr/>
        </p:nvSpPr>
        <p:spPr>
          <a:xfrm>
            <a:off x="218623" y="3040587"/>
            <a:ext cx="2548549" cy="450113"/>
          </a:xfrm>
          <a:prstGeom prst="roundRect">
            <a:avLst/>
          </a:prstGeom>
          <a:solidFill>
            <a:schemeClr val="accent2">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Data platforms</a:t>
            </a:r>
            <a:endParaRPr lang="en-US" dirty="0">
              <a:solidFill>
                <a:schemeClr val="tx1"/>
              </a:solidFill>
            </a:endParaRPr>
          </a:p>
        </p:txBody>
      </p:sp>
      <p:cxnSp>
        <p:nvCxnSpPr>
          <p:cNvPr id="31" name="Shape 746"/>
          <p:cNvCxnSpPr>
            <a:stCxn id="740" idx="3"/>
          </p:cNvCxnSpPr>
          <p:nvPr/>
        </p:nvCxnSpPr>
        <p:spPr>
          <a:xfrm>
            <a:off x="2767162" y="2229438"/>
            <a:ext cx="987550" cy="746454"/>
          </a:xfrm>
          <a:prstGeom prst="straightConnector1">
            <a:avLst/>
          </a:prstGeom>
          <a:noFill/>
          <a:ln w="25400" cap="flat" cmpd="sng">
            <a:solidFill>
              <a:schemeClr val="accent1"/>
            </a:solidFill>
            <a:prstDash val="solid"/>
            <a:round/>
            <a:headEnd type="none" w="med" len="med"/>
            <a:tailEnd type="stealth" w="lg" len="lg"/>
          </a:ln>
        </p:spPr>
      </p:cxn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87896" y="2569607"/>
            <a:ext cx="1838275" cy="1842185"/>
          </a:xfrm>
          <a:prstGeom prst="ellipse">
            <a:avLst/>
          </a:prstGeom>
        </p:spPr>
      </p:pic>
    </p:spTree>
    <p:extLst>
      <p:ext uri="{BB962C8B-B14F-4D97-AF65-F5344CB8AC3E}">
        <p14:creationId xmlns:p14="http://schemas.microsoft.com/office/powerpoint/2010/main" val="399695000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27805" y="2328642"/>
            <a:ext cx="8181473" cy="1169009"/>
          </a:xfrm>
        </p:spPr>
        <p:txBody>
          <a:bodyPr>
            <a:normAutofit/>
          </a:bodyPr>
          <a:lstStyle/>
          <a:p>
            <a:r>
              <a:rPr lang="en-US" dirty="0" smtClean="0"/>
              <a:t>Extreme Data Science</a:t>
            </a:r>
            <a:endParaRPr lang="en-US" dirty="0"/>
          </a:p>
        </p:txBody>
      </p:sp>
      <p:sp>
        <p:nvSpPr>
          <p:cNvPr id="14" name="Content Placeholder 2"/>
          <p:cNvSpPr>
            <a:spLocks noGrp="1"/>
          </p:cNvSpPr>
          <p:nvPr>
            <p:ph type="subTitle" idx="1"/>
          </p:nvPr>
        </p:nvSpPr>
        <p:spPr>
          <a:xfrm>
            <a:off x="685800" y="3497643"/>
            <a:ext cx="7772400" cy="2181468"/>
          </a:xfrm>
          <a:solidFill>
            <a:schemeClr val="bg2"/>
          </a:solidFill>
          <a:ln>
            <a:noFill/>
          </a:ln>
        </p:spPr>
        <p:txBody>
          <a:bodyPr>
            <a:noAutofit/>
          </a:bodyPr>
          <a:lstStyle/>
          <a:p>
            <a:pPr marL="0" indent="0">
              <a:buNone/>
            </a:pPr>
            <a:r>
              <a:rPr lang="en-US" sz="3200" dirty="0" smtClean="0"/>
              <a:t>The </a:t>
            </a:r>
            <a:r>
              <a:rPr lang="en-US" sz="3200" dirty="0"/>
              <a:t>scientific process is poised to undergo a radical transformation based on the ability to access, analyze, </a:t>
            </a:r>
            <a:r>
              <a:rPr lang="en-US" sz="3200" dirty="0" smtClean="0"/>
              <a:t>simulate and combine large </a:t>
            </a:r>
            <a:r>
              <a:rPr lang="en-US" sz="3200" dirty="0"/>
              <a:t>and complex data sets.    </a:t>
            </a:r>
            <a:endParaRPr lang="en-US" sz="3200" dirty="0" smtClean="0"/>
          </a:p>
        </p:txBody>
      </p:sp>
    </p:spTree>
    <p:extLst>
      <p:ext uri="{BB962C8B-B14F-4D97-AF65-F5344CB8AC3E}">
        <p14:creationId xmlns:p14="http://schemas.microsoft.com/office/powerpoint/2010/main" val="64953182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826" y="1675723"/>
            <a:ext cx="847031" cy="841212"/>
          </a:xfrm>
          <a:prstGeom prst="ellipse">
            <a:avLst/>
          </a:prstGeom>
        </p:spPr>
      </p:pic>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9147" y="2223273"/>
            <a:ext cx="1408742" cy="937695"/>
          </a:xfrm>
          <a:prstGeom prst="rect">
            <a:avLst/>
          </a:prstGeom>
        </p:spPr>
      </p:pic>
      <p:grpSp>
        <p:nvGrpSpPr>
          <p:cNvPr id="7" name="Group 6"/>
          <p:cNvGrpSpPr/>
          <p:nvPr/>
        </p:nvGrpSpPr>
        <p:grpSpPr>
          <a:xfrm>
            <a:off x="4358229" y="4535675"/>
            <a:ext cx="2523508" cy="1643884"/>
            <a:chOff x="6332835" y="4336143"/>
            <a:chExt cx="2523508" cy="1643884"/>
          </a:xfrm>
        </p:grpSpPr>
        <p:pic>
          <p:nvPicPr>
            <p:cNvPr id="3" name="Picture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332835" y="4336143"/>
              <a:ext cx="2523508" cy="1643884"/>
            </a:xfrm>
            <a:prstGeom prst="rect">
              <a:avLst/>
            </a:prstGeom>
          </p:spPr>
        </p:pic>
        <p:sp>
          <p:nvSpPr>
            <p:cNvPr id="4" name="Rectangle 3"/>
            <p:cNvSpPr/>
            <p:nvPr/>
          </p:nvSpPr>
          <p:spPr bwMode="auto">
            <a:xfrm>
              <a:off x="8570350" y="5246836"/>
              <a:ext cx="268107" cy="54641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grpSp>
      <p:graphicFrame>
        <p:nvGraphicFramePr>
          <p:cNvPr id="41" name="Diagram 40"/>
          <p:cNvGraphicFramePr/>
          <p:nvPr>
            <p:extLst>
              <p:ext uri="{D42A27DB-BD31-4B8C-83A1-F6EECF244321}">
                <p14:modId xmlns:p14="http://schemas.microsoft.com/office/powerpoint/2010/main" val="1203490559"/>
              </p:ext>
            </p:extLst>
          </p:nvPr>
        </p:nvGraphicFramePr>
        <p:xfrm>
          <a:off x="888999" y="1215571"/>
          <a:ext cx="6640148" cy="43044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itle 5"/>
          <p:cNvSpPr>
            <a:spLocks noGrp="1"/>
          </p:cNvSpPr>
          <p:nvPr>
            <p:ph type="title"/>
          </p:nvPr>
        </p:nvSpPr>
        <p:spPr>
          <a:xfrm>
            <a:off x="0" y="118712"/>
            <a:ext cx="9144000" cy="855765"/>
          </a:xfrm>
        </p:spPr>
        <p:txBody>
          <a:bodyPr/>
          <a:lstStyle/>
          <a:p>
            <a:pPr lvl="0"/>
            <a:r>
              <a:rPr lang="en-US" dirty="0" err="1" smtClean="0"/>
              <a:t>Superfacility</a:t>
            </a:r>
            <a:r>
              <a:rPr lang="en-US" dirty="0" smtClean="0"/>
              <a:t>: </a:t>
            </a:r>
            <a:r>
              <a:rPr lang="en-US" dirty="0"/>
              <a:t>I</a:t>
            </a:r>
            <a:r>
              <a:rPr lang="en-US" dirty="0" smtClean="0"/>
              <a:t>ntegrated </a:t>
            </a:r>
            <a:r>
              <a:rPr lang="en-US" dirty="0"/>
              <a:t>n</a:t>
            </a:r>
            <a:r>
              <a:rPr lang="en-US" dirty="0" smtClean="0"/>
              <a:t>etwork of experimental and computational facilities and expertise</a:t>
            </a:r>
            <a:endParaRPr lang="en-US" dirty="0"/>
          </a:p>
        </p:txBody>
      </p:sp>
      <p:sp>
        <p:nvSpPr>
          <p:cNvPr id="16" name="Content Placeholder 2"/>
          <p:cNvSpPr txBox="1">
            <a:spLocks/>
          </p:cNvSpPr>
          <p:nvPr/>
        </p:nvSpPr>
        <p:spPr>
          <a:xfrm>
            <a:off x="3120584" y="2936961"/>
            <a:ext cx="2567215" cy="1226387"/>
          </a:xfrm>
          <a:prstGeom prst="rect">
            <a:avLst/>
          </a:prstGeom>
        </p:spPr>
        <p:txBody>
          <a:bodyPr vert="horz" lIns="91440" tIns="45720" rIns="91440" bIns="45720" rtlCol="0">
            <a:noAutofit/>
          </a:bodyPr>
          <a:lstStyle/>
          <a:p>
            <a:pPr lvl="0">
              <a:spcBef>
                <a:spcPct val="20000"/>
              </a:spcBef>
            </a:pPr>
            <a:r>
              <a:rPr lang="en-US" kern="1200" dirty="0" smtClean="0">
                <a:solidFill>
                  <a:srgbClr val="FFFF9E"/>
                </a:solidFill>
                <a:latin typeface="Avenir Next Condensed Demi Bold"/>
                <a:cs typeface="Avenir Next Condensed Demi Bold"/>
              </a:rPr>
              <a:t>A single interconnected “facility” where data is acquired, stored, analyzed and served</a:t>
            </a:r>
          </a:p>
        </p:txBody>
      </p:sp>
      <p:sp>
        <p:nvSpPr>
          <p:cNvPr id="13" name="TextBox 12"/>
          <p:cNvSpPr txBox="1"/>
          <p:nvPr/>
        </p:nvSpPr>
        <p:spPr>
          <a:xfrm>
            <a:off x="6274977" y="4163358"/>
            <a:ext cx="2662912" cy="276999"/>
          </a:xfrm>
          <a:prstGeom prst="rect">
            <a:avLst/>
          </a:prstGeom>
          <a:noFill/>
        </p:spPr>
        <p:txBody>
          <a:bodyPr wrap="square" rtlCol="0">
            <a:spAutoFit/>
          </a:bodyPr>
          <a:lstStyle/>
          <a:p>
            <a:r>
              <a:rPr lang="en-US" sz="1200" dirty="0" smtClean="0">
                <a:solidFill>
                  <a:srgbClr val="FFFFFF"/>
                </a:solidFill>
                <a:latin typeface="Avenir Next Condensed Demi Bold"/>
                <a:cs typeface="Avenir Next Condensed Demi Bold"/>
              </a:rPr>
              <a:t>Methods, models, analytics, and software</a:t>
            </a:r>
            <a:endParaRPr lang="en-US" sz="1200" dirty="0">
              <a:solidFill>
                <a:srgbClr val="FFFFFF"/>
              </a:solidFill>
              <a:latin typeface="Avenir Next Condensed Demi Bold"/>
              <a:cs typeface="Avenir Next Condensed Demi Bold"/>
            </a:endParaRPr>
          </a:p>
        </p:txBody>
      </p:sp>
      <p:pic>
        <p:nvPicPr>
          <p:cNvPr id="21" name="Picture 20"/>
          <p:cNvPicPr>
            <a:picLocks noChangeAspect="1"/>
          </p:cNvPicPr>
          <p:nvPr/>
        </p:nvPicPr>
        <p:blipFill>
          <a:blip r:embed="rId11"/>
          <a:stretch>
            <a:fillRect/>
          </a:stretch>
        </p:blipFill>
        <p:spPr>
          <a:xfrm>
            <a:off x="-10209335" y="1308749"/>
            <a:ext cx="1535215" cy="939928"/>
          </a:xfrm>
          <a:prstGeom prst="rect">
            <a:avLst/>
          </a:prstGeom>
        </p:spPr>
      </p:pic>
      <p:pic>
        <p:nvPicPr>
          <p:cNvPr id="22" name="Picture 2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71121" y="3393055"/>
            <a:ext cx="1593247" cy="791676"/>
          </a:xfrm>
          <a:prstGeom prst="rect">
            <a:avLst/>
          </a:prstGeom>
        </p:spPr>
      </p:pic>
      <p:pic>
        <p:nvPicPr>
          <p:cNvPr id="23" name="Picture 22"/>
          <p:cNvPicPr>
            <a:picLocks noChangeAspect="1"/>
          </p:cNvPicPr>
          <p:nvPr/>
        </p:nvPicPr>
        <p:blipFill>
          <a:blip r:embed="rId11"/>
          <a:stretch>
            <a:fillRect/>
          </a:stretch>
        </p:blipFill>
        <p:spPr>
          <a:xfrm>
            <a:off x="6489413" y="1713136"/>
            <a:ext cx="1535215" cy="939928"/>
          </a:xfrm>
          <a:prstGeom prst="rect">
            <a:avLst/>
          </a:prstGeom>
        </p:spPr>
      </p:pic>
      <p:sp>
        <p:nvSpPr>
          <p:cNvPr id="27" name="TextBox 26"/>
          <p:cNvSpPr txBox="1"/>
          <p:nvPr/>
        </p:nvSpPr>
        <p:spPr>
          <a:xfrm>
            <a:off x="626818" y="2201444"/>
            <a:ext cx="787395" cy="253916"/>
          </a:xfrm>
          <a:prstGeom prst="rect">
            <a:avLst/>
          </a:prstGeom>
          <a:noFill/>
        </p:spPr>
        <p:txBody>
          <a:bodyPr wrap="none" rtlCol="0">
            <a:spAutoFit/>
          </a:bodyPr>
          <a:lstStyle/>
          <a:p>
            <a:r>
              <a:rPr lang="en-US" sz="1050" dirty="0" smtClean="0">
                <a:solidFill>
                  <a:schemeClr val="bg1"/>
                </a:solidFill>
                <a:latin typeface="Avenir Next Condensed Demi Bold"/>
                <a:cs typeface="Avenir Next Condensed Demi Bold"/>
              </a:rPr>
              <a:t>Sequencers</a:t>
            </a:r>
          </a:p>
        </p:txBody>
      </p:sp>
      <p:grpSp>
        <p:nvGrpSpPr>
          <p:cNvPr id="30" name="Group 29"/>
          <p:cNvGrpSpPr/>
          <p:nvPr/>
        </p:nvGrpSpPr>
        <p:grpSpPr>
          <a:xfrm>
            <a:off x="1361874" y="1026041"/>
            <a:ext cx="920082" cy="991197"/>
            <a:chOff x="1520133" y="1146009"/>
            <a:chExt cx="920082" cy="991196"/>
          </a:xfrm>
        </p:grpSpPr>
        <p:pic>
          <p:nvPicPr>
            <p:cNvPr id="17" name="Picture 16"/>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528045" y="1146009"/>
              <a:ext cx="912170" cy="911159"/>
            </a:xfrm>
            <a:prstGeom prst="ellipse">
              <a:avLst/>
            </a:prstGeom>
          </p:spPr>
        </p:pic>
        <p:sp>
          <p:nvSpPr>
            <p:cNvPr id="28" name="TextBox 27"/>
            <p:cNvSpPr txBox="1"/>
            <p:nvPr/>
          </p:nvSpPr>
          <p:spPr>
            <a:xfrm>
              <a:off x="1520133" y="1875595"/>
              <a:ext cx="902811"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Light Sources</a:t>
              </a:r>
            </a:p>
          </p:txBody>
        </p:sp>
      </p:grpSp>
      <p:pic>
        <p:nvPicPr>
          <p:cNvPr id="31" name="Picture 30"/>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216963" y="2627732"/>
            <a:ext cx="910691" cy="916216"/>
          </a:xfrm>
          <a:prstGeom prst="ellipse">
            <a:avLst/>
          </a:prstGeom>
        </p:spPr>
      </p:pic>
      <p:sp>
        <p:nvSpPr>
          <p:cNvPr id="32" name="TextBox 31"/>
          <p:cNvSpPr txBox="1"/>
          <p:nvPr/>
        </p:nvSpPr>
        <p:spPr>
          <a:xfrm>
            <a:off x="280464" y="3131444"/>
            <a:ext cx="761747"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Telescopes</a:t>
            </a:r>
          </a:p>
        </p:txBody>
      </p:sp>
      <p:pic>
        <p:nvPicPr>
          <p:cNvPr id="35" name="Picture 34"/>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276193" y="3624981"/>
            <a:ext cx="910691" cy="910691"/>
          </a:xfrm>
          <a:prstGeom prst="ellipse">
            <a:avLst/>
          </a:prstGeom>
        </p:spPr>
      </p:pic>
      <p:sp>
        <p:nvSpPr>
          <p:cNvPr id="36" name="TextBox 35"/>
          <p:cNvSpPr txBox="1"/>
          <p:nvPr/>
        </p:nvSpPr>
        <p:spPr>
          <a:xfrm>
            <a:off x="421724" y="4092930"/>
            <a:ext cx="847032" cy="430887"/>
          </a:xfrm>
          <a:prstGeom prst="rect">
            <a:avLst/>
          </a:prstGeom>
          <a:noFill/>
          <a:effectLst>
            <a:softEdge rad="63500"/>
          </a:effectLst>
        </p:spPr>
        <p:txBody>
          <a:bodyPr wrap="square" rtlCol="0">
            <a:spAutoFit/>
          </a:bodyPr>
          <a:lstStyle/>
          <a:p>
            <a:r>
              <a:rPr lang="en-US" sz="1100" dirty="0" smtClean="0">
                <a:latin typeface="Avenir Next Condensed Demi Bold"/>
                <a:cs typeface="Avenir Next Condensed Demi Bold"/>
              </a:rPr>
              <a:t>Particle Detectors</a:t>
            </a:r>
          </a:p>
        </p:txBody>
      </p:sp>
      <p:pic>
        <p:nvPicPr>
          <p:cNvPr id="38" name="Picture 37"/>
          <p:cNvPicPr>
            <a:picLocks noChangeAspect="1"/>
          </p:cNvPicPr>
          <p:nvPr/>
        </p:nvPicPr>
        <p:blipFill rotWithShape="1">
          <a:blip r:embed="rId16" cstate="screen">
            <a:extLst>
              <a:ext uri="{BEBA8EAE-BF5A-486C-A8C5-ECC9F3942E4B}">
                <a14:imgProps xmlns:a14="http://schemas.microsoft.com/office/drawing/2010/main">
                  <a14:imgLayer r:embed="rId17">
                    <a14:imgEffect>
                      <a14:backgroundRemoval t="10000" b="90000" l="24372" r="80823"/>
                    </a14:imgEffect>
                  </a14:imgLayer>
                </a14:imgProps>
              </a:ext>
              <a:ext uri="{28A0092B-C50C-407E-A947-70E740481C1C}">
                <a14:useLocalDpi xmlns:a14="http://schemas.microsoft.com/office/drawing/2010/main"/>
              </a:ext>
            </a:extLst>
          </a:blip>
          <a:srcRect l="17316" r="12121"/>
          <a:stretch/>
        </p:blipFill>
        <p:spPr>
          <a:xfrm>
            <a:off x="672557" y="4609273"/>
            <a:ext cx="910213" cy="910771"/>
          </a:xfrm>
          <a:prstGeom prst="ellipse">
            <a:avLst/>
          </a:prstGeom>
          <a:solidFill>
            <a:schemeClr val="tx1"/>
          </a:solidFill>
        </p:spPr>
      </p:pic>
      <p:sp>
        <p:nvSpPr>
          <p:cNvPr id="39" name="TextBox 38"/>
          <p:cNvSpPr txBox="1"/>
          <p:nvPr/>
        </p:nvSpPr>
        <p:spPr>
          <a:xfrm>
            <a:off x="742731" y="5134318"/>
            <a:ext cx="851515" cy="261610"/>
          </a:xfrm>
          <a:prstGeom prst="rect">
            <a:avLst/>
          </a:prstGeom>
          <a:noFill/>
          <a:effectLst>
            <a:softEdge rad="63500"/>
          </a:effectLst>
        </p:spPr>
        <p:txBody>
          <a:bodyPr wrap="none" rtlCol="0">
            <a:spAutoFit/>
          </a:bodyPr>
          <a:lstStyle/>
          <a:p>
            <a:r>
              <a:rPr lang="en-US" sz="1100" dirty="0" smtClean="0">
                <a:solidFill>
                  <a:schemeClr val="bg1"/>
                </a:solidFill>
                <a:latin typeface="Avenir Next Condensed Demi Bold"/>
                <a:cs typeface="Avenir Next Condensed Demi Bold"/>
              </a:rPr>
              <a:t>Microscopes</a:t>
            </a:r>
          </a:p>
        </p:txBody>
      </p:sp>
      <p:pic>
        <p:nvPicPr>
          <p:cNvPr id="11" name="Picture 10"/>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470505" y="1026040"/>
            <a:ext cx="1492388" cy="924421"/>
          </a:xfrm>
          <a:prstGeom prst="rect">
            <a:avLst/>
          </a:prstGeom>
        </p:spPr>
      </p:pic>
      <p:pic>
        <p:nvPicPr>
          <p:cNvPr id="42" name="Shape 509"/>
          <p:cNvPicPr preferRelativeResize="0"/>
          <p:nvPr/>
        </p:nvPicPr>
        <p:blipFill>
          <a:blip r:embed="rId19" cstate="screen">
            <a:alphaModFix/>
            <a:extLst>
              <a:ext uri="{28A0092B-C50C-407E-A947-70E740481C1C}">
                <a14:useLocalDpi xmlns:a14="http://schemas.microsoft.com/office/drawing/2010/main"/>
              </a:ext>
            </a:extLst>
          </a:blip>
          <a:stretch>
            <a:fillRect/>
          </a:stretch>
        </p:blipFill>
        <p:spPr>
          <a:xfrm>
            <a:off x="2449291" y="2291039"/>
            <a:ext cx="671285" cy="645924"/>
          </a:xfrm>
          <a:prstGeom prst="ellipse">
            <a:avLst/>
          </a:prstGeom>
          <a:noFill/>
          <a:ln>
            <a:noFill/>
          </a:ln>
        </p:spPr>
      </p:pic>
      <p:sp>
        <p:nvSpPr>
          <p:cNvPr id="43" name="Content Placeholder 2"/>
          <p:cNvSpPr txBox="1">
            <a:spLocks/>
          </p:cNvSpPr>
          <p:nvPr/>
        </p:nvSpPr>
        <p:spPr>
          <a:xfrm>
            <a:off x="6962896" y="5395929"/>
            <a:ext cx="2031063" cy="680899"/>
          </a:xfrm>
          <a:prstGeom prst="rect">
            <a:avLst/>
          </a:prstGeom>
        </p:spPr>
        <p:txBody>
          <a:bodyPr vert="horz" lIns="91440" tIns="45720" rIns="91440" bIns="45720" rtlCol="0">
            <a:noAutofit/>
          </a:bodyPr>
          <a:lstStyle/>
          <a:p>
            <a:pPr lvl="0">
              <a:spcBef>
                <a:spcPct val="20000"/>
              </a:spcBef>
            </a:pPr>
            <a:r>
              <a:rPr lang="en-US" kern="1200" dirty="0" smtClean="0">
                <a:solidFill>
                  <a:srgbClr val="FFFF9E"/>
                </a:solidFill>
                <a:latin typeface="Avenir Next Condensed Demi Bold"/>
                <a:cs typeface="Avenir Next Condensed Demi Bold"/>
              </a:rPr>
              <a:t>Execution plan: one science area at a time</a:t>
            </a:r>
          </a:p>
        </p:txBody>
      </p:sp>
      <p:pic>
        <p:nvPicPr>
          <p:cNvPr id="33" name="Picture 32"/>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7719791" y="4425273"/>
            <a:ext cx="1067389" cy="496243"/>
          </a:xfrm>
          <a:prstGeom prst="rect">
            <a:avLst/>
          </a:prstGeom>
        </p:spPr>
      </p:pic>
    </p:spTree>
    <p:extLst>
      <p:ext uri="{BB962C8B-B14F-4D97-AF65-F5344CB8AC3E}">
        <p14:creationId xmlns:p14="http://schemas.microsoft.com/office/powerpoint/2010/main" val="309185478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31248</TotalTime>
  <Words>2735</Words>
  <Application>Microsoft Macintosh PowerPoint</Application>
  <PresentationFormat>On-screen Show (4:3)</PresentationFormat>
  <Paragraphs>471</Paragraphs>
  <Slides>42</Slides>
  <Notes>18</Notes>
  <HiddenSlides>1</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Visio</vt:lpstr>
      <vt:lpstr>A Superfacility Model for Science</vt:lpstr>
      <vt:lpstr>Part 1</vt:lpstr>
      <vt:lpstr>Old School Scientists: The Lone Scientist</vt:lpstr>
      <vt:lpstr>Team Science</vt:lpstr>
      <vt:lpstr>New Scientists</vt:lpstr>
      <vt:lpstr>Experimental Science is Changing</vt:lpstr>
      <vt:lpstr>Old School Scientific Workflow</vt:lpstr>
      <vt:lpstr>Computing, experiments, networking and expertise in a “Superfacility” for Science</vt:lpstr>
      <vt:lpstr>Data Growth is Outpacing Computing Growth</vt:lpstr>
      <vt:lpstr>HPC: It’s not just for simulation</vt:lpstr>
      <vt:lpstr>HPC: It’s not just for simulation</vt:lpstr>
      <vt:lpstr>Integration of Simulation and Observational Science</vt:lpstr>
      <vt:lpstr>Real-Time MRI Challenge</vt:lpstr>
      <vt:lpstr>Old School Scientific Data Search</vt:lpstr>
      <vt:lpstr>Automated Search, Meta-Data Analysis, and On-Demand Simulation </vt:lpstr>
      <vt:lpstr>Part 2</vt:lpstr>
      <vt:lpstr>ESnet: Exponential data growth drives capacity</vt:lpstr>
      <vt:lpstr>Bringing the Computer to the Experiment</vt:lpstr>
      <vt:lpstr>Instruments and facilities require high-speed data network architectures like ScienceDMZ</vt:lpstr>
      <vt:lpstr>End-to-end, multi-domain network orchestration</vt:lpstr>
      <vt:lpstr>ESnet6 plans for superfacility support</vt:lpstr>
      <vt:lpstr>Systems configured for data-intensive science</vt:lpstr>
      <vt:lpstr>Containers for HPC Systems</vt:lpstr>
      <vt:lpstr>Real-time queue prototyped at NERSC</vt:lpstr>
      <vt:lpstr>Part 3</vt:lpstr>
      <vt:lpstr>Software implementations at scale in pipeline</vt:lpstr>
      <vt:lpstr>Interactive Analytics using Jupyter</vt:lpstr>
      <vt:lpstr>Productive Programming</vt:lpstr>
      <vt:lpstr>SPARK Analytics on HPC</vt:lpstr>
      <vt:lpstr>PowerPoint Presentation</vt:lpstr>
      <vt:lpstr>PowerPoint Presentation</vt:lpstr>
      <vt:lpstr>Machine Learning for Science</vt:lpstr>
      <vt:lpstr>Architectures for Data vs. Simulation</vt:lpstr>
      <vt:lpstr>Analytics vs. Simulation Kernels: </vt:lpstr>
      <vt:lpstr>Machine Learning Mapping to Linear Algebra</vt:lpstr>
      <vt:lpstr>Random Access Analytics</vt:lpstr>
      <vt:lpstr>Specialization: End Game for Moore’s Law</vt:lpstr>
      <vt:lpstr>Data processing with special purpose hardware</vt:lpstr>
      <vt:lpstr>Filtering, De-Noise and Compressing Data</vt:lpstr>
      <vt:lpstr>Superfacility Vision</vt:lpstr>
      <vt:lpstr>Extreme Data Science</vt:lpstr>
      <vt:lpstr>Superfacility: Integrated network of experimental and computational facilities and expertise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 Broughton</dc:creator>
  <cp:lastModifiedBy>Kathy Yelick</cp:lastModifiedBy>
  <cp:revision>369</cp:revision>
  <cp:lastPrinted>2012-06-09T14:57:01Z</cp:lastPrinted>
  <dcterms:created xsi:type="dcterms:W3CDTF">2012-06-02T14:29:20Z</dcterms:created>
  <dcterms:modified xsi:type="dcterms:W3CDTF">2017-10-17T03:42:03Z</dcterms:modified>
</cp:coreProperties>
</file>