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mp4" ContentType="vide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embeddings/oleObject1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463" r:id="rId2"/>
    <p:sldId id="706" r:id="rId3"/>
    <p:sldId id="708" r:id="rId4"/>
    <p:sldId id="704" r:id="rId5"/>
    <p:sldId id="705" r:id="rId6"/>
    <p:sldId id="721" r:id="rId7"/>
    <p:sldId id="710" r:id="rId8"/>
    <p:sldId id="709" r:id="rId9"/>
    <p:sldId id="711" r:id="rId10"/>
    <p:sldId id="712" r:id="rId11"/>
    <p:sldId id="716" r:id="rId12"/>
    <p:sldId id="717" r:id="rId13"/>
    <p:sldId id="718" r:id="rId14"/>
    <p:sldId id="719" r:id="rId15"/>
    <p:sldId id="629" r:id="rId16"/>
    <p:sldId id="722" r:id="rId17"/>
    <p:sldId id="723" r:id="rId18"/>
    <p:sldId id="725" r:id="rId19"/>
    <p:sldId id="779" r:id="rId20"/>
    <p:sldId id="780" r:id="rId21"/>
    <p:sldId id="781" r:id="rId22"/>
    <p:sldId id="782" r:id="rId23"/>
    <p:sldId id="726" r:id="rId24"/>
    <p:sldId id="727" r:id="rId25"/>
    <p:sldId id="765" r:id="rId26"/>
    <p:sldId id="728" r:id="rId27"/>
    <p:sldId id="730" r:id="rId28"/>
    <p:sldId id="769" r:id="rId29"/>
    <p:sldId id="770" r:id="rId30"/>
    <p:sldId id="771" r:id="rId31"/>
    <p:sldId id="772" r:id="rId32"/>
    <p:sldId id="773" r:id="rId33"/>
    <p:sldId id="774" r:id="rId34"/>
    <p:sldId id="775" r:id="rId35"/>
    <p:sldId id="776" r:id="rId36"/>
    <p:sldId id="777" r:id="rId37"/>
    <p:sldId id="778" r:id="rId38"/>
    <p:sldId id="733" r:id="rId39"/>
    <p:sldId id="736" r:id="rId40"/>
    <p:sldId id="739" r:id="rId41"/>
    <p:sldId id="740" r:id="rId42"/>
    <p:sldId id="760" r:id="rId43"/>
    <p:sldId id="761" r:id="rId44"/>
    <p:sldId id="762" r:id="rId45"/>
    <p:sldId id="741" r:id="rId46"/>
    <p:sldId id="742" r:id="rId47"/>
    <p:sldId id="743" r:id="rId48"/>
    <p:sldId id="744" r:id="rId49"/>
    <p:sldId id="745" r:id="rId50"/>
    <p:sldId id="746" r:id="rId51"/>
    <p:sldId id="747" r:id="rId52"/>
    <p:sldId id="748" r:id="rId53"/>
    <p:sldId id="749" r:id="rId54"/>
    <p:sldId id="750" r:id="rId55"/>
    <p:sldId id="766" r:id="rId56"/>
    <p:sldId id="767" r:id="rId57"/>
    <p:sldId id="768" r:id="rId58"/>
    <p:sldId id="752" r:id="rId59"/>
    <p:sldId id="758" r:id="rId60"/>
    <p:sldId id="759" r:id="rId61"/>
    <p:sldId id="753" r:id="rId62"/>
    <p:sldId id="754" r:id="rId63"/>
    <p:sldId id="755" r:id="rId64"/>
    <p:sldId id="763" r:id="rId65"/>
    <p:sldId id="764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69CFC79-3D3C-F944-8CC4-B9A2A94FD7C8}">
          <p14:sldIdLst>
            <p14:sldId id="463"/>
            <p14:sldId id="706"/>
            <p14:sldId id="708"/>
            <p14:sldId id="704"/>
            <p14:sldId id="705"/>
            <p14:sldId id="721"/>
            <p14:sldId id="710"/>
            <p14:sldId id="709"/>
            <p14:sldId id="711"/>
            <p14:sldId id="712"/>
            <p14:sldId id="716"/>
            <p14:sldId id="717"/>
            <p14:sldId id="718"/>
            <p14:sldId id="719"/>
            <p14:sldId id="629"/>
            <p14:sldId id="722"/>
            <p14:sldId id="723"/>
            <p14:sldId id="725"/>
            <p14:sldId id="779"/>
            <p14:sldId id="780"/>
            <p14:sldId id="781"/>
            <p14:sldId id="782"/>
            <p14:sldId id="726"/>
            <p14:sldId id="727"/>
            <p14:sldId id="765"/>
            <p14:sldId id="728"/>
            <p14:sldId id="730"/>
            <p14:sldId id="769"/>
            <p14:sldId id="770"/>
            <p14:sldId id="771"/>
            <p14:sldId id="772"/>
            <p14:sldId id="773"/>
            <p14:sldId id="774"/>
            <p14:sldId id="775"/>
            <p14:sldId id="776"/>
            <p14:sldId id="777"/>
            <p14:sldId id="778"/>
            <p14:sldId id="733"/>
            <p14:sldId id="736"/>
            <p14:sldId id="739"/>
            <p14:sldId id="740"/>
            <p14:sldId id="760"/>
            <p14:sldId id="761"/>
            <p14:sldId id="762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750"/>
            <p14:sldId id="766"/>
            <p14:sldId id="767"/>
            <p14:sldId id="768"/>
            <p14:sldId id="752"/>
            <p14:sldId id="758"/>
            <p14:sldId id="759"/>
            <p14:sldId id="753"/>
            <p14:sldId id="754"/>
            <p14:sldId id="755"/>
            <p14:sldId id="763"/>
            <p14:sldId id="7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83680"/>
    <a:srgbClr val="481280"/>
    <a:srgbClr val="225080"/>
    <a:srgbClr val="22508C"/>
    <a:srgbClr val="226C8C"/>
    <a:srgbClr val="8B6BB5"/>
    <a:srgbClr val="283F6B"/>
    <a:srgbClr val="334C57"/>
    <a:srgbClr val="6A341C"/>
    <a:srgbClr val="733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66" autoAdjust="0"/>
  </p:normalViewPr>
  <p:slideViewPr>
    <p:cSldViewPr snapToGrid="0" snapToObjects="1" showGuides="1">
      <p:cViewPr varScale="1">
        <p:scale>
          <a:sx n="74" d="100"/>
          <a:sy n="74" d="100"/>
        </p:scale>
        <p:origin x="-15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48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handoutMaster" Target="handoutMasters/handout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oleObject" Target="Macintosh%20HD:Users:yelick:Kathy:NERSC:Exascale:ScalingToExa.v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penpornk/Documents/Berkeley/Iowa%20State%20U/cpumemgap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elick:Google%20Drive:00KathyPrivate:NERSC:Allocations:AllProjects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elick:Google%20Drive:00KathyPrivate:research:MRI%20Platform%20Comparison-20171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85119072158"/>
          <c:y val="0.0386904761904762"/>
          <c:w val="0.83521004246197"/>
          <c:h val="0.835277934008249"/>
        </c:manualLayout>
      </c:layout>
      <c:lineChart>
        <c:grouping val="standard"/>
        <c:varyColors val="0"/>
        <c:ser>
          <c:idx val="0"/>
          <c:order val="0"/>
          <c:spPr>
            <a:ln w="47625"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GordonBellScaling!$F$9:$F$42</c:f>
              <c:numCache>
                <c:formatCode>General</c:formatCode>
                <c:ptCount val="34"/>
                <c:pt idx="3">
                  <c:v>1990.0</c:v>
                </c:pt>
                <c:pt idx="8">
                  <c:v>1995.0</c:v>
                </c:pt>
                <c:pt idx="13">
                  <c:v>2000.0</c:v>
                </c:pt>
                <c:pt idx="18">
                  <c:v>2005.0</c:v>
                </c:pt>
                <c:pt idx="23">
                  <c:v>2010.0</c:v>
                </c:pt>
                <c:pt idx="28">
                  <c:v>2015.0</c:v>
                </c:pt>
                <c:pt idx="33">
                  <c:v>2020.0</c:v>
                </c:pt>
              </c:numCache>
            </c:numRef>
          </c:cat>
          <c:val>
            <c:numRef>
              <c:f>GordonBellScaling!$E$9:$E$42</c:f>
              <c:numCache>
                <c:formatCode>General</c:formatCode>
                <c:ptCount val="34"/>
                <c:pt idx="0">
                  <c:v>9.0E8</c:v>
                </c:pt>
                <c:pt idx="1">
                  <c:v>1.71E9</c:v>
                </c:pt>
                <c:pt idx="2">
                  <c:v>3.249E9</c:v>
                </c:pt>
                <c:pt idx="3">
                  <c:v>6.1731E9</c:v>
                </c:pt>
                <c:pt idx="4">
                  <c:v>1.172889E10</c:v>
                </c:pt>
                <c:pt idx="5">
                  <c:v>2.2284891E10</c:v>
                </c:pt>
                <c:pt idx="6">
                  <c:v>4.23412929E10</c:v>
                </c:pt>
                <c:pt idx="7">
                  <c:v>8.044845651E10</c:v>
                </c:pt>
                <c:pt idx="8">
                  <c:v>1.52852067369E11</c:v>
                </c:pt>
                <c:pt idx="9">
                  <c:v>2.904189280011E11</c:v>
                </c:pt>
                <c:pt idx="10">
                  <c:v>5.5179596320209E11</c:v>
                </c:pt>
                <c:pt idx="11">
                  <c:v>1.04841233008397E12</c:v>
                </c:pt>
                <c:pt idx="12">
                  <c:v>1.99198342715954E12</c:v>
                </c:pt>
                <c:pt idx="13">
                  <c:v>3.78476851160313E12</c:v>
                </c:pt>
                <c:pt idx="14">
                  <c:v>7.19106017204596E12</c:v>
                </c:pt>
                <c:pt idx="15">
                  <c:v>1.36630143268873E13</c:v>
                </c:pt>
                <c:pt idx="16">
                  <c:v>2.59597272210859E13</c:v>
                </c:pt>
                <c:pt idx="17">
                  <c:v>4.93234817200632E13</c:v>
                </c:pt>
                <c:pt idx="18">
                  <c:v>9.37146152681201E13</c:v>
                </c:pt>
                <c:pt idx="19">
                  <c:v>1.78057769009428E14</c:v>
                </c:pt>
                <c:pt idx="20">
                  <c:v>3.38309761117913E14</c:v>
                </c:pt>
                <c:pt idx="21">
                  <c:v>6.42788546124036E14</c:v>
                </c:pt>
                <c:pt idx="22">
                  <c:v>1.22129823763567E15</c:v>
                </c:pt>
                <c:pt idx="23">
                  <c:v>2.32046665150777E15</c:v>
                </c:pt>
                <c:pt idx="24">
                  <c:v>4.40888663786476E15</c:v>
                </c:pt>
                <c:pt idx="25">
                  <c:v>8.37688461194304E15</c:v>
                </c:pt>
                <c:pt idx="26">
                  <c:v>1.59160807626918E16</c:v>
                </c:pt>
                <c:pt idx="27">
                  <c:v>3.02405534491144E16</c:v>
                </c:pt>
                <c:pt idx="28">
                  <c:v>5.74570515533173E16</c:v>
                </c:pt>
                <c:pt idx="29">
                  <c:v>1.09168397951303E17</c:v>
                </c:pt>
                <c:pt idx="30">
                  <c:v>2.07419956107475E17</c:v>
                </c:pt>
                <c:pt idx="31">
                  <c:v>3.94097916604203E17</c:v>
                </c:pt>
                <c:pt idx="32">
                  <c:v>7.48786041547986E17</c:v>
                </c:pt>
                <c:pt idx="33">
                  <c:v>1.42269347894117E18</c:v>
                </c:pt>
              </c:numCache>
            </c:numRef>
          </c:val>
          <c:smooth val="0"/>
        </c:ser>
        <c:ser>
          <c:idx val="2"/>
          <c:order val="1"/>
          <c:spPr>
            <a:ln w="47625">
              <a:noFill/>
            </a:ln>
          </c:spPr>
          <c:marker>
            <c:spPr>
              <a:solidFill>
                <a:srgbClr val="4A9D4B"/>
              </a:solidFill>
              <a:ln>
                <a:solidFill>
                  <a:srgbClr val="006357"/>
                </a:solidFill>
              </a:ln>
            </c:spPr>
          </c:marker>
          <c:val>
            <c:numRef>
              <c:f>GordonBellScaling!$G$9:$G$42</c:f>
              <c:numCache>
                <c:formatCode>General</c:formatCode>
                <c:ptCount val="34"/>
                <c:pt idx="3">
                  <c:v>1.6E10</c:v>
                </c:pt>
                <c:pt idx="6">
                  <c:v>1.245E11</c:v>
                </c:pt>
                <c:pt idx="7">
                  <c:v>1.704E11</c:v>
                </c:pt>
                <c:pt idx="8">
                  <c:v>1.704E11</c:v>
                </c:pt>
                <c:pt idx="9">
                  <c:v>3.682E11</c:v>
                </c:pt>
                <c:pt idx="10">
                  <c:v>1.338E12</c:v>
                </c:pt>
                <c:pt idx="11">
                  <c:v>1.338E12</c:v>
                </c:pt>
                <c:pt idx="12">
                  <c:v>2.3796E12</c:v>
                </c:pt>
                <c:pt idx="13">
                  <c:v>4.938E12</c:v>
                </c:pt>
                <c:pt idx="14">
                  <c:v>7.226E12</c:v>
                </c:pt>
                <c:pt idx="15">
                  <c:v>3.586E13</c:v>
                </c:pt>
                <c:pt idx="16">
                  <c:v>3.586E13</c:v>
                </c:pt>
                <c:pt idx="17">
                  <c:v>7.072E13</c:v>
                </c:pt>
                <c:pt idx="18">
                  <c:v>2.806E14</c:v>
                </c:pt>
                <c:pt idx="19">
                  <c:v>2.806E14</c:v>
                </c:pt>
                <c:pt idx="20">
                  <c:v>4.782E14</c:v>
                </c:pt>
                <c:pt idx="21">
                  <c:v>1.105E15</c:v>
                </c:pt>
                <c:pt idx="23">
                  <c:v>2.57E15</c:v>
                </c:pt>
                <c:pt idx="24">
                  <c:v>1.051E16</c:v>
                </c:pt>
                <c:pt idx="25">
                  <c:v>1.63248E16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0962872"/>
        <c:axId val="1932526984"/>
      </c:lineChart>
      <c:catAx>
        <c:axId val="1930962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32526984"/>
        <c:crosses val="autoZero"/>
        <c:auto val="1"/>
        <c:lblAlgn val="ctr"/>
        <c:lblOffset val="100"/>
        <c:noMultiLvlLbl val="0"/>
      </c:catAx>
      <c:valAx>
        <c:axId val="1932526984"/>
        <c:scaling>
          <c:logBase val="10.0"/>
          <c:orientation val="minMax"/>
          <c:max val="1.0E18"/>
          <c:min val="1.0E8"/>
        </c:scaling>
        <c:delete val="0"/>
        <c:axPos val="l"/>
        <c:majorGridlines/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30962872"/>
        <c:crosses val="autoZero"/>
        <c:crossBetween val="between"/>
      </c:valAx>
      <c:spPr>
        <a:blipFill rotWithShape="1">
          <a:blip xmlns:r="http://schemas.openxmlformats.org/officeDocument/2006/relationships" r:embed="rId1"/>
          <a:tile tx="0" ty="0" sx="100000" sy="100000" flip="none" algn="tl"/>
        </a:blipFill>
        <a:ln w="25400">
          <a:solidFill>
            <a:schemeClr val="tx1">
              <a:lumMod val="75000"/>
              <a:lumOff val="25000"/>
            </a:schemeClr>
          </a:solidFill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>
          <a:lumMod val="50000"/>
          <a:lumOff val="50000"/>
        </a:schemeClr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231332357247"/>
          <c:y val="0.0383838383838384"/>
          <c:w val="0.809915292408584"/>
          <c:h val="0.769328424771669"/>
        </c:manualLayout>
      </c:layout>
      <c:lineChart>
        <c:grouping val="standar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Disk seek time</c:v>
                </c:pt>
              </c:strCache>
            </c:strRef>
          </c:tx>
          <c:spPr>
            <a:ln w="38100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diamond"/>
            <c:size val="8"/>
            <c:spPr>
              <a:solidFill>
                <a:srgbClr val="C00000"/>
              </a:solidFill>
              <a:ln w="15875" cap="flat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data!$B$2:$B$10</c:f>
              <c:numCache>
                <c:formatCode>#,##0</c:formatCode>
                <c:ptCount val="9"/>
                <c:pt idx="0">
                  <c:v>8.7E7</c:v>
                </c:pt>
                <c:pt idx="1">
                  <c:v>7.5E7</c:v>
                </c:pt>
                <c:pt idx="2">
                  <c:v>2.8E7</c:v>
                </c:pt>
                <c:pt idx="3">
                  <c:v>1.0E7</c:v>
                </c:pt>
                <c:pt idx="4">
                  <c:v>8.0E6</c:v>
                </c:pt>
                <c:pt idx="5">
                  <c:v>6.0E6</c:v>
                </c:pt>
                <c:pt idx="6">
                  <c:v>5.0E6</c:v>
                </c:pt>
                <c:pt idx="7">
                  <c:v>3.0E6</c:v>
                </c:pt>
                <c:pt idx="8">
                  <c:v>3.0E6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Flash SSD access time</c:v>
                </c:pt>
              </c:strCache>
            </c:strRef>
          </c:tx>
          <c:spPr>
            <a:ln w="38100" cap="rnd" cmpd="sng" algn="ctr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triangle"/>
            <c:size val="8"/>
            <c:spPr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data!$C$2:$C$10</c:f>
              <c:numCache>
                <c:formatCode>General</c:formatCode>
                <c:ptCount val="9"/>
                <c:pt idx="7" formatCode="#,##0">
                  <c:v>75000.0</c:v>
                </c:pt>
                <c:pt idx="8">
                  <c:v>50000.0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data!$D$1</c:f>
              <c:strCache>
                <c:ptCount val="1"/>
                <c:pt idx="0">
                  <c:v>DRAM access time</c:v>
                </c:pt>
              </c:strCache>
            </c:strRef>
          </c:tx>
          <c:spPr>
            <a:ln w="3810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square"/>
            <c:size val="8"/>
            <c:spPr>
              <a:solidFill>
                <a:schemeClr val="accent4"/>
              </a:solidFill>
              <a:ln w="6350" cap="flat" cmpd="sng" algn="ctr">
                <a:noFill/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data!$D$2:$D$10</c:f>
              <c:numCache>
                <c:formatCode>General</c:formatCode>
                <c:ptCount val="9"/>
                <c:pt idx="0">
                  <c:v>375.0</c:v>
                </c:pt>
                <c:pt idx="1">
                  <c:v>200.0</c:v>
                </c:pt>
                <c:pt idx="2" formatCode="#,##0">
                  <c:v>100.0</c:v>
                </c:pt>
                <c:pt idx="3">
                  <c:v>70.0</c:v>
                </c:pt>
                <c:pt idx="4">
                  <c:v>60.0</c:v>
                </c:pt>
                <c:pt idx="5">
                  <c:v>55.0</c:v>
                </c:pt>
                <c:pt idx="6">
                  <c:v>50.0</c:v>
                </c:pt>
                <c:pt idx="7">
                  <c:v>40.0</c:v>
                </c:pt>
                <c:pt idx="8">
                  <c:v>20.0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data!$E$1</c:f>
              <c:strCache>
                <c:ptCount val="1"/>
                <c:pt idx="0">
                  <c:v>SRAM access time</c:v>
                </c:pt>
              </c:strCache>
            </c:strRef>
          </c:tx>
          <c:spPr>
            <a:ln w="38100" cap="rnd" cmpd="sng" algn="ctr">
              <a:solidFill>
                <a:srgbClr val="00558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005581"/>
              </a:solidFill>
              <a:ln w="6350" cap="flat" cmpd="sng" algn="ctr">
                <a:noFill/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data!$E$2:$E$10</c:f>
              <c:numCache>
                <c:formatCode>General</c:formatCode>
                <c:ptCount val="9"/>
                <c:pt idx="0">
                  <c:v>300.0</c:v>
                </c:pt>
                <c:pt idx="1">
                  <c:v>150.0</c:v>
                </c:pt>
                <c:pt idx="2">
                  <c:v>35.0</c:v>
                </c:pt>
                <c:pt idx="3">
                  <c:v>15.0</c:v>
                </c:pt>
                <c:pt idx="4">
                  <c:v>3.0</c:v>
                </c:pt>
                <c:pt idx="5">
                  <c:v>2.5</c:v>
                </c:pt>
                <c:pt idx="6">
                  <c:v>2.0</c:v>
                </c:pt>
                <c:pt idx="7">
                  <c:v>1.5</c:v>
                </c:pt>
                <c:pt idx="8">
                  <c:v>1.3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data!$F$1</c:f>
              <c:strCache>
                <c:ptCount val="1"/>
                <c:pt idx="0">
                  <c:v>CPU cycle time</c:v>
                </c:pt>
              </c:strCache>
            </c:strRef>
          </c:tx>
          <c:spPr>
            <a:ln w="38100" cap="rnd" cmpd="sng" algn="ctr">
              <a:solidFill>
                <a:srgbClr val="4E8F00"/>
              </a:solidFill>
              <a:prstDash val="solid"/>
              <a:round/>
            </a:ln>
            <a:effectLst/>
          </c:spPr>
          <c:marker>
            <c:symbol val="square"/>
            <c:size val="8"/>
            <c:spPr>
              <a:solidFill>
                <a:srgbClr val="4E8F00"/>
              </a:solidFill>
              <a:ln w="38100" cap="flat" cmpd="sng" algn="ctr">
                <a:noFill/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data!$F$2:$F$10</c:f>
              <c:numCache>
                <c:formatCode>General</c:formatCode>
                <c:ptCount val="9"/>
                <c:pt idx="0">
                  <c:v>1000.0</c:v>
                </c:pt>
                <c:pt idx="1">
                  <c:v>166.0</c:v>
                </c:pt>
                <c:pt idx="2">
                  <c:v>50.0</c:v>
                </c:pt>
                <c:pt idx="3">
                  <c:v>6.0</c:v>
                </c:pt>
                <c:pt idx="4">
                  <c:v>1.6</c:v>
                </c:pt>
                <c:pt idx="5">
                  <c:v>0.3</c:v>
                </c:pt>
                <c:pt idx="6">
                  <c:v>0.25</c:v>
                </c:pt>
                <c:pt idx="7">
                  <c:v>0.1</c:v>
                </c:pt>
                <c:pt idx="8">
                  <c:v>0.08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7615176"/>
        <c:axId val="1945545240"/>
      </c:lineChart>
      <c:catAx>
        <c:axId val="1947615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/>
                  <a:t>Year</a:t>
                </a:r>
              </a:p>
            </c:rich>
          </c:tx>
          <c:layout>
            <c:manualLayout>
              <c:xMode val="edge"/>
              <c:yMode val="edge"/>
              <c:x val="0.512526108682052"/>
              <c:y val="0.9071451946315"/>
            </c:manualLayout>
          </c:layout>
          <c:overlay val="0"/>
          <c:spPr>
            <a:noFill/>
            <a:ln w="25400"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45545240"/>
        <c:crossesAt val="0.01"/>
        <c:auto val="1"/>
        <c:lblAlgn val="ctr"/>
        <c:lblOffset val="100"/>
        <c:tickLblSkip val="1"/>
        <c:tickMarkSkip val="1"/>
        <c:noMultiLvlLbl val="0"/>
      </c:catAx>
      <c:valAx>
        <c:axId val="1945545240"/>
        <c:scaling>
          <c:logBase val="10.0"/>
          <c:orientation val="minMax"/>
          <c:min val="0.01"/>
        </c:scaling>
        <c:delete val="0"/>
        <c:axPos val="l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smtClean="0"/>
                  <a:t>Time</a:t>
                </a:r>
                <a:r>
                  <a:rPr lang="en-US" sz="2000" baseline="0" smtClean="0"/>
                  <a:t> (</a:t>
                </a:r>
                <a:r>
                  <a:rPr lang="en-US" sz="2000" smtClean="0"/>
                  <a:t>ns)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131771595900439"/>
              <c:y val="0.441102290169798"/>
            </c:manualLayout>
          </c:layout>
          <c:overlay val="0"/>
          <c:spPr>
            <a:noFill/>
            <a:ln w="25400"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47615176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1"/>
        <c:ser>
          <c:idx val="0"/>
          <c:order val="0"/>
          <c:invertIfNegative val="0"/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cat>
            <c:strRef>
              <c:f>Summary!$G$321:$G$327</c:f>
              <c:strCache>
                <c:ptCount val="7"/>
                <c:pt idx="0">
                  <c:v>Adaptive</c:v>
                </c:pt>
                <c:pt idx="1">
                  <c:v>Dense LA</c:v>
                </c:pt>
                <c:pt idx="2">
                  <c:v>Monte Carlo</c:v>
                </c:pt>
                <c:pt idx="3">
                  <c:v>Particles</c:v>
                </c:pt>
                <c:pt idx="4">
                  <c:v>Spectral</c:v>
                </c:pt>
                <c:pt idx="5">
                  <c:v>Sparse LA</c:v>
                </c:pt>
                <c:pt idx="6">
                  <c:v>Structured</c:v>
                </c:pt>
              </c:strCache>
            </c:strRef>
          </c:cat>
          <c:val>
            <c:numRef>
              <c:f>Summary!$D$321:$D$327</c:f>
              <c:numCache>
                <c:formatCode>0%</c:formatCode>
                <c:ptCount val="7"/>
                <c:pt idx="0">
                  <c:v>0.146248878392702</c:v>
                </c:pt>
                <c:pt idx="1">
                  <c:v>0.206383729107545</c:v>
                </c:pt>
                <c:pt idx="2">
                  <c:v>0.225945650463244</c:v>
                </c:pt>
                <c:pt idx="3">
                  <c:v>0.249215974834519</c:v>
                </c:pt>
                <c:pt idx="4">
                  <c:v>0.343193804847027</c:v>
                </c:pt>
                <c:pt idx="5">
                  <c:v>0.35965331325545</c:v>
                </c:pt>
                <c:pt idx="6">
                  <c:v>0.389170591378824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079976"/>
        <c:axId val="1941892712"/>
      </c:barChart>
      <c:catAx>
        <c:axId val="1933079976"/>
        <c:scaling>
          <c:orientation val="minMax"/>
        </c:scaling>
        <c:delete val="0"/>
        <c:axPos val="l"/>
        <c:majorTickMark val="out"/>
        <c:minorTickMark val="none"/>
        <c:tickLblPos val="nextTo"/>
        <c:crossAx val="1941892712"/>
        <c:crosses val="autoZero"/>
        <c:auto val="1"/>
        <c:lblAlgn val="ctr"/>
        <c:lblOffset val="100"/>
        <c:noMultiLvlLbl val="0"/>
      </c:catAx>
      <c:valAx>
        <c:axId val="194189271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933079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Optimized</a:t>
            </a:r>
            <a:r>
              <a:rPr lang="en-US" baseline="0"/>
              <a:t> MRI Pipeline</a:t>
            </a: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823938143549364"/>
          <c:y val="0.124655164124403"/>
          <c:w val="0.856406533918837"/>
          <c:h val="0.7077033649814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'mri - 8317'!$K$2</c:f>
              <c:strCache>
                <c:ptCount val="1"/>
                <c:pt idx="0">
                  <c:v>SpMM - maps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'mri - 8317'!$J$4:$J$18</c:f>
              <c:strCache>
                <c:ptCount val="6"/>
                <c:pt idx="0">
                  <c:v>mkl</c:v>
                </c:pt>
                <c:pt idx="1">
                  <c:v>custom</c:v>
                </c:pt>
                <c:pt idx="2">
                  <c:v>mkl</c:v>
                </c:pt>
                <c:pt idx="3">
                  <c:v>custom</c:v>
                </c:pt>
                <c:pt idx="4">
                  <c:v>cusparse</c:v>
                </c:pt>
                <c:pt idx="5">
                  <c:v>custom</c:v>
                </c:pt>
              </c:strCache>
            </c:strRef>
          </c:cat>
          <c:val>
            <c:numRef>
              <c:f>'mri - 8317'!$K$4:$K$18</c:f>
              <c:numCache>
                <c:formatCode>#,##0.00</c:formatCode>
                <c:ptCount val="6"/>
                <c:pt idx="0">
                  <c:v>0.50895</c:v>
                </c:pt>
                <c:pt idx="1">
                  <c:v>0.095972</c:v>
                </c:pt>
                <c:pt idx="2">
                  <c:v>1.0212</c:v>
                </c:pt>
                <c:pt idx="3">
                  <c:v>0.077953</c:v>
                </c:pt>
                <c:pt idx="4">
                  <c:v>0.11742</c:v>
                </c:pt>
                <c:pt idx="5">
                  <c:v>0.01258</c:v>
                </c:pt>
              </c:numCache>
            </c:numRef>
          </c:val>
        </c:ser>
        <c:ser>
          <c:idx val="1"/>
          <c:order val="1"/>
          <c:tx>
            <c:strRef>
              <c:f>'mri - 8317'!$P$2</c:f>
              <c:strCache>
                <c:ptCount val="1"/>
                <c:pt idx="0">
                  <c:v>FFT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'mri - 8317'!$J$4:$J$18</c:f>
              <c:strCache>
                <c:ptCount val="6"/>
                <c:pt idx="0">
                  <c:v>mkl</c:v>
                </c:pt>
                <c:pt idx="1">
                  <c:v>custom</c:v>
                </c:pt>
                <c:pt idx="2">
                  <c:v>mkl</c:v>
                </c:pt>
                <c:pt idx="3">
                  <c:v>custom</c:v>
                </c:pt>
                <c:pt idx="4">
                  <c:v>cusparse</c:v>
                </c:pt>
                <c:pt idx="5">
                  <c:v>custom</c:v>
                </c:pt>
              </c:strCache>
            </c:strRef>
          </c:cat>
          <c:val>
            <c:numRef>
              <c:f>'mri - 8317'!$P$4:$P$18</c:f>
              <c:numCache>
                <c:formatCode>#,##0.00</c:formatCode>
                <c:ptCount val="6"/>
                <c:pt idx="0">
                  <c:v>0.23045</c:v>
                </c:pt>
                <c:pt idx="1">
                  <c:v>0.24665</c:v>
                </c:pt>
                <c:pt idx="2">
                  <c:v>0.17749</c:v>
                </c:pt>
                <c:pt idx="3">
                  <c:v>0.18388</c:v>
                </c:pt>
                <c:pt idx="4">
                  <c:v>0.035328</c:v>
                </c:pt>
                <c:pt idx="5">
                  <c:v>0.042186</c:v>
                </c:pt>
              </c:numCache>
            </c:numRef>
          </c:val>
        </c:ser>
        <c:ser>
          <c:idx val="2"/>
          <c:order val="2"/>
          <c:tx>
            <c:strRef>
              <c:f>'mri - 8317'!$U$2</c:f>
              <c:strCache>
                <c:ptCount val="1"/>
                <c:pt idx="0">
                  <c:v>SpMM - grid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'mri - 8317'!$J$4:$J$18</c:f>
              <c:strCache>
                <c:ptCount val="6"/>
                <c:pt idx="0">
                  <c:v>mkl</c:v>
                </c:pt>
                <c:pt idx="1">
                  <c:v>custom</c:v>
                </c:pt>
                <c:pt idx="2">
                  <c:v>mkl</c:v>
                </c:pt>
                <c:pt idx="3">
                  <c:v>custom</c:v>
                </c:pt>
                <c:pt idx="4">
                  <c:v>cusparse</c:v>
                </c:pt>
                <c:pt idx="5">
                  <c:v>custom</c:v>
                </c:pt>
              </c:strCache>
            </c:strRef>
          </c:cat>
          <c:val>
            <c:numRef>
              <c:f>'mri - 8317'!$U$4:$U$18</c:f>
              <c:numCache>
                <c:formatCode>#,##0.00</c:formatCode>
                <c:ptCount val="6"/>
                <c:pt idx="0">
                  <c:v>0.017396</c:v>
                </c:pt>
                <c:pt idx="1">
                  <c:v>0.0070992</c:v>
                </c:pt>
                <c:pt idx="2">
                  <c:v>0.033149</c:v>
                </c:pt>
                <c:pt idx="3">
                  <c:v>0.0078619</c:v>
                </c:pt>
                <c:pt idx="4">
                  <c:v>0.0016329</c:v>
                </c:pt>
                <c:pt idx="5">
                  <c:v>0.0017257</c:v>
                </c:pt>
              </c:numCache>
            </c:numRef>
          </c:val>
        </c:ser>
        <c:ser>
          <c:idx val="3"/>
          <c:order val="3"/>
          <c:tx>
            <c:strRef>
              <c:f>'mri - 8317'!$Z$2</c:f>
              <c:strCache>
                <c:ptCount val="1"/>
                <c:pt idx="0">
                  <c:v>SpMM - grid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'mri - 8317'!$J$4:$J$18</c:f>
              <c:strCache>
                <c:ptCount val="6"/>
                <c:pt idx="0">
                  <c:v>mkl</c:v>
                </c:pt>
                <c:pt idx="1">
                  <c:v>custom</c:v>
                </c:pt>
                <c:pt idx="2">
                  <c:v>mkl</c:v>
                </c:pt>
                <c:pt idx="3">
                  <c:v>custom</c:v>
                </c:pt>
                <c:pt idx="4">
                  <c:v>cusparse</c:v>
                </c:pt>
                <c:pt idx="5">
                  <c:v>custom</c:v>
                </c:pt>
              </c:strCache>
            </c:strRef>
          </c:cat>
          <c:val>
            <c:numRef>
              <c:f>'mri - 8317'!$Z$4:$Z$18</c:f>
              <c:numCache>
                <c:formatCode>#,##0.00</c:formatCode>
                <c:ptCount val="6"/>
                <c:pt idx="0">
                  <c:v>0.111</c:v>
                </c:pt>
                <c:pt idx="1">
                  <c:v>0.097941</c:v>
                </c:pt>
                <c:pt idx="2">
                  <c:v>0.14368</c:v>
                </c:pt>
                <c:pt idx="3">
                  <c:v>0.063431</c:v>
                </c:pt>
                <c:pt idx="4">
                  <c:v>0.0093794</c:v>
                </c:pt>
                <c:pt idx="5">
                  <c:v>0.010551</c:v>
                </c:pt>
              </c:numCache>
            </c:numRef>
          </c:val>
        </c:ser>
        <c:ser>
          <c:idx val="4"/>
          <c:order val="4"/>
          <c:tx>
            <c:strRef>
              <c:f>'mri - 8317'!$AE$2</c:f>
              <c:strCache>
                <c:ptCount val="1"/>
                <c:pt idx="0">
                  <c:v>IFFT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'mri - 8317'!$J$4:$J$18</c:f>
              <c:strCache>
                <c:ptCount val="6"/>
                <c:pt idx="0">
                  <c:v>mkl</c:v>
                </c:pt>
                <c:pt idx="1">
                  <c:v>custom</c:v>
                </c:pt>
                <c:pt idx="2">
                  <c:v>mkl</c:v>
                </c:pt>
                <c:pt idx="3">
                  <c:v>custom</c:v>
                </c:pt>
                <c:pt idx="4">
                  <c:v>cusparse</c:v>
                </c:pt>
                <c:pt idx="5">
                  <c:v>custom</c:v>
                </c:pt>
              </c:strCache>
            </c:strRef>
          </c:cat>
          <c:val>
            <c:numRef>
              <c:f>'mri - 8317'!$AE$4:$AE$18</c:f>
              <c:numCache>
                <c:formatCode>#,##0.00</c:formatCode>
                <c:ptCount val="6"/>
                <c:pt idx="0">
                  <c:v>0.18173</c:v>
                </c:pt>
                <c:pt idx="1">
                  <c:v>0.24968</c:v>
                </c:pt>
                <c:pt idx="2">
                  <c:v>0.1765</c:v>
                </c:pt>
                <c:pt idx="3">
                  <c:v>0.1823</c:v>
                </c:pt>
                <c:pt idx="4">
                  <c:v>0.035133</c:v>
                </c:pt>
                <c:pt idx="5">
                  <c:v>0.041346</c:v>
                </c:pt>
              </c:numCache>
            </c:numRef>
          </c:val>
        </c:ser>
        <c:ser>
          <c:idx val="5"/>
          <c:order val="5"/>
          <c:tx>
            <c:strRef>
              <c:f>'mri - 8317'!$AJ$2</c:f>
              <c:strCache>
                <c:ptCount val="1"/>
                <c:pt idx="0">
                  <c:v>SpMM - maps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'mri - 8317'!$J$4:$J$18</c:f>
              <c:strCache>
                <c:ptCount val="6"/>
                <c:pt idx="0">
                  <c:v>mkl</c:v>
                </c:pt>
                <c:pt idx="1">
                  <c:v>custom</c:v>
                </c:pt>
                <c:pt idx="2">
                  <c:v>mkl</c:v>
                </c:pt>
                <c:pt idx="3">
                  <c:v>custom</c:v>
                </c:pt>
                <c:pt idx="4">
                  <c:v>cusparse</c:v>
                </c:pt>
                <c:pt idx="5">
                  <c:v>custom</c:v>
                </c:pt>
              </c:strCache>
            </c:strRef>
          </c:cat>
          <c:val>
            <c:numRef>
              <c:f>'mri - 8317'!$AJ$4:$AJ$18</c:f>
              <c:numCache>
                <c:formatCode>#,##0.00</c:formatCode>
                <c:ptCount val="6"/>
                <c:pt idx="0">
                  <c:v>0.27101</c:v>
                </c:pt>
                <c:pt idx="1">
                  <c:v>0.045372</c:v>
                </c:pt>
                <c:pt idx="2">
                  <c:v>0.020936</c:v>
                </c:pt>
                <c:pt idx="3">
                  <c:v>0.020225</c:v>
                </c:pt>
                <c:pt idx="4">
                  <c:v>0.005657</c:v>
                </c:pt>
                <c:pt idx="5">
                  <c:v>0.0054791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871979016"/>
        <c:axId val="1849412792"/>
      </c:barChart>
      <c:catAx>
        <c:axId val="18719790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849412792"/>
        <c:crosses val="autoZero"/>
        <c:auto val="1"/>
        <c:lblAlgn val="ctr"/>
        <c:lblOffset val="100"/>
        <c:noMultiLvlLbl val="0"/>
      </c:catAx>
      <c:valAx>
        <c:axId val="1849412792"/>
        <c:scaling>
          <c:orientation val="minMax"/>
          <c:max val="2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 dirty="0" smtClean="0"/>
                  <a:t>Per</a:t>
                </a:r>
                <a:r>
                  <a:rPr lang="en-US" sz="1100" baseline="0" dirty="0" smtClean="0"/>
                  <a:t> Iteration time (in seconds)</a:t>
                </a:r>
                <a:endParaRPr lang="en-US" sz="1100" dirty="0"/>
              </a:p>
            </c:rich>
          </c:tx>
          <c:layout/>
          <c:overlay val="0"/>
        </c:title>
        <c:numFmt formatCode="#,##0.00" sourceLinked="1"/>
        <c:majorTickMark val="none"/>
        <c:minorTickMark val="none"/>
        <c:tickLblPos val="nextTo"/>
        <c:crossAx val="1871979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5993072121186"/>
          <c:y val="0.138865307572698"/>
          <c:w val="0.182448868542823"/>
          <c:h val="0.499989544875355"/>
        </c:manualLayout>
      </c:layout>
      <c:overlay val="0"/>
      <c:spPr>
        <a:solidFill>
          <a:schemeClr val="bg1"/>
        </a:solidFill>
        <a:ln>
          <a:solidFill>
            <a:srgbClr val="194963"/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5103615779371"/>
          <c:y val="0.0601851851851852"/>
          <c:w val="0.499159139388513"/>
          <c:h val="0.8224693788276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'[HPGMG_data (2).xls]kaotom(gpu)'!$A$2</c:f>
              <c:strCache>
                <c:ptCount val="1"/>
                <c:pt idx="0">
                  <c:v>256^3</c:v>
                </c:pt>
              </c:strCache>
            </c:strRef>
          </c:tx>
          <c:spPr>
            <a:gradFill rotWithShape="0">
              <a:gsLst>
                <a:gs pos="0">
                  <a:srgbClr val="A2BFF8"/>
                </a:gs>
                <a:gs pos="100000">
                  <a:srgbClr val="3670B6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(2).xls]kaotom(gpu)'!$B$2:$D$2</c:f>
              <c:numCache>
                <c:formatCode>General</c:formatCode>
                <c:ptCount val="3"/>
                <c:pt idx="0">
                  <c:v>0.962538</c:v>
                </c:pt>
                <c:pt idx="1">
                  <c:v>0.859349</c:v>
                </c:pt>
                <c:pt idx="2">
                  <c:v>0.641193</c:v>
                </c:pt>
              </c:numCache>
            </c:numRef>
          </c:val>
        </c:ser>
        <c:ser>
          <c:idx val="1"/>
          <c:order val="1"/>
          <c:tx>
            <c:strRef>
              <c:f>'[HPGMG_data (2).xls]kaotom(gpu)'!$A$3</c:f>
              <c:strCache>
                <c:ptCount val="1"/>
                <c:pt idx="0">
                  <c:v>128^3</c:v>
                </c:pt>
              </c:strCache>
            </c:strRef>
          </c:tx>
          <c:spPr>
            <a:gradFill rotWithShape="0">
              <a:gsLst>
                <a:gs pos="0">
                  <a:srgbClr val="FAA1A0"/>
                </a:gs>
                <a:gs pos="100000">
                  <a:srgbClr val="B93734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(2).xls]kaotom(gpu)'!$B$3:$D$3</c:f>
              <c:numCache>
                <c:formatCode>General</c:formatCode>
                <c:ptCount val="3"/>
                <c:pt idx="0">
                  <c:v>0.287377</c:v>
                </c:pt>
                <c:pt idx="1">
                  <c:v>0.215125</c:v>
                </c:pt>
                <c:pt idx="2">
                  <c:v>0.176733</c:v>
                </c:pt>
              </c:numCache>
            </c:numRef>
          </c:val>
        </c:ser>
        <c:ser>
          <c:idx val="2"/>
          <c:order val="2"/>
          <c:tx>
            <c:strRef>
              <c:f>'[HPGMG_data (2).xls]kaotom(gpu)'!$A$4</c:f>
              <c:strCache>
                <c:ptCount val="1"/>
                <c:pt idx="0">
                  <c:v>64^3</c:v>
                </c:pt>
              </c:strCache>
            </c:strRef>
          </c:tx>
          <c:spPr>
            <a:gradFill rotWithShape="0">
              <a:gsLst>
                <a:gs pos="0">
                  <a:srgbClr val="D4F4A6"/>
                </a:gs>
                <a:gs pos="100000">
                  <a:srgbClr val="8DB241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(2).xls]kaotom(gpu)'!$B$4:$D$4</c:f>
              <c:numCache>
                <c:formatCode>General</c:formatCode>
                <c:ptCount val="3"/>
                <c:pt idx="0">
                  <c:v>0.086662</c:v>
                </c:pt>
                <c:pt idx="1">
                  <c:v>0.056151</c:v>
                </c:pt>
                <c:pt idx="2">
                  <c:v>0.050216</c:v>
                </c:pt>
              </c:numCache>
            </c:numRef>
          </c:val>
        </c:ser>
        <c:ser>
          <c:idx val="3"/>
          <c:order val="3"/>
          <c:tx>
            <c:strRef>
              <c:f>'[HPGMG_data (2).xls]kaotom(gpu)'!$A$5</c:f>
              <c:strCache>
                <c:ptCount val="1"/>
                <c:pt idx="0">
                  <c:v>32^3</c:v>
                </c:pt>
              </c:strCache>
            </c:strRef>
          </c:tx>
          <c:spPr>
            <a:gradFill rotWithShape="0">
              <a:gsLst>
                <a:gs pos="0">
                  <a:srgbClr val="C5B3E2"/>
                </a:gs>
                <a:gs pos="100000">
                  <a:srgbClr val="704F97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(2).xls]kaotom(gpu)'!$B$5:$D$5</c:f>
              <c:numCache>
                <c:formatCode>General</c:formatCode>
                <c:ptCount val="3"/>
                <c:pt idx="0">
                  <c:v>0.043272</c:v>
                </c:pt>
                <c:pt idx="1">
                  <c:v>0.020197</c:v>
                </c:pt>
                <c:pt idx="2">
                  <c:v>0.015759</c:v>
                </c:pt>
              </c:numCache>
            </c:numRef>
          </c:val>
        </c:ser>
        <c:ser>
          <c:idx val="4"/>
          <c:order val="4"/>
          <c:tx>
            <c:strRef>
              <c:f>'[HPGMG_data (2).xls]kaotom(gpu)'!$A$6</c:f>
              <c:strCache>
                <c:ptCount val="1"/>
                <c:pt idx="0">
                  <c:v>16^3</c:v>
                </c:pt>
              </c:strCache>
            </c:strRef>
          </c:tx>
          <c:spPr>
            <a:gradFill rotWithShape="0">
              <a:gsLst>
                <a:gs pos="0">
                  <a:srgbClr val="9DE2FF"/>
                </a:gs>
                <a:gs pos="100000">
                  <a:srgbClr val="31A1C0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(2).xls]kaotom(gpu)'!$B$6:$D$6</c:f>
              <c:numCache>
                <c:formatCode>General</c:formatCode>
                <c:ptCount val="3"/>
                <c:pt idx="0">
                  <c:v>0.039127</c:v>
                </c:pt>
                <c:pt idx="1">
                  <c:v>0.003395</c:v>
                </c:pt>
                <c:pt idx="2">
                  <c:v>0.003461</c:v>
                </c:pt>
              </c:numCache>
            </c:numRef>
          </c:val>
        </c:ser>
        <c:ser>
          <c:idx val="5"/>
          <c:order val="5"/>
          <c:tx>
            <c:strRef>
              <c:f>'[HPGMG_data (2).xls]kaotom(gpu)'!$A$7</c:f>
              <c:strCache>
                <c:ptCount val="1"/>
                <c:pt idx="0">
                  <c:v>8^3</c:v>
                </c:pt>
              </c:strCache>
            </c:strRef>
          </c:tx>
          <c:spPr>
            <a:gradFill rotWithShape="0">
              <a:gsLst>
                <a:gs pos="0">
                  <a:srgbClr val="FFB885"/>
                </a:gs>
                <a:gs pos="100000">
                  <a:srgbClr val="F28225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(2).xls]kaotom(gpu)'!$B$7:$D$7</c:f>
              <c:numCache>
                <c:formatCode>General</c:formatCode>
                <c:ptCount val="3"/>
                <c:pt idx="0">
                  <c:v>0.04545</c:v>
                </c:pt>
                <c:pt idx="1">
                  <c:v>0.000674</c:v>
                </c:pt>
                <c:pt idx="2">
                  <c:v>0.000671</c:v>
                </c:pt>
              </c:numCache>
            </c:numRef>
          </c:val>
        </c:ser>
        <c:ser>
          <c:idx val="6"/>
          <c:order val="6"/>
          <c:tx>
            <c:strRef>
              <c:f>'[HPGMG_data (2).xls]kaotom(gpu)'!$A$8</c:f>
              <c:strCache>
                <c:ptCount val="1"/>
                <c:pt idx="0">
                  <c:v>4^3</c:v>
                </c:pt>
              </c:strCache>
            </c:strRef>
          </c:tx>
          <c:spPr>
            <a:gradFill rotWithShape="0">
              <a:gsLst>
                <a:gs pos="0">
                  <a:srgbClr val="B6D1FF"/>
                </a:gs>
                <a:gs pos="100000">
                  <a:srgbClr val="8AA7D8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(2).xls]kaotom(gpu)'!$B$8:$D$8</c:f>
              <c:numCache>
                <c:formatCode>General</c:formatCode>
                <c:ptCount val="3"/>
                <c:pt idx="0">
                  <c:v>0.049371</c:v>
                </c:pt>
                <c:pt idx="1">
                  <c:v>0.000151</c:v>
                </c:pt>
                <c:pt idx="2">
                  <c:v>0.000345</c:v>
                </c:pt>
              </c:numCache>
            </c:numRef>
          </c:val>
        </c:ser>
        <c:ser>
          <c:idx val="7"/>
          <c:order val="7"/>
          <c:tx>
            <c:strRef>
              <c:f>'[HPGMG_data (2).xls]kaotom(gpu)'!$A$9</c:f>
              <c:strCache>
                <c:ptCount val="1"/>
                <c:pt idx="0">
                  <c:v>2^3</c:v>
                </c:pt>
              </c:strCache>
            </c:strRef>
          </c:tx>
          <c:spPr>
            <a:gradFill rotWithShape="0">
              <a:gsLst>
                <a:gs pos="0">
                  <a:srgbClr val="FFB6B4"/>
                </a:gs>
                <a:gs pos="100000">
                  <a:srgbClr val="DA8A89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(2).xls]kaotom(gpu)'!$B$9:$D$9</c:f>
              <c:numCache>
                <c:formatCode>General</c:formatCode>
                <c:ptCount val="3"/>
                <c:pt idx="0">
                  <c:v>0.051585</c:v>
                </c:pt>
                <c:pt idx="1">
                  <c:v>9.40000000000001E-5</c:v>
                </c:pt>
                <c:pt idx="2">
                  <c:v>0.005805</c:v>
                </c:pt>
              </c:numCache>
            </c:numRef>
          </c:val>
        </c:ser>
        <c:ser>
          <c:idx val="8"/>
          <c:order val="8"/>
          <c:tx>
            <c:strRef>
              <c:f>'[HPGMG_data (2).xls]kaotom(gpu)'!$A$10</c:f>
              <c:strCache>
                <c:ptCount val="1"/>
                <c:pt idx="0">
                  <c:v>1^3</c:v>
                </c:pt>
              </c:strCache>
            </c:strRef>
          </c:tx>
          <c:spPr>
            <a:gradFill rotWithShape="0">
              <a:gsLst>
                <a:gs pos="0">
                  <a:srgbClr val="E4FFBA"/>
                </a:gs>
                <a:gs pos="100000">
                  <a:srgbClr val="BBD68E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(2).xls]kaotom(gpu)'!$B$10:$D$10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9278744"/>
        <c:axId val="1873659736"/>
      </c:barChart>
      <c:catAx>
        <c:axId val="1899278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873659736"/>
        <c:crosses val="autoZero"/>
        <c:auto val="1"/>
        <c:lblAlgn val="ctr"/>
        <c:lblOffset val="100"/>
        <c:noMultiLvlLbl val="0"/>
      </c:catAx>
      <c:valAx>
        <c:axId val="1873659736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Execution Time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8992787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1167213574826"/>
          <c:y val="0.126564673157163"/>
          <c:w val="0.227185112214935"/>
          <c:h val="0.68706536856745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axId val="1851305640"/>
        <c:axId val="1981500408"/>
      </c:barChart>
      <c:catAx>
        <c:axId val="1851305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981500408"/>
        <c:crosses val="autoZero"/>
        <c:auto val="1"/>
        <c:lblAlgn val="ctr"/>
        <c:lblOffset val="100"/>
        <c:noMultiLvlLbl val="0"/>
      </c:catAx>
      <c:valAx>
        <c:axId val="198150040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851305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axId val="1981621896"/>
        <c:axId val="2002529864"/>
      </c:barChart>
      <c:catAx>
        <c:axId val="1981621896"/>
        <c:scaling>
          <c:orientation val="minMax"/>
        </c:scaling>
        <c:delete val="0"/>
        <c:axPos val="b"/>
        <c:majorTickMark val="out"/>
        <c:minorTickMark val="none"/>
        <c:tickLblPos val="nextTo"/>
        <c:crossAx val="2002529864"/>
        <c:crosses val="autoZero"/>
        <c:auto val="1"/>
        <c:lblAlgn val="ctr"/>
        <c:lblOffset val="100"/>
        <c:noMultiLvlLbl val="0"/>
      </c:catAx>
      <c:valAx>
        <c:axId val="2002529864"/>
        <c:scaling>
          <c:orientation val="minMax"/>
          <c:max val="40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981621896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69302376922511"/>
          <c:y val="0.0601851851851852"/>
          <c:w val="0.905400446439522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ser>
          <c:idx val="1"/>
          <c:order val="1"/>
          <c:tx>
            <c:strRef>
              <c:f>Sheet1!$D$17</c:f>
              <c:strCache>
                <c:ptCount val="1"/>
                <c:pt idx="0">
                  <c:v>Nanoseconds for 1GHz x86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Sheet1!$D$18:$D$21</c:f>
              <c:numCache>
                <c:formatCode>0</c:formatCode>
                <c:ptCount val="4"/>
                <c:pt idx="0">
                  <c:v>3692.0</c:v>
                </c:pt>
                <c:pt idx="1">
                  <c:v>1154.0</c:v>
                </c:pt>
                <c:pt idx="2">
                  <c:v>1262.0</c:v>
                </c:pt>
                <c:pt idx="3">
                  <c:v>1924.0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9363304"/>
        <c:axId val="1987423096"/>
      </c:barChart>
      <c:catAx>
        <c:axId val="1999363304"/>
        <c:scaling>
          <c:orientation val="minMax"/>
        </c:scaling>
        <c:delete val="0"/>
        <c:axPos val="b"/>
        <c:majorTickMark val="out"/>
        <c:minorTickMark val="none"/>
        <c:tickLblPos val="nextTo"/>
        <c:crossAx val="1987423096"/>
        <c:crosses val="autoZero"/>
        <c:auto val="1"/>
        <c:lblAlgn val="ctr"/>
        <c:lblOffset val="100"/>
        <c:noMultiLvlLbl val="0"/>
      </c:catAx>
      <c:valAx>
        <c:axId val="1987423096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999363304"/>
        <c:crosses val="autoZero"/>
        <c:crossBetween val="between"/>
      </c:valAx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69302376922511"/>
          <c:y val="0.0601851851851852"/>
          <c:w val="0.905400446439522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ser>
          <c:idx val="1"/>
          <c:order val="1"/>
          <c:tx>
            <c:strRef>
              <c:f>Sheet1!$D$17</c:f>
              <c:strCache>
                <c:ptCount val="1"/>
                <c:pt idx="0">
                  <c:v>Nanoseconds for 1GHz x86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Sheet1!$D$18:$D$21</c:f>
              <c:numCache>
                <c:formatCode>0</c:formatCode>
                <c:ptCount val="4"/>
                <c:pt idx="0">
                  <c:v>3692.0</c:v>
                </c:pt>
                <c:pt idx="1">
                  <c:v>1154.0</c:v>
                </c:pt>
                <c:pt idx="2">
                  <c:v>1262.0</c:v>
                </c:pt>
                <c:pt idx="3">
                  <c:v>1924.0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8222744"/>
        <c:axId val="1894785096"/>
      </c:barChart>
      <c:catAx>
        <c:axId val="1938222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894785096"/>
        <c:crosses val="autoZero"/>
        <c:auto val="1"/>
        <c:lblAlgn val="ctr"/>
        <c:lblOffset val="100"/>
        <c:noMultiLvlLbl val="0"/>
      </c:catAx>
      <c:valAx>
        <c:axId val="1894785096"/>
        <c:scaling>
          <c:orientation val="minMax"/>
          <c:max val="350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spPr>
          <a:solidFill>
            <a:schemeClr val="bg1"/>
          </a:solidFill>
        </c:spPr>
        <c:crossAx val="1938222744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261786721104"/>
          <c:y val="0.0324074074074074"/>
          <c:w val="0.898738213278896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ser>
          <c:idx val="1"/>
          <c:order val="1"/>
          <c:tx>
            <c:strRef>
              <c:f>Sheet1!$D$17</c:f>
              <c:strCache>
                <c:ptCount val="1"/>
                <c:pt idx="0">
                  <c:v>Nanoseconds for 1GHz x86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Sheet1!$D$18:$D$21</c:f>
              <c:numCache>
                <c:formatCode>0</c:formatCode>
                <c:ptCount val="4"/>
                <c:pt idx="0">
                  <c:v>3692.0</c:v>
                </c:pt>
                <c:pt idx="1">
                  <c:v>1154.0</c:v>
                </c:pt>
                <c:pt idx="2">
                  <c:v>1262.0</c:v>
                </c:pt>
                <c:pt idx="3">
                  <c:v>1924.0</c:v>
                </c:pt>
              </c:numCache>
            </c:numRef>
          </c:val>
        </c:ser>
        <c:ser>
          <c:idx val="2"/>
          <c:order val="2"/>
          <c:tx>
            <c:strRef>
              <c:f>Sheet1!$E$17</c:f>
              <c:strCache>
                <c:ptCount val="1"/>
                <c:pt idx="0">
                  <c:v>Nanoseconds for 1GHz SIMT?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Sheet1!$E$18:$E$21</c:f>
              <c:numCache>
                <c:formatCode>0</c:formatCode>
                <c:ptCount val="4"/>
                <c:pt idx="0">
                  <c:v>29536.0</c:v>
                </c:pt>
                <c:pt idx="1">
                  <c:v>9232.0</c:v>
                </c:pt>
                <c:pt idx="2">
                  <c:v>10096.0</c:v>
                </c:pt>
                <c:pt idx="3">
                  <c:v>15392.0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6184392"/>
        <c:axId val="1986837128"/>
      </c:barChart>
      <c:catAx>
        <c:axId val="1986184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986837128"/>
        <c:crosses val="autoZero"/>
        <c:auto val="1"/>
        <c:lblAlgn val="ctr"/>
        <c:lblOffset val="100"/>
        <c:noMultiLvlLbl val="0"/>
      </c:catAx>
      <c:valAx>
        <c:axId val="198683712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986184392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2C48B-1BF6-0A42-8111-CE95E2C2EE90}" type="doc">
      <dgm:prSet loTypeId="urn:microsoft.com/office/officeart/2005/8/layout/chart3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742B7ED-90FE-024E-93F1-C778C357B704}">
      <dgm:prSet phldrT="[Text]" custT="1"/>
      <dgm:spPr>
        <a:solidFill>
          <a:schemeClr val="accent3">
            <a:lumMod val="75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 vert="vert270"/>
        <a:lstStyle/>
        <a:p>
          <a:endParaRPr lang="en-US" sz="3200" b="1" dirty="0"/>
        </a:p>
      </dgm:t>
    </dgm:pt>
    <dgm:pt modelId="{12B8A7A1-2966-AD49-948F-5DF14C60A6E4}" type="sibTrans" cxnId="{649CFCA8-41A8-C94B-8E58-B99C39294FCF}">
      <dgm:prSet/>
      <dgm:spPr/>
      <dgm:t>
        <a:bodyPr/>
        <a:lstStyle/>
        <a:p>
          <a:endParaRPr lang="en-US" sz="3200">
            <a:solidFill>
              <a:schemeClr val="tx1"/>
            </a:solidFill>
          </a:endParaRPr>
        </a:p>
      </dgm:t>
    </dgm:pt>
    <dgm:pt modelId="{3C18F867-39CF-EE41-9DBC-44AE4BC63EF2}" type="parTrans" cxnId="{649CFCA8-41A8-C94B-8E58-B99C39294FCF}">
      <dgm:prSet/>
      <dgm:spPr/>
      <dgm:t>
        <a:bodyPr/>
        <a:lstStyle/>
        <a:p>
          <a:endParaRPr lang="en-US" sz="3200">
            <a:solidFill>
              <a:schemeClr val="tx1"/>
            </a:solidFill>
          </a:endParaRPr>
        </a:p>
      </dgm:t>
    </dgm:pt>
    <dgm:pt modelId="{8FA712D1-ACF9-854A-BFF5-5F533A1078EC}">
      <dgm:prSet phldrT="[Text]" custT="1"/>
      <dgm:spPr>
        <a:solidFill>
          <a:srgbClr val="49325A"/>
        </a:solidFill>
        <a:ln>
          <a:solidFill>
            <a:srgbClr val="4A2661"/>
          </a:solidFill>
        </a:ln>
      </dgm:spPr>
      <dgm:t>
        <a:bodyPr vert="vert270"/>
        <a:lstStyle/>
        <a:p>
          <a:endParaRPr lang="en-US" sz="3200" b="1" dirty="0"/>
        </a:p>
      </dgm:t>
    </dgm:pt>
    <dgm:pt modelId="{223B1C51-685B-7841-A74F-7AE08D88C7C1}" type="parTrans" cxnId="{3FA88015-9E7B-7C4A-853C-91D7D79A2CE9}">
      <dgm:prSet/>
      <dgm:spPr/>
      <dgm:t>
        <a:bodyPr/>
        <a:lstStyle/>
        <a:p>
          <a:endParaRPr lang="en-US"/>
        </a:p>
      </dgm:t>
    </dgm:pt>
    <dgm:pt modelId="{A9AFD262-D74A-BC46-923E-E3BCEDBC923F}" type="sibTrans" cxnId="{3FA88015-9E7B-7C4A-853C-91D7D79A2CE9}">
      <dgm:prSet/>
      <dgm:spPr/>
      <dgm:t>
        <a:bodyPr/>
        <a:lstStyle/>
        <a:p>
          <a:endParaRPr lang="en-US"/>
        </a:p>
      </dgm:t>
    </dgm:pt>
    <dgm:pt modelId="{7E8235DD-4446-A747-AF2D-912F531FE1C3}">
      <dgm:prSet phldrT="[Text]" custT="1"/>
      <dgm:spPr>
        <a:solidFill>
          <a:schemeClr val="accent5">
            <a:lumMod val="50000"/>
          </a:schemeClr>
        </a:solidFill>
        <a:ln>
          <a:solidFill>
            <a:srgbClr val="27522B"/>
          </a:solidFill>
        </a:ln>
      </dgm:spPr>
      <dgm:t>
        <a:bodyPr vert="vert270"/>
        <a:lstStyle/>
        <a:p>
          <a:endParaRPr lang="en-US" sz="3200" b="1" dirty="0"/>
        </a:p>
      </dgm:t>
    </dgm:pt>
    <dgm:pt modelId="{4DB1E3B1-92EA-454E-8395-A08D9BD4AC4B}" type="parTrans" cxnId="{38EF4696-A6B6-2A45-8603-B117781D653F}">
      <dgm:prSet/>
      <dgm:spPr/>
      <dgm:t>
        <a:bodyPr/>
        <a:lstStyle/>
        <a:p>
          <a:endParaRPr lang="en-US"/>
        </a:p>
      </dgm:t>
    </dgm:pt>
    <dgm:pt modelId="{F429B87B-A124-CB46-8E01-8C1459F48614}" type="sibTrans" cxnId="{38EF4696-A6B6-2A45-8603-B117781D653F}">
      <dgm:prSet/>
      <dgm:spPr/>
      <dgm:t>
        <a:bodyPr/>
        <a:lstStyle/>
        <a:p>
          <a:endParaRPr lang="en-US"/>
        </a:p>
      </dgm:t>
    </dgm:pt>
    <dgm:pt modelId="{108C60B7-7E71-8640-981B-766B088E115B}">
      <dgm:prSet phldrT="[Text]" custT="1"/>
      <dgm:spPr>
        <a:solidFill>
          <a:schemeClr val="accent6">
            <a:lumMod val="50000"/>
          </a:schemeClr>
        </a:solidFill>
        <a:ln>
          <a:solidFill>
            <a:srgbClr val="733006"/>
          </a:solidFill>
        </a:ln>
      </dgm:spPr>
      <dgm:t>
        <a:bodyPr vert="vert270"/>
        <a:lstStyle/>
        <a:p>
          <a:endParaRPr lang="en-US" sz="3200" b="1" dirty="0"/>
        </a:p>
      </dgm:t>
    </dgm:pt>
    <dgm:pt modelId="{570164FE-BC17-1943-BAD5-705ECEFAFBEF}" type="parTrans" cxnId="{C5D7C37F-9E37-9745-AA88-093652CFA2B2}">
      <dgm:prSet/>
      <dgm:spPr/>
      <dgm:t>
        <a:bodyPr/>
        <a:lstStyle/>
        <a:p>
          <a:endParaRPr lang="en-US"/>
        </a:p>
      </dgm:t>
    </dgm:pt>
    <dgm:pt modelId="{D271A736-02FC-8A48-8C2F-69A23CCAE274}" type="sibTrans" cxnId="{C5D7C37F-9E37-9745-AA88-093652CFA2B2}">
      <dgm:prSet/>
      <dgm:spPr/>
      <dgm:t>
        <a:bodyPr/>
        <a:lstStyle/>
        <a:p>
          <a:endParaRPr lang="en-US"/>
        </a:p>
      </dgm:t>
    </dgm:pt>
    <dgm:pt modelId="{51B7E1A3-1D47-7747-83AF-25137BC595F5}">
      <dgm:prSet phldrT="[Text]" custT="1"/>
      <dgm:spPr>
        <a:solidFill>
          <a:schemeClr val="accent2">
            <a:lumMod val="50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 vert="vert270"/>
        <a:lstStyle/>
        <a:p>
          <a:endParaRPr lang="en-US" sz="3200" b="1" dirty="0"/>
        </a:p>
      </dgm:t>
    </dgm:pt>
    <dgm:pt modelId="{17641422-3425-964B-9D85-CB22E633FD19}" type="parTrans" cxnId="{48E9A95E-043E-014A-B602-B86FD5C2A6D8}">
      <dgm:prSet/>
      <dgm:spPr/>
      <dgm:t>
        <a:bodyPr/>
        <a:lstStyle/>
        <a:p>
          <a:endParaRPr lang="en-US"/>
        </a:p>
      </dgm:t>
    </dgm:pt>
    <dgm:pt modelId="{B56E0681-404B-3B42-9C61-7E7923C35AB2}" type="sibTrans" cxnId="{48E9A95E-043E-014A-B602-B86FD5C2A6D8}">
      <dgm:prSet/>
      <dgm:spPr/>
      <dgm:t>
        <a:bodyPr/>
        <a:lstStyle/>
        <a:p>
          <a:endParaRPr lang="en-US"/>
        </a:p>
      </dgm:t>
    </dgm:pt>
    <dgm:pt modelId="{466BBAEF-D795-934E-9FBA-3F0A176BA709}">
      <dgm:prSet phldrT="[Text]" custT="1"/>
      <dgm:spPr>
        <a:solidFill>
          <a:schemeClr val="accent4">
            <a:lumMod val="75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 vert="vert270"/>
        <a:lstStyle/>
        <a:p>
          <a:endParaRPr lang="en-US" sz="3200" b="1" dirty="0"/>
        </a:p>
      </dgm:t>
    </dgm:pt>
    <dgm:pt modelId="{9485312A-56A0-A64A-96E1-10AAEE760DF3}" type="sibTrans" cxnId="{B054551B-955D-D844-90D8-7E534177A75D}">
      <dgm:prSet/>
      <dgm:spPr/>
      <dgm:t>
        <a:bodyPr/>
        <a:lstStyle/>
        <a:p>
          <a:endParaRPr lang="en-US"/>
        </a:p>
      </dgm:t>
    </dgm:pt>
    <dgm:pt modelId="{3D2ACE2B-448E-BB41-9DA5-9BD8C81B0243}" type="parTrans" cxnId="{B054551B-955D-D844-90D8-7E534177A75D}">
      <dgm:prSet/>
      <dgm:spPr/>
      <dgm:t>
        <a:bodyPr/>
        <a:lstStyle/>
        <a:p>
          <a:endParaRPr lang="en-US"/>
        </a:p>
      </dgm:t>
    </dgm:pt>
    <dgm:pt modelId="{410324B3-3B95-8F41-93BC-C712B160B48C}" type="pres">
      <dgm:prSet presAssocID="{0EB2C48B-1BF6-0A42-8111-CE95E2C2EE9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D6CDD4-A04E-ED4F-BBA9-3121B47E0B77}" type="pres">
      <dgm:prSet presAssocID="{0EB2C48B-1BF6-0A42-8111-CE95E2C2EE90}" presName="wedge1" presStyleLbl="node1" presStyleIdx="0" presStyleCnt="6" custLinFactNeighborX="-2987" custLinFactNeighborY="5214"/>
      <dgm:spPr/>
      <dgm:t>
        <a:bodyPr/>
        <a:lstStyle/>
        <a:p>
          <a:endParaRPr lang="en-US"/>
        </a:p>
      </dgm:t>
    </dgm:pt>
    <dgm:pt modelId="{C80821C2-C102-6F44-A13D-6BD4F78F94F5}" type="pres">
      <dgm:prSet presAssocID="{0EB2C48B-1BF6-0A42-8111-CE95E2C2EE90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931EA-B93E-484B-94D8-5AC1218A5F65}" type="pres">
      <dgm:prSet presAssocID="{0EB2C48B-1BF6-0A42-8111-CE95E2C2EE90}" presName="wedge2" presStyleLbl="node1" presStyleIdx="1" presStyleCnt="6" custLinFactNeighborX="486" custLinFactNeighborY="328"/>
      <dgm:spPr/>
      <dgm:t>
        <a:bodyPr/>
        <a:lstStyle/>
        <a:p>
          <a:endParaRPr lang="en-US"/>
        </a:p>
      </dgm:t>
    </dgm:pt>
    <dgm:pt modelId="{F51F1CFA-FD53-1D46-9815-9475194D89C6}" type="pres">
      <dgm:prSet presAssocID="{0EB2C48B-1BF6-0A42-8111-CE95E2C2EE90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B73BD-6C8F-994A-AECC-FF3361B7F49B}" type="pres">
      <dgm:prSet presAssocID="{0EB2C48B-1BF6-0A42-8111-CE95E2C2EE90}" presName="wedge3" presStyleLbl="node1" presStyleIdx="2" presStyleCnt="6" custLinFactNeighborX="269" custLinFactNeighborY="702"/>
      <dgm:spPr/>
      <dgm:t>
        <a:bodyPr/>
        <a:lstStyle/>
        <a:p>
          <a:endParaRPr lang="en-US"/>
        </a:p>
      </dgm:t>
    </dgm:pt>
    <dgm:pt modelId="{C302BE70-9C35-2444-AE45-4A621F695C8F}" type="pres">
      <dgm:prSet presAssocID="{0EB2C48B-1BF6-0A42-8111-CE95E2C2EE90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D06A5-AA81-8E41-85E2-0A5FD3451267}" type="pres">
      <dgm:prSet presAssocID="{0EB2C48B-1BF6-0A42-8111-CE95E2C2EE90}" presName="wedge4" presStyleLbl="node1" presStyleIdx="3" presStyleCnt="6" custLinFactNeighborX="-66" custLinFactNeighborY="720"/>
      <dgm:spPr/>
      <dgm:t>
        <a:bodyPr/>
        <a:lstStyle/>
        <a:p>
          <a:endParaRPr lang="en-US"/>
        </a:p>
      </dgm:t>
    </dgm:pt>
    <dgm:pt modelId="{B7A75616-4626-6A40-B6AD-C88383DAD9AC}" type="pres">
      <dgm:prSet presAssocID="{0EB2C48B-1BF6-0A42-8111-CE95E2C2EE90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6D7F3A-1D26-9B4A-88FB-4283D28ED9B6}" type="pres">
      <dgm:prSet presAssocID="{0EB2C48B-1BF6-0A42-8111-CE95E2C2EE90}" presName="wedge5" presStyleLbl="node1" presStyleIdx="4" presStyleCnt="6" custLinFactNeighborX="-353" custLinFactNeighborY="385"/>
      <dgm:spPr/>
      <dgm:t>
        <a:bodyPr/>
        <a:lstStyle/>
        <a:p>
          <a:endParaRPr lang="en-US"/>
        </a:p>
      </dgm:t>
    </dgm:pt>
    <dgm:pt modelId="{24DD2112-487E-C54F-A577-C836CEDCFF54}" type="pres">
      <dgm:prSet presAssocID="{0EB2C48B-1BF6-0A42-8111-CE95E2C2EE90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282C8-9723-B44A-941A-4D5513E3DFFE}" type="pres">
      <dgm:prSet presAssocID="{0EB2C48B-1BF6-0A42-8111-CE95E2C2EE90}" presName="wedge6" presStyleLbl="node1" presStyleIdx="5" presStyleCnt="6" custLinFactNeighborX="-287" custLinFactNeighborY="-66"/>
      <dgm:spPr/>
      <dgm:t>
        <a:bodyPr/>
        <a:lstStyle/>
        <a:p>
          <a:endParaRPr lang="en-US"/>
        </a:p>
      </dgm:t>
    </dgm:pt>
    <dgm:pt modelId="{43AC0016-51D6-A248-90EE-4C59DC2E2DE5}" type="pres">
      <dgm:prSet presAssocID="{0EB2C48B-1BF6-0A42-8111-CE95E2C2EE90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351D60-2056-784F-8EF7-4689D248618D}" type="presOf" srcId="{8FA712D1-ACF9-854A-BFF5-5F533A1078EC}" destId="{BE9B73BD-6C8F-994A-AECC-FF3361B7F49B}" srcOrd="0" destOrd="0" presId="urn:microsoft.com/office/officeart/2005/8/layout/chart3"/>
    <dgm:cxn modelId="{38EF4696-A6B6-2A45-8603-B117781D653F}" srcId="{0EB2C48B-1BF6-0A42-8111-CE95E2C2EE90}" destId="{7E8235DD-4446-A747-AF2D-912F531FE1C3}" srcOrd="1" destOrd="0" parTransId="{4DB1E3B1-92EA-454E-8395-A08D9BD4AC4B}" sibTransId="{F429B87B-A124-CB46-8E01-8C1459F48614}"/>
    <dgm:cxn modelId="{3F6E9B77-65E3-8447-AAEF-0EDEE95D5AAF}" type="presOf" srcId="{3742B7ED-90FE-024E-93F1-C778C357B704}" destId="{DDD6CDD4-A04E-ED4F-BBA9-3121B47E0B77}" srcOrd="0" destOrd="0" presId="urn:microsoft.com/office/officeart/2005/8/layout/chart3"/>
    <dgm:cxn modelId="{649CFCA8-41A8-C94B-8E58-B99C39294FCF}" srcId="{0EB2C48B-1BF6-0A42-8111-CE95E2C2EE90}" destId="{3742B7ED-90FE-024E-93F1-C778C357B704}" srcOrd="0" destOrd="0" parTransId="{3C18F867-39CF-EE41-9DBC-44AE4BC63EF2}" sibTransId="{12B8A7A1-2966-AD49-948F-5DF14C60A6E4}"/>
    <dgm:cxn modelId="{CDC45F3E-A2B7-494F-BAFD-5D5B2C76FDB2}" type="presOf" srcId="{8FA712D1-ACF9-854A-BFF5-5F533A1078EC}" destId="{C302BE70-9C35-2444-AE45-4A621F695C8F}" srcOrd="1" destOrd="0" presId="urn:microsoft.com/office/officeart/2005/8/layout/chart3"/>
    <dgm:cxn modelId="{8AB14B7E-8AD5-4341-B7AD-943F3CCD2F88}" type="presOf" srcId="{7E8235DD-4446-A747-AF2D-912F531FE1C3}" destId="{682931EA-B93E-484B-94D8-5AC1218A5F65}" srcOrd="0" destOrd="0" presId="urn:microsoft.com/office/officeart/2005/8/layout/chart3"/>
    <dgm:cxn modelId="{C5D7C37F-9E37-9745-AA88-093652CFA2B2}" srcId="{0EB2C48B-1BF6-0A42-8111-CE95E2C2EE90}" destId="{108C60B7-7E71-8640-981B-766B088E115B}" srcOrd="4" destOrd="0" parTransId="{570164FE-BC17-1943-BAD5-705ECEFAFBEF}" sibTransId="{D271A736-02FC-8A48-8C2F-69A23CCAE274}"/>
    <dgm:cxn modelId="{4E87FDD7-249D-2144-B386-099D720C5CC6}" type="presOf" srcId="{3742B7ED-90FE-024E-93F1-C778C357B704}" destId="{C80821C2-C102-6F44-A13D-6BD4F78F94F5}" srcOrd="1" destOrd="0" presId="urn:microsoft.com/office/officeart/2005/8/layout/chart3"/>
    <dgm:cxn modelId="{36BBA6F6-C65A-CA4F-B77F-7A9B74F9D4E4}" type="presOf" srcId="{7E8235DD-4446-A747-AF2D-912F531FE1C3}" destId="{F51F1CFA-FD53-1D46-9815-9475194D89C6}" srcOrd="1" destOrd="0" presId="urn:microsoft.com/office/officeart/2005/8/layout/chart3"/>
    <dgm:cxn modelId="{3FA88015-9E7B-7C4A-853C-91D7D79A2CE9}" srcId="{0EB2C48B-1BF6-0A42-8111-CE95E2C2EE90}" destId="{8FA712D1-ACF9-854A-BFF5-5F533A1078EC}" srcOrd="2" destOrd="0" parTransId="{223B1C51-685B-7841-A74F-7AE08D88C7C1}" sibTransId="{A9AFD262-D74A-BC46-923E-E3BCEDBC923F}"/>
    <dgm:cxn modelId="{4492C06A-A4BD-FA47-AAE0-9D7623330F3B}" type="presOf" srcId="{466BBAEF-D795-934E-9FBA-3F0A176BA709}" destId="{B7A75616-4626-6A40-B6AD-C88383DAD9AC}" srcOrd="1" destOrd="0" presId="urn:microsoft.com/office/officeart/2005/8/layout/chart3"/>
    <dgm:cxn modelId="{48E9A95E-043E-014A-B602-B86FD5C2A6D8}" srcId="{0EB2C48B-1BF6-0A42-8111-CE95E2C2EE90}" destId="{51B7E1A3-1D47-7747-83AF-25137BC595F5}" srcOrd="5" destOrd="0" parTransId="{17641422-3425-964B-9D85-CB22E633FD19}" sibTransId="{B56E0681-404B-3B42-9C61-7E7923C35AB2}"/>
    <dgm:cxn modelId="{46B93759-9E26-C940-A25C-E1F5B10CD36C}" type="presOf" srcId="{108C60B7-7E71-8640-981B-766B088E115B}" destId="{CC6D7F3A-1D26-9B4A-88FB-4283D28ED9B6}" srcOrd="0" destOrd="0" presId="urn:microsoft.com/office/officeart/2005/8/layout/chart3"/>
    <dgm:cxn modelId="{10B5977C-F907-8C4F-ACB7-03366FCA51ED}" type="presOf" srcId="{51B7E1A3-1D47-7747-83AF-25137BC595F5}" destId="{7C1282C8-9723-B44A-941A-4D5513E3DFFE}" srcOrd="0" destOrd="0" presId="urn:microsoft.com/office/officeart/2005/8/layout/chart3"/>
    <dgm:cxn modelId="{75D3EE28-BB65-084A-A9FA-C17E6E401DE5}" type="presOf" srcId="{466BBAEF-D795-934E-9FBA-3F0A176BA709}" destId="{E45D06A5-AA81-8E41-85E2-0A5FD3451267}" srcOrd="0" destOrd="0" presId="urn:microsoft.com/office/officeart/2005/8/layout/chart3"/>
    <dgm:cxn modelId="{B054551B-955D-D844-90D8-7E534177A75D}" srcId="{0EB2C48B-1BF6-0A42-8111-CE95E2C2EE90}" destId="{466BBAEF-D795-934E-9FBA-3F0A176BA709}" srcOrd="3" destOrd="0" parTransId="{3D2ACE2B-448E-BB41-9DA5-9BD8C81B0243}" sibTransId="{9485312A-56A0-A64A-96E1-10AAEE760DF3}"/>
    <dgm:cxn modelId="{ADFCA9E6-F65E-A843-BEE9-9F4973DB3402}" type="presOf" srcId="{51B7E1A3-1D47-7747-83AF-25137BC595F5}" destId="{43AC0016-51D6-A248-90EE-4C59DC2E2DE5}" srcOrd="1" destOrd="0" presId="urn:microsoft.com/office/officeart/2005/8/layout/chart3"/>
    <dgm:cxn modelId="{DFB5DE7B-88CE-B84C-B09D-3CD4BB1DEB7B}" type="presOf" srcId="{0EB2C48B-1BF6-0A42-8111-CE95E2C2EE90}" destId="{410324B3-3B95-8F41-93BC-C712B160B48C}" srcOrd="0" destOrd="0" presId="urn:microsoft.com/office/officeart/2005/8/layout/chart3"/>
    <dgm:cxn modelId="{4B8E95C8-B985-064D-BD01-773F5D28403A}" type="presOf" srcId="{108C60B7-7E71-8640-981B-766B088E115B}" destId="{24DD2112-487E-C54F-A577-C836CEDCFF54}" srcOrd="1" destOrd="0" presId="urn:microsoft.com/office/officeart/2005/8/layout/chart3"/>
    <dgm:cxn modelId="{3FB9CBE7-786A-DE49-81B0-D718F92C9553}" type="presParOf" srcId="{410324B3-3B95-8F41-93BC-C712B160B48C}" destId="{DDD6CDD4-A04E-ED4F-BBA9-3121B47E0B77}" srcOrd="0" destOrd="0" presId="urn:microsoft.com/office/officeart/2005/8/layout/chart3"/>
    <dgm:cxn modelId="{9F4C4C9D-5455-DB4D-BB36-0FE665C9275C}" type="presParOf" srcId="{410324B3-3B95-8F41-93BC-C712B160B48C}" destId="{C80821C2-C102-6F44-A13D-6BD4F78F94F5}" srcOrd="1" destOrd="0" presId="urn:microsoft.com/office/officeart/2005/8/layout/chart3"/>
    <dgm:cxn modelId="{F92442A8-3F11-EF49-9C96-FD5CA36F3299}" type="presParOf" srcId="{410324B3-3B95-8F41-93BC-C712B160B48C}" destId="{682931EA-B93E-484B-94D8-5AC1218A5F65}" srcOrd="2" destOrd="0" presId="urn:microsoft.com/office/officeart/2005/8/layout/chart3"/>
    <dgm:cxn modelId="{141DBAE8-48EF-6049-AFF5-E33B08B565F7}" type="presParOf" srcId="{410324B3-3B95-8F41-93BC-C712B160B48C}" destId="{F51F1CFA-FD53-1D46-9815-9475194D89C6}" srcOrd="3" destOrd="0" presId="urn:microsoft.com/office/officeart/2005/8/layout/chart3"/>
    <dgm:cxn modelId="{3A94C362-1E70-624E-8454-2606E62B3E09}" type="presParOf" srcId="{410324B3-3B95-8F41-93BC-C712B160B48C}" destId="{BE9B73BD-6C8F-994A-AECC-FF3361B7F49B}" srcOrd="4" destOrd="0" presId="urn:microsoft.com/office/officeart/2005/8/layout/chart3"/>
    <dgm:cxn modelId="{9256C337-4B23-B247-94DA-6105E700D111}" type="presParOf" srcId="{410324B3-3B95-8F41-93BC-C712B160B48C}" destId="{C302BE70-9C35-2444-AE45-4A621F695C8F}" srcOrd="5" destOrd="0" presId="urn:microsoft.com/office/officeart/2005/8/layout/chart3"/>
    <dgm:cxn modelId="{46837A76-476E-E440-A44F-A9095745F760}" type="presParOf" srcId="{410324B3-3B95-8F41-93BC-C712B160B48C}" destId="{E45D06A5-AA81-8E41-85E2-0A5FD3451267}" srcOrd="6" destOrd="0" presId="urn:microsoft.com/office/officeart/2005/8/layout/chart3"/>
    <dgm:cxn modelId="{B62DE405-D35C-0E46-A6AC-AC4AB41AD7EA}" type="presParOf" srcId="{410324B3-3B95-8F41-93BC-C712B160B48C}" destId="{B7A75616-4626-6A40-B6AD-C88383DAD9AC}" srcOrd="7" destOrd="0" presId="urn:microsoft.com/office/officeart/2005/8/layout/chart3"/>
    <dgm:cxn modelId="{B5BA6FFC-7A28-EA43-9F8B-1FA028DC04DD}" type="presParOf" srcId="{410324B3-3B95-8F41-93BC-C712B160B48C}" destId="{CC6D7F3A-1D26-9B4A-88FB-4283D28ED9B6}" srcOrd="8" destOrd="0" presId="urn:microsoft.com/office/officeart/2005/8/layout/chart3"/>
    <dgm:cxn modelId="{B3BEEF83-72B4-DF43-BDC8-69534032C5E0}" type="presParOf" srcId="{410324B3-3B95-8F41-93BC-C712B160B48C}" destId="{24DD2112-487E-C54F-A577-C836CEDCFF54}" srcOrd="9" destOrd="0" presId="urn:microsoft.com/office/officeart/2005/8/layout/chart3"/>
    <dgm:cxn modelId="{FAA36226-4DF2-D64F-91F1-8E5A9C942B1D}" type="presParOf" srcId="{410324B3-3B95-8F41-93BC-C712B160B48C}" destId="{7C1282C8-9723-B44A-941A-4D5513E3DFFE}" srcOrd="10" destOrd="0" presId="urn:microsoft.com/office/officeart/2005/8/layout/chart3"/>
    <dgm:cxn modelId="{1BE03A80-D253-0F42-8059-74B2B695DD50}" type="presParOf" srcId="{410324B3-3B95-8F41-93BC-C712B160B48C}" destId="{43AC0016-51D6-A248-90EE-4C59DC2E2DE5}" srcOrd="11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FFDCBF-7ECC-0443-860A-BD9D209B8F3A}" type="doc">
      <dgm:prSet loTypeId="urn:microsoft.com/office/officeart/2005/8/layout/cycle8" loCatId="" qsTypeId="urn:microsoft.com/office/officeart/2005/8/quickstyle/simple4" qsCatId="simple" csTypeId="urn:microsoft.com/office/officeart/2005/8/colors/accent1_2" csCatId="accent1" phldr="1"/>
      <dgm:spPr/>
    </dgm:pt>
    <dgm:pt modelId="{BE639B83-BDB7-A94C-9154-481117584E7D}">
      <dgm:prSet phldrT="[Text]" custT="1"/>
      <dgm:spPr>
        <a:solidFill>
          <a:srgbClr val="6A341C"/>
        </a:solidFill>
      </dgm:spPr>
      <dgm:t>
        <a:bodyPr/>
        <a:lstStyle/>
        <a:p>
          <a:endParaRPr lang="en-US" sz="2400" dirty="0">
            <a:solidFill>
              <a:schemeClr val="bg1"/>
            </a:solidFill>
          </a:endParaRPr>
        </a:p>
      </dgm:t>
    </dgm:pt>
    <dgm:pt modelId="{D46C7E8E-4DBD-A447-A9DD-8F2C7A54F035}" type="parTrans" cxnId="{3F676AC9-0AC9-204F-8440-5E9CFA3A796A}">
      <dgm:prSet/>
      <dgm:spPr/>
      <dgm:t>
        <a:bodyPr/>
        <a:lstStyle/>
        <a:p>
          <a:endParaRPr lang="en-US"/>
        </a:p>
      </dgm:t>
    </dgm:pt>
    <dgm:pt modelId="{CFB3FE51-0349-F04A-90CD-BFA1CB446B8A}" type="sibTrans" cxnId="{3F676AC9-0AC9-204F-8440-5E9CFA3A796A}">
      <dgm:prSet/>
      <dgm:spPr/>
      <dgm:t>
        <a:bodyPr/>
        <a:lstStyle/>
        <a:p>
          <a:endParaRPr lang="en-US"/>
        </a:p>
      </dgm:t>
    </dgm:pt>
    <dgm:pt modelId="{B837C18E-03E6-1C49-A0CF-DF083D27833B}">
      <dgm:prSet phldrT="[Text]" custT="1"/>
      <dgm:spPr>
        <a:solidFill>
          <a:srgbClr val="334C57"/>
        </a:solidFill>
      </dgm:spPr>
      <dgm:t>
        <a:bodyPr/>
        <a:lstStyle/>
        <a:p>
          <a:endParaRPr lang="en-US" sz="2400" dirty="0"/>
        </a:p>
      </dgm:t>
    </dgm:pt>
    <dgm:pt modelId="{FD4E9E80-DC2B-DE41-9651-38DA51759CF6}" type="sibTrans" cxnId="{A205F705-3167-2A4B-B137-5A7C00D336BD}">
      <dgm:prSet/>
      <dgm:spPr/>
      <dgm:t>
        <a:bodyPr/>
        <a:lstStyle/>
        <a:p>
          <a:endParaRPr lang="en-US"/>
        </a:p>
      </dgm:t>
    </dgm:pt>
    <dgm:pt modelId="{891A6409-25AB-5A45-B0DE-7BA74233E17A}" type="parTrans" cxnId="{A205F705-3167-2A4B-B137-5A7C00D336BD}">
      <dgm:prSet/>
      <dgm:spPr/>
      <dgm:t>
        <a:bodyPr/>
        <a:lstStyle/>
        <a:p>
          <a:endParaRPr lang="en-US"/>
        </a:p>
      </dgm:t>
    </dgm:pt>
    <dgm:pt modelId="{0C5948EB-703B-8641-A827-C86EBB631A30}" type="pres">
      <dgm:prSet presAssocID="{BCFFDCBF-7ECC-0443-860A-BD9D209B8F3A}" presName="compositeShape" presStyleCnt="0">
        <dgm:presLayoutVars>
          <dgm:chMax val="7"/>
          <dgm:dir/>
          <dgm:resizeHandles val="exact"/>
        </dgm:presLayoutVars>
      </dgm:prSet>
      <dgm:spPr/>
    </dgm:pt>
    <dgm:pt modelId="{6FF5FE04-5656-7B4F-A836-4588A2C04DC2}" type="pres">
      <dgm:prSet presAssocID="{BCFFDCBF-7ECC-0443-860A-BD9D209B8F3A}" presName="wedge1" presStyleLbl="node1" presStyleIdx="0" presStyleCnt="2" custLinFactNeighborX="-7440"/>
      <dgm:spPr/>
      <dgm:t>
        <a:bodyPr/>
        <a:lstStyle/>
        <a:p>
          <a:endParaRPr lang="en-US"/>
        </a:p>
      </dgm:t>
    </dgm:pt>
    <dgm:pt modelId="{AE485399-237F-5241-95A5-ABA40BA441DC}" type="pres">
      <dgm:prSet presAssocID="{BCFFDCBF-7ECC-0443-860A-BD9D209B8F3A}" presName="dummy1a" presStyleCnt="0"/>
      <dgm:spPr/>
    </dgm:pt>
    <dgm:pt modelId="{D786144E-0C10-F948-A3FB-12435C7B97A3}" type="pres">
      <dgm:prSet presAssocID="{BCFFDCBF-7ECC-0443-860A-BD9D209B8F3A}" presName="dummy1b" presStyleCnt="0"/>
      <dgm:spPr/>
    </dgm:pt>
    <dgm:pt modelId="{0E9ABAB2-ECDA-3C42-B688-B7FBC8478FDA}" type="pres">
      <dgm:prSet presAssocID="{BCFFDCBF-7ECC-0443-860A-BD9D209B8F3A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D6949-7CC8-4B40-844F-27D2AA0D9DBA}" type="pres">
      <dgm:prSet presAssocID="{BCFFDCBF-7ECC-0443-860A-BD9D209B8F3A}" presName="wedge2" presStyleLbl="node1" presStyleIdx="1" presStyleCnt="2" custLinFactNeighborX="-2976"/>
      <dgm:spPr/>
      <dgm:t>
        <a:bodyPr/>
        <a:lstStyle/>
        <a:p>
          <a:endParaRPr lang="en-US"/>
        </a:p>
      </dgm:t>
    </dgm:pt>
    <dgm:pt modelId="{FC8C5F10-84A9-EA4D-B77B-398797658053}" type="pres">
      <dgm:prSet presAssocID="{BCFFDCBF-7ECC-0443-860A-BD9D209B8F3A}" presName="dummy2a" presStyleCnt="0"/>
      <dgm:spPr/>
    </dgm:pt>
    <dgm:pt modelId="{361761C8-9E19-C447-A94D-12A26FD25F3C}" type="pres">
      <dgm:prSet presAssocID="{BCFFDCBF-7ECC-0443-860A-BD9D209B8F3A}" presName="dummy2b" presStyleCnt="0"/>
      <dgm:spPr/>
    </dgm:pt>
    <dgm:pt modelId="{4D90A793-17B9-3F42-9688-75E565613D47}" type="pres">
      <dgm:prSet presAssocID="{BCFFDCBF-7ECC-0443-860A-BD9D209B8F3A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B431B-FC39-6E41-A39D-E4994F88A834}" type="pres">
      <dgm:prSet presAssocID="{FD4E9E80-DC2B-DE41-9651-38DA51759CF6}" presName="arrowWedge1" presStyleLbl="fgSibTrans2D1" presStyleIdx="0" presStyleCnt="2"/>
      <dgm:spPr>
        <a:solidFill>
          <a:schemeClr val="bg1">
            <a:lumMod val="65000"/>
          </a:schemeClr>
        </a:solidFill>
      </dgm:spPr>
    </dgm:pt>
    <dgm:pt modelId="{52103008-DD93-234D-B0B0-6DC82B975C96}" type="pres">
      <dgm:prSet presAssocID="{CFB3FE51-0349-F04A-90CD-BFA1CB446B8A}" presName="arrowWedge2" presStyleLbl="fgSibTrans2D1" presStyleIdx="1" presStyleCnt="2"/>
      <dgm:spPr>
        <a:solidFill>
          <a:schemeClr val="bg1">
            <a:lumMod val="65000"/>
          </a:schemeClr>
        </a:solidFill>
      </dgm:spPr>
    </dgm:pt>
  </dgm:ptLst>
  <dgm:cxnLst>
    <dgm:cxn modelId="{AEE43A59-EEE2-C344-8F0C-50E45AD58132}" type="presOf" srcId="{B837C18E-03E6-1C49-A0CF-DF083D27833B}" destId="{0E9ABAB2-ECDA-3C42-B688-B7FBC8478FDA}" srcOrd="1" destOrd="0" presId="urn:microsoft.com/office/officeart/2005/8/layout/cycle8"/>
    <dgm:cxn modelId="{8AC73B37-A261-F543-84D3-9236146AAD94}" type="presOf" srcId="{BE639B83-BDB7-A94C-9154-481117584E7D}" destId="{437D6949-7CC8-4B40-844F-27D2AA0D9DBA}" srcOrd="0" destOrd="0" presId="urn:microsoft.com/office/officeart/2005/8/layout/cycle8"/>
    <dgm:cxn modelId="{3F676AC9-0AC9-204F-8440-5E9CFA3A796A}" srcId="{BCFFDCBF-7ECC-0443-860A-BD9D209B8F3A}" destId="{BE639B83-BDB7-A94C-9154-481117584E7D}" srcOrd="1" destOrd="0" parTransId="{D46C7E8E-4DBD-A447-A9DD-8F2C7A54F035}" sibTransId="{CFB3FE51-0349-F04A-90CD-BFA1CB446B8A}"/>
    <dgm:cxn modelId="{9B70606D-9754-AF46-8C34-89FE7131EC71}" type="presOf" srcId="{BE639B83-BDB7-A94C-9154-481117584E7D}" destId="{4D90A793-17B9-3F42-9688-75E565613D47}" srcOrd="1" destOrd="0" presId="urn:microsoft.com/office/officeart/2005/8/layout/cycle8"/>
    <dgm:cxn modelId="{B469EFC7-628F-EF40-9D26-C9E9DA758BBD}" type="presOf" srcId="{B837C18E-03E6-1C49-A0CF-DF083D27833B}" destId="{6FF5FE04-5656-7B4F-A836-4588A2C04DC2}" srcOrd="0" destOrd="0" presId="urn:microsoft.com/office/officeart/2005/8/layout/cycle8"/>
    <dgm:cxn modelId="{6F3591B9-6D9A-A64F-93C9-4170A28F8E80}" type="presOf" srcId="{BCFFDCBF-7ECC-0443-860A-BD9D209B8F3A}" destId="{0C5948EB-703B-8641-A827-C86EBB631A30}" srcOrd="0" destOrd="0" presId="urn:microsoft.com/office/officeart/2005/8/layout/cycle8"/>
    <dgm:cxn modelId="{A205F705-3167-2A4B-B137-5A7C00D336BD}" srcId="{BCFFDCBF-7ECC-0443-860A-BD9D209B8F3A}" destId="{B837C18E-03E6-1C49-A0CF-DF083D27833B}" srcOrd="0" destOrd="0" parTransId="{891A6409-25AB-5A45-B0DE-7BA74233E17A}" sibTransId="{FD4E9E80-DC2B-DE41-9651-38DA51759CF6}"/>
    <dgm:cxn modelId="{0A55CDB0-9705-2845-918C-9EDCE642E551}" type="presParOf" srcId="{0C5948EB-703B-8641-A827-C86EBB631A30}" destId="{6FF5FE04-5656-7B4F-A836-4588A2C04DC2}" srcOrd="0" destOrd="0" presId="urn:microsoft.com/office/officeart/2005/8/layout/cycle8"/>
    <dgm:cxn modelId="{EEF86E40-193E-5942-B655-A0CA2404D6C1}" type="presParOf" srcId="{0C5948EB-703B-8641-A827-C86EBB631A30}" destId="{AE485399-237F-5241-95A5-ABA40BA441DC}" srcOrd="1" destOrd="0" presId="urn:microsoft.com/office/officeart/2005/8/layout/cycle8"/>
    <dgm:cxn modelId="{909E456D-2F84-F544-B345-4D8CB3B9C732}" type="presParOf" srcId="{0C5948EB-703B-8641-A827-C86EBB631A30}" destId="{D786144E-0C10-F948-A3FB-12435C7B97A3}" srcOrd="2" destOrd="0" presId="urn:microsoft.com/office/officeart/2005/8/layout/cycle8"/>
    <dgm:cxn modelId="{D4A41831-3F5B-FC4F-B6F5-3BE9ED0AA50F}" type="presParOf" srcId="{0C5948EB-703B-8641-A827-C86EBB631A30}" destId="{0E9ABAB2-ECDA-3C42-B688-B7FBC8478FDA}" srcOrd="3" destOrd="0" presId="urn:microsoft.com/office/officeart/2005/8/layout/cycle8"/>
    <dgm:cxn modelId="{D4A231F8-A86A-D44D-802B-AFD629F60DC3}" type="presParOf" srcId="{0C5948EB-703B-8641-A827-C86EBB631A30}" destId="{437D6949-7CC8-4B40-844F-27D2AA0D9DBA}" srcOrd="4" destOrd="0" presId="urn:microsoft.com/office/officeart/2005/8/layout/cycle8"/>
    <dgm:cxn modelId="{77CC8830-A89B-FB49-8AE1-B699ED68C211}" type="presParOf" srcId="{0C5948EB-703B-8641-A827-C86EBB631A30}" destId="{FC8C5F10-84A9-EA4D-B77B-398797658053}" srcOrd="5" destOrd="0" presId="urn:microsoft.com/office/officeart/2005/8/layout/cycle8"/>
    <dgm:cxn modelId="{B91D9356-C75A-A94E-A0DC-7C455AE76C39}" type="presParOf" srcId="{0C5948EB-703B-8641-A827-C86EBB631A30}" destId="{361761C8-9E19-C447-A94D-12A26FD25F3C}" srcOrd="6" destOrd="0" presId="urn:microsoft.com/office/officeart/2005/8/layout/cycle8"/>
    <dgm:cxn modelId="{4E86C519-B9D1-0A4D-A885-F06450BB7E01}" type="presParOf" srcId="{0C5948EB-703B-8641-A827-C86EBB631A30}" destId="{4D90A793-17B9-3F42-9688-75E565613D47}" srcOrd="7" destOrd="0" presId="urn:microsoft.com/office/officeart/2005/8/layout/cycle8"/>
    <dgm:cxn modelId="{C2283D57-6224-5B47-B18F-E8A8462DD767}" type="presParOf" srcId="{0C5948EB-703B-8641-A827-C86EBB631A30}" destId="{D13B431B-FC39-6E41-A39D-E4994F88A834}" srcOrd="8" destOrd="0" presId="urn:microsoft.com/office/officeart/2005/8/layout/cycle8"/>
    <dgm:cxn modelId="{72B73BF1-A46E-204A-93FF-2CCA1B47D6E7}" type="presParOf" srcId="{0C5948EB-703B-8641-A827-C86EBB631A30}" destId="{52103008-DD93-234D-B0B0-6DC82B975C96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6CDD4-A04E-ED4F-BBA9-3121B47E0B77}">
      <dsp:nvSpPr>
        <dsp:cNvPr id="0" name=""/>
        <dsp:cNvSpPr/>
      </dsp:nvSpPr>
      <dsp:spPr>
        <a:xfrm>
          <a:off x="696334" y="618356"/>
          <a:ext cx="5084988" cy="5084988"/>
        </a:xfrm>
        <a:prstGeom prst="pie">
          <a:avLst>
            <a:gd name="adj1" fmla="val 16200000"/>
            <a:gd name="adj2" fmla="val 1980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/>
        </a:p>
      </dsp:txBody>
      <dsp:txXfrm>
        <a:off x="3293310" y="1163176"/>
        <a:ext cx="1483121" cy="1089640"/>
      </dsp:txXfrm>
    </dsp:sp>
    <dsp:sp modelId="{682931EA-B93E-484B-94D8-5AC1218A5F65}">
      <dsp:nvSpPr>
        <dsp:cNvPr id="0" name=""/>
        <dsp:cNvSpPr/>
      </dsp:nvSpPr>
      <dsp:spPr>
        <a:xfrm>
          <a:off x="721597" y="632022"/>
          <a:ext cx="5084988" cy="5084988"/>
        </a:xfrm>
        <a:prstGeom prst="pie">
          <a:avLst>
            <a:gd name="adj1" fmla="val 19800000"/>
            <a:gd name="adj2" fmla="val 1800000"/>
          </a:avLst>
        </a:prstGeom>
        <a:solidFill>
          <a:schemeClr val="accent5">
            <a:lumMod val="50000"/>
          </a:schemeClr>
        </a:solidFill>
        <a:ln w="25400" cap="flat" cmpd="sng" algn="ctr">
          <a:solidFill>
            <a:srgbClr val="27522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/>
        </a:p>
      </dsp:txBody>
      <dsp:txXfrm>
        <a:off x="4202393" y="2659964"/>
        <a:ext cx="1537603" cy="1029104"/>
      </dsp:txXfrm>
    </dsp:sp>
    <dsp:sp modelId="{BE9B73BD-6C8F-994A-AECC-FF3361B7F49B}">
      <dsp:nvSpPr>
        <dsp:cNvPr id="0" name=""/>
        <dsp:cNvSpPr/>
      </dsp:nvSpPr>
      <dsp:spPr>
        <a:xfrm>
          <a:off x="710562" y="651040"/>
          <a:ext cx="5084988" cy="5084988"/>
        </a:xfrm>
        <a:prstGeom prst="pie">
          <a:avLst>
            <a:gd name="adj1" fmla="val 1800000"/>
            <a:gd name="adj2" fmla="val 5400000"/>
          </a:avLst>
        </a:prstGeom>
        <a:solidFill>
          <a:srgbClr val="49325A"/>
        </a:solidFill>
        <a:ln w="25400" cap="flat" cmpd="sng" algn="ctr">
          <a:solidFill>
            <a:srgbClr val="4A266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/>
        </a:p>
      </dsp:txBody>
      <dsp:txXfrm>
        <a:off x="3307539" y="4101568"/>
        <a:ext cx="1483121" cy="1089640"/>
      </dsp:txXfrm>
    </dsp:sp>
    <dsp:sp modelId="{E45D06A5-AA81-8E41-85E2-0A5FD3451267}">
      <dsp:nvSpPr>
        <dsp:cNvPr id="0" name=""/>
        <dsp:cNvSpPr/>
      </dsp:nvSpPr>
      <dsp:spPr>
        <a:xfrm>
          <a:off x="693528" y="651956"/>
          <a:ext cx="5084988" cy="5084988"/>
        </a:xfrm>
        <a:prstGeom prst="pie">
          <a:avLst>
            <a:gd name="adj1" fmla="val 5400000"/>
            <a:gd name="adj2" fmla="val 900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/>
        </a:p>
      </dsp:txBody>
      <dsp:txXfrm>
        <a:off x="1698418" y="4102484"/>
        <a:ext cx="1483121" cy="1089640"/>
      </dsp:txXfrm>
    </dsp:sp>
    <dsp:sp modelId="{CC6D7F3A-1D26-9B4A-88FB-4283D28ED9B6}">
      <dsp:nvSpPr>
        <dsp:cNvPr id="0" name=""/>
        <dsp:cNvSpPr/>
      </dsp:nvSpPr>
      <dsp:spPr>
        <a:xfrm>
          <a:off x="678934" y="634921"/>
          <a:ext cx="5084988" cy="5084988"/>
        </a:xfrm>
        <a:prstGeom prst="pie">
          <a:avLst>
            <a:gd name="adj1" fmla="val 9000000"/>
            <a:gd name="adj2" fmla="val 1260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rgbClr val="73300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/>
        </a:p>
      </dsp:txBody>
      <dsp:txXfrm>
        <a:off x="757630" y="2662863"/>
        <a:ext cx="1537603" cy="1029104"/>
      </dsp:txXfrm>
    </dsp:sp>
    <dsp:sp modelId="{7C1282C8-9723-B44A-941A-4D5513E3DFFE}">
      <dsp:nvSpPr>
        <dsp:cNvPr id="0" name=""/>
        <dsp:cNvSpPr/>
      </dsp:nvSpPr>
      <dsp:spPr>
        <a:xfrm>
          <a:off x="682290" y="611988"/>
          <a:ext cx="5084988" cy="5084988"/>
        </a:xfrm>
        <a:prstGeom prst="pie">
          <a:avLst>
            <a:gd name="adj1" fmla="val 12600000"/>
            <a:gd name="adj2" fmla="val 16200000"/>
          </a:avLst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/>
        </a:p>
      </dsp:txBody>
      <dsp:txXfrm>
        <a:off x="1687180" y="1156808"/>
        <a:ext cx="1483121" cy="1089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5FE04-5656-7B4F-A836-4588A2C04DC2}">
      <dsp:nvSpPr>
        <dsp:cNvPr id="0" name=""/>
        <dsp:cNvSpPr/>
      </dsp:nvSpPr>
      <dsp:spPr>
        <a:xfrm>
          <a:off x="1168416" y="307119"/>
          <a:ext cx="3413760" cy="3413760"/>
        </a:xfrm>
        <a:prstGeom prst="pie">
          <a:avLst>
            <a:gd name="adj1" fmla="val 16200000"/>
            <a:gd name="adj2" fmla="val 5400000"/>
          </a:avLst>
        </a:prstGeom>
        <a:solidFill>
          <a:srgbClr val="334C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3033792" y="1201200"/>
        <a:ext cx="1219200" cy="1625600"/>
      </dsp:txXfrm>
    </dsp:sp>
    <dsp:sp modelId="{437D6949-7CC8-4B40-844F-27D2AA0D9DBA}">
      <dsp:nvSpPr>
        <dsp:cNvPr id="0" name=""/>
        <dsp:cNvSpPr/>
      </dsp:nvSpPr>
      <dsp:spPr>
        <a:xfrm>
          <a:off x="1158246" y="307119"/>
          <a:ext cx="3413760" cy="3413760"/>
        </a:xfrm>
        <a:prstGeom prst="pie">
          <a:avLst>
            <a:gd name="adj1" fmla="val 5400000"/>
            <a:gd name="adj2" fmla="val 16200000"/>
          </a:avLst>
        </a:prstGeom>
        <a:solidFill>
          <a:srgbClr val="6A341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bg1"/>
            </a:solidFill>
          </a:endParaRPr>
        </a:p>
      </dsp:txBody>
      <dsp:txXfrm>
        <a:off x="1487430" y="1201200"/>
        <a:ext cx="1219200" cy="1625600"/>
      </dsp:txXfrm>
    </dsp:sp>
    <dsp:sp modelId="{D13B431B-FC39-6E41-A39D-E4994F88A834}">
      <dsp:nvSpPr>
        <dsp:cNvPr id="0" name=""/>
        <dsp:cNvSpPr/>
      </dsp:nvSpPr>
      <dsp:spPr>
        <a:xfrm>
          <a:off x="957088" y="95791"/>
          <a:ext cx="3836416" cy="3836416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103008-DD93-234D-B0B0-6DC82B975C96}">
      <dsp:nvSpPr>
        <dsp:cNvPr id="0" name=""/>
        <dsp:cNvSpPr/>
      </dsp:nvSpPr>
      <dsp:spPr>
        <a:xfrm>
          <a:off x="946918" y="95791"/>
          <a:ext cx="3836416" cy="3836416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900" smtClean="0"/>
              <a:t>NERSC Presentation</a:t>
            </a:r>
            <a:endParaRPr lang="en-US" sz="9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D68A3-9B80-584C-9BEB-F8B43CF5A651}" type="datetime1">
              <a:rPr lang="en-US" sz="900" smtClean="0"/>
              <a:pPr/>
              <a:t>10/18/17</a:t>
            </a:fld>
            <a:endParaRPr lang="en-US" sz="9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9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58F80-FCEC-C745-BEA9-0BA1921C5D36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57137354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511CB-48C6-1D49-AC56-5A39CE8EA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457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Exascale success</a:t>
            </a:r>
            <a:r>
              <a:rPr lang="en-US" baseline="0" dirty="0" smtClean="0"/>
              <a:t> can be measured many ways (peak, HPL, GB)</a:t>
            </a:r>
          </a:p>
          <a:p>
            <a:r>
              <a:rPr lang="en-US" baseline="0" dirty="0" smtClean="0"/>
              <a:t>but the rest of the science community will care about science breakthroughs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</a:t>
            </a:r>
            <a:r>
              <a:rPr lang="en-US" baseline="0" dirty="0" smtClean="0"/>
              <a:t> should have a facility dedicated to …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36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Exascale success</a:t>
            </a:r>
            <a:r>
              <a:rPr lang="en-US" baseline="0" dirty="0" smtClean="0"/>
              <a:t> can be measured many ways (peak, HPL, GB)</a:t>
            </a:r>
          </a:p>
          <a:p>
            <a:r>
              <a:rPr lang="en-US" baseline="0" dirty="0" smtClean="0"/>
              <a:t>but the rest of the science community will care about science breakthroughs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Tianhe-2</a:t>
            </a:r>
            <a:r>
              <a:rPr lang="en-US" baseline="0" dirty="0" smtClean="0"/>
              <a:t> is not on here: 17.5MW for the system, 24MW including cooling and power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A08B78-A8B5-C343-B834-0C229BF0A95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8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2D13C6-7F09-6841-BDC5-F46C1D09275B}" type="slidenum">
              <a:rPr lang="en-US"/>
              <a:pPr/>
              <a:t>10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From:</a:t>
            </a:r>
            <a:r>
              <a:rPr lang="en-US" baseline="0" dirty="0" smtClean="0"/>
              <a:t> </a:t>
            </a:r>
            <a:r>
              <a:rPr lang="en-US" dirty="0" err="1" smtClean="0"/>
              <a:t>OpenSoC</a:t>
            </a:r>
            <a:r>
              <a:rPr lang="en-US" baseline="0" dirty="0" smtClean="0"/>
              <a:t> Fabric slides. </a:t>
            </a:r>
            <a:r>
              <a:rPr lang="en-US" baseline="0" dirty="0" err="1" smtClean="0"/>
              <a:t>Farzad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Fatollahi-Fard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69956-A99F-874D-A9C7-5289D44F549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8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Exascale success</a:t>
            </a:r>
            <a:r>
              <a:rPr lang="en-US" baseline="0" dirty="0" smtClean="0"/>
              <a:t> can be measured many ways (peak, HPL, GB)</a:t>
            </a:r>
          </a:p>
          <a:p>
            <a:r>
              <a:rPr lang="en-US" baseline="0" dirty="0" smtClean="0"/>
              <a:t>but the rest of the science community will care about science breakthroughs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Exascale success</a:t>
            </a:r>
            <a:r>
              <a:rPr lang="en-US" baseline="0" dirty="0" smtClean="0"/>
              <a:t> can be measured many ways (peak, HPL, GB)</a:t>
            </a:r>
          </a:p>
          <a:p>
            <a:r>
              <a:rPr lang="en-US" baseline="0" dirty="0" smtClean="0"/>
              <a:t>but the rest of the science community will care about science breakthroughs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Shape 5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28344" indent="-3747118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1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31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4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6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D4B7A5D4-4C79-3545-9618-90F721063A36}" type="slidenum">
              <a:rPr lang="en-US"/>
              <a:pPr eaLnBrk="1" hangingPunct="1"/>
              <a:t>28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C. J. Pfeifer, Data flow and storage allocation for the PDQ-5 program</a:t>
            </a:r>
            <a:br>
              <a:rPr lang="en-US" dirty="0" smtClean="0"/>
            </a:br>
            <a:r>
              <a:rPr lang="en-US" dirty="0" smtClean="0"/>
              <a:t>on the Philco-2000, Comm. ACM 6, No. 7 (1963), 365366.</a:t>
            </a:r>
          </a:p>
          <a:p>
            <a:endParaRPr lang="en-US" dirty="0" smtClean="0"/>
          </a:p>
          <a:p>
            <a:r>
              <a:rPr lang="en-US" dirty="0" smtClean="0"/>
              <a:t>Referred to in paper by </a:t>
            </a:r>
            <a:r>
              <a:rPr lang="en-US" dirty="0" err="1" smtClean="0"/>
              <a:t>Leiserson</a:t>
            </a:r>
            <a:r>
              <a:rPr lang="en-US" dirty="0" smtClean="0"/>
              <a:t>/</a:t>
            </a:r>
            <a:r>
              <a:rPr lang="en-US" dirty="0" err="1" smtClean="0"/>
              <a:t>Rao</a:t>
            </a:r>
            <a:r>
              <a:rPr lang="en-US" dirty="0" smtClean="0"/>
              <a:t>/Toledo/ in 1993 paper </a:t>
            </a:r>
            <a:r>
              <a:rPr lang="en-US" smtClean="0"/>
              <a:t>on blocking covers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DC26A-4628-467A-BDD3-FE7E900548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1100" dirty="0"/>
          </a:p>
        </p:txBody>
      </p:sp>
      <p:sp>
        <p:nvSpPr>
          <p:cNvPr id="15363" name="Slide Number Placeholder 3"/>
          <p:cNvSpPr txBox="1">
            <a:spLocks noGrp="1"/>
          </p:cNvSpPr>
          <p:nvPr/>
        </p:nvSpPr>
        <p:spPr bwMode="auto">
          <a:xfrm>
            <a:off x="3883410" y="8685397"/>
            <a:ext cx="2973041" cy="457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01" tIns="44850" rIns="89701" bIns="44850" anchor="b"/>
          <a:lstStyle/>
          <a:p>
            <a:pPr algn="r" defTabSz="897587" eaLnBrk="0" hangingPunct="0"/>
            <a:fld id="{CC75C1CE-B3C7-4E1B-B254-F041918EBDA5}" type="slidenum">
              <a:rPr lang="en-US" sz="1200"/>
              <a:pPr algn="r" defTabSz="897587" eaLnBrk="0" hangingPunct="0"/>
              <a:t>34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Oldest</a:t>
            </a:r>
            <a:r>
              <a:rPr lang="en-US" baseline="0" dirty="0" smtClean="0">
                <a:latin typeface="Arial" charset="0"/>
              </a:rPr>
              <a:t> reference for idea of tree: </a:t>
            </a:r>
            <a:r>
              <a:rPr lang="en-US" baseline="0" dirty="0" err="1" smtClean="0">
                <a:latin typeface="Arial" charset="0"/>
              </a:rPr>
              <a:t>Golub</a:t>
            </a:r>
            <a:r>
              <a:rPr lang="en-US" baseline="0" dirty="0" smtClean="0">
                <a:latin typeface="Arial" charset="0"/>
              </a:rPr>
              <a:t>/</a:t>
            </a:r>
            <a:r>
              <a:rPr lang="en-US" baseline="0" dirty="0" err="1" smtClean="0">
                <a:latin typeface="Arial" charset="0"/>
              </a:rPr>
              <a:t>Plemmons</a:t>
            </a:r>
            <a:r>
              <a:rPr lang="en-US" baseline="0" dirty="0" smtClean="0">
                <a:latin typeface="Arial" charset="0"/>
              </a:rPr>
              <a:t>/</a:t>
            </a:r>
            <a:r>
              <a:rPr lang="en-US" baseline="0" dirty="0" err="1" smtClean="0">
                <a:latin typeface="Arial" charset="0"/>
              </a:rPr>
              <a:t>Sameh</a:t>
            </a:r>
            <a:r>
              <a:rPr lang="en-US" baseline="0" dirty="0" smtClean="0">
                <a:latin typeface="Arial" charset="0"/>
              </a:rPr>
              <a:t> 1988,</a:t>
            </a:r>
          </a:p>
          <a:p>
            <a:pPr eaLnBrk="1" hangingPunct="1">
              <a:spcBef>
                <a:spcPct val="0"/>
              </a:spcBef>
            </a:pPr>
            <a:r>
              <a:rPr lang="en-US" baseline="0" dirty="0" smtClean="0">
                <a:latin typeface="Arial" charset="0"/>
              </a:rPr>
              <a:t>But didn’t avoid communication</a:t>
            </a:r>
            <a:endParaRPr lang="en-US" dirty="0" smtClean="0">
              <a:latin typeface="Arial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47A458-4E5B-40E3-B386-8D6E88787EC7}" type="slidenum">
              <a:rPr lang="en-US" smtClean="0"/>
              <a:pPr>
                <a:defRPr/>
              </a:pPr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Exascale success</a:t>
            </a:r>
            <a:r>
              <a:rPr lang="en-US" baseline="0" dirty="0" smtClean="0"/>
              <a:t> can be measured many ways (peak, HPL, GB)</a:t>
            </a:r>
          </a:p>
          <a:p>
            <a:r>
              <a:rPr lang="en-US" baseline="0" dirty="0" smtClean="0"/>
              <a:t>but the rest of the science community will care about science breakthroughs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SC’11 paper about need to fully utilize 3D torus network on BG/P to get this to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DC26A-4628-467A-BDD3-FE7E900548B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76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functions of the loop indices</a:t>
            </a:r>
            <a:r>
              <a:rPr lang="en-US" baseline="0" dirty="0" smtClean="0"/>
              <a:t> means subscripts can be j, j+3*k, 7*i-2*j+4*k, etc.</a:t>
            </a:r>
          </a:p>
          <a:p>
            <a:r>
              <a:rPr lang="en-US" baseline="0" dirty="0" smtClean="0"/>
              <a:t>“Smells like” nested loops means sparse accesses, pointer references, etc are ok.</a:t>
            </a:r>
          </a:p>
          <a:p>
            <a:r>
              <a:rPr lang="en-US" baseline="0" smtClean="0"/>
              <a:t>For example, this includes not just linear algebra, but direct n-body, database join, etc.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The theory to determine e requires some recent</a:t>
            </a:r>
            <a:r>
              <a:rPr lang="en-US" baseline="0" dirty="0" smtClean="0"/>
              <a:t> </a:t>
            </a:r>
            <a:r>
              <a:rPr lang="en-US" dirty="0" smtClean="0"/>
              <a:t>deep mathematical results using</a:t>
            </a:r>
            <a:r>
              <a:rPr lang="en-US" baseline="0" dirty="0" smtClean="0"/>
              <a:t> functional analysis</a:t>
            </a:r>
          </a:p>
          <a:p>
            <a:r>
              <a:rPr lang="en-US" baseline="0" dirty="0" smtClean="0"/>
              <a:t>and group theory, due to a team of pure mathematicians including Mike Christ @ Berkeley, Terry Tao @UCLA, others.</a:t>
            </a:r>
          </a:p>
          <a:p>
            <a:r>
              <a:rPr lang="en-US" baseline="0" dirty="0" smtClean="0"/>
              <a:t>The original characterization of e was not necessarily even decidable (Hilbert’s 10</a:t>
            </a:r>
            <a:r>
              <a:rPr lang="en-US" baseline="30000" dirty="0" smtClean="0"/>
              <a:t>th</a:t>
            </a:r>
            <a:r>
              <a:rPr lang="en-US" baseline="0" dirty="0" smtClean="0"/>
              <a:t> problem over rationals), but</a:t>
            </a:r>
          </a:p>
          <a:p>
            <a:r>
              <a:rPr lang="en-US" baseline="0" dirty="0" smtClean="0"/>
              <a:t>We think it is now decidable (still writing it up).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assumptions in the second theorem are that </a:t>
            </a:r>
          </a:p>
          <a:p>
            <a:pPr marL="228560" indent="-228560">
              <a:buAutoNum type="arabicParenBoth"/>
            </a:pPr>
            <a:r>
              <a:rPr lang="en-US" baseline="0" dirty="0" smtClean="0"/>
              <a:t>Dependencies permit us to reorder loop iterations as needed (matmul being an example)</a:t>
            </a:r>
          </a:p>
          <a:p>
            <a:pPr marL="228560" indent="-228560">
              <a:buAutoNum type="arabicParenBoth"/>
            </a:pPr>
            <a:r>
              <a:rPr lang="en-US" baseline="0" dirty="0" smtClean="0"/>
              <a:t> Array subscripts are just subset of the loop indices (again like matmul, where loop indices are i,j,k, and</a:t>
            </a:r>
          </a:p>
          <a:p>
            <a:r>
              <a:rPr lang="en-US" baseline="0" dirty="0" smtClean="0"/>
              <a:t>Subscripts are A(i,k), B(k,j), C(i,j)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still working on generalizing these assumptions.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0E2FE-9DAA-9F41-AD9F-66FB7456EE1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14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defTabSz="914350">
                  <a:defRPr/>
                </a:pPr>
                <a:r>
                  <a:rPr lang="en-US" b="1" dirty="0">
                    <a:solidFill>
                      <a:srgbClr val="C00000"/>
                    </a:solidFill>
                    <a:latin typeface="cmss12" pitchFamily="34" charset="0"/>
                  </a:rPr>
                  <a:t> = 78.38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1" i="0" smtClean="0">
                    <a:solidFill>
                      <a:srgbClr val="C00000"/>
                    </a:solidFill>
                    <a:latin typeface="Cambria Math"/>
                  </a:rPr>
                  <a:t>√</a:t>
                </a:r>
                <a:r>
                  <a:rPr lang="en-US" sz="1200" b="1" i="0" smtClean="0">
                    <a:solidFill>
                      <a:srgbClr val="C00000"/>
                    </a:solidFill>
                    <a:latin typeface="Cambria Math"/>
                  </a:rPr>
                  <a:t>𝒑</a:t>
                </a:r>
                <a:r>
                  <a:rPr lang="en-US" sz="1200" b="1" dirty="0" smtClean="0">
                    <a:solidFill>
                      <a:srgbClr val="C00000"/>
                    </a:solidFill>
                    <a:latin typeface="cmss12" pitchFamily="34" charset="0"/>
                  </a:rPr>
                  <a:t> = 78.38</a:t>
                </a:r>
                <a:endParaRPr lang="en-US" sz="1200" b="1" dirty="0">
                  <a:solidFill>
                    <a:srgbClr val="C00000"/>
                  </a:solidFill>
                  <a:latin typeface="cmss12" pitchFamily="34" charset="0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0559B-0DF2-44D2-8ECE-743A13AB9CE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C=64</a:t>
            </a:r>
          </a:p>
          <a:p>
            <a:r>
              <a:rPr lang="en-US" dirty="0" smtClean="0"/>
              <a:t>22.13x speedup</a:t>
            </a:r>
          </a:p>
          <a:p>
            <a:r>
              <a:rPr lang="en-US" dirty="0" smtClean="0"/>
              <a:t>99.95%</a:t>
            </a:r>
            <a:r>
              <a:rPr lang="en-US" baseline="0" dirty="0" smtClean="0"/>
              <a:t> reduction in communication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0559B-0DF2-44D2-8ECE-743A13AB9CE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4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Stochastic linear</a:t>
            </a:r>
            <a:r>
              <a:rPr lang="en-US" baseline="0" dirty="0" smtClean="0"/>
              <a:t> programming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69956-A99F-874D-A9C7-5289D44F549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20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Exascale success</a:t>
            </a:r>
            <a:r>
              <a:rPr lang="en-US" baseline="0" dirty="0" smtClean="0"/>
              <a:t> can be measured many ways (peak, HPL, GB)</a:t>
            </a:r>
          </a:p>
          <a:p>
            <a:r>
              <a:rPr lang="en-US" baseline="0" dirty="0" smtClean="0"/>
              <a:t>but the rest of the science community will care about science breakthroughs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2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26945E-CD7F-F048-81A3-0502D07D616E}" type="slidenum">
              <a:rPr lang="en-US"/>
              <a:pPr/>
              <a:t>60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4" tIns="91424" rIns="91424" bIns="91424" anchor="t" anchorCtr="0">
            <a:noAutofit/>
          </a:bodyPr>
          <a:lstStyle/>
          <a:p>
            <a:r>
              <a:rPr lang="en" dirty="0"/>
              <a:t>Meta: avoiding </a:t>
            </a:r>
            <a:r>
              <a:rPr lang="en" dirty="0" smtClean="0"/>
              <a:t>using terminology</a:t>
            </a:r>
            <a:r>
              <a:rPr lang="en-US" dirty="0" smtClean="0"/>
              <a:t> beyond “read”, “</a:t>
            </a:r>
            <a:r>
              <a:rPr lang="en-US" dirty="0" err="1" smtClean="0"/>
              <a:t>kmer</a:t>
            </a:r>
            <a:r>
              <a:rPr lang="en-US" dirty="0" smtClean="0"/>
              <a:t>”, and “</a:t>
            </a:r>
            <a:r>
              <a:rPr lang="en-US" dirty="0" err="1" smtClean="0"/>
              <a:t>contig</a:t>
            </a:r>
            <a:r>
              <a:rPr lang="en-US" dirty="0" smtClean="0"/>
              <a:t>”</a:t>
            </a:r>
            <a:r>
              <a:rPr lang="en" dirty="0" smtClean="0"/>
              <a:t>.</a:t>
            </a:r>
            <a:endParaRPr lang="en"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41872"/>
            <a:ext cx="7772400" cy="1470025"/>
          </a:xfrm>
        </p:spPr>
        <p:txBody>
          <a:bodyPr anchor="ctr" anchorCtr="0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97646"/>
            <a:ext cx="7772400" cy="12268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2"/>
          </p:nvPr>
        </p:nvSpPr>
        <p:spPr>
          <a:xfrm>
            <a:off x="1371600" y="4746761"/>
            <a:ext cx="6400800" cy="494267"/>
          </a:xfrm>
          <a:prstGeom prst="rect">
            <a:avLst/>
          </a:prstGeom>
        </p:spPr>
        <p:txBody>
          <a:bodyPr anchor="ctr" anchorCtr="0"/>
          <a:lstStyle>
            <a:lvl1pPr algn="ctr">
              <a:defRPr sz="2400" b="1"/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0483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0483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080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90568"/>
            <a:ext cx="4040188" cy="42355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25080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1890568"/>
            <a:ext cx="4041775" cy="42355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1059641"/>
            <a:ext cx="3008313" cy="1162051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51979"/>
            <a:ext cx="5111750" cy="5074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2221692"/>
            <a:ext cx="3008313" cy="39044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32047"/>
            <a:ext cx="5486400" cy="3495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Exascale Science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b of fu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 userDrawn="1">
            <p:ph type="title"/>
          </p:nvPr>
        </p:nvSpPr>
        <p:spPr>
          <a:xfrm>
            <a:off x="0" y="4"/>
            <a:ext cx="9144000" cy="855765"/>
          </a:xfrm>
        </p:spPr>
        <p:txBody>
          <a:bodyPr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71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116656" y="6368808"/>
            <a:ext cx="925708" cy="365125"/>
          </a:xfr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29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4"/>
            <a:ext cx="9144000" cy="855765"/>
          </a:xfrm>
        </p:spPr>
        <p:txBody>
          <a:bodyPr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116656" y="6368808"/>
            <a:ext cx="925708" cy="365125"/>
          </a:xfr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333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92969" y="178594"/>
            <a:ext cx="7375922" cy="1714500"/>
          </a:xfrm>
          <a:prstGeom prst="rect">
            <a:avLst/>
          </a:prstGeom>
        </p:spPr>
        <p:txBody>
          <a:bodyPr lIns="50800" tIns="50800" rIns="50800" bIns="50800">
            <a:noAutofit/>
          </a:bodyPr>
          <a:lstStyle>
            <a:lvl1pPr defTabSz="419680">
              <a:defRPr sz="5484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5484"/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92969" y="1946673"/>
            <a:ext cx="7375922" cy="4018359"/>
          </a:xfrm>
          <a:prstGeom prst="rect">
            <a:avLst/>
          </a:prstGeom>
        </p:spPr>
        <p:txBody>
          <a:bodyPr lIns="50800" tIns="50800" rIns="50800" bIns="50800" anchor="ctr">
            <a:noAutofit/>
          </a:bodyPr>
          <a:lstStyle>
            <a:lvl1pPr marL="625056" indent="-401822" defTabSz="419680">
              <a:spcBef>
                <a:spcPts val="1828"/>
              </a:spcBef>
              <a:buSzPct val="171000"/>
              <a:buFontTx/>
              <a:defRPr sz="2672">
                <a:latin typeface="+mn-lt"/>
                <a:ea typeface="+mn-ea"/>
                <a:cs typeface="+mn-cs"/>
                <a:sym typeface="Gill Sans"/>
              </a:defRPr>
            </a:lvl1pPr>
            <a:lvl2pPr marL="937584" indent="-401822" defTabSz="419680">
              <a:spcBef>
                <a:spcPts val="1828"/>
              </a:spcBef>
              <a:buSzPct val="171000"/>
              <a:buFontTx/>
              <a:defRPr sz="2672">
                <a:latin typeface="+mn-lt"/>
                <a:ea typeface="+mn-ea"/>
                <a:cs typeface="+mn-cs"/>
                <a:sym typeface="Gill Sans"/>
              </a:defRPr>
            </a:lvl2pPr>
            <a:lvl3pPr marL="1250112" indent="-401822" defTabSz="419680">
              <a:spcBef>
                <a:spcPts val="1828"/>
              </a:spcBef>
              <a:buSzPct val="171000"/>
              <a:buFontTx/>
              <a:defRPr sz="2672">
                <a:latin typeface="+mn-lt"/>
                <a:ea typeface="+mn-ea"/>
                <a:cs typeface="+mn-cs"/>
                <a:sym typeface="Gill Sans"/>
              </a:defRPr>
            </a:lvl3pPr>
            <a:lvl4pPr marL="1562640" indent="-401822" defTabSz="419680">
              <a:spcBef>
                <a:spcPts val="1828"/>
              </a:spcBef>
              <a:buSzPct val="171000"/>
              <a:buFontTx/>
              <a:defRPr sz="2672">
                <a:latin typeface="+mn-lt"/>
                <a:ea typeface="+mn-ea"/>
                <a:cs typeface="+mn-cs"/>
                <a:sym typeface="Gill Sans"/>
              </a:defRPr>
            </a:lvl4pPr>
            <a:lvl5pPr marL="1875168" indent="-401822" defTabSz="419680">
              <a:spcBef>
                <a:spcPts val="1828"/>
              </a:spcBef>
              <a:buSzPct val="171000"/>
              <a:buFontTx/>
              <a:defRPr sz="2672">
                <a:latin typeface="+mn-lt"/>
                <a:ea typeface="+mn-ea"/>
                <a:cs typeface="+mn-cs"/>
                <a:sym typeface="Gill Sans"/>
              </a:defRPr>
            </a:lvl5pPr>
          </a:lstStyle>
          <a:p>
            <a:pPr lvl="0">
              <a:defRPr sz="1800"/>
            </a:pPr>
            <a:r>
              <a:rPr sz="2672"/>
              <a:t>Body Level One</a:t>
            </a:r>
          </a:p>
          <a:p>
            <a:pPr lvl="1">
              <a:defRPr sz="1800"/>
            </a:pPr>
            <a:r>
              <a:rPr sz="2672"/>
              <a:t>Body Level Two</a:t>
            </a:r>
          </a:p>
          <a:p>
            <a:pPr lvl="2">
              <a:defRPr sz="1800"/>
            </a:pPr>
            <a:r>
              <a:rPr sz="2672"/>
              <a:t>Body Level Three</a:t>
            </a:r>
          </a:p>
          <a:p>
            <a:pPr lvl="3">
              <a:defRPr sz="1800"/>
            </a:pPr>
            <a:r>
              <a:rPr sz="2672"/>
              <a:t>Body Level Four</a:t>
            </a:r>
          </a:p>
          <a:p>
            <a:pPr lvl="4">
              <a:defRPr sz="1800"/>
            </a:pPr>
            <a:r>
              <a:rPr sz="2672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786735528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13093"/>
            <a:ext cx="9144000" cy="955864"/>
          </a:xfrm>
          <a:prstGeom prst="rect">
            <a:avLst/>
          </a:prstGeom>
          <a:solidFill>
            <a:srgbClr val="143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277228"/>
            <a:ext cx="9144000" cy="580773"/>
          </a:xfrm>
          <a:prstGeom prst="rect">
            <a:avLst/>
          </a:prstGeom>
          <a:solidFill>
            <a:srgbClr val="143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342" y="153685"/>
            <a:ext cx="8326458" cy="658151"/>
          </a:xfrm>
          <a:prstGeom prst="rect">
            <a:avLst/>
          </a:prstGeom>
        </p:spPr>
        <p:txBody>
          <a:bodyPr vert="horz" lIns="91440" tIns="0" rIns="91440" bIns="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3"/>
            <a:ext cx="8229600" cy="4830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855300" y="6368808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Exascale Science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8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7" t="8601" r="7967" b="18398"/>
          <a:stretch>
            <a:fillRect/>
          </a:stretch>
        </p:blipFill>
        <p:spPr bwMode="auto">
          <a:xfrm>
            <a:off x="69852" y="6430445"/>
            <a:ext cx="534304" cy="3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886"/>
          <a:stretch>
            <a:fillRect/>
          </a:stretch>
        </p:blipFill>
        <p:spPr bwMode="auto">
          <a:xfrm>
            <a:off x="922338" y="6426649"/>
            <a:ext cx="16002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5"/>
          <p:cNvSpPr txBox="1">
            <a:spLocks noChangeArrowheads="1"/>
          </p:cNvSpPr>
          <p:nvPr userDrawn="1"/>
        </p:nvSpPr>
        <p:spPr bwMode="auto">
          <a:xfrm>
            <a:off x="2595563" y="6389693"/>
            <a:ext cx="781050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416" tIns="45709" rIns="91416" bIns="4570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08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srgbClr val="FFFFFF"/>
                </a:solidFill>
              </a:rPr>
              <a:t>Office of</a:t>
            </a:r>
            <a:br>
              <a:rPr lang="en-US" sz="1200" dirty="0" smtClean="0">
                <a:solidFill>
                  <a:srgbClr val="FFFFFF"/>
                </a:solidFill>
              </a:rPr>
            </a:br>
            <a:r>
              <a:rPr lang="en-US" sz="1200" dirty="0" smtClean="0">
                <a:solidFill>
                  <a:srgbClr val="FFFFFF"/>
                </a:solidFill>
              </a:rPr>
              <a:t>Science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4" r:id="rId10"/>
    <p:sldLayoutId id="2147483667" r:id="rId11"/>
    <p:sldLayoutId id="2147483669" r:id="rId12"/>
    <p:sldLayoutId id="2147483670" r:id="rId13"/>
  </p:sldLayoutIdLst>
  <p:hf hdr="0" dt="0"/>
  <p:txStyles>
    <p:titleStyle>
      <a:lvl1pPr marL="228600" indent="-228600" algn="l" defTabSz="457200" rtl="0" eaLnBrk="1" latinLnBrk="0" hangingPunct="1">
        <a:spcBef>
          <a:spcPct val="0"/>
        </a:spcBef>
        <a:buNone/>
        <a:defRPr sz="3200" b="0" i="0" u="none" kern="1200" cap="none">
          <a:solidFill>
            <a:srgbClr val="FFFFFF"/>
          </a:solidFill>
          <a:latin typeface="Helvetica Neue Bold Condensed"/>
          <a:ea typeface="+mj-ea"/>
          <a:cs typeface="Helvetica Neue Bold Condense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20" Type="http://schemas.openxmlformats.org/officeDocument/2006/relationships/diagramColors" Target="../diagrams/colors2.xml"/><Relationship Id="rId21" Type="http://schemas.microsoft.com/office/2007/relationships/diagramDrawing" Target="../diagrams/drawing2.xml"/><Relationship Id="rId22" Type="http://schemas.openxmlformats.org/officeDocument/2006/relationships/image" Target="../media/image15.png"/><Relationship Id="rId23" Type="http://schemas.openxmlformats.org/officeDocument/2006/relationships/image" Target="../media/image16.png"/><Relationship Id="rId24" Type="http://schemas.openxmlformats.org/officeDocument/2006/relationships/image" Target="../media/image17.png"/><Relationship Id="rId25" Type="http://schemas.openxmlformats.org/officeDocument/2006/relationships/image" Target="../media/image18.png"/><Relationship Id="rId26" Type="http://schemas.openxmlformats.org/officeDocument/2006/relationships/image" Target="../media/image19.png"/><Relationship Id="rId27" Type="http://schemas.openxmlformats.org/officeDocument/2006/relationships/image" Target="../media/image20.png"/><Relationship Id="rId10" Type="http://schemas.openxmlformats.org/officeDocument/2006/relationships/image" Target="../media/image13.jpeg"/><Relationship Id="rId11" Type="http://schemas.openxmlformats.org/officeDocument/2006/relationships/image" Target="../media/image14.png"/><Relationship Id="rId12" Type="http://schemas.openxmlformats.org/officeDocument/2006/relationships/diagramData" Target="../diagrams/data1.xml"/><Relationship Id="rId13" Type="http://schemas.openxmlformats.org/officeDocument/2006/relationships/diagramLayout" Target="../diagrams/layout1.xml"/><Relationship Id="rId14" Type="http://schemas.openxmlformats.org/officeDocument/2006/relationships/diagramQuickStyle" Target="../diagrams/quickStyle1.xml"/><Relationship Id="rId15" Type="http://schemas.openxmlformats.org/officeDocument/2006/relationships/diagramColors" Target="../diagrams/colors1.xml"/><Relationship Id="rId16" Type="http://schemas.microsoft.com/office/2007/relationships/diagramDrawing" Target="../diagrams/drawing1.xml"/><Relationship Id="rId17" Type="http://schemas.openxmlformats.org/officeDocument/2006/relationships/diagramData" Target="../diagrams/data2.xml"/><Relationship Id="rId18" Type="http://schemas.openxmlformats.org/officeDocument/2006/relationships/diagramLayout" Target="../diagrams/layout2.xml"/><Relationship Id="rId19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jpeg"/><Relationship Id="rId12" Type="http://schemas.openxmlformats.org/officeDocument/2006/relationships/image" Target="../media/image28.png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microsoft.com/office/2007/relationships/hdphoto" Target="../media/hdphoto1.wdp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microsoft.com/office/2007/relationships/hdphoto" Target="../media/hdphoto2.wdp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jpeg"/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image" Target="../media/image36.jpeg"/><Relationship Id="rId8" Type="http://schemas.openxmlformats.org/officeDocument/2006/relationships/image" Target="../media/image37.jpeg"/><Relationship Id="rId9" Type="http://schemas.openxmlformats.org/officeDocument/2006/relationships/image" Target="../media/image38.png"/><Relationship Id="rId10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sapp.cs.cmu.edu/3e/figures.html" TargetMode="Externa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2" Type="http://schemas.openxmlformats.org/officeDocument/2006/relationships/hyperlink" Target="http://csapp.cs.cmu.edu/2e/figures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4" Type="http://schemas.openxmlformats.org/officeDocument/2006/relationships/image" Target="../media/image70.emf"/><Relationship Id="rId5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4" Type="http://schemas.openxmlformats.org/officeDocument/2006/relationships/image" Target="../media/image7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jpe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8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1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5" Type="http://schemas.openxmlformats.org/officeDocument/2006/relationships/chart" Target="../charts/chart8.xml"/><Relationship Id="rId6" Type="http://schemas.openxmlformats.org/officeDocument/2006/relationships/chart" Target="../charts/chart9.xml"/><Relationship Id="rId7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20170"/>
            <a:ext cx="9144000" cy="5366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617896" y="-446187"/>
            <a:ext cx="10212445" cy="1714074"/>
          </a:xfrm>
          <a:prstGeom prst="rect">
            <a:avLst/>
          </a:prstGeom>
          <a:solidFill>
            <a:srgbClr val="225080"/>
          </a:solidFill>
          <a:ln>
            <a:noFill/>
          </a:ln>
          <a:effectLst>
            <a:softEdge rad="177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9965" y="308463"/>
            <a:ext cx="88740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457082"/>
            <a:r>
              <a:rPr lang="en-US" sz="4000" dirty="0">
                <a:solidFill>
                  <a:schemeClr val="bg1"/>
                </a:solidFill>
                <a:latin typeface="Helvetica Neue Bold Condensed"/>
                <a:cs typeface="Helvetica Neue Bold Condensed"/>
              </a:rPr>
              <a:t>Antisocial Parallelism: </a:t>
            </a:r>
            <a:br>
              <a:rPr lang="en-US" sz="4000" dirty="0">
                <a:solidFill>
                  <a:schemeClr val="bg1"/>
                </a:solidFill>
                <a:latin typeface="Helvetica Neue Bold Condensed"/>
                <a:cs typeface="Helvetica Neue Bold Condensed"/>
              </a:rPr>
            </a:br>
            <a:r>
              <a:rPr lang="en-US" sz="3600" dirty="0">
                <a:solidFill>
                  <a:schemeClr val="bg1"/>
                </a:solidFill>
                <a:latin typeface="Helvetica Neue Bold Condensed"/>
                <a:cs typeface="Helvetica Neue Bold Condensed"/>
              </a:rPr>
              <a:t>Avoiding, Hiding and Managing Communication</a:t>
            </a:r>
            <a:br>
              <a:rPr lang="en-US" sz="3600" dirty="0">
                <a:solidFill>
                  <a:schemeClr val="bg1"/>
                </a:solidFill>
                <a:latin typeface="Helvetica Neue Bold Condensed"/>
                <a:cs typeface="Helvetica Neue Bold Condensed"/>
              </a:rPr>
            </a:br>
            <a:endParaRPr lang="en-US" sz="3600" dirty="0" smtClean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Helvetica Neue Bold Condensed"/>
              <a:cs typeface="Helvetica Neue Bold Condense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843" y="3182837"/>
            <a:ext cx="76373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Kathy Yelick</a:t>
            </a:r>
          </a:p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Professor of Electrical Engineering and Computer Sciences</a:t>
            </a:r>
          </a:p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U.C. Berkeley</a:t>
            </a:r>
          </a:p>
          <a:p>
            <a:pPr lvl="0"/>
            <a:endParaRPr lang="en-US" sz="2400" kern="400" dirty="0">
              <a:solidFill>
                <a:schemeClr val="bg1"/>
              </a:solidFill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Associate Laboratory Director</a:t>
            </a:r>
          </a:p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Computing Sciences</a:t>
            </a:r>
          </a:p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Lawrence Berkeley National Laboratory</a:t>
            </a:r>
          </a:p>
          <a:p>
            <a:pPr lvl="0"/>
            <a:endParaRPr lang="en-US" sz="2400" kern="400" dirty="0" smtClean="0">
              <a:solidFill>
                <a:schemeClr val="bg1"/>
              </a:solidFill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</p:txBody>
      </p:sp>
      <p:pic>
        <p:nvPicPr>
          <p:cNvPr id="11" name="Picture 10" descr="CMYK_Color-Seal_Green-Mark_SC_Horizontal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978" y="6312365"/>
            <a:ext cx="2089658" cy="469731"/>
          </a:xfrm>
          <a:prstGeom prst="rect">
            <a:avLst/>
          </a:prstGeom>
          <a:effectLst>
            <a:reflection stA="28000" endPos="46000" dir="5400000" sy="-100000" algn="bl" rotWithShape="0"/>
          </a:effectLst>
        </p:spPr>
      </p:pic>
      <p:pic>
        <p:nvPicPr>
          <p:cNvPr id="12" name="Picture 11" descr="Berkeley_Lab_Logo_Small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3" y="6255645"/>
            <a:ext cx="519196" cy="526451"/>
          </a:xfrm>
          <a:prstGeom prst="rect">
            <a:avLst/>
          </a:prstGeom>
          <a:effectLst>
            <a:reflection stA="28000" endPos="46000" dir="5400000" sy="-100000" algn="bl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2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Breakthrough science conjecture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490"/>
            <a:ext cx="8229600" cy="185935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Exascale computing, </a:t>
            </a:r>
            <a:r>
              <a:rPr lang="en-US" dirty="0" smtClean="0">
                <a:solidFill>
                  <a:srgbClr val="FEE8B4"/>
                </a:solidFill>
              </a:rPr>
              <a:t>com</a:t>
            </a:r>
            <a:r>
              <a:rPr lang="en-US" dirty="0" smtClean="0">
                <a:solidFill>
                  <a:schemeClr val="bg2"/>
                </a:solidFill>
              </a:rPr>
              <a:t>bined with state-of-the-art mathematical models, algorithms, software techniques and data</a:t>
            </a:r>
            <a:r>
              <a:rPr lang="en-US" dirty="0" smtClean="0">
                <a:solidFill>
                  <a:schemeClr val="bg1"/>
                </a:solidFill>
              </a:rPr>
              <a:t> will enable breakthrough science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89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08152" y="4845354"/>
            <a:ext cx="1346203" cy="1199322"/>
            <a:chOff x="-1308415" y="4196354"/>
            <a:chExt cx="1346203" cy="119932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l="8120"/>
            <a:stretch/>
          </p:blipFill>
          <p:spPr>
            <a:xfrm>
              <a:off x="-1308415" y="4196354"/>
              <a:ext cx="1346203" cy="1199322"/>
            </a:xfrm>
            <a:prstGeom prst="roundRect">
              <a:avLst/>
            </a:prstGeom>
          </p:spPr>
        </p:pic>
        <p:sp>
          <p:nvSpPr>
            <p:cNvPr id="62" name="Content Placeholder 2"/>
            <p:cNvSpPr txBox="1">
              <a:spLocks/>
            </p:cNvSpPr>
            <p:nvPr/>
          </p:nvSpPr>
          <p:spPr>
            <a:xfrm>
              <a:off x="-1308415" y="5103744"/>
              <a:ext cx="1308415" cy="272701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Photon Science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21806" y="4285463"/>
            <a:ext cx="1186539" cy="1001040"/>
            <a:chOff x="6383523" y="5165226"/>
            <a:chExt cx="1186539" cy="100104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83523" y="5165226"/>
              <a:ext cx="1186539" cy="1001040"/>
            </a:xfrm>
            <a:prstGeom prst="roundRect">
              <a:avLst/>
            </a:prstGeom>
          </p:spPr>
        </p:pic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6697981" y="5870538"/>
              <a:ext cx="748965" cy="287273"/>
            </a:xfrm>
            <a:prstGeom prst="rect">
              <a:avLst/>
            </a:prstGeom>
            <a:solidFill>
              <a:schemeClr val="bg1">
                <a:lumMod val="50000"/>
                <a:alpha val="47000"/>
              </a:schemeClr>
            </a:solidFill>
            <a:effectLst>
              <a:glow rad="101600">
                <a:schemeClr val="bg1">
                  <a:lumMod val="50000"/>
                  <a:alpha val="19000"/>
                </a:schemeClr>
              </a:glow>
            </a:effectLst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Urban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7788" y="3465871"/>
            <a:ext cx="1312820" cy="1146902"/>
            <a:chOff x="1578990" y="2188761"/>
            <a:chExt cx="1312820" cy="114690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8990" y="2188761"/>
              <a:ext cx="1312820" cy="1146902"/>
            </a:xfrm>
            <a:prstGeom prst="roundRect">
              <a:avLst/>
            </a:prstGeom>
          </p:spPr>
        </p:pic>
        <p:sp>
          <p:nvSpPr>
            <p:cNvPr id="57" name="Content Placeholder 2"/>
            <p:cNvSpPr txBox="1">
              <a:spLocks/>
            </p:cNvSpPr>
            <p:nvPr/>
          </p:nvSpPr>
          <p:spPr>
            <a:xfrm>
              <a:off x="1656744" y="3008353"/>
              <a:ext cx="1112296" cy="27799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925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Transportation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76684" y="2576548"/>
            <a:ext cx="1324469" cy="1159587"/>
            <a:chOff x="4517239" y="4580229"/>
            <a:chExt cx="1324469" cy="115958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17239" y="4580229"/>
              <a:ext cx="1324469" cy="1149879"/>
            </a:xfrm>
            <a:prstGeom prst="roundRect">
              <a:avLst/>
            </a:prstGeom>
          </p:spPr>
        </p:pic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4725981" y="5461824"/>
              <a:ext cx="1112296" cy="27799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Genomics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27508" y="1550425"/>
            <a:ext cx="1333062" cy="1199322"/>
            <a:chOff x="227508" y="1550425"/>
            <a:chExt cx="1333062" cy="1199322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508" y="1550425"/>
              <a:ext cx="1333062" cy="1199322"/>
            </a:xfrm>
            <a:prstGeom prst="roundRect">
              <a:avLst/>
            </a:prstGeom>
          </p:spPr>
        </p:pic>
        <p:sp>
          <p:nvSpPr>
            <p:cNvPr id="50" name="Content Placeholder 2"/>
            <p:cNvSpPr txBox="1">
              <a:spLocks/>
            </p:cNvSpPr>
            <p:nvPr/>
          </p:nvSpPr>
          <p:spPr>
            <a:xfrm>
              <a:off x="349722" y="2453802"/>
              <a:ext cx="1112296" cy="27799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Climate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49902" y="5208497"/>
            <a:ext cx="1272476" cy="1042156"/>
            <a:chOff x="360342" y="2388725"/>
            <a:chExt cx="1272476" cy="104215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0342" y="2388725"/>
              <a:ext cx="1272476" cy="1042156"/>
            </a:xfrm>
            <a:prstGeom prst="roundRect">
              <a:avLst/>
            </a:prstGeom>
          </p:spPr>
        </p:pic>
        <p:sp>
          <p:nvSpPr>
            <p:cNvPr id="48" name="Content Placeholder 2"/>
            <p:cNvSpPr txBox="1">
              <a:spLocks/>
            </p:cNvSpPr>
            <p:nvPr/>
          </p:nvSpPr>
          <p:spPr>
            <a:xfrm>
              <a:off x="464795" y="2393506"/>
              <a:ext cx="1112296" cy="27799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Brain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35795" y="978987"/>
            <a:ext cx="1272476" cy="1230422"/>
            <a:chOff x="1096427" y="1065166"/>
            <a:chExt cx="1272476" cy="1230422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6427" y="1065166"/>
              <a:ext cx="1272476" cy="1230422"/>
            </a:xfrm>
            <a:prstGeom prst="round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47" name="Content Placeholder 2"/>
            <p:cNvSpPr txBox="1">
              <a:spLocks/>
            </p:cNvSpPr>
            <p:nvPr/>
          </p:nvSpPr>
          <p:spPr>
            <a:xfrm>
              <a:off x="1138919" y="1978774"/>
              <a:ext cx="1112296" cy="27799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Cancer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976013" y="5103745"/>
            <a:ext cx="1324469" cy="1149879"/>
            <a:chOff x="6049862" y="3872773"/>
            <a:chExt cx="1324469" cy="1149879"/>
          </a:xfrm>
        </p:grpSpPr>
        <p:sp>
          <p:nvSpPr>
            <p:cNvPr id="41" name="Rounded Rectangle 40"/>
            <p:cNvSpPr>
              <a:spLocks noChangeAspect="1"/>
            </p:cNvSpPr>
            <p:nvPr/>
          </p:nvSpPr>
          <p:spPr>
            <a:xfrm>
              <a:off x="6049862" y="3872773"/>
              <a:ext cx="1324469" cy="1149879"/>
            </a:xfrm>
            <a:prstGeom prst="roundRect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chilly" dir="t"/>
            </a:scene3d>
            <a:sp3d z="-25700" extrusionH="63500" contourW="127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3779601"/>
                <a:satOff val="4379"/>
                <a:lumOff val="480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Content Placeholder 2"/>
            <p:cNvSpPr txBox="1">
              <a:spLocks/>
            </p:cNvSpPr>
            <p:nvPr/>
          </p:nvSpPr>
          <p:spPr>
            <a:xfrm>
              <a:off x="6199585" y="4770908"/>
              <a:ext cx="1072314" cy="244852"/>
            </a:xfrm>
            <a:prstGeom prst="rect">
              <a:avLst/>
            </a:prstGeom>
            <a:solidFill>
              <a:schemeClr val="bg1">
                <a:lumMod val="50000"/>
                <a:alpha val="62000"/>
              </a:schemeClr>
            </a:solidFill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Earthquakes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149122" y="5031339"/>
            <a:ext cx="1508737" cy="1244777"/>
            <a:chOff x="132209" y="3304726"/>
            <a:chExt cx="1508737" cy="1244777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2209" y="3304726"/>
              <a:ext cx="1321461" cy="1149880"/>
            </a:xfrm>
            <a:prstGeom prst="roundRect">
              <a:avLst/>
            </a:prstGeom>
          </p:spPr>
        </p:pic>
        <p:sp>
          <p:nvSpPr>
            <p:cNvPr id="39" name="Content Placeholder 2"/>
            <p:cNvSpPr txBox="1">
              <a:spLocks/>
            </p:cNvSpPr>
            <p:nvPr/>
          </p:nvSpPr>
          <p:spPr>
            <a:xfrm>
              <a:off x="271463" y="4205833"/>
              <a:ext cx="1369483" cy="34367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rgbClr val="FFFFFF"/>
                  </a:solidFill>
                </a:rPr>
                <a:t>Subsurface</a:t>
              </a:r>
              <a:endParaRPr lang="en-US" sz="1200" b="0" dirty="0" smtClean="0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759423217"/>
              </p:ext>
            </p:extLst>
          </p:nvPr>
        </p:nvGraphicFramePr>
        <p:xfrm>
          <a:off x="1138919" y="448393"/>
          <a:ext cx="6630096" cy="6053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137794944"/>
              </p:ext>
            </p:extLst>
          </p:nvPr>
        </p:nvGraphicFramePr>
        <p:xfrm>
          <a:off x="1494803" y="14448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42" y="112261"/>
            <a:ext cx="8783658" cy="709392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The Science Challenges at Exascale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017715" y="1242153"/>
            <a:ext cx="4846320" cy="4846320"/>
          </a:xfrm>
          <a:prstGeom prst="rect">
            <a:avLst/>
          </a:prstGeom>
          <a:noFill/>
          <a:scene3d>
            <a:camera prst="orthographicFront">
              <a:rot lat="0" lon="0" rev="3600000"/>
            </a:camera>
            <a:lightRig rig="threePt" dir="t"/>
          </a:scene3d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complexity                   data size</a:t>
            </a:r>
            <a:r>
              <a:rPr lang="en-US" sz="24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US" sz="2400" b="1" dirty="0" smtClean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71734" y="1388142"/>
            <a:ext cx="5033255" cy="4769669"/>
          </a:xfrm>
          <a:prstGeom prst="rect">
            <a:avLst/>
          </a:prstGeom>
          <a:noFill/>
          <a:scene3d>
            <a:camera prst="orthographicFront">
              <a:rot lat="0" lon="0" rev="15000000"/>
            </a:camera>
            <a:lightRig rig="threePt" dir="t"/>
          </a:scene3d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esolution               </a:t>
            </a:r>
            <a:r>
              <a:rPr lang="en-US" sz="2400" b="1" dirty="0" err="1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multiphysics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</a:t>
            </a:r>
            <a:endParaRPr lang="en-US" sz="2400" b="1" dirty="0" smtClean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1638" y="3335663"/>
            <a:ext cx="1517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Simulation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0179" y="3335663"/>
            <a:ext cx="77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Data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73921" y="1198356"/>
            <a:ext cx="4846320" cy="484632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wrap="none" lIns="91440" tIns="45720" rIns="91440" bIns="45720" anchor="b" anchorCtr="0">
            <a:prstTxWarp prst="textArchDown">
              <a:avLst/>
            </a:prstTxWarp>
            <a:spAutoFit/>
          </a:bodyPr>
          <a:lstStyle/>
          <a:p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multimodal         </a:t>
            </a:r>
            <a:r>
              <a:rPr lang="en-US" sz="2400" b="1" dirty="0" err="1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multiscale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3</a:t>
            </a:fld>
            <a:r>
              <a:rPr lang="en-US" smtClean="0"/>
              <a:t> -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764706" y="4528805"/>
            <a:ext cx="1444896" cy="1193591"/>
            <a:chOff x="2335093" y="4467007"/>
            <a:chExt cx="1444896" cy="1193591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35093" y="4467007"/>
              <a:ext cx="1324469" cy="1149879"/>
            </a:xfrm>
            <a:prstGeom prst="roundRect">
              <a:avLst/>
            </a:prstGeom>
          </p:spPr>
        </p:pic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2568550" y="5400837"/>
              <a:ext cx="1211439" cy="259761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rgbClr val="FFFFFF"/>
                  </a:solidFill>
                </a:rPr>
                <a:t>Materials</a:t>
              </a:r>
              <a:endParaRPr lang="en-US" sz="12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980940" y="3735353"/>
            <a:ext cx="1324469" cy="1149879"/>
            <a:chOff x="128114" y="4580229"/>
            <a:chExt cx="1324469" cy="114987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t="-1"/>
            <a:stretch/>
          </p:blipFill>
          <p:spPr>
            <a:xfrm>
              <a:off x="128114" y="4580229"/>
              <a:ext cx="1324469" cy="1149879"/>
            </a:xfrm>
            <a:prstGeom prst="roundRect">
              <a:avLst/>
            </a:prstGeom>
          </p:spPr>
        </p:pic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241282" y="5457649"/>
              <a:ext cx="1155025" cy="225795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rgbClr val="FFFFFF"/>
                  </a:solidFill>
                </a:rPr>
                <a:t>Chemistry</a:t>
              </a:r>
              <a:endParaRPr lang="en-US" sz="12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731189" y="3046475"/>
            <a:ext cx="1412811" cy="1149879"/>
            <a:chOff x="2328927" y="2057690"/>
            <a:chExt cx="1412811" cy="114987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28927" y="2057690"/>
              <a:ext cx="1324469" cy="1149879"/>
            </a:xfrm>
            <a:prstGeom prst="roundRect">
              <a:avLst/>
            </a:prstGeom>
          </p:spPr>
        </p:pic>
        <p:sp>
          <p:nvSpPr>
            <p:cNvPr id="45" name="Content Placeholder 2"/>
            <p:cNvSpPr txBox="1">
              <a:spLocks/>
            </p:cNvSpPr>
            <p:nvPr/>
          </p:nvSpPr>
          <p:spPr>
            <a:xfrm>
              <a:off x="2362444" y="2922881"/>
              <a:ext cx="1379294" cy="28270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rgbClr val="FFFFFF"/>
                  </a:solidFill>
                </a:rPr>
                <a:t>Carbon Capture</a:t>
              </a:r>
              <a:endParaRPr lang="en-US" sz="12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037395" y="2256766"/>
            <a:ext cx="1324469" cy="1151326"/>
            <a:chOff x="136771" y="2058315"/>
            <a:chExt cx="1324469" cy="115132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771" y="2058315"/>
              <a:ext cx="1324469" cy="1151326"/>
            </a:xfrm>
            <a:prstGeom prst="roundRect">
              <a:avLst/>
            </a:prstGeom>
          </p:spPr>
        </p:pic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194759" y="2948898"/>
              <a:ext cx="1184112" cy="259761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chemeClr val="bg1"/>
                  </a:solidFill>
                </a:rPr>
                <a:t>Accelerators</a:t>
              </a:r>
              <a:endParaRPr lang="en-US" sz="12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316009" y="1238846"/>
            <a:ext cx="1324469" cy="1240888"/>
            <a:chOff x="6633322" y="2057690"/>
            <a:chExt cx="1324469" cy="12408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43"/>
            <a:stretch/>
          </p:blipFill>
          <p:spPr>
            <a:xfrm>
              <a:off x="6633322" y="2057690"/>
              <a:ext cx="1324469" cy="1149879"/>
            </a:xfrm>
            <a:prstGeom prst="roundRect">
              <a:avLst/>
            </a:prstGeom>
          </p:spPr>
        </p:pic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6696940" y="2954908"/>
              <a:ext cx="1246018" cy="34367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rgbClr val="FFFFFF"/>
                  </a:solidFill>
                </a:rPr>
                <a:t>Astrophysics</a:t>
              </a:r>
              <a:endParaRPr lang="en-US" sz="12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158006" y="902577"/>
            <a:ext cx="1324469" cy="1251130"/>
            <a:chOff x="4530202" y="2057690"/>
            <a:chExt cx="1324469" cy="125113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30202" y="2057690"/>
              <a:ext cx="1324469" cy="1149879"/>
            </a:xfrm>
            <a:prstGeom prst="roundRect">
              <a:avLst/>
            </a:prstGeom>
          </p:spPr>
        </p:pic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4679182" y="2965150"/>
              <a:ext cx="1139960" cy="34367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>
                  <a:solidFill>
                    <a:srgbClr val="FFFFFF"/>
                  </a:solidFill>
                </a:rPr>
                <a:t>Cosmology</a:t>
              </a:r>
              <a:endParaRPr lang="en-US" sz="1200" b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2763367" y="1836236"/>
            <a:ext cx="3190729" cy="320344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Simulation and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7362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49347"/>
          </a:xfrm>
          <a:solidFill>
            <a:srgbClr val="194963"/>
          </a:solidFill>
        </p:spPr>
        <p:txBody>
          <a:bodyPr anchor="ctr" anchorCtr="0"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Berkeley Lab Priorities in </a:t>
            </a:r>
            <a:r>
              <a:rPr lang="en-US" dirty="0" err="1" smtClean="0">
                <a:solidFill>
                  <a:srgbClr val="FFFFFF"/>
                </a:solidFill>
              </a:rPr>
              <a:t>Exascale</a:t>
            </a:r>
            <a:r>
              <a:rPr lang="en-US" dirty="0" smtClean="0">
                <a:solidFill>
                  <a:srgbClr val="FFFFFF"/>
                </a:solidFill>
              </a:rPr>
              <a:t> Science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572000" y="2835463"/>
            <a:ext cx="1998521" cy="1726727"/>
            <a:chOff x="4572000" y="2921268"/>
            <a:chExt cx="1998521" cy="172672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0" y="2921268"/>
              <a:ext cx="1895825" cy="1645920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Content Placeholder 2"/>
            <p:cNvSpPr txBox="1">
              <a:spLocks/>
            </p:cNvSpPr>
            <p:nvPr/>
          </p:nvSpPr>
          <p:spPr>
            <a:xfrm>
              <a:off x="4977207" y="4141955"/>
              <a:ext cx="1593314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Combustion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72000" y="4562395"/>
            <a:ext cx="1938120" cy="1655627"/>
            <a:chOff x="6858000" y="1214388"/>
            <a:chExt cx="1938120" cy="165562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58000" y="1214388"/>
              <a:ext cx="1895825" cy="1645920"/>
            </a:xfrm>
            <a:prstGeom prst="roundRect">
              <a:avLst/>
            </a:prstGeom>
          </p:spPr>
        </p:pic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7203996" y="2460683"/>
              <a:ext cx="1592124" cy="40933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Genomics</a:t>
              </a:r>
              <a:endParaRPr lang="en-US" sz="20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4800" y="4562395"/>
            <a:ext cx="1895825" cy="1645920"/>
            <a:chOff x="4572000" y="4643388"/>
            <a:chExt cx="1895825" cy="164592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t="-1"/>
            <a:stretch/>
          </p:blipFill>
          <p:spPr>
            <a:xfrm>
              <a:off x="4572000" y="4643388"/>
              <a:ext cx="1895825" cy="1645920"/>
            </a:xfrm>
            <a:prstGeom prst="roundRect">
              <a:avLst/>
            </a:prstGeom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4724400" y="5862588"/>
              <a:ext cx="1653286" cy="332473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Chemistry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858000" y="1133395"/>
            <a:ext cx="1915144" cy="1752600"/>
            <a:chOff x="304800" y="4648200"/>
            <a:chExt cx="1915144" cy="1752600"/>
          </a:xfrm>
        </p:grpSpPr>
        <p:grpSp>
          <p:nvGrpSpPr>
            <p:cNvPr id="43" name="Group 42"/>
            <p:cNvGrpSpPr/>
            <p:nvPr/>
          </p:nvGrpSpPr>
          <p:grpSpPr>
            <a:xfrm>
              <a:off x="304800" y="4648200"/>
              <a:ext cx="1915144" cy="1676399"/>
              <a:chOff x="381000" y="2819401"/>
              <a:chExt cx="1915144" cy="1676399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393192" y="2819401"/>
                <a:ext cx="1892808" cy="164592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5" name="Picture 44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9782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81000" y="2895600"/>
                <a:ext cx="1915144" cy="1600200"/>
              </a:xfrm>
              <a:prstGeom prst="rect">
                <a:avLst/>
              </a:prstGeom>
            </p:spPr>
          </p:pic>
        </p:grp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360248" y="5894760"/>
              <a:ext cx="1392352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Climate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0927" y="1079478"/>
            <a:ext cx="1895825" cy="1645920"/>
            <a:chOff x="310927" y="1165283"/>
            <a:chExt cx="1895825" cy="164592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927" y="1165283"/>
              <a:ext cx="1895825" cy="1645920"/>
            </a:xfrm>
            <a:prstGeom prst="roundRect">
              <a:avLst/>
            </a:prstGeom>
            <a:effectLst/>
          </p:spPr>
        </p:pic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429463" y="2394937"/>
              <a:ext cx="1694920" cy="38248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Accelerators</a:t>
              </a:r>
              <a:endParaRPr lang="en-US" sz="20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72000" y="1133395"/>
            <a:ext cx="1895825" cy="1708307"/>
            <a:chOff x="2514600" y="4643388"/>
            <a:chExt cx="1895825" cy="170830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43"/>
            <a:stretch/>
          </p:blipFill>
          <p:spPr>
            <a:xfrm>
              <a:off x="2514600" y="4643388"/>
              <a:ext cx="1895825" cy="1645920"/>
            </a:xfrm>
            <a:prstGeom prst="roundRect">
              <a:avLst/>
            </a:prstGeom>
          </p:spPr>
        </p:pic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2626717" y="5845655"/>
              <a:ext cx="1631721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Astrophysics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2804983"/>
            <a:ext cx="1931997" cy="1757412"/>
            <a:chOff x="304800" y="2890788"/>
            <a:chExt cx="1931997" cy="175741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4800" y="2890788"/>
              <a:ext cx="1895825" cy="1645920"/>
            </a:xfrm>
            <a:prstGeom prst="roundRect">
              <a:avLst/>
            </a:prstGeom>
          </p:spPr>
        </p:pic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605076" y="4142160"/>
              <a:ext cx="1631721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Cosmology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38400" y="1111711"/>
            <a:ext cx="2078796" cy="1769472"/>
            <a:chOff x="2438400" y="1197516"/>
            <a:chExt cx="2078796" cy="176947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2438400" y="1197516"/>
              <a:ext cx="1901952" cy="1645920"/>
            </a:xfrm>
            <a:prstGeom prst="roundRect">
              <a:avLst/>
            </a:prstGeom>
          </p:spPr>
        </p:pic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2556939" y="2460948"/>
              <a:ext cx="1960257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Subsurface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858000" y="2885995"/>
            <a:ext cx="1895825" cy="1645920"/>
            <a:chOff x="4572000" y="1214388"/>
            <a:chExt cx="1895825" cy="1645920"/>
          </a:xfrm>
        </p:grpSpPr>
        <p:sp>
          <p:nvSpPr>
            <p:cNvPr id="35" name="Rounded Rectangle 34"/>
            <p:cNvSpPr>
              <a:spLocks noChangeAspect="1"/>
            </p:cNvSpPr>
            <p:nvPr/>
          </p:nvSpPr>
          <p:spPr>
            <a:xfrm>
              <a:off x="4572000" y="1214388"/>
              <a:ext cx="1895825" cy="1645920"/>
            </a:xfrm>
            <a:prstGeom prst="roundRect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chilly" dir="t"/>
            </a:scene3d>
            <a:sp3d z="-25700" extrusionH="63500" contourW="127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3779601"/>
                <a:satOff val="4379"/>
                <a:lumOff val="480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4781146" y="2460686"/>
              <a:ext cx="1686677" cy="38248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Earthquakes</a:t>
              </a:r>
              <a:endParaRPr lang="en-US" sz="20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38400" y="2804983"/>
            <a:ext cx="2035382" cy="1645920"/>
            <a:chOff x="2438400" y="2890788"/>
            <a:chExt cx="2035382" cy="164592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8400" y="2890788"/>
              <a:ext cx="1895825" cy="1645920"/>
            </a:xfrm>
            <a:prstGeom prst="roundRect">
              <a:avLst/>
            </a:prstGeom>
          </p:spPr>
        </p:pic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2499482" y="4118454"/>
              <a:ext cx="1974300" cy="41626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Carbon Capture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758522" y="4582273"/>
            <a:ext cx="2116903" cy="1626041"/>
            <a:chOff x="-1379053" y="4196354"/>
            <a:chExt cx="1503189" cy="1273112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13"/>
            <a:srcRect l="8120"/>
            <a:stretch/>
          </p:blipFill>
          <p:spPr>
            <a:xfrm>
              <a:off x="-1379053" y="4196354"/>
              <a:ext cx="1429030" cy="1273112"/>
            </a:xfrm>
            <a:prstGeom prst="roundRect">
              <a:avLst/>
            </a:prstGeom>
          </p:spPr>
        </p:pic>
        <p:sp>
          <p:nvSpPr>
            <p:cNvPr id="55" name="Content Placeholder 2"/>
            <p:cNvSpPr txBox="1">
              <a:spLocks/>
            </p:cNvSpPr>
            <p:nvPr/>
          </p:nvSpPr>
          <p:spPr>
            <a:xfrm>
              <a:off x="-1184279" y="5130336"/>
              <a:ext cx="1308415" cy="272701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dirty="0" smtClean="0">
                  <a:solidFill>
                    <a:schemeClr val="bg1"/>
                  </a:solidFill>
                </a:rPr>
                <a:t>Photon Science,,,</a:t>
              </a:r>
              <a:endParaRPr lang="en-US" sz="18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438400" y="4524372"/>
            <a:ext cx="1895825" cy="1637073"/>
            <a:chOff x="6383523" y="5165226"/>
            <a:chExt cx="1186539" cy="1024814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83523" y="5165226"/>
              <a:ext cx="1186539" cy="1001040"/>
            </a:xfrm>
            <a:prstGeom prst="roundRect">
              <a:avLst/>
            </a:prstGeom>
          </p:spPr>
        </p:pic>
        <p:sp>
          <p:nvSpPr>
            <p:cNvPr id="58" name="Content Placeholder 2"/>
            <p:cNvSpPr txBox="1">
              <a:spLocks/>
            </p:cNvSpPr>
            <p:nvPr/>
          </p:nvSpPr>
          <p:spPr>
            <a:xfrm>
              <a:off x="6676496" y="5902767"/>
              <a:ext cx="748965" cy="287273"/>
            </a:xfrm>
            <a:prstGeom prst="rect">
              <a:avLst/>
            </a:prstGeom>
            <a:solidFill>
              <a:schemeClr val="bg1">
                <a:lumMod val="50000"/>
                <a:alpha val="47000"/>
              </a:schemeClr>
            </a:solidFill>
            <a:effectLst>
              <a:glow rad="101600">
                <a:schemeClr val="bg1">
                  <a:lumMod val="50000"/>
                  <a:alpha val="19000"/>
                </a:schemeClr>
              </a:glow>
            </a:effectLst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Urban</a:t>
              </a:r>
              <a:endParaRPr lang="en-US" sz="2000" b="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7291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49347"/>
          </a:xfrm>
          <a:solidFill>
            <a:srgbClr val="194963"/>
          </a:solidFill>
        </p:spPr>
        <p:txBody>
          <a:bodyPr anchor="ctr" anchorCtr="0"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Berkeley Lab Priorities in </a:t>
            </a:r>
            <a:r>
              <a:rPr lang="en-US" dirty="0" err="1" smtClean="0">
                <a:solidFill>
                  <a:srgbClr val="FFFFFF"/>
                </a:solidFill>
              </a:rPr>
              <a:t>Exascale</a:t>
            </a:r>
            <a:r>
              <a:rPr lang="en-US" dirty="0" smtClean="0">
                <a:solidFill>
                  <a:srgbClr val="FFFFFF"/>
                </a:solidFill>
              </a:rPr>
              <a:t> Science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572000" y="2835463"/>
            <a:ext cx="1998521" cy="1726727"/>
            <a:chOff x="4572000" y="2921268"/>
            <a:chExt cx="1998521" cy="172672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0" y="2921268"/>
              <a:ext cx="1895825" cy="1645920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Content Placeholder 2"/>
            <p:cNvSpPr txBox="1">
              <a:spLocks/>
            </p:cNvSpPr>
            <p:nvPr/>
          </p:nvSpPr>
          <p:spPr>
            <a:xfrm>
              <a:off x="4977207" y="4141955"/>
              <a:ext cx="1593314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Combustion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858000" y="1133395"/>
            <a:ext cx="1915144" cy="1752600"/>
            <a:chOff x="304800" y="4648200"/>
            <a:chExt cx="1915144" cy="1752600"/>
          </a:xfrm>
        </p:grpSpPr>
        <p:grpSp>
          <p:nvGrpSpPr>
            <p:cNvPr id="43" name="Group 42"/>
            <p:cNvGrpSpPr/>
            <p:nvPr/>
          </p:nvGrpSpPr>
          <p:grpSpPr>
            <a:xfrm>
              <a:off x="304800" y="4648200"/>
              <a:ext cx="1915144" cy="1676399"/>
              <a:chOff x="381000" y="2819401"/>
              <a:chExt cx="1915144" cy="1676399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393192" y="2819401"/>
                <a:ext cx="1892808" cy="164592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5" name="Picture 44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9782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81000" y="2895600"/>
                <a:ext cx="1915144" cy="1600200"/>
              </a:xfrm>
              <a:prstGeom prst="rect">
                <a:avLst/>
              </a:prstGeom>
            </p:spPr>
          </p:pic>
        </p:grp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360248" y="5894760"/>
              <a:ext cx="1392352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Climate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0927" y="1079478"/>
            <a:ext cx="1895825" cy="1645920"/>
            <a:chOff x="310927" y="1165283"/>
            <a:chExt cx="1895825" cy="164592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927" y="1165283"/>
              <a:ext cx="1895825" cy="1645920"/>
            </a:xfrm>
            <a:prstGeom prst="roundRect">
              <a:avLst/>
            </a:prstGeom>
            <a:effectLst/>
          </p:spPr>
        </p:pic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429463" y="2394937"/>
              <a:ext cx="1694920" cy="38248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Accelerators</a:t>
              </a:r>
              <a:endParaRPr lang="en-US" sz="20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72000" y="1133395"/>
            <a:ext cx="1895825" cy="1708307"/>
            <a:chOff x="2514600" y="4643388"/>
            <a:chExt cx="1895825" cy="170830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43"/>
            <a:stretch/>
          </p:blipFill>
          <p:spPr>
            <a:xfrm>
              <a:off x="2514600" y="4643388"/>
              <a:ext cx="1895825" cy="1645920"/>
            </a:xfrm>
            <a:prstGeom prst="roundRect">
              <a:avLst/>
            </a:prstGeom>
          </p:spPr>
        </p:pic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2626717" y="5845655"/>
              <a:ext cx="1631721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Astrophysics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2804983"/>
            <a:ext cx="1931997" cy="1757412"/>
            <a:chOff x="304800" y="2890788"/>
            <a:chExt cx="1931997" cy="175741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4800" y="2890788"/>
              <a:ext cx="1895825" cy="1645920"/>
            </a:xfrm>
            <a:prstGeom prst="roundRect">
              <a:avLst/>
            </a:prstGeom>
          </p:spPr>
        </p:pic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605076" y="4142160"/>
              <a:ext cx="1631721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Cosmology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38400" y="1111711"/>
            <a:ext cx="2078796" cy="1769472"/>
            <a:chOff x="2438400" y="1197516"/>
            <a:chExt cx="2078796" cy="176947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2438400" y="1197516"/>
              <a:ext cx="1901952" cy="1645920"/>
            </a:xfrm>
            <a:prstGeom prst="roundRect">
              <a:avLst/>
            </a:prstGeom>
          </p:spPr>
        </p:pic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2556939" y="2460948"/>
              <a:ext cx="1960257" cy="50604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Subsurface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858000" y="2885995"/>
            <a:ext cx="1895825" cy="1645920"/>
            <a:chOff x="4572000" y="1214388"/>
            <a:chExt cx="1895825" cy="1645920"/>
          </a:xfrm>
        </p:grpSpPr>
        <p:sp>
          <p:nvSpPr>
            <p:cNvPr id="35" name="Rounded Rectangle 34"/>
            <p:cNvSpPr>
              <a:spLocks noChangeAspect="1"/>
            </p:cNvSpPr>
            <p:nvPr/>
          </p:nvSpPr>
          <p:spPr>
            <a:xfrm>
              <a:off x="4572000" y="1214388"/>
              <a:ext cx="1895825" cy="1645920"/>
            </a:xfrm>
            <a:prstGeom prst="roundRect">
              <a:avLst/>
            </a:pr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chilly" dir="t"/>
            </a:scene3d>
            <a:sp3d z="-25700" extrusionH="63500" contourW="127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3779601"/>
                <a:satOff val="4379"/>
                <a:lumOff val="480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4781146" y="2460686"/>
              <a:ext cx="1686677" cy="38248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Earthquakes</a:t>
              </a:r>
              <a:endParaRPr lang="en-US" sz="2000" b="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38400" y="2804983"/>
            <a:ext cx="2035382" cy="1645920"/>
            <a:chOff x="2438400" y="2890788"/>
            <a:chExt cx="2035382" cy="164592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8400" y="2890788"/>
              <a:ext cx="1895825" cy="1645920"/>
            </a:xfrm>
            <a:prstGeom prst="roundRect">
              <a:avLst/>
            </a:prstGeom>
          </p:spPr>
        </p:pic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2499482" y="4118454"/>
              <a:ext cx="1974300" cy="41626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dirty="0" smtClean="0">
                  <a:solidFill>
                    <a:srgbClr val="FFFFFF"/>
                  </a:solidFill>
                </a:rPr>
                <a:t>Carbon Capture</a:t>
              </a:r>
              <a:endParaRPr lang="en-US" sz="2000" b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196977" y="4576860"/>
            <a:ext cx="8899191" cy="1747740"/>
          </a:xfrm>
          <a:prstGeom prst="roundRect">
            <a:avLst/>
          </a:prstGeom>
          <a:noFill/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800000"/>
                </a:solidFill>
              </a:rPr>
              <a:t>All the above will use Adaptive Mesh Refinement (AMR) mathematics and software, </a:t>
            </a:r>
          </a:p>
          <a:p>
            <a:pPr algn="ctr"/>
            <a:r>
              <a:rPr lang="en-US" sz="3200" b="1" dirty="0" smtClean="0">
                <a:solidFill>
                  <a:srgbClr val="800000"/>
                </a:solidFill>
              </a:rPr>
              <a:t>a method pioneered at Berkeley Lab </a:t>
            </a:r>
            <a:endParaRPr lang="en-US" sz="32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935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6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Breakthrough science conjecture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490"/>
            <a:ext cx="8229600" cy="185935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</a:t>
            </a:r>
            <a:r>
              <a:rPr lang="en-US" dirty="0" smtClean="0">
                <a:solidFill>
                  <a:schemeClr val="bg1"/>
                </a:solidFill>
              </a:rPr>
              <a:t>omputing challenges at the exascale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18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31776" y="312738"/>
            <a:ext cx="8912224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Computing is energy-constrained</a:t>
            </a:r>
            <a:endParaRPr lang="en-US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231775" y="1044298"/>
            <a:ext cx="8912225" cy="1756378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At ~$1M per MW, energy costs are substantial</a:t>
            </a:r>
          </a:p>
          <a:p>
            <a:r>
              <a:rPr lang="en-US" sz="2000" b="0" dirty="0" smtClean="0">
                <a:ea typeface="ＭＳ Ｐゴシック" charset="-128"/>
                <a:cs typeface="ＭＳ Ｐゴシック" charset="-128"/>
              </a:rPr>
              <a:t>1 </a:t>
            </a:r>
            <a:r>
              <a:rPr lang="en-US" sz="2000" b="0" dirty="0" err="1" smtClean="0">
                <a:ea typeface="ＭＳ Ｐゴシック" charset="-128"/>
                <a:cs typeface="ＭＳ Ｐゴシック" charset="-128"/>
              </a:rPr>
              <a:t>petaflop</a:t>
            </a:r>
            <a:r>
              <a:rPr lang="en-US" sz="2000" b="0" dirty="0" smtClean="0">
                <a:ea typeface="ＭＳ Ｐゴシック" charset="-128"/>
                <a:cs typeface="ＭＳ Ｐゴシック" charset="-128"/>
              </a:rPr>
              <a:t> in 2008</a:t>
            </a:r>
            <a:r>
              <a:rPr lang="en-US" sz="2000" b="0" dirty="0" smtClean="0">
                <a:ea typeface="ＭＳ Ｐゴシック" charset="-128"/>
                <a:cs typeface="ＭＳ Ｐゴシック" charset="-128"/>
                <a:sym typeface="Wingdings" charset="2"/>
              </a:rPr>
              <a:t> used 3 MW</a:t>
            </a:r>
          </a:p>
          <a:p>
            <a:r>
              <a:rPr lang="en-US" sz="2000" b="0" dirty="0" smtClean="0">
                <a:ea typeface="ＭＳ Ｐゴシック" charset="-128"/>
                <a:cs typeface="ＭＳ Ｐゴシック" charset="-128"/>
              </a:rPr>
              <a:t>1 </a:t>
            </a:r>
            <a:r>
              <a:rPr lang="en-US" sz="2000" b="0" dirty="0" err="1" smtClean="0">
                <a:ea typeface="ＭＳ Ｐゴシック" charset="-128"/>
                <a:cs typeface="ＭＳ Ｐゴシック" charset="-128"/>
              </a:rPr>
              <a:t>exaflop</a:t>
            </a:r>
            <a:r>
              <a:rPr lang="en-US" sz="2000" b="0" dirty="0" smtClean="0">
                <a:ea typeface="ＭＳ Ｐゴシック" charset="-128"/>
                <a:cs typeface="ＭＳ Ｐゴシック" charset="-128"/>
              </a:rPr>
              <a:t> in 2018 at 200 MW “usual 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chip</a:t>
            </a:r>
            <a:r>
              <a:rPr lang="en-US" sz="2000" b="0" dirty="0" smtClean="0">
                <a:ea typeface="ＭＳ Ｐゴシック" charset="-128"/>
                <a:cs typeface="ＭＳ Ｐゴシック" charset="-128"/>
              </a:rPr>
              <a:t> scaling”</a:t>
            </a:r>
          </a:p>
        </p:txBody>
      </p:sp>
      <p:sp>
        <p:nvSpPr>
          <p:cNvPr id="4403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C22F170-7BA3-204D-8A45-5F2AE128CD50}" type="slidenum">
              <a:rPr lang="en-US" smtClean="0"/>
              <a:pPr/>
              <a:t>7</a:t>
            </a:fld>
            <a:endParaRPr lang="en-US" smtClean="0"/>
          </a:p>
        </p:txBody>
      </p:sp>
      <p:grpSp>
        <p:nvGrpSpPr>
          <p:cNvPr id="4" name="Group 3"/>
          <p:cNvGrpSpPr/>
          <p:nvPr/>
        </p:nvGrpSpPr>
        <p:grpSpPr>
          <a:xfrm>
            <a:off x="5069846" y="2219114"/>
            <a:ext cx="3659401" cy="3994043"/>
            <a:chOff x="5024714" y="2683291"/>
            <a:chExt cx="3659401" cy="399404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6378" y="2803664"/>
              <a:ext cx="3000446" cy="365734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294473" y="6472150"/>
              <a:ext cx="3389642" cy="2051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defTabSz="457082">
                <a:lnSpc>
                  <a:spcPct val="80000"/>
                </a:lnSpc>
              </a:pPr>
              <a:r>
                <a:rPr lang="fr-FR" sz="1600" dirty="0">
                  <a:solidFill>
                    <a:prstClr val="black"/>
                  </a:solidFill>
                  <a:latin typeface="Arial"/>
                </a:rPr>
                <a:t>’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92 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</a:rPr>
                <a:t>  </a:t>
              </a: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’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</a:rPr>
                <a:t>96   </a:t>
              </a:r>
              <a:r>
                <a:rPr lang="fr-FR" sz="1600" dirty="0">
                  <a:solidFill>
                    <a:prstClr val="black"/>
                  </a:solidFill>
                  <a:latin typeface="Arial"/>
                </a:rPr>
                <a:t>’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00 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</a:rPr>
                <a:t>  ‘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04 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</a:rPr>
                <a:t>   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‘08 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</a:rPr>
                <a:t>   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‘12 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</a:rPr>
                <a:t>  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‘16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24714" y="2683291"/>
              <a:ext cx="404228" cy="35086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457082">
                <a:lnSpc>
                  <a:spcPct val="125000"/>
                </a:lnSpc>
              </a:pP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12</a:t>
              </a:r>
            </a:p>
            <a:p>
              <a:pPr algn="r" defTabSz="457082">
                <a:lnSpc>
                  <a:spcPct val="125000"/>
                </a:lnSpc>
              </a:pPr>
              <a:endParaRPr lang="fr-FR" sz="1600" dirty="0" smtClean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10</a:t>
              </a:r>
            </a:p>
            <a:p>
              <a:pPr algn="r" defTabSz="457082">
                <a:lnSpc>
                  <a:spcPct val="125000"/>
                </a:lnSpc>
              </a:pPr>
              <a:endParaRPr lang="fr-FR" sz="1600" dirty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  </a:t>
              </a:r>
              <a:r>
                <a:rPr lang="fr-FR" sz="1600" dirty="0">
                  <a:solidFill>
                    <a:prstClr val="black"/>
                  </a:solidFill>
                  <a:latin typeface="Arial"/>
                </a:rPr>
                <a:t>8</a:t>
              </a: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>
                  <a:solidFill>
                    <a:prstClr val="black"/>
                  </a:solidFill>
                  <a:latin typeface="Arial"/>
                </a:rPr>
                <a:t>  </a:t>
              </a:r>
              <a:endParaRPr lang="fr-FR" sz="1600" dirty="0" smtClean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6</a:t>
              </a:r>
              <a:endParaRPr lang="fr-FR" sz="1600" dirty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>
                  <a:solidFill>
                    <a:prstClr val="black"/>
                  </a:solidFill>
                  <a:latin typeface="Arial"/>
                </a:rPr>
                <a:t>  </a:t>
              </a:r>
              <a:endParaRPr lang="fr-FR" sz="1600" dirty="0" smtClean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4</a:t>
              </a:r>
              <a:endParaRPr lang="fr-FR" sz="1600" dirty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>
                  <a:solidFill>
                    <a:prstClr val="black"/>
                  </a:solidFill>
                  <a:latin typeface="Arial"/>
                </a:rPr>
                <a:t>  </a:t>
              </a:r>
              <a:endParaRPr lang="fr-FR" sz="1600" dirty="0" smtClean="0">
                <a:solidFill>
                  <a:prstClr val="black"/>
                </a:solidFill>
                <a:latin typeface="Arial"/>
              </a:endParaRPr>
            </a:p>
            <a:p>
              <a:pPr algn="r" defTabSz="457082">
                <a:lnSpc>
                  <a:spcPct val="125000"/>
                </a:lnSpc>
              </a:pPr>
              <a:r>
                <a:rPr lang="fr-FR" sz="1600" dirty="0" smtClean="0">
                  <a:solidFill>
                    <a:prstClr val="black"/>
                  </a:solidFill>
                  <a:latin typeface="Arial"/>
                </a:rPr>
                <a:t>2</a:t>
              </a:r>
              <a:endParaRPr lang="en-US" sz="16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64200" y="3027224"/>
              <a:ext cx="1549400" cy="573490"/>
            </a:xfrm>
            <a:prstGeom prst="rect">
              <a:avLst/>
            </a:prstGeom>
            <a:solidFill>
              <a:schemeClr val="bg1"/>
            </a:solidFill>
            <a:effectLst>
              <a:softEdge rad="38100"/>
            </a:effectLst>
          </p:spPr>
          <p:txBody>
            <a:bodyPr wrap="square" tIns="0" bIns="0" rtlCol="0">
              <a:spAutoFit/>
            </a:bodyPr>
            <a:lstStyle/>
            <a:p>
              <a:pPr algn="ctr" defTabSz="457082">
                <a:lnSpc>
                  <a:spcPct val="80000"/>
                </a:lnSpc>
              </a:pPr>
              <a:r>
                <a:rPr lang="fr-FR" sz="1600" b="1" dirty="0" err="1">
                  <a:solidFill>
                    <a:srgbClr val="000000"/>
                  </a:solidFill>
                  <a:latin typeface="Arial"/>
                </a:rPr>
                <a:t>Megawatts</a:t>
              </a:r>
              <a:r>
                <a:rPr lang="fr-FR" sz="1600" b="1" dirty="0">
                  <a:solidFill>
                    <a:srgbClr val="000000"/>
                  </a:solidFill>
                  <a:latin typeface="Arial"/>
                </a:rPr>
                <a:t> per </a:t>
              </a:r>
              <a:r>
                <a:rPr lang="fr-FR" sz="1600" b="1" dirty="0" smtClean="0">
                  <a:solidFill>
                    <a:srgbClr val="000000"/>
                  </a:solidFill>
                  <a:latin typeface="Arial"/>
                </a:rPr>
                <a:t>machine</a:t>
              </a:r>
              <a:endParaRPr lang="fr-FR" sz="1400" b="1" dirty="0" smtClean="0">
                <a:solidFill>
                  <a:srgbClr val="000000"/>
                </a:solidFill>
                <a:latin typeface="Arial"/>
              </a:endParaRPr>
            </a:p>
            <a:p>
              <a:pPr algn="ctr" defTabSz="457082">
                <a:lnSpc>
                  <a:spcPct val="80000"/>
                </a:lnSpc>
              </a:pPr>
              <a:r>
                <a:rPr lang="fr-FR" sz="1400" b="1" dirty="0" smtClean="0">
                  <a:solidFill>
                    <a:srgbClr val="000000"/>
                  </a:solidFill>
                  <a:latin typeface="Arial"/>
                </a:rPr>
                <a:t>(</a:t>
              </a: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</a:rPr>
                <a:t>Kogge</a:t>
              </a:r>
              <a:r>
                <a:rPr lang="fr-FR" sz="1400" b="1" dirty="0" smtClean="0">
                  <a:solidFill>
                    <a:srgbClr val="000000"/>
                  </a:solidFill>
                  <a:latin typeface="Arial"/>
                </a:rPr>
                <a:t>/</a:t>
              </a: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</a:rPr>
                <a:t>Shalf</a:t>
              </a:r>
              <a:r>
                <a:rPr lang="fr-FR" sz="1400" b="1" dirty="0" smtClean="0">
                  <a:solidFill>
                    <a:srgbClr val="000000"/>
                  </a:solidFill>
                  <a:latin typeface="Arial"/>
                </a:rPr>
                <a:t>)</a:t>
              </a:r>
              <a:endParaRPr lang="en-US" sz="1400" b="1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639698" y="2635273"/>
            <a:ext cx="4152900" cy="3170099"/>
          </a:xfrm>
          <a:prstGeom prst="rect">
            <a:avLst/>
          </a:prstGeom>
          <a:solidFill>
            <a:srgbClr val="BAD2E7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/>
              <a:t>Goal: 1 </a:t>
            </a:r>
            <a:r>
              <a:rPr lang="en-US" sz="2000" b="1" dirty="0" err="1" smtClean="0"/>
              <a:t>Exaflop</a:t>
            </a:r>
            <a:r>
              <a:rPr lang="en-US" sz="2000" b="1" dirty="0" smtClean="0"/>
              <a:t> </a:t>
            </a:r>
            <a:r>
              <a:rPr lang="en-US" sz="2000" b="1" dirty="0"/>
              <a:t>in </a:t>
            </a:r>
            <a:r>
              <a:rPr lang="en-US" sz="2000" b="1" dirty="0" smtClean="0"/>
              <a:t>20 </a:t>
            </a:r>
            <a:r>
              <a:rPr lang="en-US" sz="2000" b="1" dirty="0"/>
              <a:t>MW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= </a:t>
            </a:r>
            <a:r>
              <a:rPr lang="en-US" sz="2000" b="1" dirty="0"/>
              <a:t>20 </a:t>
            </a:r>
            <a:r>
              <a:rPr lang="en-US" sz="2000" b="1" dirty="0" err="1"/>
              <a:t>pJ</a:t>
            </a:r>
            <a:r>
              <a:rPr lang="en-US" sz="2000" b="1" dirty="0"/>
              <a:t> / </a:t>
            </a:r>
            <a:r>
              <a:rPr lang="en-US" sz="2000" b="1" dirty="0" smtClean="0"/>
              <a:t>operation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Note: The 20 </a:t>
            </a:r>
            <a:r>
              <a:rPr lang="en-US" sz="2000" b="1" dirty="0" err="1" smtClean="0"/>
              <a:t>pJ</a:t>
            </a:r>
            <a:r>
              <a:rPr lang="en-US" sz="2000" b="1" dirty="0" smtClean="0"/>
              <a:t> / operation is </a:t>
            </a:r>
          </a:p>
          <a:p>
            <a:pPr marL="342900" indent="-342900">
              <a:buFontTx/>
              <a:buChar char="•"/>
            </a:pPr>
            <a:r>
              <a:rPr lang="en-US" sz="2000" b="1" dirty="0" smtClean="0"/>
              <a:t>Independent </a:t>
            </a:r>
            <a:r>
              <a:rPr lang="en-US" sz="2000" b="1" dirty="0"/>
              <a:t>of </a:t>
            </a:r>
            <a:r>
              <a:rPr lang="en-US" sz="2000" b="1" dirty="0" smtClean="0"/>
              <a:t>machine size </a:t>
            </a:r>
          </a:p>
          <a:p>
            <a:pPr marL="342900" indent="-342900">
              <a:buFontTx/>
              <a:buChar char="•"/>
            </a:pPr>
            <a:r>
              <a:rPr lang="en-US" sz="2000" b="1" dirty="0" smtClean="0"/>
              <a:t>Independent of # cores used per application</a:t>
            </a:r>
          </a:p>
          <a:p>
            <a:pPr marL="342900" indent="-342900">
              <a:buFontTx/>
              <a:buChar char="•"/>
            </a:pPr>
            <a:r>
              <a:rPr lang="en-US" sz="2000" b="1" dirty="0" smtClean="0"/>
              <a:t>But “operations” need to be useful ones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5900102" y="748242"/>
            <a:ext cx="2427418" cy="1609943"/>
            <a:chOff x="1714770" y="1123519"/>
            <a:chExt cx="2427418" cy="1609943"/>
          </a:xfrm>
        </p:grpSpPr>
        <p:sp>
          <p:nvSpPr>
            <p:cNvPr id="6" name="TextBox 5"/>
            <p:cNvSpPr txBox="1"/>
            <p:nvPr/>
          </p:nvSpPr>
          <p:spPr>
            <a:xfrm>
              <a:off x="1714770" y="2210242"/>
              <a:ext cx="22877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C10000"/>
                  </a:solidFill>
                </a:rPr>
                <a:t>Missing Tihanhe-2 at </a:t>
              </a:r>
              <a:r>
                <a:rPr lang="en-US" sz="1400" i="1" dirty="0" smtClean="0">
                  <a:solidFill>
                    <a:srgbClr val="C10000"/>
                  </a:solidFill>
                </a:rPr>
                <a:t>18MW</a:t>
              </a:r>
            </a:p>
            <a:p>
              <a:r>
                <a:rPr lang="en-US" sz="1400" i="1" dirty="0" err="1" smtClean="0">
                  <a:solidFill>
                    <a:srgbClr val="C10000"/>
                  </a:solidFill>
                </a:rPr>
                <a:t>TaihuLight</a:t>
              </a:r>
              <a:r>
                <a:rPr lang="en-US" sz="1400" i="1" dirty="0" smtClean="0">
                  <a:solidFill>
                    <a:srgbClr val="C10000"/>
                  </a:solidFill>
                </a:rPr>
                <a:t> at 15 MW</a:t>
              </a:r>
              <a:endParaRPr lang="en-US" sz="1400" i="1" dirty="0">
                <a:solidFill>
                  <a:srgbClr val="C10000"/>
                </a:solidFill>
              </a:endParaRPr>
            </a:p>
          </p:txBody>
        </p:sp>
        <p:sp>
          <p:nvSpPr>
            <p:cNvPr id="9" name="Sun 8"/>
            <p:cNvSpPr/>
            <p:nvPr/>
          </p:nvSpPr>
          <p:spPr>
            <a:xfrm>
              <a:off x="3888188" y="1123519"/>
              <a:ext cx="254000" cy="292100"/>
            </a:xfrm>
            <a:prstGeom prst="sun">
              <a:avLst/>
            </a:prstGeom>
            <a:solidFill>
              <a:srgbClr val="FFFF00"/>
            </a:solidFill>
            <a:ln>
              <a:solidFill>
                <a:srgbClr val="FDC74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Curved Connector 15"/>
            <p:cNvCxnSpPr>
              <a:stCxn id="6" idx="3"/>
            </p:cNvCxnSpPr>
            <p:nvPr/>
          </p:nvCxnSpPr>
          <p:spPr>
            <a:xfrm flipV="1">
              <a:off x="4002488" y="1354439"/>
              <a:ext cx="12700" cy="1117413"/>
            </a:xfrm>
            <a:prstGeom prst="curvedConnector4">
              <a:avLst>
                <a:gd name="adj1" fmla="val 1298283"/>
                <a:gd name="adj2" fmla="val 60105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Sun 16"/>
          <p:cNvSpPr/>
          <p:nvPr/>
        </p:nvSpPr>
        <p:spPr>
          <a:xfrm>
            <a:off x="8300824" y="1402596"/>
            <a:ext cx="254000" cy="292100"/>
          </a:xfrm>
          <a:prstGeom prst="sun">
            <a:avLst/>
          </a:prstGeom>
          <a:solidFill>
            <a:srgbClr val="FFFF0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5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Limits Computer Performance?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3226"/>
          <a:stretch/>
        </p:blipFill>
        <p:spPr>
          <a:xfrm>
            <a:off x="774701" y="1270000"/>
            <a:ext cx="7445106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4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184413"/>
              </p:ext>
            </p:extLst>
          </p:nvPr>
        </p:nvGraphicFramePr>
        <p:xfrm>
          <a:off x="482600" y="1089660"/>
          <a:ext cx="8572500" cy="520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069116"/>
            <a:ext cx="8559800" cy="51665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190500" y="3175000"/>
            <a:ext cx="1022786" cy="46166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dirty="0" smtClean="0"/>
              <a:t>Flop/s</a:t>
            </a:r>
            <a:endParaRPr lang="en-US" dirty="0"/>
          </a:p>
        </p:txBody>
      </p:sp>
      <p:pic>
        <p:nvPicPr>
          <p:cNvPr id="23555" name="Picture 20" descr="nersc_0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9025" y="3416300"/>
            <a:ext cx="663178" cy="342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Title 12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93027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Helvetica Neue"/>
                <a:ea typeface="ＭＳ Ｐゴシック" charset="0"/>
                <a:cs typeface="Helvetica Neue"/>
              </a:rPr>
              <a:t>Computational Science has Moved </a:t>
            </a:r>
            <a:r>
              <a:rPr lang="en-US" b="1" dirty="0">
                <a:latin typeface="Helvetica Neue"/>
                <a:ea typeface="ＭＳ Ｐゴシック" charset="0"/>
                <a:cs typeface="Helvetica Neue"/>
              </a:rPr>
              <a:t>through </a:t>
            </a:r>
            <a:r>
              <a:rPr lang="en-US" b="1" dirty="0" smtClean="0">
                <a:latin typeface="Helvetica Neue"/>
                <a:ea typeface="ＭＳ Ｐゴシック" charset="0"/>
                <a:cs typeface="Helvetica Neue"/>
              </a:rPr>
              <a:t>Difficult Technology Transitions</a:t>
            </a:r>
            <a:endParaRPr lang="en-US" b="1" dirty="0">
              <a:latin typeface="Helvetica Neue"/>
              <a:ea typeface="ＭＳ Ｐゴシック" charset="0"/>
              <a:cs typeface="Helvetica Neue"/>
            </a:endParaRPr>
          </a:p>
        </p:txBody>
      </p:sp>
      <p:sp>
        <p:nvSpPr>
          <p:cNvPr id="23559" name="TextBox 13"/>
          <p:cNvSpPr txBox="1">
            <a:spLocks noChangeArrowheads="1"/>
          </p:cNvSpPr>
          <p:nvPr/>
        </p:nvSpPr>
        <p:spPr bwMode="auto">
          <a:xfrm>
            <a:off x="1612900" y="1236663"/>
            <a:ext cx="668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 eaLnBrk="1" hangingPunct="1">
              <a:spcBef>
                <a:spcPts val="1400"/>
              </a:spcBef>
            </a:pPr>
            <a:r>
              <a:rPr lang="en-US" sz="2800" b="1" dirty="0" smtClean="0">
                <a:solidFill>
                  <a:srgbClr val="06405C"/>
                </a:solidFill>
                <a:cs typeface="Arial" charset="0"/>
              </a:rPr>
              <a:t>Application Performance Growth</a:t>
            </a:r>
          </a:p>
          <a:p>
            <a:pPr marL="0" lvl="1" algn="ctr" eaLnBrk="1" hangingPunct="1">
              <a:spcBef>
                <a:spcPts val="0"/>
              </a:spcBef>
            </a:pPr>
            <a:r>
              <a:rPr lang="en-US" sz="1800" b="1" dirty="0" smtClean="0">
                <a:solidFill>
                  <a:srgbClr val="06405C"/>
                </a:solidFill>
                <a:cs typeface="Arial" charset="0"/>
              </a:rPr>
              <a:t>(Gordon Bell Prizes)</a:t>
            </a:r>
            <a:endParaRPr lang="en-US" sz="1800" b="1" dirty="0">
              <a:solidFill>
                <a:srgbClr val="06405C"/>
              </a:solidFill>
              <a:cs typeface="Arial" charset="0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451100" y="4991214"/>
            <a:ext cx="2095500" cy="888888"/>
            <a:chOff x="2413000" y="4991094"/>
            <a:chExt cx="2872006" cy="888855"/>
          </a:xfrm>
        </p:grpSpPr>
        <p:sp>
          <p:nvSpPr>
            <p:cNvPr id="32" name="Up Arrow 31"/>
            <p:cNvSpPr/>
            <p:nvPr/>
          </p:nvSpPr>
          <p:spPr>
            <a:xfrm>
              <a:off x="2413000" y="5016381"/>
              <a:ext cx="304800" cy="863568"/>
            </a:xfrm>
            <a:prstGeom prst="upArrow">
              <a:avLst/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705100" y="4991094"/>
              <a:ext cx="2579906" cy="707859"/>
            </a:xfrm>
            <a:prstGeom prst="rect">
              <a:avLst/>
            </a:prstGeom>
            <a:solidFill>
              <a:schemeClr val="bg1"/>
            </a:solidFill>
            <a:effectLst>
              <a:softEdge rad="101600"/>
            </a:effectLst>
          </p:spPr>
          <p:txBody>
            <a:bodyPr wrap="square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sz="2000" dirty="0" smtClean="0">
                  <a:solidFill>
                    <a:srgbClr val="800000"/>
                  </a:solidFill>
                </a:rPr>
                <a:t>Attack of the “killer micros”</a:t>
              </a:r>
              <a:endParaRPr lang="en-US" sz="2000" dirty="0">
                <a:solidFill>
                  <a:srgbClr val="800000"/>
                </a:solidFill>
              </a:endParaRPr>
            </a:p>
          </p:txBody>
        </p:sp>
      </p:grpSp>
      <p:pic>
        <p:nvPicPr>
          <p:cNvPr id="23567" name="Picture 3" descr="NERSC198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5394" y="5295900"/>
            <a:ext cx="43440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NERSC-CrayYMP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632" y="4178300"/>
            <a:ext cx="694267" cy="520700"/>
          </a:xfrm>
          <a:prstGeom prst="rect">
            <a:avLst/>
          </a:prstGeom>
        </p:spPr>
      </p:pic>
      <p:pic>
        <p:nvPicPr>
          <p:cNvPr id="4" name="Picture 3" descr="NERSC-T3E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00" y="3327759"/>
            <a:ext cx="659692" cy="418741"/>
          </a:xfrm>
          <a:prstGeom prst="rect">
            <a:avLst/>
          </a:prstGeom>
        </p:spPr>
      </p:pic>
      <p:pic>
        <p:nvPicPr>
          <p:cNvPr id="5" name="Picture 4" descr="ORNL-Cheetah-IBMSP4-2004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342" y="4152900"/>
            <a:ext cx="680357" cy="38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2463" y="2100086"/>
            <a:ext cx="760338" cy="427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700" y="1920240"/>
            <a:ext cx="698500" cy="391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2900" y="2762029"/>
            <a:ext cx="683021" cy="5018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400" y="2668774"/>
            <a:ext cx="482600" cy="4636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9700" y="3639384"/>
            <a:ext cx="647700" cy="627815"/>
          </a:xfrm>
          <a:prstGeom prst="rect">
            <a:avLst/>
          </a:prstGeom>
        </p:spPr>
      </p:pic>
      <p:grpSp>
        <p:nvGrpSpPr>
          <p:cNvPr id="23" name="Group 36"/>
          <p:cNvGrpSpPr>
            <a:grpSpLocks/>
          </p:cNvGrpSpPr>
          <p:nvPr/>
        </p:nvGrpSpPr>
        <p:grpSpPr bwMode="auto">
          <a:xfrm>
            <a:off x="6605816" y="2451098"/>
            <a:ext cx="2755900" cy="1956041"/>
            <a:chOff x="1148976" y="5016381"/>
            <a:chExt cx="2918012" cy="1441526"/>
          </a:xfrm>
        </p:grpSpPr>
        <p:sp>
          <p:nvSpPr>
            <p:cNvPr id="24" name="Up Arrow 23"/>
            <p:cNvSpPr/>
            <p:nvPr/>
          </p:nvSpPr>
          <p:spPr>
            <a:xfrm>
              <a:off x="2627703" y="5016381"/>
              <a:ext cx="304800" cy="863568"/>
            </a:xfrm>
            <a:prstGeom prst="upArrow">
              <a:avLst/>
            </a:prstGeom>
            <a:solidFill>
              <a:srgbClr val="004F3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48976" y="5936223"/>
              <a:ext cx="2918012" cy="52168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effectLst>
              <a:glow rad="444500">
                <a:schemeClr val="bg1">
                  <a:alpha val="75000"/>
                </a:schemeClr>
              </a:glow>
              <a:softEdge rad="317500"/>
            </a:effectLst>
          </p:spPr>
          <p:txBody>
            <a:bodyPr wrap="square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sz="2000" dirty="0" smtClean="0">
                  <a:solidFill>
                    <a:srgbClr val="004F37"/>
                  </a:solidFill>
                </a:rPr>
                <a:t>Attack of the</a:t>
              </a:r>
            </a:p>
            <a:p>
              <a:pPr>
                <a:defRPr/>
              </a:pPr>
              <a:r>
                <a:rPr lang="en-US" sz="2000" dirty="0" smtClean="0">
                  <a:solidFill>
                    <a:srgbClr val="004F37"/>
                  </a:solidFill>
                </a:rPr>
                <a:t>“killer cellphones”?</a:t>
              </a:r>
              <a:endParaRPr lang="en-US" sz="2000" dirty="0">
                <a:solidFill>
                  <a:srgbClr val="004F37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81500" y="3810000"/>
            <a:ext cx="2146300" cy="1866563"/>
            <a:chOff x="4381500" y="3810000"/>
            <a:chExt cx="2146300" cy="1866563"/>
          </a:xfrm>
        </p:grpSpPr>
        <p:sp>
          <p:nvSpPr>
            <p:cNvPr id="26" name="Down Arrow 25"/>
            <p:cNvSpPr/>
            <p:nvPr/>
          </p:nvSpPr>
          <p:spPr>
            <a:xfrm>
              <a:off x="5334000" y="3810000"/>
              <a:ext cx="266700" cy="812800"/>
            </a:xfrm>
            <a:prstGeom prst="downArrow">
              <a:avLst/>
            </a:prstGeom>
            <a:solidFill>
              <a:srgbClr val="11345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81500" y="4660900"/>
              <a:ext cx="2146300" cy="1015663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effectLst>
              <a:glow rad="254000">
                <a:schemeClr val="bg1">
                  <a:alpha val="80000"/>
                </a:schemeClr>
              </a:glow>
              <a:softEdge rad="317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113457"/>
                  </a:solidFill>
                </a:rPr>
                <a:t>The rest of the computing world gets parallelism</a:t>
              </a:r>
              <a:endParaRPr lang="en-US" sz="1800" dirty="0">
                <a:solidFill>
                  <a:srgbClr val="113457"/>
                </a:solidFill>
              </a:endParaRPr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30221A-CE08-ED44-ACF0-0EAA9C400B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41275" y="1634945"/>
            <a:ext cx="851825" cy="465141"/>
          </a:xfrm>
          <a:prstGeom prst="rect">
            <a:avLst/>
          </a:prstGeom>
        </p:spPr>
      </p:pic>
      <p:grpSp>
        <p:nvGrpSpPr>
          <p:cNvPr id="28" name="Group 36"/>
          <p:cNvGrpSpPr>
            <a:grpSpLocks/>
          </p:cNvGrpSpPr>
          <p:nvPr/>
        </p:nvGrpSpPr>
        <p:grpSpPr bwMode="auto">
          <a:xfrm>
            <a:off x="7012706" y="1122067"/>
            <a:ext cx="2231692" cy="1836863"/>
            <a:chOff x="973495" y="5016381"/>
            <a:chExt cx="2362968" cy="1353696"/>
          </a:xfrm>
        </p:grpSpPr>
        <p:sp>
          <p:nvSpPr>
            <p:cNvPr id="29" name="Up Arrow 28"/>
            <p:cNvSpPr/>
            <p:nvPr/>
          </p:nvSpPr>
          <p:spPr>
            <a:xfrm>
              <a:off x="2627703" y="5016381"/>
              <a:ext cx="304800" cy="863568"/>
            </a:xfrm>
            <a:prstGeom prst="upArrow">
              <a:avLst/>
            </a:prstGeom>
            <a:solidFill>
              <a:srgbClr val="48128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73495" y="5621573"/>
              <a:ext cx="2362968" cy="74850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effectLst>
              <a:glow rad="444500">
                <a:schemeClr val="bg1">
                  <a:alpha val="75000"/>
                </a:schemeClr>
              </a:glow>
              <a:softEdge rad="317500"/>
            </a:effectLst>
          </p:spPr>
          <p:txBody>
            <a:bodyPr wrap="square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sz="2000" dirty="0" smtClean="0">
                  <a:solidFill>
                    <a:srgbClr val="004F37"/>
                  </a:solidFill>
                </a:rPr>
                <a:t>Specialization at end of transistor scaling</a:t>
              </a:r>
              <a:endParaRPr lang="en-US" sz="2000" dirty="0">
                <a:solidFill>
                  <a:srgbClr val="004F3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8820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6" y="224117"/>
            <a:ext cx="9144000" cy="43550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Lightweight Cores are the Future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0367" y="4814050"/>
            <a:ext cx="8609012" cy="1403144"/>
          </a:xfrm>
        </p:spPr>
        <p:txBody>
          <a:bodyPr/>
          <a:lstStyle/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Small, simple cores are energy and area efficient</a:t>
            </a:r>
          </a:p>
          <a:p>
            <a:pPr lvl="1"/>
            <a:r>
              <a:rPr lang="en-US" sz="2000" dirty="0" smtClean="0">
                <a:solidFill>
                  <a:srgbClr val="000090"/>
                </a:solidFill>
                <a:ea typeface="ＭＳ Ｐゴシック" charset="-128"/>
                <a:cs typeface="ＭＳ Ｐゴシック" charset="-128"/>
              </a:rPr>
              <a:t>10-100x more energy efficient</a:t>
            </a:r>
          </a:p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Encourage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“parallel thinking” in algorithms and software</a:t>
            </a:r>
            <a:endParaRPr lang="en-US" sz="2000" dirty="0">
              <a:solidFill>
                <a:srgbClr val="00009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 descr="die-callo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199" y="1130300"/>
            <a:ext cx="5302720" cy="3323037"/>
          </a:xfrm>
          <a:prstGeom prst="rect">
            <a:avLst/>
          </a:prstGeom>
        </p:spPr>
      </p:pic>
      <p:pic>
        <p:nvPicPr>
          <p:cNvPr id="5" name="Picture 4" descr="1543chart3_tensilica.g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771" y="1968499"/>
            <a:ext cx="335229" cy="3142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000" y="1656154"/>
            <a:ext cx="170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tx1"/>
                </a:solidFill>
              </a:rPr>
              <a:t>Cell phone processor (0.1 Watt, 4 </a:t>
            </a:r>
            <a:r>
              <a:rPr lang="en-US" sz="1600" i="1" dirty="0" err="1" smtClean="0">
                <a:solidFill>
                  <a:schemeClr val="tx1"/>
                </a:solidFill>
              </a:rPr>
              <a:t>Gflop/s</a:t>
            </a:r>
            <a:r>
              <a:rPr lang="en-US" sz="1600" i="1" dirty="0" smtClean="0">
                <a:solidFill>
                  <a:schemeClr val="tx1"/>
                </a:solidFill>
              </a:rPr>
              <a:t>)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6500" y="4475496"/>
            <a:ext cx="406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solidFill>
                  <a:schemeClr val="tx1"/>
                </a:solidFill>
              </a:rPr>
              <a:t>Server processor  (100 Watts, 50 </a:t>
            </a:r>
            <a:r>
              <a:rPr lang="en-US" sz="1600" i="1" dirty="0" err="1" smtClean="0">
                <a:solidFill>
                  <a:schemeClr val="tx1"/>
                </a:solidFill>
              </a:rPr>
              <a:t>Gflop</a:t>
            </a:r>
            <a:r>
              <a:rPr lang="en-US" sz="1600" i="1" dirty="0" smtClean="0">
                <a:solidFill>
                  <a:schemeClr val="tx1"/>
                </a:solidFill>
              </a:rPr>
              <a:t>/s)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47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Specialization: End Game for Moore’s Law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2727" y="3441700"/>
            <a:ext cx="2476348" cy="23130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0377" y="5651500"/>
            <a:ext cx="29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Google designs its own Tensor Processing Unit (TPU)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9096" y="2070100"/>
            <a:ext cx="2768521" cy="2298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83000" y="43561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 buys deep learning startup, </a:t>
            </a:r>
            <a:r>
              <a:rPr lang="en-US" dirty="0" err="1" smtClean="0"/>
              <a:t>Nervana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4400"/>
            <a:ext cx="4025661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28956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NVIDIA builds deep learning appliance with P100 Tesla’s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628" y="3818930"/>
            <a:ext cx="1800040" cy="1437252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119" y="1243883"/>
            <a:ext cx="1967043" cy="10118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20472" y="2359640"/>
            <a:ext cx="2586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3291844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the most expensive operation on a computer?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/>
          <a:srcRect t="6228" b="6228"/>
          <a:stretch>
            <a:fillRect/>
          </a:stretch>
        </p:blipFill>
        <p:spPr>
          <a:xfrm>
            <a:off x="457200" y="1104900"/>
            <a:ext cx="8229600" cy="48053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85900" y="5016500"/>
            <a:ext cx="58172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memory wall (or swamp)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555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Movement is Expensive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90912" y="6356350"/>
            <a:ext cx="1648288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39" y="851579"/>
            <a:ext cx="70213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5581"/>
                </a:solidFill>
              </a:rPr>
              <a:t>CPU cycle time vs memory access time</a:t>
            </a:r>
            <a:endParaRPr lang="en-US" sz="3000" b="1" dirty="0">
              <a:solidFill>
                <a:srgbClr val="00558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5477" y="5965899"/>
            <a:ext cx="78237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</a:t>
            </a:r>
            <a:r>
              <a:rPr lang="en-US" sz="1200" dirty="0"/>
              <a:t> </a:t>
            </a:r>
            <a:r>
              <a:rPr lang="en-US" sz="1200" dirty="0" smtClean="0">
                <a:hlinkClick r:id="rId2"/>
              </a:rPr>
              <a:t>http</a:t>
            </a:r>
            <a:r>
              <a:rPr lang="en-US" sz="1200" dirty="0">
                <a:hlinkClick r:id="rId2"/>
              </a:rPr>
              <a:t>://</a:t>
            </a:r>
            <a:r>
              <a:rPr lang="en-US" sz="1200" dirty="0" smtClean="0">
                <a:hlinkClick r:id="rId2"/>
              </a:rPr>
              <a:t>csapp.cs.cmu.edu/2e/figures.html</a:t>
            </a:r>
            <a:r>
              <a:rPr lang="en-US" sz="1200" dirty="0" smtClean="0"/>
              <a:t>,</a:t>
            </a:r>
            <a:r>
              <a:rPr lang="en-US" sz="1200" dirty="0"/>
              <a:t>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</a:t>
            </a:r>
            <a:r>
              <a:rPr lang="en-US" sz="1200" dirty="0" smtClean="0">
                <a:hlinkClick r:id="rId3"/>
              </a:rPr>
              <a:t>csapp.cs.cmu.edu/3e/figures.html</a:t>
            </a:r>
            <a:endParaRPr lang="en-US" sz="1200" dirty="0" smtClean="0"/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243600"/>
              </p:ext>
            </p:extLst>
          </p:nvPr>
        </p:nvGraphicFramePr>
        <p:xfrm>
          <a:off x="512964" y="1425824"/>
          <a:ext cx="8270472" cy="4671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786684" y="4483302"/>
            <a:ext cx="768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4E8F00"/>
                </a:solidFill>
              </a:rPr>
              <a:t>CPU</a:t>
            </a:r>
            <a:endParaRPr lang="en-US" b="1">
              <a:solidFill>
                <a:srgbClr val="4E8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14532" y="4039947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5581"/>
                </a:solidFill>
              </a:rPr>
              <a:t>SRAM</a:t>
            </a:r>
            <a:endParaRPr lang="en-US" b="1" dirty="0">
              <a:solidFill>
                <a:srgbClr val="00558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44790" y="3475281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D</a:t>
            </a:r>
            <a:r>
              <a:rPr lang="en-US" b="1" dirty="0" smtClean="0">
                <a:solidFill>
                  <a:schemeClr val="accent4"/>
                </a:solidFill>
              </a:rPr>
              <a:t>RAM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93813" y="2320569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0000"/>
                </a:solidFill>
              </a:rPr>
              <a:t>SSD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93813" y="1602233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C00000"/>
                </a:solidFill>
              </a:rPr>
              <a:t>Disk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00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Movement is Expensive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90912" y="6356350"/>
            <a:ext cx="1648288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75635" y="6415752"/>
            <a:ext cx="56376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Image: http</a:t>
            </a:r>
            <a:r>
              <a:rPr lang="en-US" sz="1400" dirty="0">
                <a:solidFill>
                  <a:schemeClr val="bg1"/>
                </a:solidFill>
              </a:rPr>
              <a:t>://</a:t>
            </a:r>
            <a:r>
              <a:rPr lang="en-US" sz="1400" dirty="0" err="1">
                <a:solidFill>
                  <a:schemeClr val="bg1"/>
                </a:solidFill>
              </a:rPr>
              <a:t>slideplayer.com</a:t>
            </a:r>
            <a:r>
              <a:rPr lang="en-US" sz="1400" dirty="0">
                <a:solidFill>
                  <a:schemeClr val="bg1"/>
                </a:solidFill>
              </a:rPr>
              <a:t>/slide/7541288/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05050" y="1472962"/>
            <a:ext cx="8608220" cy="4732734"/>
            <a:chOff x="267890" y="973336"/>
            <a:chExt cx="8608220" cy="4911328"/>
          </a:xfrm>
        </p:grpSpPr>
        <p:sp>
          <p:nvSpPr>
            <p:cNvPr id="8" name="AutoShape 3"/>
            <p:cNvSpPr>
              <a:spLocks/>
            </p:cNvSpPr>
            <p:nvPr/>
          </p:nvSpPr>
          <p:spPr bwMode="auto">
            <a:xfrm>
              <a:off x="1518047" y="2634259"/>
              <a:ext cx="2411016" cy="7500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240" y="0"/>
                  </a:lnTo>
                  <a:cubicBezTo>
                    <a:pt x="18240" y="0"/>
                    <a:pt x="3360" y="0"/>
                    <a:pt x="3360" y="0"/>
                  </a:cubicBezTo>
                  <a:close/>
                  <a:moveTo>
                    <a:pt x="3360" y="0"/>
                  </a:move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120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9" name="AutoShape 4"/>
            <p:cNvSpPr>
              <a:spLocks/>
            </p:cNvSpPr>
            <p:nvPr/>
          </p:nvSpPr>
          <p:spPr bwMode="auto">
            <a:xfrm>
              <a:off x="678656" y="4304110"/>
              <a:ext cx="4080866" cy="7500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9615" y="0"/>
                  </a:lnTo>
                  <a:lnTo>
                    <a:pt x="1985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2000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" name="AutoShape 5"/>
            <p:cNvSpPr>
              <a:spLocks/>
            </p:cNvSpPr>
            <p:nvPr/>
          </p:nvSpPr>
          <p:spPr bwMode="auto">
            <a:xfrm>
              <a:off x="1098353" y="3473649"/>
              <a:ext cx="3241476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469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131" y="0"/>
                  </a:lnTo>
                  <a:cubicBezTo>
                    <a:pt x="19131" y="0"/>
                    <a:pt x="2469" y="0"/>
                    <a:pt x="2469" y="0"/>
                  </a:cubicBezTo>
                  <a:close/>
                  <a:moveTo>
                    <a:pt x="2469" y="0"/>
                  </a:move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250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" name="AutoShape 6"/>
            <p:cNvSpPr>
              <a:spLocks/>
            </p:cNvSpPr>
            <p:nvPr/>
          </p:nvSpPr>
          <p:spPr bwMode="auto">
            <a:xfrm>
              <a:off x="267890" y="5143500"/>
              <a:ext cx="4911328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3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970" y="0"/>
                  </a:lnTo>
                  <a:cubicBezTo>
                    <a:pt x="19970" y="0"/>
                    <a:pt x="1630" y="0"/>
                    <a:pt x="1630" y="0"/>
                  </a:cubicBezTo>
                  <a:close/>
                  <a:moveTo>
                    <a:pt x="1630" y="0"/>
                  </a:move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~2500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2" name="AutoShape 7"/>
            <p:cNvSpPr>
              <a:spLocks/>
            </p:cNvSpPr>
            <p:nvPr/>
          </p:nvSpPr>
          <p:spPr bwMode="auto">
            <a:xfrm>
              <a:off x="2348508" y="973336"/>
              <a:ext cx="741164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ubicBezTo>
                    <a:pt x="1080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3" name="AutoShape 8"/>
            <p:cNvSpPr>
              <a:spLocks/>
            </p:cNvSpPr>
            <p:nvPr/>
          </p:nvSpPr>
          <p:spPr bwMode="auto">
            <a:xfrm>
              <a:off x="1937742" y="1803798"/>
              <a:ext cx="1571625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09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6507" y="0"/>
                  </a:lnTo>
                  <a:cubicBezTo>
                    <a:pt x="16507" y="0"/>
                    <a:pt x="5093" y="0"/>
                    <a:pt x="5093" y="0"/>
                  </a:cubicBezTo>
                  <a:close/>
                  <a:moveTo>
                    <a:pt x="5093" y="0"/>
                  </a:moveTo>
                </a:path>
              </a:pathLst>
            </a:custGeom>
            <a:solidFill>
              <a:srgbClr val="4E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3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100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3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5258471" y="5882432"/>
              <a:ext cx="3599780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H="1">
              <a:off x="4848820" y="5045274"/>
              <a:ext cx="4009429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>
              <a:off x="4446984" y="4205883"/>
              <a:ext cx="4411266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H="1">
              <a:off x="4027289" y="3375422"/>
              <a:ext cx="4830962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8" name="Rectangle 17"/>
            <p:cNvSpPr>
              <a:spLocks/>
            </p:cNvSpPr>
            <p:nvPr/>
          </p:nvSpPr>
          <p:spPr bwMode="auto">
            <a:xfrm>
              <a:off x="1452812" y="1139836"/>
              <a:ext cx="641201" cy="39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r"/>
              <a:r>
                <a:rPr lang="en-US" sz="25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6 </a:t>
              </a:r>
              <a:r>
                <a:rPr lang="en-US" sz="2500" b="1" dirty="0" err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rot="10800000">
              <a:off x="2152054" y="1366243"/>
              <a:ext cx="568152" cy="10045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oval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H="1">
              <a:off x="3588618" y="2536031"/>
              <a:ext cx="5269632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H="1">
              <a:off x="3187898" y="1714500"/>
              <a:ext cx="5670352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22" name="Rectangle 21"/>
            <p:cNvSpPr>
              <a:spLocks/>
            </p:cNvSpPr>
            <p:nvPr/>
          </p:nvSpPr>
          <p:spPr bwMode="auto">
            <a:xfrm>
              <a:off x="5259585" y="5317630"/>
              <a:ext cx="3598664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off chip </a:t>
              </a:r>
              <a:b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   to a neighboring node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4848820" y="4491634"/>
              <a:ext cx="4009429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off chip </a:t>
              </a:r>
              <a:b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   into DRAM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4" name="Rectangle 23"/>
            <p:cNvSpPr>
              <a:spLocks/>
            </p:cNvSpPr>
            <p:nvPr/>
          </p:nvSpPr>
          <p:spPr bwMode="auto">
            <a:xfrm>
              <a:off x="4446984" y="3652242"/>
              <a:ext cx="4411266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off-chip, </a:t>
              </a:r>
              <a:b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   but stay within the package (SMP)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5" name="Rectangle 24"/>
            <p:cNvSpPr>
              <a:spLocks/>
            </p:cNvSpPr>
            <p:nvPr/>
          </p:nvSpPr>
          <p:spPr bwMode="auto">
            <a:xfrm>
              <a:off x="4036219" y="2821782"/>
              <a:ext cx="4830962" cy="5536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20 mm on chip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6" name="Rectangle 25"/>
            <p:cNvSpPr>
              <a:spLocks/>
            </p:cNvSpPr>
            <p:nvPr/>
          </p:nvSpPr>
          <p:spPr bwMode="auto">
            <a:xfrm>
              <a:off x="3607594" y="1982391"/>
              <a:ext cx="5268516" cy="5536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Typical cost of a single floating point operation</a:t>
              </a:r>
            </a:p>
          </p:txBody>
        </p:sp>
        <p:sp>
          <p:nvSpPr>
            <p:cNvPr id="27" name="Rectangle 26"/>
            <p:cNvSpPr>
              <a:spLocks/>
            </p:cNvSpPr>
            <p:nvPr/>
          </p:nvSpPr>
          <p:spPr bwMode="auto">
            <a:xfrm>
              <a:off x="3187898" y="1151930"/>
              <a:ext cx="5670352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1 mm on-chip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72440" y="825391"/>
            <a:ext cx="4282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5581"/>
                </a:solidFill>
              </a:rPr>
              <a:t>Hierarchical energy costs.</a:t>
            </a:r>
            <a:endParaRPr lang="en-US" sz="3000" b="1" dirty="0">
              <a:solidFill>
                <a:srgbClr val="005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93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Synchronization </a:t>
            </a:r>
            <a:r>
              <a:rPr lang="en-US" dirty="0" smtClean="0"/>
              <a:t>is Expensive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14117"/>
            <a:ext cx="4577976" cy="5129608"/>
          </a:xfrm>
        </p:spPr>
        <p:txBody>
          <a:bodyPr/>
          <a:lstStyle/>
          <a:p>
            <a:r>
              <a:rPr lang="en-US" sz="2400" dirty="0"/>
              <a:t>Machines will have Frequent Faults and “Performance Instability</a:t>
            </a:r>
            <a:r>
              <a:rPr lang="en-US" sz="2400" dirty="0" smtClean="0"/>
              <a:t>”</a:t>
            </a:r>
          </a:p>
          <a:p>
            <a:r>
              <a:rPr lang="en-US" sz="2400" dirty="0"/>
              <a:t>D</a:t>
            </a:r>
            <a:r>
              <a:rPr lang="en-US" sz="2400" dirty="0" smtClean="0"/>
              <a:t>o all applications become “irregular”?</a:t>
            </a:r>
          </a:p>
          <a:p>
            <a:endParaRPr lang="en-US" sz="2400" dirty="0"/>
          </a:p>
          <a:p>
            <a:r>
              <a:rPr lang="en-US" sz="2400" dirty="0" smtClean="0"/>
              <a:t>Locality-Load balance trade-off</a:t>
            </a:r>
          </a:p>
          <a:p>
            <a:pPr lvl="1"/>
            <a:r>
              <a:rPr lang="en-US" sz="2000" dirty="0" smtClean="0"/>
              <a:t>Most work on dynamic scheduling is inside a shared memory node</a:t>
            </a:r>
          </a:p>
          <a:p>
            <a:pPr lvl="1"/>
            <a:r>
              <a:rPr lang="en-US" sz="2000" dirty="0" smtClean="0"/>
              <a:t>Largest variability will be between nodes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8" name="Content Placeholder 3" descr="vanStraalenExascaleConf2012.tif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99" r="-2757"/>
          <a:stretch/>
        </p:blipFill>
        <p:spPr bwMode="auto">
          <a:xfrm>
            <a:off x="4974086" y="967227"/>
            <a:ext cx="4050383" cy="375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325289" y="5162243"/>
            <a:ext cx="340361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smtClean="0">
                <a:latin typeface="+mn-lt"/>
              </a:rPr>
              <a:t>Brian van </a:t>
            </a:r>
            <a:r>
              <a:rPr lang="en-US" sz="1100" b="0" dirty="0" err="1" smtClean="0">
                <a:latin typeface="+mn-lt"/>
              </a:rPr>
              <a:t>Straalen</a:t>
            </a:r>
            <a:r>
              <a:rPr lang="en-US" sz="1100" b="0" dirty="0" smtClean="0">
                <a:latin typeface="+mn-lt"/>
              </a:rPr>
              <a:t>, DOE Exascale Research</a:t>
            </a:r>
            <a:br>
              <a:rPr lang="en-US" sz="1100" b="0" dirty="0" smtClean="0">
                <a:latin typeface="+mn-lt"/>
              </a:rPr>
            </a:br>
            <a:r>
              <a:rPr lang="en-US" sz="1100" b="0" dirty="0" smtClean="0">
                <a:latin typeface="+mn-lt"/>
              </a:rPr>
              <a:t>Conference, April 16-18, 2012. </a:t>
            </a:r>
            <a:r>
              <a:rPr lang="en-US" sz="1100" b="0" i="1" dirty="0" smtClean="0">
                <a:latin typeface="+mn-lt"/>
              </a:rPr>
              <a:t>Impact of persistent</a:t>
            </a:r>
            <a:br>
              <a:rPr lang="en-US" sz="1100" b="0" i="1" dirty="0" smtClean="0">
                <a:latin typeface="+mn-lt"/>
              </a:rPr>
            </a:br>
            <a:r>
              <a:rPr lang="en-US" sz="1100" b="0" i="1" dirty="0" smtClean="0">
                <a:latin typeface="+mn-lt"/>
              </a:rPr>
              <a:t>ECC memory faults.</a:t>
            </a:r>
            <a:endParaRPr lang="en-US" sz="1100" b="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821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16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Breakthrough science conjecture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490"/>
            <a:ext cx="8229600" cy="185935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Programming languages and compilers for exascale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34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17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Breakthrough science conjecture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490"/>
            <a:ext cx="8229600" cy="1859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The biggest concern for Exascale application developers is the need to </a:t>
            </a:r>
            <a:r>
              <a:rPr lang="en-US" dirty="0" smtClean="0">
                <a:solidFill>
                  <a:srgbClr val="FEE8B4"/>
                </a:solidFill>
              </a:rPr>
              <a:t>write and maintain multiple versions of their software </a:t>
            </a:r>
            <a:r>
              <a:rPr lang="en-US" dirty="0" smtClean="0">
                <a:solidFill>
                  <a:schemeClr val="bg1"/>
                </a:solidFill>
              </a:rPr>
              <a:t>and the </a:t>
            </a:r>
            <a:r>
              <a:rPr lang="en-US" dirty="0" smtClean="0">
                <a:solidFill>
                  <a:schemeClr val="bg2"/>
                </a:solidFill>
              </a:rPr>
              <a:t>uncertainty over what the architectures </a:t>
            </a:r>
            <a:r>
              <a:rPr lang="en-US" dirty="0" smtClean="0">
                <a:solidFill>
                  <a:schemeClr val="bg1"/>
                </a:solidFill>
              </a:rPr>
              <a:t>will be.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25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develop new languages?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054277"/>
            <a:ext cx="8513969" cy="531453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Productivity: higher </a:t>
            </a:r>
            <a:r>
              <a:rPr lang="en-US" dirty="0">
                <a:latin typeface="Calibri" charset="0"/>
              </a:rPr>
              <a:t>level syntax </a:t>
            </a:r>
            <a:endParaRPr lang="en-US" dirty="0" smtClean="0"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We </a:t>
            </a:r>
            <a:r>
              <a:rPr lang="en-US" dirty="0">
                <a:latin typeface="Calibri" charset="0"/>
              </a:rPr>
              <a:t>need a </a:t>
            </a:r>
            <a:r>
              <a:rPr lang="en-US" dirty="0" smtClean="0">
                <a:latin typeface="Calibri" charset="0"/>
              </a:rPr>
              <a:t>language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Correctness: static </a:t>
            </a:r>
            <a:r>
              <a:rPr lang="en-US" dirty="0">
                <a:latin typeface="Calibri" charset="0"/>
              </a:rPr>
              <a:t>analysis </a:t>
            </a:r>
            <a:r>
              <a:rPr lang="en-US" dirty="0" smtClean="0">
                <a:latin typeface="Calibri" charset="0"/>
              </a:rPr>
              <a:t>can eliminate errors</a:t>
            </a:r>
            <a:endParaRPr lang="en-US" dirty="0"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We </a:t>
            </a:r>
            <a:r>
              <a:rPr lang="en-US" dirty="0">
                <a:latin typeface="Calibri" charset="0"/>
              </a:rPr>
              <a:t>need a compiler (front-end</a:t>
            </a:r>
            <a:r>
              <a:rPr lang="en-US" dirty="0" smtClean="0">
                <a:latin typeface="Calibri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Performance: optimizations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We </a:t>
            </a:r>
            <a:r>
              <a:rPr lang="en-US" dirty="0">
                <a:latin typeface="Calibri" charset="0"/>
              </a:rPr>
              <a:t>need a compiler (back-end</a:t>
            </a:r>
            <a:r>
              <a:rPr lang="en-US" dirty="0" smtClean="0">
                <a:latin typeface="Calibri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But you need to “know your audience”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Need to rewrite installed base of code (anti-productivity)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Risk of compiler disappearing (maintainability)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Syntax matters (familiarity)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800000"/>
                </a:solidFill>
                <a:latin typeface="Calibri" charset="0"/>
              </a:rPr>
              <a:t>Language adoption is often about its libraries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18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55300" y="2427423"/>
            <a:ext cx="237543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</a:rPr>
              <a:t>Language design enforces clarity in concepts</a:t>
            </a:r>
            <a:endParaRPr lang="en-US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64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30930" y="26188"/>
            <a:ext cx="9144000" cy="783460"/>
          </a:xfrm>
        </p:spPr>
        <p:txBody>
          <a:bodyPr/>
          <a:lstStyle/>
          <a:p>
            <a:pPr eaLnBrk="1" hangingPunct="1"/>
            <a:r>
              <a:rPr lang="en-US" dirty="0" smtClean="0"/>
              <a:t>Programming for diverse (specialized) architectures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082675"/>
            <a:ext cx="8369300" cy="1787525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rgbClr val="000090"/>
              </a:buClr>
            </a:pPr>
            <a:r>
              <a:rPr lang="en-US" dirty="0"/>
              <a:t>T</a:t>
            </a:r>
            <a:r>
              <a:rPr lang="en-US" sz="2400" dirty="0" smtClean="0"/>
              <a:t>wo </a:t>
            </a:r>
            <a:r>
              <a:rPr lang="en-US" sz="2400" dirty="0" smtClean="0"/>
              <a:t>“hard” </a:t>
            </a:r>
            <a:r>
              <a:rPr lang="en-US" sz="2400" dirty="0" smtClean="0"/>
              <a:t>compiler problems: </a:t>
            </a:r>
          </a:p>
          <a:p>
            <a:pPr lvl="1">
              <a:buClr>
                <a:srgbClr val="000090"/>
              </a:buClr>
            </a:pPr>
            <a:r>
              <a:rPr lang="en-US" sz="2200" dirty="0" smtClean="0"/>
              <a:t>dependence analysis and </a:t>
            </a:r>
            <a:endParaRPr lang="en-US" dirty="0"/>
          </a:p>
          <a:p>
            <a:pPr lvl="1">
              <a:buClr>
                <a:srgbClr val="000090"/>
              </a:buClr>
            </a:pPr>
            <a:r>
              <a:rPr lang="en-US" sz="2000" dirty="0" smtClean="0"/>
              <a:t>accurate performance models</a:t>
            </a:r>
          </a:p>
          <a:p>
            <a:pPr>
              <a:buClr>
                <a:srgbClr val="000090"/>
              </a:buClr>
            </a:pPr>
            <a:r>
              <a:rPr lang="en-US" dirty="0"/>
              <a:t>Autotuners are code generators plus search 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4379272" y="6344270"/>
            <a:ext cx="3748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FFFFF"/>
                </a:solidFill>
              </a:rPr>
              <a:t>Work by Williams, </a:t>
            </a:r>
            <a:r>
              <a:rPr lang="en-US" sz="1400" i="1" dirty="0" err="1" smtClean="0">
                <a:solidFill>
                  <a:srgbClr val="FFFFFF"/>
                </a:solidFill>
              </a:rPr>
              <a:t>Oliker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err="1" smtClean="0">
                <a:solidFill>
                  <a:srgbClr val="FFFFFF"/>
                </a:solidFill>
              </a:rPr>
              <a:t>Shalf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err="1" smtClean="0">
                <a:solidFill>
                  <a:srgbClr val="FFFFFF"/>
                </a:solidFill>
              </a:rPr>
              <a:t>Madduri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err="1" smtClean="0">
                <a:solidFill>
                  <a:srgbClr val="FFFFFF"/>
                </a:solidFill>
              </a:rPr>
              <a:t>Kamil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err="1" smtClean="0">
                <a:solidFill>
                  <a:srgbClr val="FFFFFF"/>
                </a:solidFill>
              </a:rPr>
              <a:t>Im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err="1" smtClean="0">
                <a:solidFill>
                  <a:srgbClr val="FFFFFF"/>
                </a:solidFill>
              </a:rPr>
              <a:t>Ethier</a:t>
            </a:r>
            <a:r>
              <a:rPr lang="en-US" sz="1400" i="1" dirty="0" smtClean="0">
                <a:solidFill>
                  <a:srgbClr val="FFFFFF"/>
                </a:solidFill>
              </a:rPr>
              <a:t>,… </a:t>
            </a:r>
            <a:endParaRPr lang="en-US" sz="1400" i="1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35000" y="2781300"/>
            <a:ext cx="7658100" cy="3639170"/>
            <a:chOff x="-101600" y="2305670"/>
            <a:chExt cx="9029700" cy="4114800"/>
          </a:xfrm>
        </p:grpSpPr>
        <p:sp>
          <p:nvSpPr>
            <p:cNvPr id="164" name="Rectangle 163"/>
            <p:cNvSpPr/>
            <p:nvPr/>
          </p:nvSpPr>
          <p:spPr>
            <a:xfrm>
              <a:off x="114300" y="2305670"/>
              <a:ext cx="8813800" cy="41148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65" name="Group 80"/>
            <p:cNvGrpSpPr/>
            <p:nvPr/>
          </p:nvGrpSpPr>
          <p:grpSpPr>
            <a:xfrm>
              <a:off x="808089" y="2938878"/>
              <a:ext cx="3200400" cy="2744788"/>
              <a:chOff x="2743200" y="1600200"/>
              <a:chExt cx="3200400" cy="2744788"/>
            </a:xfrm>
          </p:grpSpPr>
          <p:cxnSp>
            <p:nvCxnSpPr>
              <p:cNvPr id="166" name="Straight Connector 165"/>
              <p:cNvCxnSpPr/>
              <p:nvPr/>
            </p:nvCxnSpPr>
            <p:spPr>
              <a:xfrm>
                <a:off x="2743200" y="4343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2743200" y="4038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2743200" y="3733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2743200" y="3429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>
                <a:off x="2743200" y="3124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2743200" y="2819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2743200" y="2514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2743200" y="2209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2743200" y="1905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2743200" y="1600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91"/>
            <p:cNvGrpSpPr/>
            <p:nvPr/>
          </p:nvGrpSpPr>
          <p:grpSpPr>
            <a:xfrm>
              <a:off x="882700" y="2868774"/>
              <a:ext cx="3049588" cy="2889504"/>
              <a:chOff x="2817811" y="1219200"/>
              <a:chExt cx="3049588" cy="3200400"/>
            </a:xfrm>
          </p:grpSpPr>
          <p:cxnSp>
            <p:nvCxnSpPr>
              <p:cNvPr id="177" name="Straight Connector 176"/>
              <p:cNvCxnSpPr/>
              <p:nvPr/>
            </p:nvCxnSpPr>
            <p:spPr>
              <a:xfrm rot="5400000">
                <a:off x="1218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 rot="5400000">
                <a:off x="1523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 rot="5400000">
                <a:off x="1828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 rot="5400000">
                <a:off x="2132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rot="5400000">
                <a:off x="2437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 rot="5400000">
                <a:off x="2742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 rot="5400000">
                <a:off x="3047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 rot="5400000">
                <a:off x="3352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 rot="5400000">
                <a:off x="3656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 rot="5400000">
                <a:off x="3961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 rot="5400000">
                <a:off x="4266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76"/>
            <p:cNvGrpSpPr/>
            <p:nvPr/>
          </p:nvGrpSpPr>
          <p:grpSpPr>
            <a:xfrm>
              <a:off x="5380089" y="2932782"/>
              <a:ext cx="3200400" cy="2743328"/>
              <a:chOff x="2743200" y="1601660"/>
              <a:chExt cx="3200400" cy="2743328"/>
            </a:xfrm>
          </p:grpSpPr>
          <p:cxnSp>
            <p:nvCxnSpPr>
              <p:cNvPr id="189" name="Straight Connector 188"/>
              <p:cNvCxnSpPr/>
              <p:nvPr/>
            </p:nvCxnSpPr>
            <p:spPr>
              <a:xfrm>
                <a:off x="2743200" y="4343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>
              <a:xfrm>
                <a:off x="2743200" y="4038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/>
              <p:cNvCxnSpPr/>
              <p:nvPr/>
            </p:nvCxnSpPr>
            <p:spPr>
              <a:xfrm>
                <a:off x="2743200" y="3733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2743200" y="3429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2743200" y="3124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2743200" y="2819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2743200" y="2514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2743200" y="2209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2743200" y="1905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2743200" y="160166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" name="Group 187"/>
            <p:cNvGrpSpPr/>
            <p:nvPr/>
          </p:nvGrpSpPr>
          <p:grpSpPr>
            <a:xfrm>
              <a:off x="5454700" y="2859630"/>
              <a:ext cx="3049588" cy="2889504"/>
              <a:chOff x="2817811" y="1219200"/>
              <a:chExt cx="3049588" cy="3200400"/>
            </a:xfrm>
          </p:grpSpPr>
          <p:cxnSp>
            <p:nvCxnSpPr>
              <p:cNvPr id="200" name="Straight Connector 199"/>
              <p:cNvCxnSpPr/>
              <p:nvPr/>
            </p:nvCxnSpPr>
            <p:spPr>
              <a:xfrm rot="5400000">
                <a:off x="1218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 rot="5400000">
                <a:off x="1523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 rot="5400000">
                <a:off x="1828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 rot="5400000">
                <a:off x="2132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rot="5400000">
                <a:off x="2437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 rot="5400000">
                <a:off x="2742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rot="5400000">
                <a:off x="3047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 rot="5400000">
                <a:off x="3352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 rot="5400000">
                <a:off x="3656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/>
              <p:nvPr/>
            </p:nvCxnSpPr>
            <p:spPr>
              <a:xfrm rot="5400000">
                <a:off x="3961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/>
              <p:cNvCxnSpPr/>
              <p:nvPr/>
            </p:nvCxnSpPr>
            <p:spPr>
              <a:xfrm rot="5400000">
                <a:off x="4266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1" name="Group 305"/>
            <p:cNvGrpSpPr/>
            <p:nvPr/>
          </p:nvGrpSpPr>
          <p:grpSpPr>
            <a:xfrm>
              <a:off x="350889" y="2792574"/>
              <a:ext cx="3810000" cy="3270504"/>
              <a:chOff x="0" y="12192"/>
              <a:chExt cx="3810000" cy="3270504"/>
            </a:xfrm>
          </p:grpSpPr>
          <p:sp>
            <p:nvSpPr>
              <p:cNvPr id="212" name="TextBox 211"/>
              <p:cNvSpPr txBox="1"/>
              <p:nvPr/>
            </p:nvSpPr>
            <p:spPr>
              <a:xfrm>
                <a:off x="0" y="3169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512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0" y="6217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256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0" y="9265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128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0" y="12313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64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0" y="15361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0" y="18409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0" y="21457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0" y="24505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0" y="27553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0" y="121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1024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6096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16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18288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21336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24384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27432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30480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33528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912812" y="297789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12192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1524000" y="297789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304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32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33" name="Group 306"/>
            <p:cNvGrpSpPr/>
            <p:nvPr/>
          </p:nvGrpSpPr>
          <p:grpSpPr>
            <a:xfrm>
              <a:off x="4922889" y="2783430"/>
              <a:ext cx="3810000" cy="3270504"/>
              <a:chOff x="4572000" y="3048"/>
              <a:chExt cx="3810000" cy="3270504"/>
            </a:xfrm>
          </p:grpSpPr>
          <p:sp>
            <p:nvSpPr>
              <p:cNvPr id="234" name="TextBox 233"/>
              <p:cNvSpPr txBox="1"/>
              <p:nvPr/>
            </p:nvSpPr>
            <p:spPr>
              <a:xfrm>
                <a:off x="4572000" y="3078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512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4572000" y="6126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256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4572000" y="9174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128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4572000" y="12222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64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4572000" y="15270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4572000" y="18318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4572000" y="21366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4572000" y="24414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4572000" y="27462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4572000" y="30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1024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51816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16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6400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67056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70104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73152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76200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7924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484812" y="296875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57912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6096000" y="296875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4876800" y="296265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32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55" name="Group 327"/>
            <p:cNvGrpSpPr/>
            <p:nvPr/>
          </p:nvGrpSpPr>
          <p:grpSpPr>
            <a:xfrm>
              <a:off x="5456291" y="2932782"/>
              <a:ext cx="3124198" cy="2667000"/>
              <a:chOff x="5105402" y="152400"/>
              <a:chExt cx="3124198" cy="2667000"/>
            </a:xfrm>
          </p:grpSpPr>
          <p:cxnSp>
            <p:nvCxnSpPr>
              <p:cNvPr id="256" name="Straight Connector 255"/>
              <p:cNvCxnSpPr/>
              <p:nvPr/>
            </p:nvCxnSpPr>
            <p:spPr>
              <a:xfrm rot="5400000" flipH="1" flipV="1">
                <a:off x="5105401" y="228601"/>
                <a:ext cx="2590800" cy="259079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>
                <a:off x="7467600" y="457200"/>
                <a:ext cx="7620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>
                <a:off x="7772400" y="152400"/>
                <a:ext cx="4572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 rot="10800000" flipH="1" flipV="1">
                <a:off x="7162800" y="762000"/>
                <a:ext cx="10668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0" name="Straight Connector 259"/>
            <p:cNvCxnSpPr/>
            <p:nvPr/>
          </p:nvCxnSpPr>
          <p:spPr>
            <a:xfrm rot="5400000" flipH="1" flipV="1">
              <a:off x="1112889" y="3694782"/>
              <a:ext cx="1981200" cy="1981200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2789289" y="3999582"/>
              <a:ext cx="12192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>
              <a:off x="3094089" y="3694782"/>
              <a:ext cx="9144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2484489" y="4304382"/>
              <a:ext cx="15240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/>
            <p:cNvSpPr txBox="1"/>
            <p:nvPr/>
          </p:nvSpPr>
          <p:spPr>
            <a:xfrm>
              <a:off x="3475089" y="3542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single-precision peak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3475089" y="3847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double-precision peak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8047089" y="2780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single-precision peak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8047089" y="3085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double-precision peak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 rot="18900000">
              <a:off x="21034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STREAM bandwidth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 rot="18900000">
              <a:off x="6510016" y="4088855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Device bandwidth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70" name="Oval 269"/>
            <p:cNvSpPr/>
            <p:nvPr/>
          </p:nvSpPr>
          <p:spPr>
            <a:xfrm>
              <a:off x="2636889" y="4151982"/>
              <a:ext cx="165473" cy="152400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27892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RTM/wave eqn.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2" name="Oval 271"/>
            <p:cNvSpPr/>
            <p:nvPr/>
          </p:nvSpPr>
          <p:spPr>
            <a:xfrm>
              <a:off x="7208889" y="3694782"/>
              <a:ext cx="165473" cy="152400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7361289" y="3770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RTM/wave eqn.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4" name="Oval 273"/>
            <p:cNvSpPr/>
            <p:nvPr/>
          </p:nvSpPr>
          <p:spPr>
            <a:xfrm>
              <a:off x="2027289" y="4685382"/>
              <a:ext cx="165473" cy="152400"/>
            </a:xfrm>
            <a:prstGeom prst="ellipse">
              <a:avLst/>
            </a:prstGeom>
            <a:solidFill>
              <a:srgbClr val="D2EA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570089" y="4609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7pt Stencil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6" name="Oval 275"/>
            <p:cNvSpPr/>
            <p:nvPr/>
          </p:nvSpPr>
          <p:spPr>
            <a:xfrm>
              <a:off x="2408289" y="4609182"/>
              <a:ext cx="165473" cy="1524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2560689" y="4532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27pt Stencil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641208" y="2480625"/>
              <a:ext cx="3452497" cy="331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Xeon X5550 (Nehalem)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5213208" y="2477577"/>
              <a:ext cx="3452497" cy="331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NVIDIA C2050 (Fermi)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3251568" y="4125413"/>
              <a:ext cx="680721" cy="17896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DP add-only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8047089" y="3389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DP add-only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1722489" y="49139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3" name="Oval 282"/>
            <p:cNvSpPr/>
            <p:nvPr/>
          </p:nvSpPr>
          <p:spPr>
            <a:xfrm>
              <a:off x="1557016" y="5142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4" name="Oval 283"/>
            <p:cNvSpPr/>
            <p:nvPr/>
          </p:nvSpPr>
          <p:spPr>
            <a:xfrm>
              <a:off x="1404616" y="55997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5" name="Oval 284"/>
            <p:cNvSpPr/>
            <p:nvPr/>
          </p:nvSpPr>
          <p:spPr>
            <a:xfrm rot="17715158">
              <a:off x="1122905" y="5128864"/>
              <a:ext cx="1026432" cy="358386"/>
            </a:xfrm>
            <a:prstGeom prst="ellipse">
              <a:avLst/>
            </a:prstGeom>
            <a:noFill/>
            <a:ln w="12700" cap="flat" cmpd="sng" algn="ctr">
              <a:solidFill>
                <a:srgbClr val="0000FF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1112889" y="5066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SpMV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87" name="Oval 286"/>
            <p:cNvSpPr/>
            <p:nvPr/>
          </p:nvSpPr>
          <p:spPr>
            <a:xfrm>
              <a:off x="5976616" y="52949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8" name="Oval 287"/>
            <p:cNvSpPr/>
            <p:nvPr/>
          </p:nvSpPr>
          <p:spPr>
            <a:xfrm>
              <a:off x="6129016" y="5142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9" name="Oval 288"/>
            <p:cNvSpPr/>
            <p:nvPr/>
          </p:nvSpPr>
          <p:spPr>
            <a:xfrm>
              <a:off x="6281416" y="4761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0" name="Oval 289"/>
            <p:cNvSpPr/>
            <p:nvPr/>
          </p:nvSpPr>
          <p:spPr>
            <a:xfrm rot="18117381">
              <a:off x="5796304" y="4930763"/>
              <a:ext cx="820103" cy="358386"/>
            </a:xfrm>
            <a:prstGeom prst="ellipse">
              <a:avLst/>
            </a:prstGeom>
            <a:noFill/>
            <a:ln w="12700" cap="flat" cmpd="sng" algn="ctr">
              <a:solidFill>
                <a:srgbClr val="008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5608689" y="4913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SpMV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2" name="Oval 291"/>
            <p:cNvSpPr/>
            <p:nvPr/>
          </p:nvSpPr>
          <p:spPr>
            <a:xfrm>
              <a:off x="6599289" y="4456782"/>
              <a:ext cx="165473" cy="152400"/>
            </a:xfrm>
            <a:prstGeom prst="ellipse">
              <a:avLst/>
            </a:prstGeom>
            <a:solidFill>
              <a:srgbClr val="D2EA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6446889" y="4532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7pt Stencil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4" name="Oval 293"/>
            <p:cNvSpPr/>
            <p:nvPr/>
          </p:nvSpPr>
          <p:spPr>
            <a:xfrm>
              <a:off x="6980289" y="4151982"/>
              <a:ext cx="165473" cy="1524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26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27pt Stencil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6" name="Rounded Rectangle 295"/>
            <p:cNvSpPr/>
            <p:nvPr/>
          </p:nvSpPr>
          <p:spPr>
            <a:xfrm>
              <a:off x="3551289" y="39995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3856089" y="40757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DGEMM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8" name="Rounded Rectangle 297"/>
            <p:cNvSpPr/>
            <p:nvPr/>
          </p:nvSpPr>
          <p:spPr>
            <a:xfrm>
              <a:off x="7666089" y="3389982"/>
              <a:ext cx="304800" cy="1524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666089" y="3466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DGEMM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2255889" y="48377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1" name="Rounded Rectangle 300"/>
            <p:cNvSpPr/>
            <p:nvPr/>
          </p:nvSpPr>
          <p:spPr>
            <a:xfrm>
              <a:off x="6827889" y="46853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2" name="Rounded Rectangle 301"/>
            <p:cNvSpPr/>
            <p:nvPr/>
          </p:nvSpPr>
          <p:spPr>
            <a:xfrm>
              <a:off x="1798689" y="51425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66006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3" name="Rounded Rectangle 302"/>
            <p:cNvSpPr/>
            <p:nvPr/>
          </p:nvSpPr>
          <p:spPr>
            <a:xfrm>
              <a:off x="6370689" y="53711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66006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2179689" y="52187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chargei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2636889" y="4913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pushi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6751689" y="5294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chargei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7208889" y="47615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pushi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-101600" y="3956670"/>
              <a:ext cx="984180" cy="382802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Gflop</a:t>
              </a:r>
              <a:r>
                <a:rPr lang="en-US" sz="1600" dirty="0" smtClean="0"/>
                <a:t>/s</a:t>
              </a:r>
              <a:endParaRPr lang="en-US" sz="1600" dirty="0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685800" y="5950570"/>
              <a:ext cx="3296165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Algorithmic intensity: Flops/Word</a:t>
              </a:r>
              <a:endParaRPr lang="en-US" sz="1400" dirty="0"/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5295900" y="5950570"/>
              <a:ext cx="3296165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Algorithmic intensity: Flops/Word</a:t>
              </a:r>
              <a:endParaRPr lang="en-US" sz="1400" dirty="0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4495800" y="3931270"/>
              <a:ext cx="984180" cy="382802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Gflop</a:t>
              </a:r>
              <a:r>
                <a:rPr lang="en-US" sz="1600" dirty="0" smtClean="0"/>
                <a:t>/s</a:t>
              </a:r>
              <a:endParaRPr lang="en-US" sz="1600" dirty="0"/>
            </a:p>
          </p:txBody>
        </p:sp>
      </p:grpSp>
      <p:sp>
        <p:nvSpPr>
          <p:cNvPr id="21513" name="Slide Number Placeholder 21512"/>
          <p:cNvSpPr>
            <a:spLocks noGrp="1"/>
          </p:cNvSpPr>
          <p:nvPr>
            <p:ph type="sldNum" sz="quarter" idx="4294967295"/>
          </p:nvPr>
        </p:nvSpPr>
        <p:spPr>
          <a:xfrm>
            <a:off x="8458200" y="6375400"/>
            <a:ext cx="495300" cy="25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33197" y="1905000"/>
            <a:ext cx="3465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</a:rPr>
              <a:t>Autotuning</a:t>
            </a:r>
            <a:r>
              <a:rPr lang="en-US" sz="2000" dirty="0" smtClean="0">
                <a:solidFill>
                  <a:srgbClr val="FF0000"/>
                </a:solidFill>
              </a:rPr>
              <a:t> avoids this problem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4499240" y="1524000"/>
            <a:ext cx="4492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Domain-Specific Languages help with this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1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vs. DSLs (domain-specific languages)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155396"/>
              </p:ext>
            </p:extLst>
          </p:nvPr>
        </p:nvGraphicFramePr>
        <p:xfrm>
          <a:off x="228600" y="1295400"/>
          <a:ext cx="4648200" cy="434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84781"/>
              </p:ext>
            </p:extLst>
          </p:nvPr>
        </p:nvGraphicFramePr>
        <p:xfrm>
          <a:off x="4876800" y="1676401"/>
          <a:ext cx="3886200" cy="351826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15712"/>
                <a:gridCol w="1270488"/>
              </a:tblGrid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Dense Linear</a:t>
                      </a:r>
                      <a:r>
                        <a:rPr lang="en-US" baseline="0" dirty="0" smtClean="0"/>
                        <a:t> 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Atlas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Spectral Algorithms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FFTW, Spiral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Sparse Linear</a:t>
                      </a:r>
                      <a:r>
                        <a:rPr lang="en-US" baseline="0" dirty="0" smtClean="0"/>
                        <a:t> 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OSKI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Structured</a:t>
                      </a:r>
                      <a:r>
                        <a:rPr lang="en-US" baseline="0" dirty="0" smtClean="0"/>
                        <a:t> Grids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Unstructured Grids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Particle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Monte Carlo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990600"/>
            <a:ext cx="3955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NERSC survey: what motifs do they use?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1002268"/>
            <a:ext cx="351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code generators do we have?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4919246"/>
            <a:ext cx="1297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Unstructured</a:t>
            </a:r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4724400" y="3276600"/>
            <a:ext cx="4191000" cy="533400"/>
          </a:xfrm>
          <a:prstGeom prst="roundRect">
            <a:avLst/>
          </a:prstGeom>
          <a:noFill/>
          <a:ln w="28575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0342" y="5640388"/>
            <a:ext cx="8359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Stencils are both the most important motifs and a gap in our tools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6484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Approach: Small Compiler for Small Language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Snowflake: A DSL for Science Stencils</a:t>
            </a:r>
          </a:p>
          <a:p>
            <a:pPr lvl="1"/>
            <a:r>
              <a:rPr lang="en-US" dirty="0" smtClean="0"/>
              <a:t>Domain calculus inspired by Titanium, UPC++, and AMR in general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Complex stencils: red/black, asymmetric </a:t>
            </a:r>
          </a:p>
          <a:p>
            <a:r>
              <a:rPr lang="en-US" dirty="0" smtClean="0"/>
              <a:t>Update-in-place while preserving provable parallelism</a:t>
            </a:r>
          </a:p>
          <a:p>
            <a:r>
              <a:rPr lang="en-US" dirty="0" smtClean="0"/>
              <a:t>Complex boundary conditions: </a:t>
            </a:r>
            <a:r>
              <a:rPr lang="en-US" dirty="0" smtClean="0">
                <a:solidFill>
                  <a:srgbClr val="800000"/>
                </a:solidFill>
              </a:rPr>
              <a:t>key to Adaptive Meshes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619875"/>
            <a:ext cx="2133600" cy="238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90A75C8-C148-D646-81FC-1D13FFF086F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1" name="Picture 10" descr="snowflake-submitted-asplos17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293" b="73739"/>
          <a:stretch/>
        </p:blipFill>
        <p:spPr>
          <a:xfrm>
            <a:off x="29461" y="2286000"/>
            <a:ext cx="852019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91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4572000"/>
            <a:ext cx="8610600" cy="182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Performance on the HPGMG application benchmark using all the features of Snowflake</a:t>
            </a:r>
          </a:p>
          <a:p>
            <a:r>
              <a:rPr lang="en-US" sz="2400" dirty="0" smtClean="0"/>
              <a:t>Competitive with hand-optimized performance </a:t>
            </a:r>
            <a:endParaRPr lang="en-US" sz="2400" dirty="0"/>
          </a:p>
          <a:p>
            <a:r>
              <a:rPr lang="en-US" sz="2400" dirty="0" smtClean="0"/>
              <a:t>Within 2x of optimal roofline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Snowflake performance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Picture 7" descr="strong9.png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990600"/>
            <a:ext cx="4835780" cy="3581400"/>
          </a:xfrm>
          <a:prstGeom prst="rect">
            <a:avLst/>
          </a:prstGeom>
        </p:spPr>
      </p:pic>
      <p:pic>
        <p:nvPicPr>
          <p:cNvPr id="9" name="Picture 8" descr="snowflake-submitted-asplos17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78" t="26814" r="10632" b="44437"/>
          <a:stretch/>
        </p:blipFill>
        <p:spPr>
          <a:xfrm>
            <a:off x="4876799" y="914400"/>
            <a:ext cx="3753255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4913" y="6406908"/>
            <a:ext cx="35189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Nathan Zhang, C. Markley,  S. Williams, A. Fox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07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1577885" y="891636"/>
            <a:ext cx="5988229" cy="5074727"/>
          </a:xfrm>
          <a:prstGeom prst="circularArrow">
            <a:avLst>
              <a:gd name="adj1" fmla="val 5274"/>
              <a:gd name="adj2" fmla="val 312630"/>
              <a:gd name="adj3" fmla="val 15629835"/>
              <a:gd name="adj4" fmla="val 16340556"/>
              <a:gd name="adj5" fmla="val 547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Real-Time MRI Challenge</a:t>
            </a:r>
            <a:endParaRPr lang="en-US" dirty="0"/>
          </a:p>
        </p:txBody>
      </p:sp>
      <p:pic>
        <p:nvPicPr>
          <p:cNvPr id="3" name="ILD_coro.mp4">
            <a:hlinkHover r:id="" action="ppaction://ole?verb=0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446" y="3090799"/>
            <a:ext cx="3397348" cy="25480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0926" y="5645378"/>
            <a:ext cx="49330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Compressed Sensing Approach by Mike </a:t>
            </a:r>
            <a:r>
              <a:rPr lang="en-US" dirty="0" err="1" smtClean="0"/>
              <a:t>Lustig</a:t>
            </a:r>
            <a:r>
              <a:rPr lang="en-US" dirty="0" smtClean="0"/>
              <a:t> et al</a:t>
            </a:r>
          </a:p>
          <a:p>
            <a:r>
              <a:rPr lang="en-US" dirty="0" smtClean="0"/>
              <a:t>MRI results </a:t>
            </a:r>
            <a:r>
              <a:rPr lang="en-US" dirty="0" err="1" smtClean="0"/>
              <a:t>Wenwen</a:t>
            </a:r>
            <a:r>
              <a:rPr lang="en-US" dirty="0" smtClean="0"/>
              <a:t> Jiang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475971"/>
              </p:ext>
            </p:extLst>
          </p:nvPr>
        </p:nvGraphicFramePr>
        <p:xfrm>
          <a:off x="1202186" y="4371850"/>
          <a:ext cx="1640423" cy="1657176"/>
        </p:xfrm>
        <a:graphic>
          <a:graphicData uri="http://schemas.openxmlformats.org/drawingml/2006/table">
            <a:tbl>
              <a:tblPr/>
              <a:tblGrid>
                <a:gridCol w="678796"/>
                <a:gridCol w="961627"/>
              </a:tblGrid>
              <a:tr h="2488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Time (min)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Architecture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7C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KNL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9F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Ivy Bridge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A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Broadwell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2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Kepler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D5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Haswell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D1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Broadwell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D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Kepler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  <a:tr h="17603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7B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Pascal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0342" y="4992479"/>
            <a:ext cx="749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3 min goal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0342" y="5953552"/>
            <a:ext cx="3348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Michael Driscoll HPC optimization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85" y="1791524"/>
            <a:ext cx="2906623" cy="19166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0505" y="1192338"/>
            <a:ext cx="2058260" cy="12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1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1" name="Shape 581"/>
          <p:cNvCxnSpPr>
            <a:endCxn id="582" idx="3"/>
          </p:cNvCxnSpPr>
          <p:nvPr/>
        </p:nvCxnSpPr>
        <p:spPr>
          <a:xfrm flipH="1" flipV="1">
            <a:off x="1610522" y="3056206"/>
            <a:ext cx="5052106" cy="10434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583" name="Shape 583"/>
          <p:cNvCxnSpPr>
            <a:endCxn id="584" idx="3"/>
          </p:cNvCxnSpPr>
          <p:nvPr/>
        </p:nvCxnSpPr>
        <p:spPr>
          <a:xfrm flipH="1" flipV="1">
            <a:off x="1610522" y="4022198"/>
            <a:ext cx="5094706" cy="17164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585" name="Shape 585"/>
          <p:cNvCxnSpPr>
            <a:endCxn id="586" idx="3"/>
          </p:cNvCxnSpPr>
          <p:nvPr/>
        </p:nvCxnSpPr>
        <p:spPr>
          <a:xfrm flipH="1" flipV="1">
            <a:off x="1610522" y="2090214"/>
            <a:ext cx="5052106" cy="304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87" name="Shape 587"/>
          <p:cNvSpPr/>
          <p:nvPr/>
        </p:nvSpPr>
        <p:spPr>
          <a:xfrm>
            <a:off x="1876875" y="1650375"/>
            <a:ext cx="1042718" cy="285737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Matrix-free (loop optimization) vs. Matrix-full</a:t>
            </a:r>
            <a:endParaRPr lang="en" dirty="0"/>
          </a:p>
        </p:txBody>
      </p:sp>
      <p:sp>
        <p:nvSpPr>
          <p:cNvPr id="588" name="Shape 588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24</a:t>
            </a:fld>
            <a:endParaRPr lang="en"/>
          </a:p>
        </p:txBody>
      </p:sp>
      <p:sp>
        <p:nvSpPr>
          <p:cNvPr id="591" name="Shape 591"/>
          <p:cNvSpPr txBox="1"/>
          <p:nvPr/>
        </p:nvSpPr>
        <p:spPr>
          <a:xfrm>
            <a:off x="424650" y="1198276"/>
            <a:ext cx="8783657" cy="558000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/>
          <a:p>
            <a:pPr lvl="0" indent="0" rtl="0">
              <a:spcBef>
                <a:spcPts val="0"/>
              </a:spcBef>
              <a:buNone/>
            </a:pPr>
            <a:r>
              <a:rPr lang="en" dirty="0" smtClean="0"/>
              <a:t> </a:t>
            </a:r>
            <a:r>
              <a:rPr lang="en" dirty="0"/>
              <a:t>coil data              sample        KB kernel         FFT       preapodize    sens. maps               image</a:t>
            </a:r>
          </a:p>
        </p:txBody>
      </p:sp>
      <p:pic>
        <p:nvPicPr>
          <p:cNvPr id="592" name="Shape 59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693"/>
          <a:stretch/>
        </p:blipFill>
        <p:spPr>
          <a:xfrm>
            <a:off x="5870174" y="1548178"/>
            <a:ext cx="1224801" cy="30092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3" name="Shape 593"/>
          <p:cNvGrpSpPr/>
          <p:nvPr/>
        </p:nvGrpSpPr>
        <p:grpSpPr>
          <a:xfrm>
            <a:off x="1888459" y="1646984"/>
            <a:ext cx="1042594" cy="2897975"/>
            <a:chOff x="2821475" y="2022000"/>
            <a:chExt cx="803945" cy="2217524"/>
          </a:xfrm>
        </p:grpSpPr>
        <p:pic>
          <p:nvPicPr>
            <p:cNvPr id="594" name="Shape 594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1475" y="2022000"/>
              <a:ext cx="803945" cy="739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5" name="Shape 595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1475" y="2761175"/>
              <a:ext cx="803945" cy="739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6" name="Shape 596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1475" y="3500350"/>
              <a:ext cx="803945" cy="7391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7" name="Shape 597"/>
          <p:cNvGrpSpPr/>
          <p:nvPr/>
        </p:nvGrpSpPr>
        <p:grpSpPr>
          <a:xfrm>
            <a:off x="567921" y="1607226"/>
            <a:ext cx="1042601" cy="2897959"/>
            <a:chOff x="156041" y="1468478"/>
            <a:chExt cx="803950" cy="2217512"/>
          </a:xfrm>
        </p:grpSpPr>
        <p:pic>
          <p:nvPicPr>
            <p:cNvPr id="586" name="Shape 586"/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041" y="1468478"/>
              <a:ext cx="803950" cy="739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2" name="Shape 582"/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041" y="2207653"/>
              <a:ext cx="803950" cy="739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4" name="Shape 584"/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041" y="2946828"/>
              <a:ext cx="803950" cy="7391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8" name="Shape 598"/>
          <p:cNvGrpSpPr/>
          <p:nvPr/>
        </p:nvGrpSpPr>
        <p:grpSpPr>
          <a:xfrm>
            <a:off x="3208975" y="1845469"/>
            <a:ext cx="528395" cy="2448874"/>
            <a:chOff x="3566388" y="2101102"/>
            <a:chExt cx="407446" cy="1873875"/>
          </a:xfrm>
        </p:grpSpPr>
        <p:pic>
          <p:nvPicPr>
            <p:cNvPr id="599" name="Shape 599"/>
            <p:cNvPicPr preferRelativeResize="0"/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6388" y="2101102"/>
              <a:ext cx="407434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0" name="Shape 600"/>
            <p:cNvPicPr preferRelativeResize="0"/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6401" y="2879977"/>
              <a:ext cx="407434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1" name="Shape 601"/>
            <p:cNvPicPr preferRelativeResize="0"/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6388" y="3581377"/>
              <a:ext cx="407434" cy="393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2" name="Shape 602"/>
          <p:cNvGrpSpPr/>
          <p:nvPr/>
        </p:nvGrpSpPr>
        <p:grpSpPr>
          <a:xfrm>
            <a:off x="4961425" y="1627676"/>
            <a:ext cx="943597" cy="2934352"/>
            <a:chOff x="5571024" y="1853025"/>
            <a:chExt cx="756349" cy="2334950"/>
          </a:xfrm>
        </p:grpSpPr>
        <p:pic>
          <p:nvPicPr>
            <p:cNvPr id="603" name="Shape 603"/>
            <p:cNvPicPr preferRelativeResize="0"/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1024" y="1853025"/>
              <a:ext cx="756349" cy="730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4" name="Shape 604"/>
            <p:cNvPicPr preferRelativeResize="0"/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1024" y="2661125"/>
              <a:ext cx="756349" cy="730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5" name="Shape 605"/>
            <p:cNvPicPr preferRelativeResize="0"/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1024" y="3457325"/>
              <a:ext cx="756349" cy="730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06" name="Shape 6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71124" y="2317419"/>
            <a:ext cx="1561175" cy="15726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7" name="Shape 607"/>
          <p:cNvGrpSpPr/>
          <p:nvPr/>
        </p:nvGrpSpPr>
        <p:grpSpPr>
          <a:xfrm>
            <a:off x="4114026" y="1745875"/>
            <a:ext cx="718631" cy="2650005"/>
            <a:chOff x="4876025" y="1941675"/>
            <a:chExt cx="576025" cy="2108687"/>
          </a:xfrm>
        </p:grpSpPr>
        <p:sp>
          <p:nvSpPr>
            <p:cNvPr id="608" name="Shape 608"/>
            <p:cNvSpPr/>
            <p:nvPr/>
          </p:nvSpPr>
          <p:spPr>
            <a:xfrm rot="-5400000">
              <a:off x="4888025" y="1929675"/>
              <a:ext cx="548700" cy="572700"/>
            </a:xfrm>
            <a:prstGeom prst="flowChartCollate">
              <a:avLst/>
            </a:prstGeom>
            <a:solidFill>
              <a:srgbClr val="CC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09" name="Shape 609"/>
            <p:cNvSpPr/>
            <p:nvPr/>
          </p:nvSpPr>
          <p:spPr>
            <a:xfrm rot="-5400000">
              <a:off x="4891350" y="2709675"/>
              <a:ext cx="548700" cy="572700"/>
            </a:xfrm>
            <a:prstGeom prst="flowChartCollate">
              <a:avLst/>
            </a:prstGeom>
            <a:solidFill>
              <a:srgbClr val="CC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10" name="Shape 610"/>
            <p:cNvSpPr/>
            <p:nvPr/>
          </p:nvSpPr>
          <p:spPr>
            <a:xfrm rot="-5400000">
              <a:off x="4888025" y="3489662"/>
              <a:ext cx="548700" cy="572700"/>
            </a:xfrm>
            <a:prstGeom prst="flowChartCollate">
              <a:avLst/>
            </a:prstGeom>
            <a:solidFill>
              <a:srgbClr val="CC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</p:grpSp>
      <p:cxnSp>
        <p:nvCxnSpPr>
          <p:cNvPr id="611" name="Shape 611"/>
          <p:cNvCxnSpPr>
            <a:stCxn id="606" idx="1"/>
          </p:cNvCxnSpPr>
          <p:nvPr/>
        </p:nvCxnSpPr>
        <p:spPr>
          <a:xfrm flipH="1" flipV="1">
            <a:off x="6858626" y="2184069"/>
            <a:ext cx="412498" cy="91965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12" name="Shape 612"/>
          <p:cNvCxnSpPr>
            <a:stCxn id="606" idx="1"/>
            <a:endCxn id="592" idx="3"/>
          </p:cNvCxnSpPr>
          <p:nvPr/>
        </p:nvCxnSpPr>
        <p:spPr>
          <a:xfrm flipH="1" flipV="1">
            <a:off x="7094975" y="3052819"/>
            <a:ext cx="176149" cy="5090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13" name="Shape 613"/>
          <p:cNvCxnSpPr>
            <a:stCxn id="606" idx="1"/>
          </p:cNvCxnSpPr>
          <p:nvPr/>
        </p:nvCxnSpPr>
        <p:spPr>
          <a:xfrm flipH="1">
            <a:off x="6884126" y="3103726"/>
            <a:ext cx="386998" cy="112394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647381"/>
              </p:ext>
            </p:extLst>
          </p:nvPr>
        </p:nvGraphicFramePr>
        <p:xfrm>
          <a:off x="567921" y="4877478"/>
          <a:ext cx="7924173" cy="1099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302"/>
                <a:gridCol w="3585252"/>
                <a:gridCol w="2366619"/>
              </a:tblGrid>
              <a:tr h="459424">
                <a:tc>
                  <a:txBody>
                    <a:bodyPr/>
                    <a:lstStyle/>
                    <a:p>
                      <a:r>
                        <a:rPr lang="en-US" dirty="0" smtClean="0"/>
                        <a:t>Loops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Structured</a:t>
                      </a:r>
                      <a:r>
                        <a:rPr lang="en-US" baseline="0" dirty="0" smtClean="0"/>
                        <a:t> matrices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Matrices</a:t>
                      </a:r>
                      <a:endParaRPr lang="en-US" dirty="0"/>
                    </a:p>
                  </a:txBody>
                  <a:tcPr/>
                </a:tc>
              </a:tr>
              <a:tr h="390750">
                <a:tc>
                  <a:txBody>
                    <a:bodyPr/>
                    <a:lstStyle/>
                    <a:p>
                      <a:r>
                        <a:rPr lang="en-US" dirty="0" smtClean="0"/>
                        <a:t>Operators</a:t>
                      </a:r>
                      <a:r>
                        <a:rPr lang="en-US" baseline="0" dirty="0" smtClean="0"/>
                        <a:t> as loop nests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Operators as matrices with structure that compiler can optimize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Operators as arbitrary sparse matrices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92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42" y="153685"/>
            <a:ext cx="8783658" cy="658151"/>
          </a:xfrm>
        </p:spPr>
        <p:txBody>
          <a:bodyPr>
            <a:normAutofit/>
          </a:bodyPr>
          <a:lstStyle/>
          <a:p>
            <a:r>
              <a:rPr lang="en-US" dirty="0" smtClean="0"/>
              <a:t>Domain-specific library with runtime optimizations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25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pic>
        <p:nvPicPr>
          <p:cNvPr id="5" name="Picture 4" descr="workflo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002336"/>
            <a:ext cx="8153400" cy="2781300"/>
          </a:xfrm>
          <a:prstGeom prst="rect">
            <a:avLst/>
          </a:prstGeom>
        </p:spPr>
      </p:pic>
      <p:pic>
        <p:nvPicPr>
          <p:cNvPr id="7" name="Picture 6" descr="MriTree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55" y="3831073"/>
            <a:ext cx="3641733" cy="2295436"/>
          </a:xfrm>
          <a:prstGeom prst="rect">
            <a:avLst/>
          </a:prstGeom>
        </p:spPr>
      </p:pic>
      <p:pic>
        <p:nvPicPr>
          <p:cNvPr id="9" name="Picture 8" descr="MriTree4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60" y="4321153"/>
            <a:ext cx="1782579" cy="9624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86442" y="5392687"/>
            <a:ext cx="3857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Tree transformation with matrix pattern knowledge 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5042364" y="4702138"/>
            <a:ext cx="812936" cy="4290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95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Python-Based Domain-Specific Language (EDSL)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4629603"/>
            <a:ext cx="8262257" cy="149656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Original </a:t>
            </a:r>
            <a:r>
              <a:rPr lang="en-US" dirty="0" err="1" smtClean="0"/>
              <a:t>Numpy</a:t>
            </a:r>
            <a:r>
              <a:rPr lang="en-US" dirty="0" smtClean="0"/>
              <a:t> code on </a:t>
            </a:r>
            <a:r>
              <a:rPr lang="en-US" dirty="0" err="1" smtClean="0"/>
              <a:t>Haswell</a:t>
            </a:r>
            <a:r>
              <a:rPr lang="en-US" dirty="0" smtClean="0"/>
              <a:t>: 87 sec/iteration</a:t>
            </a:r>
          </a:p>
          <a:p>
            <a:r>
              <a:rPr lang="en-US" dirty="0" smtClean="0"/>
              <a:t>Runtime optimization reorganize tree of operators (matrices + FFTs) cognizant of matrix structure</a:t>
            </a:r>
          </a:p>
          <a:p>
            <a:r>
              <a:rPr lang="en-US" dirty="0" smtClean="0"/>
              <a:t>Library or custom matrix kernels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26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253529"/>
              </p:ext>
            </p:extLst>
          </p:nvPr>
        </p:nvGraphicFramePr>
        <p:xfrm>
          <a:off x="360342" y="1060952"/>
          <a:ext cx="8578672" cy="3456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32819" y="4316336"/>
            <a:ext cx="593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Haswell</a:t>
            </a:r>
            <a:r>
              <a:rPr lang="en-US" dirty="0" smtClean="0"/>
              <a:t>                                Xeon Phi (KNL)                GPU (Pascal)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73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42" y="153685"/>
            <a:ext cx="8610826" cy="658151"/>
          </a:xfrm>
        </p:spPr>
        <p:txBody>
          <a:bodyPr>
            <a:normAutofit/>
          </a:bodyPr>
          <a:lstStyle/>
          <a:p>
            <a:r>
              <a:rPr lang="en-US" dirty="0" smtClean="0"/>
              <a:t>Compiler challenges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27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4420" y="3255779"/>
            <a:ext cx="8482207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3915" y="3384772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Architecture difficulty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244969" y="2183265"/>
            <a:ext cx="1591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Auto-parallelization for HPC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4650" y="1974289"/>
            <a:ext cx="1591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Auto-</a:t>
            </a:r>
            <a:r>
              <a:rPr lang="en-US" dirty="0" err="1" smtClean="0">
                <a:solidFill>
                  <a:srgbClr val="0000FF"/>
                </a:solidFill>
              </a:rPr>
              <a:t>vectorization</a:t>
            </a:r>
            <a:r>
              <a:rPr lang="en-US" dirty="0" smtClean="0">
                <a:solidFill>
                  <a:srgbClr val="0000FF"/>
                </a:solidFill>
              </a:rPr>
              <a:t> for vector processors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3970" y="1536934"/>
            <a:ext cx="1591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Auto-</a:t>
            </a:r>
            <a:r>
              <a:rPr lang="en-US" dirty="0" err="1" smtClean="0">
                <a:solidFill>
                  <a:srgbClr val="008000"/>
                </a:solidFill>
              </a:rPr>
              <a:t>SIMDization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5318" y="2183265"/>
            <a:ext cx="1591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Auto-parallelization for SMPs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3311" y="1599174"/>
            <a:ext cx="1591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Auto-parallelism for attached accelerators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1714" y="3389282"/>
            <a:ext cx="479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(related to granularity of parallelism)</a:t>
            </a:r>
            <a:endParaRPr lang="en-US" sz="24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354420" y="4308102"/>
            <a:ext cx="8482207" cy="1844786"/>
            <a:chOff x="354420" y="4308102"/>
            <a:chExt cx="8482207" cy="1844786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354420" y="5530080"/>
              <a:ext cx="8482207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none"/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287762" y="5691223"/>
              <a:ext cx="25314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Language difficulty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14908" y="4430528"/>
              <a:ext cx="15916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General purpose loosely typed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1933" y="4430528"/>
              <a:ext cx="15916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0000FF"/>
                  </a:solidFill>
                </a:rPr>
                <a:t>Autotuner</a:t>
              </a:r>
              <a:r>
                <a:rPr lang="en-US" dirty="0" smtClean="0">
                  <a:solidFill>
                    <a:srgbClr val="0000FF"/>
                  </a:solidFill>
                </a:rPr>
                <a:t> code generation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90211" y="4591278"/>
              <a:ext cx="25755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Domain specific (in degrees of specificity)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59471" y="4308102"/>
              <a:ext cx="15916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General purpose strongly typed</a:t>
              </a:r>
              <a:endParaRPr lang="en-US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9721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8800" y="292846"/>
            <a:ext cx="8585200" cy="4765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ea typeface="ヒラギノ角ゴ ProN W3" charset="0"/>
              </a:rPr>
              <a:t>Avoiding Communication in Iterative Solvers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29554"/>
            <a:ext cx="8356600" cy="54589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Consider Sparse Iterative Methods for </a:t>
            </a:r>
            <a:r>
              <a:rPr lang="en-US" sz="2400" i="1" dirty="0">
                <a:latin typeface="Arial" charset="0"/>
                <a:ea typeface="ヒラギノ角ゴ ProN W3" charset="0"/>
                <a:cs typeface="ヒラギノ角ゴ ProN W3" charset="0"/>
              </a:rPr>
              <a:t>Ax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=</a:t>
            </a:r>
            <a:r>
              <a:rPr lang="en-US" sz="2400" i="1" dirty="0">
                <a:latin typeface="Arial" charset="0"/>
                <a:ea typeface="ヒラギノ角ゴ ProN W3" charset="0"/>
                <a:cs typeface="ヒラギノ角ゴ ProN W3" charset="0"/>
              </a:rPr>
              <a:t>b</a:t>
            </a:r>
            <a:endParaRPr lang="en-US" sz="2000" i="1" dirty="0"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2000" dirty="0" err="1">
                <a:latin typeface="Arial" charset="0"/>
                <a:ea typeface="ヒラギノ角ゴ ProN W3" charset="0"/>
                <a:cs typeface="ヒラギノ角ゴ ProN W3" charset="0"/>
              </a:rPr>
              <a:t>Krylov</a:t>
            </a:r>
            <a:r>
              <a:rPr lang="en-US" sz="2000" dirty="0">
                <a:latin typeface="Arial" charset="0"/>
                <a:ea typeface="ヒラギノ角ゴ ProN W3" charset="0"/>
                <a:cs typeface="ヒラギノ角ゴ ProN W3" charset="0"/>
              </a:rPr>
              <a:t> Subspace Methods: GMRES, CG,…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Arial" charset="0"/>
                <a:ea typeface="ヒラギノ角ゴ ProN W3" charset="0"/>
                <a:cs typeface="ヒラギノ角ゴ ProN W3" charset="0"/>
              </a:rPr>
              <a:t>Solve time dominated by: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ea typeface="ヒラギノ角ゴ ProN W3" charset="0"/>
                <a:cs typeface="ヒラギノ角ゴ ProN W3" charset="0"/>
              </a:rPr>
              <a:t>Sparse matrix-vector multiple (SPMV)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Arial" charset="0"/>
                <a:ea typeface="ヒラギノ角ゴ ProN W3" charset="0"/>
                <a:cs typeface="ヒラギノ角ゴ ProN W3" charset="0"/>
              </a:rPr>
              <a:t>Which even on one processor is dominated by “communication” time to read the matrix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ea typeface="ヒラギノ角ゴ ProN W3" charset="0"/>
                <a:cs typeface="ヒラギノ角ゴ ProN W3" charset="0"/>
              </a:rPr>
              <a:t>Global collectives (reductions)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Arial" charset="0"/>
                <a:ea typeface="ヒラギノ角ゴ ProN W3" charset="0"/>
                <a:cs typeface="ヒラギノ角ゴ ProN W3" charset="0"/>
              </a:rPr>
              <a:t>Global latency-limited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  <a:ea typeface="ヒラギノ角ゴ ProN W3" charset="0"/>
                <a:cs typeface="ヒラギノ角ゴ ProN W3" charset="0"/>
              </a:rPr>
              <a:t>Can we lower the communication costs?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ea typeface="ヒラギノ角ゴ ProN W3" charset="0"/>
                <a:cs typeface="ヒラギノ角ゴ ProN W3" charset="0"/>
              </a:rPr>
              <a:t>Latency: reduce 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# messages by computing multiple reductions at once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ea typeface="ヒラギノ角ゴ ProN W3" charset="0"/>
                <a:cs typeface="ヒラギノ角ゴ ProN W3" charset="0"/>
              </a:rPr>
              <a:t>Bandwidth 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to </a:t>
            </a:r>
            <a:r>
              <a:rPr lang="en-US" sz="2400" dirty="0" smtClean="0">
                <a:latin typeface="Arial" charset="0"/>
                <a:ea typeface="ヒラギノ角ゴ ProN W3" charset="0"/>
                <a:cs typeface="ヒラギノ角ゴ ProN W3" charset="0"/>
              </a:rPr>
              <a:t>memory, 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i.e., compute Ax, A</a:t>
            </a:r>
            <a:r>
              <a:rPr lang="en-US" sz="2400" baseline="30000" dirty="0">
                <a:latin typeface="Arial" charset="0"/>
                <a:ea typeface="ヒラギノ角ゴ ProN W3" charset="0"/>
                <a:cs typeface="ヒラギノ角ゴ ProN W3" charset="0"/>
              </a:rPr>
              <a:t>2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x, … </a:t>
            </a:r>
            <a:r>
              <a:rPr lang="en-US" sz="2400" dirty="0" err="1">
                <a:latin typeface="Arial" charset="0"/>
                <a:ea typeface="ヒラギノ角ゴ ProN W3" charset="0"/>
                <a:cs typeface="ヒラギノ角ゴ ProN W3" charset="0"/>
              </a:rPr>
              <a:t>A</a:t>
            </a:r>
            <a:r>
              <a:rPr lang="en-US" sz="2400" baseline="30000" dirty="0" err="1">
                <a:latin typeface="Arial" charset="0"/>
                <a:ea typeface="ヒラギノ角ゴ ProN W3" charset="0"/>
                <a:cs typeface="ヒラギノ角ゴ ProN W3" charset="0"/>
              </a:rPr>
              <a:t>k</a:t>
            </a:r>
            <a:r>
              <a:rPr lang="en-US" sz="2400" dirty="0" err="1">
                <a:latin typeface="Arial" charset="0"/>
                <a:ea typeface="ヒラギノ角ゴ ProN W3" charset="0"/>
                <a:cs typeface="ヒラギノ角ゴ ProN W3" charset="0"/>
              </a:rPr>
              <a:t>x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 with one read of A</a:t>
            </a:r>
          </a:p>
          <a:p>
            <a:pPr lvl="2">
              <a:lnSpc>
                <a:spcPct val="90000"/>
              </a:lnSpc>
            </a:pPr>
            <a:endParaRPr lang="en-US" sz="2000" dirty="0"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lvl="1">
              <a:lnSpc>
                <a:spcPct val="90000"/>
              </a:lnSpc>
            </a:pPr>
            <a:endParaRPr lang="en-US" sz="2000" dirty="0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5112870" y="5683991"/>
            <a:ext cx="3812291" cy="52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600" b="1" dirty="0"/>
              <a:t>Joint work with Jim </a:t>
            </a:r>
            <a:r>
              <a:rPr lang="en-US" sz="1600" b="1" dirty="0" err="1"/>
              <a:t>Demmel</a:t>
            </a:r>
            <a:r>
              <a:rPr lang="en-US" sz="1600" b="1" dirty="0"/>
              <a:t>, Mark </a:t>
            </a:r>
            <a:r>
              <a:rPr lang="en-US" sz="1600" b="1" dirty="0" err="1"/>
              <a:t>Hoemman</a:t>
            </a:r>
            <a:r>
              <a:rPr lang="en-US" sz="1600" b="1" dirty="0"/>
              <a:t>, </a:t>
            </a:r>
            <a:r>
              <a:rPr lang="en-US" sz="1600" b="1" dirty="0" err="1"/>
              <a:t>Marghoob</a:t>
            </a:r>
            <a:r>
              <a:rPr lang="en-US" sz="1600" b="1" dirty="0"/>
              <a:t> </a:t>
            </a:r>
            <a:r>
              <a:rPr lang="en-US" sz="1600" b="1" dirty="0" err="1"/>
              <a:t>Mohiyuddin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85225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8"/>
          <p:cNvGrpSpPr/>
          <p:nvPr/>
        </p:nvGrpSpPr>
        <p:grpSpPr>
          <a:xfrm>
            <a:off x="762000" y="2806700"/>
            <a:ext cx="8077200" cy="1219200"/>
            <a:chOff x="-9144000" y="1447800"/>
            <a:chExt cx="28498800" cy="2895600"/>
          </a:xfrm>
        </p:grpSpPr>
        <p:grpSp>
          <p:nvGrpSpPr>
            <p:cNvPr id="3" name="Group 180"/>
            <p:cNvGrpSpPr/>
            <p:nvPr/>
          </p:nvGrpSpPr>
          <p:grpSpPr>
            <a:xfrm>
              <a:off x="-91440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4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5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6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3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0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7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5" name="Oval 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3" name="Oval 8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1" name="Oval 8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7" name="Oval 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5" name="Oval 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21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2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5" name="Oval 1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3" name="Oval 1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25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9" name="Oval 1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7" name="Oval 1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28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9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1" name="Oval 1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9" name="Oval 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3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5" name="Oval 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3" name="Oval 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5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36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37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38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9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80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7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8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44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3" name="Oval 1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9" name="Oval 1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7" name="Oval 1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5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52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5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5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9" name="Oval 14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7" name="Oval 14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5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3" name="Oval 14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1" name="Oval 14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6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6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7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7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7" name="Oval 12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74" name="Group 181"/>
            <p:cNvGrpSpPr/>
            <p:nvPr/>
          </p:nvGrpSpPr>
          <p:grpSpPr>
            <a:xfrm>
              <a:off x="54864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79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80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8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8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7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7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8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88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5" name="Oval 30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89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1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2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9" name="Oval 2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92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9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3" name="Oval 2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1" name="Oval 29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4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0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7" name="Oval 28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5" name="Oval 28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1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12" name="Group 24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1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7" name="Oval 2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5" name="Oval 2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2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1" name="Oval 2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9" name="Oval 26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23" name="Group 24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2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3" name="Oval 2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1" name="Oval 26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3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3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7" name="Oval 2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3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5" name="Oval 25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38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139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40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5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6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3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4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5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7" name="Oval 23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55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5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1" name="Oval 23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9" name="Oval 2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6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5" name="Oval 22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7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7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7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5" name="Oval 2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3" name="Oval 2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83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4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9" name="Oval 2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5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7" name="Oval 2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86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8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1" name="Oval 2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2" name="Oval 2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9" name="Oval 1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0" name="Oval 1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9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9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5" name="Oval 1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3" name="Oval 1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565" name="TextBox 564"/>
          <p:cNvSpPr txBox="1"/>
          <p:nvPr/>
        </p:nvSpPr>
        <p:spPr>
          <a:xfrm>
            <a:off x="609600" y="4114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824F2"/>
                </a:solidFill>
              </a:rPr>
              <a:t>1   2   3   4  …</a:t>
            </a:r>
            <a:endParaRPr lang="en-US" sz="1800" dirty="0">
              <a:solidFill>
                <a:srgbClr val="0824F2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8115300" y="4126468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824F2"/>
                </a:solidFill>
              </a:rPr>
              <a:t> … 32</a:t>
            </a:r>
            <a:endParaRPr lang="en-US" sz="1800" dirty="0">
              <a:solidFill>
                <a:srgbClr val="0824F2"/>
              </a:solidFill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304800" y="379730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152400" y="3427968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824F2"/>
                </a:solidFill>
              </a:rPr>
              <a:t>A·x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152400" y="30353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2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70" name="TextBox 569"/>
          <p:cNvSpPr txBox="1"/>
          <p:nvPr/>
        </p:nvSpPr>
        <p:spPr>
          <a:xfrm>
            <a:off x="152400" y="26543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3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22" name="Title 1"/>
          <p:cNvSpPr txBox="1">
            <a:spLocks/>
          </p:cNvSpPr>
          <p:nvPr/>
        </p:nvSpPr>
        <p:spPr>
          <a:xfrm>
            <a:off x="457200" y="189751"/>
            <a:ext cx="8229600" cy="162932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 Bold Condensed"/>
                <a:ea typeface="+mj-ea"/>
                <a:cs typeface="Helvetica Neue Bold Condensed"/>
              </a:rPr>
              <a:t>Communication Avoiding Kernels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elvetica Neue Bold Condensed"/>
              <a:ea typeface="+mj-ea"/>
              <a:cs typeface="Helvetica Neue Bold Condensed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elvetica Neue Bold Condensed"/>
                <a:ea typeface="+mj-ea"/>
                <a:cs typeface="Helvetica Neue Bold Condensed"/>
              </a:rPr>
              <a:t/>
            </a: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elvetica Neue Bold Condensed"/>
                <a:ea typeface="+mj-ea"/>
                <a:cs typeface="Helvetica Neue Bold Condensed"/>
              </a:rPr>
            </a:b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elvetica Neue Bold Condensed"/>
                <a:ea typeface="+mj-ea"/>
                <a:cs typeface="Helvetica Neue Bold Condensed"/>
              </a:rPr>
              <a:t>The Matrix Powers Kernel :</a:t>
            </a:r>
            <a:r>
              <a:rPr lang="en-US" sz="2400" b="1" i="1" dirty="0" smtClean="0">
                <a:latin typeface="Helvetica Neue Bold Condensed"/>
                <a:cs typeface="Helvetica Neue Bold Condensed"/>
                <a:sym typeface="Symbol"/>
              </a:rPr>
              <a:t> [</a:t>
            </a:r>
            <a:r>
              <a:rPr lang="en-US" sz="2400" b="1" i="1" dirty="0" smtClean="0">
                <a:latin typeface="Helvetica Neue Bold Condensed"/>
                <a:cs typeface="Helvetica Neue Bold Condensed"/>
              </a:rPr>
              <a:t>Ax, A</a:t>
            </a:r>
            <a:r>
              <a:rPr lang="en-US" sz="2400" b="1" i="1" baseline="40000" dirty="0" smtClean="0">
                <a:latin typeface="Helvetica Neue Bold Condensed"/>
                <a:cs typeface="Helvetica Neue Bold Condensed"/>
              </a:rPr>
              <a:t>2</a:t>
            </a:r>
            <a:r>
              <a:rPr lang="en-US" sz="2400" b="1" i="1" dirty="0" smtClean="0">
                <a:latin typeface="Helvetica Neue Bold Condensed"/>
                <a:cs typeface="Helvetica Neue Bold Condensed"/>
              </a:rPr>
              <a:t>x, …, </a:t>
            </a:r>
            <a:r>
              <a:rPr lang="en-US" sz="2400" b="1" i="1" dirty="0" err="1" smtClean="0">
                <a:latin typeface="Helvetica Neue Bold Condensed"/>
                <a:cs typeface="Helvetica Neue Bold Condensed"/>
              </a:rPr>
              <a:t>A</a:t>
            </a:r>
            <a:r>
              <a:rPr lang="en-US" sz="2400" b="1" i="1" baseline="40000" dirty="0" err="1" smtClean="0">
                <a:latin typeface="Helvetica Neue Bold Condensed"/>
                <a:cs typeface="Helvetica Neue Bold Condensed"/>
              </a:rPr>
              <a:t>k</a:t>
            </a:r>
            <a:r>
              <a:rPr lang="en-US" sz="2400" b="1" i="1" dirty="0" err="1" smtClean="0">
                <a:latin typeface="Helvetica Neue Bold Condensed"/>
                <a:cs typeface="Helvetica Neue Bold Condensed"/>
              </a:rPr>
              <a:t>x</a:t>
            </a:r>
            <a:r>
              <a:rPr lang="en-US" sz="2400" b="1" i="1" dirty="0" smtClean="0">
                <a:latin typeface="Helvetica Neue Bold Condensed"/>
                <a:cs typeface="Helvetica Neue Bold Condensed"/>
              </a:rPr>
              <a:t>] 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 Neue Bold Condensed"/>
              <a:ea typeface="+mj-ea"/>
              <a:cs typeface="Helvetica Neue Bold Condensed"/>
            </a:endParaRPr>
          </a:p>
        </p:txBody>
      </p:sp>
      <p:sp>
        <p:nvSpPr>
          <p:cNvPr id="523" name="Content Placeholder 2"/>
          <p:cNvSpPr txBox="1">
            <a:spLocks/>
          </p:cNvSpPr>
          <p:nvPr/>
        </p:nvSpPr>
        <p:spPr>
          <a:xfrm>
            <a:off x="228600" y="1955794"/>
            <a:ext cx="89154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Replace k iterations of y =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x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with [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Ax, A</a:t>
            </a:r>
            <a:r>
              <a:rPr kumimoji="0" lang="en-US" sz="2400" b="0" i="0" u="none" strike="noStrike" kern="1200" cap="none" spc="0" normalizeH="0" baseline="4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x, …,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Idea: pick up part of A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x that fit in fast memory, compute </a:t>
            </a:r>
            <a:r>
              <a:rPr lang="en-US" sz="2400" noProof="0" dirty="0" smtClean="0">
                <a:latin typeface="+mn-lt"/>
                <a:ea typeface="+mn-ea"/>
                <a:cs typeface="+mn-cs"/>
              </a:rPr>
              <a:t>each of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k products</a:t>
            </a:r>
            <a:endParaRPr lang="en-US" sz="2400" noProof="0" dirty="0" smtClean="0"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 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tridiagonal</a:t>
            </a:r>
            <a:r>
              <a:rPr lang="en-US" sz="24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matrix (a 1D “grid”),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n=32, k=3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idea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rks for any “well-partitioned” A</a:t>
            </a:r>
          </a:p>
        </p:txBody>
      </p:sp>
      <p:cxnSp>
        <p:nvCxnSpPr>
          <p:cNvPr id="266" name="Straight Connector 265"/>
          <p:cNvCxnSpPr/>
          <p:nvPr/>
        </p:nvCxnSpPr>
        <p:spPr>
          <a:xfrm rot="5400000">
            <a:off x="1143000" y="3797300"/>
            <a:ext cx="304800" cy="0"/>
          </a:xfrm>
          <a:prstGeom prst="line">
            <a:avLst/>
          </a:prstGeom>
          <a:ln w="28575">
            <a:solidFill>
              <a:srgbClr val="0824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 rot="5400000">
            <a:off x="1028700" y="3683000"/>
            <a:ext cx="304800" cy="228600"/>
          </a:xfrm>
          <a:prstGeom prst="line">
            <a:avLst/>
          </a:prstGeom>
          <a:ln w="28575">
            <a:solidFill>
              <a:srgbClr val="0824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/>
          <p:cNvCxnSpPr/>
          <p:nvPr/>
        </p:nvCxnSpPr>
        <p:spPr>
          <a:xfrm rot="16200000" flipH="1">
            <a:off x="1257300" y="3683000"/>
            <a:ext cx="304800" cy="228600"/>
          </a:xfrm>
          <a:prstGeom prst="line">
            <a:avLst/>
          </a:prstGeom>
          <a:ln w="28575">
            <a:solidFill>
              <a:srgbClr val="0824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Isosceles Triangle 272"/>
          <p:cNvSpPr/>
          <p:nvPr/>
        </p:nvSpPr>
        <p:spPr>
          <a:xfrm>
            <a:off x="990600" y="3568700"/>
            <a:ext cx="609600" cy="457200"/>
          </a:xfrm>
          <a:prstGeom prst="triangl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4" name="Isosceles Triangle 273"/>
          <p:cNvSpPr/>
          <p:nvPr/>
        </p:nvSpPr>
        <p:spPr>
          <a:xfrm>
            <a:off x="990600" y="2794000"/>
            <a:ext cx="1676400" cy="1219200"/>
          </a:xfrm>
          <a:prstGeom prst="triangl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9" name="Trapezoid 278"/>
          <p:cNvSpPr/>
          <p:nvPr/>
        </p:nvSpPr>
        <p:spPr>
          <a:xfrm>
            <a:off x="1041400" y="2819400"/>
            <a:ext cx="3429000" cy="1219200"/>
          </a:xfrm>
          <a:prstGeom prst="trapezoid">
            <a:avLst>
              <a:gd name="adj" fmla="val 65625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78060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74" grpId="0" animBg="1"/>
      <p:bldP spid="27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ight Triangle 281"/>
          <p:cNvSpPr/>
          <p:nvPr/>
        </p:nvSpPr>
        <p:spPr>
          <a:xfrm flipH="1" flipV="1">
            <a:off x="6019800" y="3083110"/>
            <a:ext cx="838200" cy="1181100"/>
          </a:xfrm>
          <a:prstGeom prst="rt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3" name="Rectangle 282"/>
          <p:cNvSpPr/>
          <p:nvPr/>
        </p:nvSpPr>
        <p:spPr>
          <a:xfrm>
            <a:off x="6858000" y="3095810"/>
            <a:ext cx="1981200" cy="1168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0" name="Parallelogram 279"/>
          <p:cNvSpPr/>
          <p:nvPr/>
        </p:nvSpPr>
        <p:spPr>
          <a:xfrm flipH="1">
            <a:off x="3962400" y="3083110"/>
            <a:ext cx="2895600" cy="1168400"/>
          </a:xfrm>
          <a:prstGeom prst="parallelogram">
            <a:avLst>
              <a:gd name="adj" fmla="val 68478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3" name="Parallelogram 272"/>
          <p:cNvSpPr/>
          <p:nvPr/>
        </p:nvSpPr>
        <p:spPr>
          <a:xfrm flipH="1">
            <a:off x="1752600" y="3070410"/>
            <a:ext cx="3048000" cy="1181100"/>
          </a:xfrm>
          <a:prstGeom prst="parallelogram">
            <a:avLst>
              <a:gd name="adj" fmla="val 684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2" name="Right Triangle 521"/>
          <p:cNvSpPr/>
          <p:nvPr/>
        </p:nvSpPr>
        <p:spPr>
          <a:xfrm>
            <a:off x="1905000" y="3045010"/>
            <a:ext cx="838200" cy="1219200"/>
          </a:xfrm>
          <a:prstGeom prst="rtTriangl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FF"/>
              </a:solidFill>
            </a:endParaRPr>
          </a:p>
        </p:txBody>
      </p:sp>
      <p:sp>
        <p:nvSpPr>
          <p:cNvPr id="521" name="Rectangle 520"/>
          <p:cNvSpPr/>
          <p:nvPr/>
        </p:nvSpPr>
        <p:spPr>
          <a:xfrm>
            <a:off x="762000" y="3045010"/>
            <a:ext cx="1143000" cy="12192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FF"/>
              </a:solidFill>
            </a:endParaRPr>
          </a:p>
        </p:txBody>
      </p:sp>
      <p:grpSp>
        <p:nvGrpSpPr>
          <p:cNvPr id="2" name="Group 308"/>
          <p:cNvGrpSpPr/>
          <p:nvPr/>
        </p:nvGrpSpPr>
        <p:grpSpPr>
          <a:xfrm>
            <a:off x="762000" y="3045010"/>
            <a:ext cx="8077200" cy="1219200"/>
            <a:chOff x="-9144000" y="1447800"/>
            <a:chExt cx="28498800" cy="2895600"/>
          </a:xfrm>
        </p:grpSpPr>
        <p:grpSp>
          <p:nvGrpSpPr>
            <p:cNvPr id="3" name="Group 180"/>
            <p:cNvGrpSpPr/>
            <p:nvPr/>
          </p:nvGrpSpPr>
          <p:grpSpPr>
            <a:xfrm>
              <a:off x="-91440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4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5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6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3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60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7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5" name="Oval 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3" name="Oval 8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1" name="Oval 8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7" name="Oval 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5" name="Oval 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21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2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5" name="Oval 1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2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3" name="Oval 1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25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9" name="Oval 1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2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7" name="Oval 1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28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9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1" name="Oval 1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3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9" name="Oval 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3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5" name="Oval 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3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3" name="Oval 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5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36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37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38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9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80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4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7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78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4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4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44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4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3" name="Oval 1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4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9" name="Oval 1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5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7" name="Oval 1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5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52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5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5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9" name="Oval 14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5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7" name="Oval 14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5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3" name="Oval 14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1" name="Oval 14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6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6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7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7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7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7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7" name="Oval 12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74" name="Group 181"/>
            <p:cNvGrpSpPr/>
            <p:nvPr/>
          </p:nvGrpSpPr>
          <p:grpSpPr>
            <a:xfrm>
              <a:off x="54864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79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80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8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8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7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7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8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88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5" name="Oval 30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89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1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2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9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9" name="Oval 2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92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9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3" name="Oval 2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0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1" name="Oval 29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04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0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7" name="Oval 28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0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5" name="Oval 28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1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12" name="Group 24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1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7" name="Oval 2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5" name="Oval 2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2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1" name="Oval 2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2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9" name="Oval 26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23" name="Group 24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2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3" name="Oval 2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2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1" name="Oval 26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3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3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7" name="Oval 2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3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5" name="Oval 25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38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139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40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5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46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5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3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44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5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5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7" name="Oval 23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55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5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1" name="Oval 23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9" name="Oval 2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6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5" name="Oval 22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6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7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7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7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5" name="Oval 2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8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3" name="Oval 2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83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4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9" name="Oval 2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85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7" name="Oval 2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86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8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1" name="Oval 2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02" name="Oval 2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8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9" name="Oval 1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00" name="Oval 1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9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9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5" name="Oval 1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9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3" name="Oval 1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565" name="TextBox 564"/>
          <p:cNvSpPr txBox="1"/>
          <p:nvPr/>
        </p:nvSpPr>
        <p:spPr>
          <a:xfrm>
            <a:off x="609600" y="440391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1   2   3   4 …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8305800" y="441557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 … 32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304800" y="403561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152400" y="3666278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824F2"/>
                </a:solidFill>
              </a:rPr>
              <a:t>A·x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152400" y="327361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2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70" name="TextBox 569"/>
          <p:cNvSpPr txBox="1"/>
          <p:nvPr/>
        </p:nvSpPr>
        <p:spPr>
          <a:xfrm>
            <a:off x="152400" y="289261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3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23" name="Title 1"/>
          <p:cNvSpPr txBox="1">
            <a:spLocks/>
          </p:cNvSpPr>
          <p:nvPr/>
        </p:nvSpPr>
        <p:spPr>
          <a:xfrm>
            <a:off x="190500" y="64992"/>
            <a:ext cx="85344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Communication Avoiding Kernels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(Sequential case)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Matrix Powers Kernel</a:t>
            </a:r>
            <a:r>
              <a:rPr lang="en-US" b="1" dirty="0" smtClean="0">
                <a:solidFill>
                  <a:schemeClr val="bg1"/>
                </a:solidFill>
              </a:rPr>
              <a:t> :</a:t>
            </a:r>
            <a:r>
              <a:rPr lang="en-US" b="1" dirty="0" smtClean="0">
                <a:solidFill>
                  <a:schemeClr val="bg1"/>
                </a:solidFill>
                <a:sym typeface="Symbol"/>
              </a:rPr>
              <a:t> [</a:t>
            </a:r>
            <a:r>
              <a:rPr lang="en-US" b="1" dirty="0" smtClean="0">
                <a:solidFill>
                  <a:schemeClr val="bg1"/>
                </a:solidFill>
              </a:rPr>
              <a:t>Ax, A</a:t>
            </a:r>
            <a:r>
              <a:rPr lang="en-US" b="1" baseline="40000" dirty="0" smtClean="0">
                <a:solidFill>
                  <a:schemeClr val="bg1"/>
                </a:solidFill>
              </a:rPr>
              <a:t>2</a:t>
            </a:r>
            <a:r>
              <a:rPr lang="en-US" b="1" dirty="0" smtClean="0">
                <a:solidFill>
                  <a:schemeClr val="bg1"/>
                </a:solidFill>
              </a:rPr>
              <a:t>x, …, </a:t>
            </a:r>
            <a:r>
              <a:rPr lang="en-US" b="1" dirty="0" err="1" smtClean="0">
                <a:solidFill>
                  <a:schemeClr val="bg1"/>
                </a:solidFill>
              </a:rPr>
              <a:t>A</a:t>
            </a:r>
            <a:r>
              <a:rPr lang="en-US" b="1" baseline="40000" dirty="0" err="1" smtClean="0">
                <a:solidFill>
                  <a:schemeClr val="bg1"/>
                </a:solidFill>
              </a:rPr>
              <a:t>k</a:t>
            </a:r>
            <a:r>
              <a:rPr lang="en-US" b="1" dirty="0" err="1" smtClean="0">
                <a:solidFill>
                  <a:schemeClr val="bg1"/>
                </a:solidFill>
              </a:rPr>
              <a:t>x</a:t>
            </a:r>
            <a:r>
              <a:rPr lang="en-US" b="1" dirty="0" smtClean="0">
                <a:solidFill>
                  <a:schemeClr val="bg1"/>
                </a:solidFill>
              </a:rPr>
              <a:t>]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29" name="Content Placeholder 2"/>
          <p:cNvSpPr txBox="1">
            <a:spLocks/>
          </p:cNvSpPr>
          <p:nvPr/>
        </p:nvSpPr>
        <p:spPr>
          <a:xfrm>
            <a:off x="228600" y="1716738"/>
            <a:ext cx="89154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Replace k iterations of y =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x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with [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Ax, A</a:t>
            </a:r>
            <a:r>
              <a:rPr kumimoji="0" lang="en-US" sz="2400" b="0" i="0" u="none" strike="noStrike" kern="1200" cap="none" spc="0" normalizeH="0" baseline="4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x, …,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solidFill>
                  <a:srgbClr val="800000"/>
                </a:solidFill>
              </a:rPr>
              <a:t>Sequential Algorithm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 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tridiagonal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n=32, k=3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Saves bandwidth (one read of </a:t>
            </a:r>
            <a:r>
              <a:rPr lang="en-US" sz="2400" dirty="0" err="1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A&amp;x</a:t>
            </a:r>
            <a:r>
              <a:rPr lang="en-US" sz="2400" dirty="0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 for k steps)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Saves latency (number of independent read events)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0" name="TextBox 529"/>
          <p:cNvSpPr txBox="1"/>
          <p:nvPr/>
        </p:nvSpPr>
        <p:spPr>
          <a:xfrm>
            <a:off x="850900" y="2664010"/>
            <a:ext cx="87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Step 1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2667000" y="2664010"/>
            <a:ext cx="9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Step  2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4572000" y="2664010"/>
            <a:ext cx="9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Step  3</a:t>
            </a:r>
            <a:endParaRPr lang="en-US" sz="1800" b="1" dirty="0">
              <a:solidFill>
                <a:srgbClr val="92D050"/>
              </a:solidFill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6477000" y="2664010"/>
            <a:ext cx="9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C000"/>
                </a:solidFill>
              </a:rPr>
              <a:t>Step  4</a:t>
            </a:r>
            <a:endParaRPr lang="en-US" sz="1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64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animBg="1"/>
      <p:bldP spid="283" grpId="0" animBg="1"/>
      <p:bldP spid="280" grpId="0" animBg="1"/>
      <p:bldP spid="273" grpId="0" animBg="1"/>
      <p:bldP spid="279" grpId="0"/>
      <p:bldP spid="281" grpId="0"/>
      <p:bldP spid="28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Trapezoid 534"/>
          <p:cNvSpPr/>
          <p:nvPr/>
        </p:nvSpPr>
        <p:spPr>
          <a:xfrm>
            <a:off x="1981200" y="2895600"/>
            <a:ext cx="3581400" cy="1219200"/>
          </a:xfrm>
          <a:prstGeom prst="trapezoid">
            <a:avLst>
              <a:gd name="adj" fmla="val 6304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9" name="Rectangle 528"/>
          <p:cNvSpPr/>
          <p:nvPr/>
        </p:nvSpPr>
        <p:spPr>
          <a:xfrm>
            <a:off x="6858000" y="2895600"/>
            <a:ext cx="1981200" cy="12192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2" name="Right Triangle 521"/>
          <p:cNvSpPr/>
          <p:nvPr/>
        </p:nvSpPr>
        <p:spPr>
          <a:xfrm>
            <a:off x="2743200" y="2895600"/>
            <a:ext cx="838200" cy="1219200"/>
          </a:xfrm>
          <a:prstGeom prst="rtTriangle">
            <a:avLst/>
          </a:prstGeom>
          <a:solidFill>
            <a:srgbClr val="800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1" name="Rectangle 520"/>
          <p:cNvSpPr/>
          <p:nvPr/>
        </p:nvSpPr>
        <p:spPr>
          <a:xfrm>
            <a:off x="762000" y="2895600"/>
            <a:ext cx="1981200" cy="12192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65" name="TextBox 564"/>
          <p:cNvSpPr txBox="1"/>
          <p:nvPr/>
        </p:nvSpPr>
        <p:spPr>
          <a:xfrm>
            <a:off x="609600" y="42164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1   2   3   4 …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8305800" y="422806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 … 32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304800" y="388620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152400" y="3516868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824F2"/>
                </a:solidFill>
              </a:rPr>
              <a:t>A·x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152400" y="31242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2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70" name="TextBox 569"/>
          <p:cNvSpPr txBox="1"/>
          <p:nvPr/>
        </p:nvSpPr>
        <p:spPr>
          <a:xfrm>
            <a:off x="152400" y="27432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3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36" name="Isosceles Triangle 535"/>
          <p:cNvSpPr/>
          <p:nvPr/>
        </p:nvSpPr>
        <p:spPr>
          <a:xfrm>
            <a:off x="1981200" y="2895600"/>
            <a:ext cx="1600200" cy="1219200"/>
          </a:xfrm>
          <a:prstGeom prst="triangle">
            <a:avLst/>
          </a:prstGeom>
          <a:solidFill>
            <a:srgbClr val="800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7" name="Trapezoid 536"/>
          <p:cNvSpPr/>
          <p:nvPr/>
        </p:nvSpPr>
        <p:spPr>
          <a:xfrm>
            <a:off x="4038600" y="2895600"/>
            <a:ext cx="3581400" cy="1219200"/>
          </a:xfrm>
          <a:prstGeom prst="trapezoid">
            <a:avLst>
              <a:gd name="adj" fmla="val 63044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8" name="Isosceles Triangle 537"/>
          <p:cNvSpPr/>
          <p:nvPr/>
        </p:nvSpPr>
        <p:spPr>
          <a:xfrm>
            <a:off x="4038600" y="2895600"/>
            <a:ext cx="1524000" cy="12192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9" name="Isosceles Triangle 538"/>
          <p:cNvSpPr/>
          <p:nvPr/>
        </p:nvSpPr>
        <p:spPr>
          <a:xfrm>
            <a:off x="6096000" y="2895600"/>
            <a:ext cx="1524000" cy="1219200"/>
          </a:xfrm>
          <a:prstGeom prst="triangle">
            <a:avLst/>
          </a:prstGeom>
          <a:solidFill>
            <a:srgbClr val="D6F10E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" name="Group 308"/>
          <p:cNvGrpSpPr/>
          <p:nvPr/>
        </p:nvGrpSpPr>
        <p:grpSpPr>
          <a:xfrm>
            <a:off x="762000" y="2895600"/>
            <a:ext cx="8077200" cy="1219200"/>
            <a:chOff x="-9144000" y="1447800"/>
            <a:chExt cx="28498800" cy="2895600"/>
          </a:xfrm>
        </p:grpSpPr>
        <p:grpSp>
          <p:nvGrpSpPr>
            <p:cNvPr id="3" name="Group 180"/>
            <p:cNvGrpSpPr/>
            <p:nvPr/>
          </p:nvGrpSpPr>
          <p:grpSpPr>
            <a:xfrm>
              <a:off x="-91440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4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5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6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3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0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7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5" name="Oval 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3" name="Oval 8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1" name="Oval 8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7" name="Oval 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5" name="Oval 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21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2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5" name="Oval 1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3" name="Oval 1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25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9" name="Oval 1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7" name="Oval 1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28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9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1" name="Oval 1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9" name="Oval 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3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5" name="Oval 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3" name="Oval 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5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36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37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38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9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80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7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8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44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3" name="Oval 1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9" name="Oval 1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7" name="Oval 1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5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52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5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5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9" name="Oval 14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7" name="Oval 14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5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3" name="Oval 14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1" name="Oval 14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6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6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7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7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7" name="Oval 12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74" name="Group 181"/>
            <p:cNvGrpSpPr/>
            <p:nvPr/>
          </p:nvGrpSpPr>
          <p:grpSpPr>
            <a:xfrm>
              <a:off x="54864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79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80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8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8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7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7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8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88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5" name="Oval 30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89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1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2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9" name="Oval 2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92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9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3" name="Oval 2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1" name="Oval 29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4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0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7" name="Oval 28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5" name="Oval 28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1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12" name="Group 24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1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7" name="Oval 2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5" name="Oval 2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2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1" name="Oval 2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9" name="Oval 26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23" name="Group 24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2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3" name="Oval 2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1" name="Oval 26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3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3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7" name="Oval 2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3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5" name="Oval 25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38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139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40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5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6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3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4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5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7" name="Oval 23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55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5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1" name="Oval 23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9" name="Oval 2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6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5" name="Oval 22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7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7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7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5" name="Oval 2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3" name="Oval 2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83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4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9" name="Oval 2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5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7" name="Oval 2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86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8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1" name="Oval 2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2" name="Oval 2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9" name="Oval 1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0" name="Oval 1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9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9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5" name="Oval 1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3" name="Oval 1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540" name="Title 1"/>
          <p:cNvSpPr txBox="1">
            <a:spLocks/>
          </p:cNvSpPr>
          <p:nvPr/>
        </p:nvSpPr>
        <p:spPr>
          <a:xfrm>
            <a:off x="444500" y="125225"/>
            <a:ext cx="82296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algn="ctr"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Communication Avoiding Kernels: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2800" b="1" dirty="0" smtClean="0">
                <a:solidFill>
                  <a:srgbClr val="FFFFFF"/>
                </a:solidFill>
              </a:rPr>
              <a:t>(Parallel </a:t>
            </a:r>
            <a:r>
              <a:rPr lang="en-US" sz="2800" b="1" dirty="0">
                <a:solidFill>
                  <a:srgbClr val="FFFFFF"/>
                </a:solidFill>
              </a:rPr>
              <a:t>case</a:t>
            </a:r>
            <a:r>
              <a:rPr lang="en-US" sz="2800" b="1" dirty="0" smtClean="0">
                <a:solidFill>
                  <a:srgbClr val="FFFFFF"/>
                </a:solidFill>
              </a:rPr>
              <a:t>)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Matrix Powers Kernel</a:t>
            </a:r>
            <a:r>
              <a:rPr lang="en-US" sz="2000" b="1" dirty="0" smtClean="0"/>
              <a:t> :</a:t>
            </a:r>
            <a:r>
              <a:rPr lang="en-US" sz="2000" b="1" dirty="0" smtClean="0">
                <a:sym typeface="Symbol"/>
              </a:rPr>
              <a:t> [</a:t>
            </a:r>
            <a:r>
              <a:rPr lang="en-US" sz="2000" b="1" dirty="0" smtClean="0"/>
              <a:t>Ax, A</a:t>
            </a:r>
            <a:r>
              <a:rPr lang="en-US" sz="2000" b="1" baseline="40000" dirty="0" smtClean="0"/>
              <a:t>2</a:t>
            </a:r>
            <a:r>
              <a:rPr lang="en-US" sz="2000" b="1" dirty="0" smtClean="0"/>
              <a:t>x, …, </a:t>
            </a:r>
            <a:r>
              <a:rPr lang="en-US" sz="2000" b="1" dirty="0" err="1" smtClean="0"/>
              <a:t>A</a:t>
            </a:r>
            <a:r>
              <a:rPr lang="en-US" sz="2000" b="1" baseline="40000" dirty="0" err="1" smtClean="0"/>
              <a:t>k</a:t>
            </a:r>
            <a:r>
              <a:rPr lang="en-US" sz="2000" b="1" dirty="0" err="1" smtClean="0"/>
              <a:t>x</a:t>
            </a:r>
            <a:r>
              <a:rPr lang="en-US" sz="2000" b="1" dirty="0" smtClean="0"/>
              <a:t>]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46" name="Content Placeholder 2"/>
          <p:cNvSpPr txBox="1">
            <a:spLocks/>
          </p:cNvSpPr>
          <p:nvPr/>
        </p:nvSpPr>
        <p:spPr>
          <a:xfrm>
            <a:off x="228600" y="1447800"/>
            <a:ext cx="9067800" cy="49657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Replace k iterations of y =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x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with [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Ax, A</a:t>
            </a:r>
            <a:r>
              <a:rPr kumimoji="0" lang="en-US" sz="2800" b="0" i="0" u="none" strike="noStrike" kern="1200" cap="none" spc="0" normalizeH="0" baseline="4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x, …,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="1" noProof="0" dirty="0" smtClean="0">
                <a:solidFill>
                  <a:srgbClr val="000000"/>
                </a:solidFill>
              </a:rPr>
              <a:t>Parallel Algorithm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 A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tridiagonal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n=32, k=3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rgbClr val="000000"/>
                </a:solidFill>
              </a:rPr>
              <a:t>Each processor works on (overlapping) trapezoid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latency (#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messages); </a:t>
            </a:r>
            <a:r>
              <a:rPr lang="en-US" sz="2800" noProof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Not bandwidth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sz="2800" b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But a</a:t>
            </a: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dds redundant</a:t>
            </a:r>
            <a:r>
              <a:rPr kumimoji="0" lang="en-US" sz="2800" b="0" i="0" u="none" strike="noStrike" kern="120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computation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1" name="TextBox 550"/>
          <p:cNvSpPr txBox="1"/>
          <p:nvPr/>
        </p:nvSpPr>
        <p:spPr>
          <a:xfrm>
            <a:off x="990600" y="2514600"/>
            <a:ext cx="89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Proc 1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552" name="TextBox 551"/>
          <p:cNvSpPr txBox="1"/>
          <p:nvPr/>
        </p:nvSpPr>
        <p:spPr>
          <a:xfrm>
            <a:off x="3289831" y="2514600"/>
            <a:ext cx="9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Proc  2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553" name="TextBox 552"/>
          <p:cNvSpPr txBox="1"/>
          <p:nvPr/>
        </p:nvSpPr>
        <p:spPr>
          <a:xfrm>
            <a:off x="5410200" y="2514600"/>
            <a:ext cx="9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Proc  3</a:t>
            </a:r>
            <a:endParaRPr lang="en-US" sz="1800" b="1" dirty="0">
              <a:solidFill>
                <a:srgbClr val="92D050"/>
              </a:solidFill>
            </a:endParaRPr>
          </a:p>
        </p:txBody>
      </p:sp>
      <p:sp>
        <p:nvSpPr>
          <p:cNvPr id="554" name="TextBox 553"/>
          <p:cNvSpPr txBox="1"/>
          <p:nvPr/>
        </p:nvSpPr>
        <p:spPr>
          <a:xfrm>
            <a:off x="7404631" y="2514600"/>
            <a:ext cx="9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C000"/>
                </a:solidFill>
              </a:rPr>
              <a:t>Proc  4</a:t>
            </a:r>
            <a:endParaRPr lang="en-US" sz="1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421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Powers Kernel on a General Matrix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47700" y="5524500"/>
            <a:ext cx="8356600" cy="601663"/>
          </a:xfrm>
        </p:spPr>
        <p:txBody>
          <a:bodyPr>
            <a:normAutofit fontScale="55000" lnSpcReduction="20000"/>
          </a:bodyPr>
          <a:lstStyle/>
          <a:p>
            <a:r>
              <a:rPr lang="en-US" sz="2400" dirty="0" smtClean="0"/>
              <a:t>Saves communication for “well partitioned” matrices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Serial: O(1) moves of data  moves vs. O(k)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Parallel: O(log p) messages vs.  O(k log p) </a:t>
            </a:r>
          </a:p>
          <a:p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22806-2C00-644B-BCAA-E5B6EBC9D46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3" name="Picture 2" descr="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3" cy="4572000"/>
          </a:xfrm>
          <a:prstGeom prst="rect">
            <a:avLst/>
          </a:prstGeom>
        </p:spPr>
      </p:pic>
      <p:pic>
        <p:nvPicPr>
          <p:cNvPr id="5" name="Picture 4" descr="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3" cy="4572000"/>
          </a:xfrm>
          <a:prstGeom prst="rect">
            <a:avLst/>
          </a:prstGeom>
        </p:spPr>
      </p:pic>
      <p:pic>
        <p:nvPicPr>
          <p:cNvPr id="6" name="Picture 5" descr="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3" cy="4572000"/>
          </a:xfrm>
          <a:prstGeom prst="rect">
            <a:avLst/>
          </a:prstGeom>
        </p:spPr>
      </p:pic>
      <p:pic>
        <p:nvPicPr>
          <p:cNvPr id="7" name="Picture 6" descr="3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4" cy="4572000"/>
          </a:xfrm>
          <a:prstGeom prst="rect">
            <a:avLst/>
          </a:prstGeom>
        </p:spPr>
      </p:pic>
      <p:sp>
        <p:nvSpPr>
          <p:cNvPr id="10" name="Content Placeholder 4"/>
          <p:cNvSpPr txBox="1">
            <a:spLocks/>
          </p:cNvSpPr>
          <p:nvPr/>
        </p:nvSpPr>
        <p:spPr bwMode="auto">
          <a:xfrm>
            <a:off x="5803900" y="4457700"/>
            <a:ext cx="3340100" cy="546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Joint work with Jim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Demmel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, Mark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Hoemman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Marghoob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Mohiyuddin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ontent Placeholder 8"/>
          <p:cNvSpPr txBox="1">
            <a:spLocks/>
          </p:cNvSpPr>
          <p:nvPr/>
        </p:nvSpPr>
        <p:spPr bwMode="auto">
          <a:xfrm>
            <a:off x="6121400" y="1562100"/>
            <a:ext cx="28956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rgbClr val="003057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2000" b="0" i="1" dirty="0" smtClean="0"/>
              <a:t>For implicit memory management (caches) uses a TSP algorithm for layout</a:t>
            </a:r>
          </a:p>
          <a:p>
            <a:pPr marL="0" indent="0">
              <a:buNone/>
            </a:pPr>
            <a:endParaRPr lang="en-US" sz="2000" b="0" i="1" dirty="0"/>
          </a:p>
        </p:txBody>
      </p:sp>
    </p:spTree>
    <p:extLst>
      <p:ext uri="{BB962C8B-B14F-4D97-AF65-F5344CB8AC3E}">
        <p14:creationId xmlns:p14="http://schemas.microsoft.com/office/powerpoint/2010/main" val="1908949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 descr="perfs.clovertow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6705600" cy="585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239059" y="0"/>
            <a:ext cx="86255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FFFF"/>
                </a:solidFill>
              </a:rPr>
              <a:t>A</a:t>
            </a:r>
            <a:r>
              <a:rPr lang="en-US" sz="2800" b="1" baseline="30000" dirty="0" err="1" smtClean="0">
                <a:solidFill>
                  <a:srgbClr val="FFFFFF"/>
                </a:solidFill>
              </a:rPr>
              <a:t>k</a:t>
            </a:r>
            <a:r>
              <a:rPr lang="en-US" sz="2800" b="1" dirty="0" err="1" smtClean="0">
                <a:solidFill>
                  <a:srgbClr val="FFFFFF"/>
                </a:solidFill>
              </a:rPr>
              <a:t>x</a:t>
            </a:r>
            <a:r>
              <a:rPr lang="en-US" sz="2800" dirty="0" smtClean="0">
                <a:solidFill>
                  <a:srgbClr val="FFFFFF"/>
                </a:solidFill>
              </a:rPr>
              <a:t> has </a:t>
            </a:r>
            <a:r>
              <a:rPr lang="en-US" sz="2800" b="1" dirty="0" smtClean="0">
                <a:solidFill>
                  <a:srgbClr val="FFFFFF"/>
                </a:solidFill>
              </a:rPr>
              <a:t>higher performance than Ax   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1000" y="6553200"/>
            <a:ext cx="12192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1676400" y="1024967"/>
            <a:ext cx="48589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Speedups on Intel </a:t>
            </a:r>
            <a:r>
              <a:rPr lang="en-US" sz="2000" b="1" dirty="0" err="1"/>
              <a:t>Clovertown</a:t>
            </a:r>
            <a:r>
              <a:rPr lang="en-US" sz="2000" b="1" dirty="0"/>
              <a:t> (8 core)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88668"/>
            <a:ext cx="769620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104178"/>
                </a:solidFill>
              </a:rPr>
              <a:t>Jim </a:t>
            </a:r>
            <a:r>
              <a:rPr lang="en-US" sz="1800" i="1" dirty="0" err="1" smtClean="0">
                <a:solidFill>
                  <a:srgbClr val="104178"/>
                </a:solidFill>
              </a:rPr>
              <a:t>Demmel</a:t>
            </a:r>
            <a:r>
              <a:rPr lang="en-US" sz="1800" i="1" dirty="0" smtClean="0">
                <a:solidFill>
                  <a:srgbClr val="104178"/>
                </a:solidFill>
              </a:rPr>
              <a:t>, Mark </a:t>
            </a:r>
            <a:r>
              <a:rPr lang="en-US" sz="1800" i="1" dirty="0" err="1" smtClean="0">
                <a:solidFill>
                  <a:srgbClr val="104178"/>
                </a:solidFill>
              </a:rPr>
              <a:t>Hoemmen</a:t>
            </a:r>
            <a:r>
              <a:rPr lang="en-US" sz="1800" i="1" dirty="0" smtClean="0">
                <a:solidFill>
                  <a:srgbClr val="104178"/>
                </a:solidFill>
              </a:rPr>
              <a:t>, </a:t>
            </a:r>
            <a:r>
              <a:rPr lang="en-US" sz="1800" i="1" dirty="0" err="1" smtClean="0">
                <a:solidFill>
                  <a:srgbClr val="104178"/>
                </a:solidFill>
              </a:rPr>
              <a:t>Marghoob</a:t>
            </a:r>
            <a:r>
              <a:rPr lang="en-US" sz="1800" i="1" dirty="0" smtClean="0">
                <a:solidFill>
                  <a:srgbClr val="104178"/>
                </a:solidFill>
              </a:rPr>
              <a:t> </a:t>
            </a:r>
            <a:r>
              <a:rPr lang="en-US" sz="1800" i="1" dirty="0" err="1" smtClean="0">
                <a:solidFill>
                  <a:srgbClr val="104178"/>
                </a:solidFill>
              </a:rPr>
              <a:t>Mohiyuddin</a:t>
            </a:r>
            <a:r>
              <a:rPr lang="en-US" sz="1800" i="1" dirty="0" smtClean="0">
                <a:solidFill>
                  <a:srgbClr val="104178"/>
                </a:solidFill>
              </a:rPr>
              <a:t>, Kathy Yelick </a:t>
            </a:r>
            <a:endParaRPr lang="en-US" sz="1800" i="1" dirty="0">
              <a:solidFill>
                <a:srgbClr val="104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123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144000" cy="361637"/>
          </a:xfrm>
        </p:spPr>
        <p:txBody>
          <a:bodyPr>
            <a:noAutofit/>
          </a:bodyPr>
          <a:lstStyle/>
          <a:p>
            <a:r>
              <a:rPr lang="en-US" sz="2800" dirty="0"/>
              <a:t>Minimizing Communication of GMRES to solve Ax=b</a:t>
            </a:r>
            <a:endParaRPr lang="en-US" sz="2800" b="1" dirty="0" smtClean="0">
              <a:latin typeface="Arial"/>
              <a:cs typeface="Arial"/>
            </a:endParaRPr>
          </a:p>
        </p:txBody>
      </p:sp>
      <p:sp>
        <p:nvSpPr>
          <p:cNvPr id="14351" name="Rectangle 9"/>
          <p:cNvSpPr>
            <a:spLocks noChangeArrowheads="1"/>
          </p:cNvSpPr>
          <p:nvPr/>
        </p:nvSpPr>
        <p:spPr bwMode="auto">
          <a:xfrm>
            <a:off x="-4114800" y="4038600"/>
            <a:ext cx="6096000" cy="34448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 eaLnBrk="0" hangingPunct="0">
              <a:lnSpc>
                <a:spcPct val="90000"/>
              </a:lnSpc>
              <a:spcBef>
                <a:spcPct val="60000"/>
              </a:spcBef>
              <a:buClr>
                <a:srgbClr val="FFFF99"/>
              </a:buClr>
              <a:buFont typeface="Symbol" pitchFamily="18" charset="2"/>
              <a:buNone/>
            </a:pPr>
            <a:endParaRPr lang="en-US" sz="1200" dirty="0">
              <a:solidFill>
                <a:srgbClr val="DA55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1111250"/>
            <a:ext cx="8915400" cy="842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rgbClr val="14673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GMRES: find x in span{</a:t>
            </a:r>
            <a:r>
              <a:rPr lang="en-US" dirty="0" err="1" smtClean="0">
                <a:solidFill>
                  <a:srgbClr val="000000"/>
                </a:solidFill>
              </a:rPr>
              <a:t>b,Ab</a:t>
            </a:r>
            <a:r>
              <a:rPr lang="en-US" dirty="0" smtClean="0">
                <a:solidFill>
                  <a:srgbClr val="000000"/>
                </a:solidFill>
              </a:rPr>
              <a:t>,…,</a:t>
            </a:r>
            <a:r>
              <a:rPr lang="en-US" dirty="0" err="1" smtClean="0">
                <a:solidFill>
                  <a:srgbClr val="000000"/>
                </a:solidFill>
              </a:rPr>
              <a:t>A</a:t>
            </a:r>
            <a:r>
              <a:rPr lang="en-US" baseline="30000" dirty="0" err="1" smtClean="0">
                <a:solidFill>
                  <a:srgbClr val="000000"/>
                </a:solidFill>
              </a:rPr>
              <a:t>k</a:t>
            </a:r>
            <a:r>
              <a:rPr lang="en-US" dirty="0" err="1" smtClean="0">
                <a:solidFill>
                  <a:srgbClr val="000000"/>
                </a:solidFill>
              </a:rPr>
              <a:t>b</a:t>
            </a:r>
            <a:r>
              <a:rPr lang="en-US" dirty="0" smtClean="0">
                <a:solidFill>
                  <a:srgbClr val="000000"/>
                </a:solidFill>
              </a:rPr>
              <a:t>} minimizing || Ax-b ||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6733" y="1828800"/>
            <a:ext cx="3523785" cy="2743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Standard GMRES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for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=1 to </a:t>
            </a:r>
            <a:r>
              <a:rPr lang="en-US" sz="2400" dirty="0" smtClean="0">
                <a:latin typeface="Calibri" pitchFamily="34" charset="0"/>
              </a:rPr>
              <a:t>k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  w = A · v(i-1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)   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</a:rPr>
              <a:t>… </a:t>
            </a:r>
            <a:r>
              <a:rPr lang="en-US" sz="2400" i="1" dirty="0" err="1" smtClean="0">
                <a:solidFill>
                  <a:schemeClr val="tx1"/>
                </a:solidFill>
                <a:latin typeface="Calibri" pitchFamily="34" charset="0"/>
              </a:rPr>
              <a:t>SpMV</a:t>
            </a:r>
            <a:endParaRPr lang="en-US" sz="2400" i="1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  MGS(w, v(0),…,v(i-1))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  update v(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), H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</a:rPr>
              <a:t>endfor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solve LSQ problem with H</a:t>
            </a: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432608" y="1828800"/>
            <a:ext cx="4572000" cy="2743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Communication-avoiding GMRES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W = [ v, Av, A</a:t>
            </a:r>
            <a:r>
              <a:rPr lang="en-US" sz="2400" baseline="30000" dirty="0">
                <a:solidFill>
                  <a:schemeClr val="tx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v, … ,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</a:rPr>
              <a:t>A</a:t>
            </a:r>
            <a:r>
              <a:rPr lang="en-US" sz="3600" baseline="30000" dirty="0" err="1" smtClean="0">
                <a:solidFill>
                  <a:schemeClr val="tx1"/>
                </a:solidFill>
                <a:latin typeface="Calibri" pitchFamily="34" charset="0"/>
              </a:rPr>
              <a:t>k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</a:rPr>
              <a:t>v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]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[Q,R] = TSQR(W)  </a:t>
            </a:r>
            <a:endParaRPr lang="en-US" sz="24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         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</a:rPr>
              <a:t>…  </a:t>
            </a:r>
            <a:r>
              <a:rPr lang="en-US" sz="2400" i="1" dirty="0">
                <a:solidFill>
                  <a:schemeClr val="tx1"/>
                </a:solidFill>
                <a:latin typeface="Calibri" pitchFamily="34" charset="0"/>
              </a:rPr>
              <a:t>“Tall Skinny QR”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build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H from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R </a:t>
            </a:r>
          </a:p>
          <a:p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solve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LSQ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problem with H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368" y="4800600"/>
            <a:ext cx="87203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Sequential case: #words moved decreases by a factor of k</a:t>
            </a:r>
          </a:p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Parallel case: #messages decreases by a factor of 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5638800"/>
            <a:ext cx="7167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C00000"/>
                </a:solidFill>
                <a:latin typeface="Calibri" pitchFamily="34" charset="0"/>
              </a:rPr>
              <a:t>Oops – W from power method, precision lost!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4860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95728"/>
            <a:ext cx="8686800" cy="965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/>
              <a:t>TSQR: An Architecture-Dependent Algorithm</a:t>
            </a:r>
          </a:p>
        </p:txBody>
      </p:sp>
      <p:grpSp>
        <p:nvGrpSpPr>
          <p:cNvPr id="2" name="Group 146"/>
          <p:cNvGrpSpPr>
            <a:grpSpLocks/>
          </p:cNvGrpSpPr>
          <p:nvPr/>
        </p:nvGrpSpPr>
        <p:grpSpPr bwMode="auto">
          <a:xfrm>
            <a:off x="381000" y="1184275"/>
            <a:ext cx="6115050" cy="1331913"/>
            <a:chOff x="381000" y="1383430"/>
            <a:chExt cx="6115461" cy="1331377"/>
          </a:xfrm>
        </p:grpSpPr>
        <p:sp>
          <p:nvSpPr>
            <p:cNvPr id="30779" name="Text Box 11"/>
            <p:cNvSpPr txBox="1">
              <a:spLocks noChangeArrowheads="1"/>
            </p:cNvSpPr>
            <p:nvPr/>
          </p:nvSpPr>
          <p:spPr bwMode="auto">
            <a:xfrm>
              <a:off x="1752590" y="1800225"/>
              <a:ext cx="685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i="1" dirty="0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dirty="0">
                  <a:solidFill>
                    <a:schemeClr val="tx1"/>
                  </a:solidFill>
                  <a:latin typeface="Calibri" pitchFamily="34" charset="0"/>
                </a:rPr>
                <a:t> = </a:t>
              </a:r>
            </a:p>
          </p:txBody>
        </p:sp>
        <p:sp>
          <p:nvSpPr>
            <p:cNvPr id="30780" name="Text Box 12"/>
            <p:cNvSpPr txBox="1">
              <a:spLocks noChangeArrowheads="1"/>
            </p:cNvSpPr>
            <p:nvPr/>
          </p:nvSpPr>
          <p:spPr bwMode="auto">
            <a:xfrm>
              <a:off x="2473324" y="1391368"/>
              <a:ext cx="503664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 dirty="0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 dirty="0">
                  <a:solidFill>
                    <a:schemeClr val="tx1"/>
                  </a:solidFill>
                  <a:latin typeface="Calibri" pitchFamily="34" charset="0"/>
                </a:rPr>
                <a:t>0</a:t>
              </a:r>
            </a:p>
            <a:p>
              <a:pPr eaLnBrk="0" hangingPunct="0"/>
              <a:r>
                <a:rPr lang="en-US" i="1" dirty="0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 dirty="0">
                  <a:solidFill>
                    <a:schemeClr val="tx1"/>
                  </a:solidFill>
                  <a:latin typeface="Calibri" pitchFamily="34" charset="0"/>
                </a:rPr>
                <a:t>1</a:t>
              </a:r>
            </a:p>
            <a:p>
              <a:pPr eaLnBrk="0" hangingPunct="0"/>
              <a:r>
                <a:rPr lang="en-US" i="1" dirty="0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 dirty="0">
                  <a:solidFill>
                    <a:schemeClr val="tx1"/>
                  </a:solidFill>
                  <a:latin typeface="Calibri" pitchFamily="34" charset="0"/>
                </a:rPr>
                <a:t>2</a:t>
              </a:r>
            </a:p>
            <a:p>
              <a:pPr eaLnBrk="0" hangingPunct="0"/>
              <a:r>
                <a:rPr lang="en-US" i="1" dirty="0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 dirty="0">
                  <a:solidFill>
                    <a:schemeClr val="tx1"/>
                  </a:solidFill>
                  <a:latin typeface="Calibri" pitchFamily="34" charset="0"/>
                </a:rPr>
                <a:t>3</a:t>
              </a:r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412999" y="1495425"/>
              <a:ext cx="76200" cy="1066800"/>
              <a:chOff x="960" y="2880"/>
              <a:chExt cx="48" cy="672"/>
            </a:xfrm>
          </p:grpSpPr>
          <p:sp>
            <p:nvSpPr>
              <p:cNvPr id="30801" name="Line 14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2" name="Line 15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3" name="Line 16"/>
              <p:cNvSpPr>
                <a:spLocks noChangeShapeType="1"/>
              </p:cNvSpPr>
              <p:nvPr/>
            </p:nvSpPr>
            <p:spPr bwMode="auto">
              <a:xfrm>
                <a:off x="960" y="3552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 flipH="1">
              <a:off x="2946399" y="1495425"/>
              <a:ext cx="76200" cy="1066800"/>
              <a:chOff x="960" y="2880"/>
              <a:chExt cx="48" cy="672"/>
            </a:xfrm>
          </p:grpSpPr>
          <p:sp>
            <p:nvSpPr>
              <p:cNvPr id="30798" name="Line 18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9" name="Line 19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0" name="Line 20"/>
              <p:cNvSpPr>
                <a:spLocks noChangeShapeType="1"/>
              </p:cNvSpPr>
              <p:nvPr/>
            </p:nvSpPr>
            <p:spPr bwMode="auto">
              <a:xfrm>
                <a:off x="960" y="3552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83" name="Line 29"/>
            <p:cNvSpPr>
              <a:spLocks noChangeShapeType="1"/>
            </p:cNvSpPr>
            <p:nvPr/>
          </p:nvSpPr>
          <p:spPr bwMode="auto">
            <a:xfrm>
              <a:off x="3174999" y="16478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4" name="Line 30"/>
            <p:cNvSpPr>
              <a:spLocks noChangeShapeType="1"/>
            </p:cNvSpPr>
            <p:nvPr/>
          </p:nvSpPr>
          <p:spPr bwMode="auto">
            <a:xfrm>
              <a:off x="3174999" y="18764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5" name="Line 31"/>
            <p:cNvSpPr>
              <a:spLocks noChangeShapeType="1"/>
            </p:cNvSpPr>
            <p:nvPr/>
          </p:nvSpPr>
          <p:spPr bwMode="auto">
            <a:xfrm>
              <a:off x="3174999" y="21812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6" name="Line 32"/>
            <p:cNvSpPr>
              <a:spLocks noChangeShapeType="1"/>
            </p:cNvSpPr>
            <p:nvPr/>
          </p:nvSpPr>
          <p:spPr bwMode="auto">
            <a:xfrm>
              <a:off x="3174999" y="24098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7" name="Text Box 33"/>
            <p:cNvSpPr txBox="1">
              <a:spLocks noChangeArrowheads="1"/>
            </p:cNvSpPr>
            <p:nvPr/>
          </p:nvSpPr>
          <p:spPr bwMode="auto">
            <a:xfrm>
              <a:off x="3632199" y="1383430"/>
              <a:ext cx="502061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10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20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30</a:t>
              </a:r>
            </a:p>
          </p:txBody>
        </p:sp>
        <p:sp>
          <p:nvSpPr>
            <p:cNvPr id="30788" name="Line 34"/>
            <p:cNvSpPr>
              <a:spLocks noChangeShapeType="1"/>
            </p:cNvSpPr>
            <p:nvPr/>
          </p:nvSpPr>
          <p:spPr bwMode="auto">
            <a:xfrm>
              <a:off x="4318000" y="1571625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9" name="Line 35"/>
            <p:cNvSpPr>
              <a:spLocks noChangeShapeType="1"/>
            </p:cNvSpPr>
            <p:nvPr/>
          </p:nvSpPr>
          <p:spPr bwMode="auto">
            <a:xfrm flipV="1">
              <a:off x="4318000" y="1724025"/>
              <a:ext cx="381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0" name="Text Box 36"/>
            <p:cNvSpPr txBox="1">
              <a:spLocks noChangeArrowheads="1"/>
            </p:cNvSpPr>
            <p:nvPr/>
          </p:nvSpPr>
          <p:spPr bwMode="auto">
            <a:xfrm>
              <a:off x="4699000" y="1509713"/>
              <a:ext cx="5020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01</a:t>
              </a:r>
            </a:p>
          </p:txBody>
        </p:sp>
        <p:sp>
          <p:nvSpPr>
            <p:cNvPr id="30791" name="Text Box 37"/>
            <p:cNvSpPr txBox="1">
              <a:spLocks noChangeArrowheads="1"/>
            </p:cNvSpPr>
            <p:nvPr/>
          </p:nvSpPr>
          <p:spPr bwMode="auto">
            <a:xfrm>
              <a:off x="4699000" y="2105025"/>
              <a:ext cx="5020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11</a:t>
              </a:r>
            </a:p>
          </p:txBody>
        </p:sp>
        <p:sp>
          <p:nvSpPr>
            <p:cNvPr id="30792" name="Line 38"/>
            <p:cNvSpPr>
              <a:spLocks noChangeShapeType="1"/>
            </p:cNvSpPr>
            <p:nvPr/>
          </p:nvSpPr>
          <p:spPr bwMode="auto">
            <a:xfrm>
              <a:off x="4318000" y="2181225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3" name="Line 39"/>
            <p:cNvSpPr>
              <a:spLocks noChangeShapeType="1"/>
            </p:cNvSpPr>
            <p:nvPr/>
          </p:nvSpPr>
          <p:spPr bwMode="auto">
            <a:xfrm flipV="1">
              <a:off x="4318000" y="2333625"/>
              <a:ext cx="381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4" name="Line 40"/>
            <p:cNvSpPr>
              <a:spLocks noChangeShapeType="1"/>
            </p:cNvSpPr>
            <p:nvPr/>
          </p:nvSpPr>
          <p:spPr bwMode="auto">
            <a:xfrm>
              <a:off x="5232400" y="1724025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5" name="Line 41"/>
            <p:cNvSpPr>
              <a:spLocks noChangeShapeType="1"/>
            </p:cNvSpPr>
            <p:nvPr/>
          </p:nvSpPr>
          <p:spPr bwMode="auto">
            <a:xfrm flipV="1">
              <a:off x="5232400" y="2105025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6" name="Text Box 42"/>
            <p:cNvSpPr txBox="1">
              <a:spLocks noChangeArrowheads="1"/>
            </p:cNvSpPr>
            <p:nvPr/>
          </p:nvSpPr>
          <p:spPr bwMode="auto">
            <a:xfrm>
              <a:off x="5994400" y="1800225"/>
              <a:ext cx="5020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02</a:t>
              </a:r>
            </a:p>
          </p:txBody>
        </p:sp>
        <p:sp>
          <p:nvSpPr>
            <p:cNvPr id="30797" name="TextBox 86"/>
            <p:cNvSpPr txBox="1">
              <a:spLocks noChangeArrowheads="1"/>
            </p:cNvSpPr>
            <p:nvPr/>
          </p:nvSpPr>
          <p:spPr bwMode="auto">
            <a:xfrm>
              <a:off x="381000" y="1676400"/>
              <a:ext cx="14985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Parallel:</a:t>
              </a:r>
            </a:p>
          </p:txBody>
        </p:sp>
      </p:grpSp>
      <p:grpSp>
        <p:nvGrpSpPr>
          <p:cNvPr id="5" name="Group 147"/>
          <p:cNvGrpSpPr>
            <a:grpSpLocks/>
          </p:cNvGrpSpPr>
          <p:nvPr/>
        </p:nvGrpSpPr>
        <p:grpSpPr bwMode="auto">
          <a:xfrm>
            <a:off x="228600" y="2720975"/>
            <a:ext cx="7486650" cy="1322388"/>
            <a:chOff x="228600" y="2915294"/>
            <a:chExt cx="7486837" cy="1323439"/>
          </a:xfrm>
        </p:grpSpPr>
        <p:grpSp>
          <p:nvGrpSpPr>
            <p:cNvPr id="6" name="Group 85"/>
            <p:cNvGrpSpPr>
              <a:grpSpLocks/>
            </p:cNvGrpSpPr>
            <p:nvPr/>
          </p:nvGrpSpPr>
          <p:grpSpPr bwMode="auto">
            <a:xfrm>
              <a:off x="1765300" y="2915294"/>
              <a:ext cx="5950137" cy="1323439"/>
              <a:chOff x="1308100" y="2991494"/>
              <a:chExt cx="5950137" cy="1323439"/>
            </a:xfrm>
          </p:grpSpPr>
          <p:sp>
            <p:nvSpPr>
              <p:cNvPr id="30758" name="Text Box 11"/>
              <p:cNvSpPr txBox="1">
                <a:spLocks noChangeArrowheads="1"/>
              </p:cNvSpPr>
              <p:nvPr/>
            </p:nvSpPr>
            <p:spPr bwMode="auto">
              <a:xfrm>
                <a:off x="1308100" y="3400425"/>
                <a:ext cx="68580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i="1" dirty="0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dirty="0">
                    <a:solidFill>
                      <a:schemeClr val="tx1"/>
                    </a:solidFill>
                    <a:latin typeface="Calibri" pitchFamily="34" charset="0"/>
                  </a:rPr>
                  <a:t> = </a:t>
                </a:r>
              </a:p>
            </p:txBody>
          </p:sp>
          <p:sp>
            <p:nvSpPr>
              <p:cNvPr id="30759" name="Text Box 12"/>
              <p:cNvSpPr txBox="1">
                <a:spLocks noChangeArrowheads="1"/>
              </p:cNvSpPr>
              <p:nvPr/>
            </p:nvSpPr>
            <p:spPr bwMode="auto">
              <a:xfrm>
                <a:off x="2041525" y="2991494"/>
                <a:ext cx="503664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2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3</a:t>
                </a:r>
              </a:p>
            </p:txBody>
          </p:sp>
          <p:grpSp>
            <p:nvGrpSpPr>
              <p:cNvPr id="7" name="Group 13"/>
              <p:cNvGrpSpPr>
                <a:grpSpLocks/>
              </p:cNvGrpSpPr>
              <p:nvPr/>
            </p:nvGrpSpPr>
            <p:grpSpPr bwMode="auto">
              <a:xfrm>
                <a:off x="1981200" y="3095625"/>
                <a:ext cx="76200" cy="1066800"/>
                <a:chOff x="960" y="2880"/>
                <a:chExt cx="48" cy="672"/>
              </a:xfrm>
            </p:grpSpPr>
            <p:sp>
              <p:nvSpPr>
                <p:cNvPr id="30776" name="Line 14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7" name="Line 15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8" name="Line 16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 flipH="1">
                <a:off x="2514600" y="3095625"/>
                <a:ext cx="76200" cy="1066800"/>
                <a:chOff x="960" y="2880"/>
                <a:chExt cx="48" cy="672"/>
              </a:xfrm>
            </p:grpSpPr>
            <p:sp>
              <p:nvSpPr>
                <p:cNvPr id="30773" name="Line 18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4" name="Line 19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5" name="Line 20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62" name="Line 29"/>
              <p:cNvSpPr>
                <a:spLocks noChangeShapeType="1"/>
              </p:cNvSpPr>
              <p:nvPr/>
            </p:nvSpPr>
            <p:spPr bwMode="auto">
              <a:xfrm>
                <a:off x="2743200" y="3248025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3" name="Text Box 36"/>
              <p:cNvSpPr txBox="1">
                <a:spLocks noChangeArrowheads="1"/>
              </p:cNvSpPr>
              <p:nvPr/>
            </p:nvSpPr>
            <p:spPr bwMode="auto">
              <a:xfrm>
                <a:off x="4267200" y="3200400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01</a:t>
                </a:r>
              </a:p>
            </p:txBody>
          </p:sp>
          <p:sp>
            <p:nvSpPr>
              <p:cNvPr id="30764" name="Text Box 42"/>
              <p:cNvSpPr txBox="1">
                <a:spLocks noChangeArrowheads="1"/>
              </p:cNvSpPr>
              <p:nvPr/>
            </p:nvSpPr>
            <p:spPr bwMode="auto">
              <a:xfrm>
                <a:off x="5562601" y="3400425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02</a:t>
                </a:r>
              </a:p>
            </p:txBody>
          </p:sp>
          <p:sp>
            <p:nvSpPr>
              <p:cNvPr id="30765" name="Text Box 33"/>
              <p:cNvSpPr txBox="1">
                <a:spLocks noChangeArrowheads="1"/>
              </p:cNvSpPr>
              <p:nvPr/>
            </p:nvSpPr>
            <p:spPr bwMode="auto">
              <a:xfrm>
                <a:off x="3124200" y="3048000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00</a:t>
                </a:r>
              </a:p>
            </p:txBody>
          </p:sp>
          <p:cxnSp>
            <p:nvCxnSpPr>
              <p:cNvPr id="73" name="Straight Arrow Connector 72"/>
              <p:cNvCxnSpPr/>
              <p:nvPr/>
            </p:nvCxnSpPr>
            <p:spPr>
              <a:xfrm flipV="1">
                <a:off x="2743274" y="3429992"/>
                <a:ext cx="1447836" cy="7626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>
                <a:stCxn id="30765" idx="3"/>
              </p:cNvCxnSpPr>
              <p:nvPr/>
            </p:nvCxnSpPr>
            <p:spPr>
              <a:xfrm>
                <a:off x="3625946" y="3248873"/>
                <a:ext cx="565164" cy="1048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>
                <a:off x="4749924" y="3463357"/>
                <a:ext cx="736618" cy="1191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 flipV="1">
                <a:off x="2743274" y="3658774"/>
                <a:ext cx="2743268" cy="15252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70" name="Text Box 42"/>
              <p:cNvSpPr txBox="1">
                <a:spLocks noChangeArrowheads="1"/>
              </p:cNvSpPr>
              <p:nvPr/>
            </p:nvSpPr>
            <p:spPr bwMode="auto">
              <a:xfrm>
                <a:off x="6756176" y="3581400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03</a:t>
                </a:r>
              </a:p>
            </p:txBody>
          </p:sp>
          <p:cxnSp>
            <p:nvCxnSpPr>
              <p:cNvPr id="83" name="Straight Arrow Connector 82"/>
              <p:cNvCxnSpPr/>
              <p:nvPr/>
            </p:nvCxnSpPr>
            <p:spPr>
              <a:xfrm>
                <a:off x="6019956" y="3658774"/>
                <a:ext cx="736618" cy="1191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flipV="1">
                <a:off x="2743274" y="3887556"/>
                <a:ext cx="4038701" cy="15252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757" name="TextBox 87"/>
            <p:cNvSpPr txBox="1">
              <a:spLocks noChangeArrowheads="1"/>
            </p:cNvSpPr>
            <p:nvPr/>
          </p:nvSpPr>
          <p:spPr bwMode="auto">
            <a:xfrm>
              <a:off x="228600" y="32004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Sequential:</a:t>
              </a:r>
            </a:p>
          </p:txBody>
        </p:sp>
      </p:grpSp>
      <p:grpSp>
        <p:nvGrpSpPr>
          <p:cNvPr id="9" name="Group 148"/>
          <p:cNvGrpSpPr>
            <a:grpSpLocks/>
          </p:cNvGrpSpPr>
          <p:nvPr/>
        </p:nvGrpSpPr>
        <p:grpSpPr bwMode="auto">
          <a:xfrm>
            <a:off x="228600" y="4252913"/>
            <a:ext cx="6978650" cy="1323975"/>
            <a:chOff x="304800" y="4515567"/>
            <a:chExt cx="6979077" cy="1323439"/>
          </a:xfrm>
        </p:grpSpPr>
        <p:grpSp>
          <p:nvGrpSpPr>
            <p:cNvPr id="10" name="Group 145"/>
            <p:cNvGrpSpPr>
              <a:grpSpLocks/>
            </p:cNvGrpSpPr>
            <p:nvPr/>
          </p:nvGrpSpPr>
          <p:grpSpPr bwMode="auto">
            <a:xfrm>
              <a:off x="1854190" y="4515567"/>
              <a:ext cx="5429687" cy="1323439"/>
              <a:chOff x="1854190" y="4515567"/>
              <a:chExt cx="5429687" cy="1323439"/>
            </a:xfrm>
          </p:grpSpPr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1854190" y="4924425"/>
                <a:ext cx="68580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i="1" dirty="0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dirty="0">
                    <a:solidFill>
                      <a:schemeClr val="tx1"/>
                    </a:solidFill>
                    <a:latin typeface="Calibri" pitchFamily="34" charset="0"/>
                  </a:rPr>
                  <a:t> = </a:t>
                </a:r>
              </a:p>
            </p:txBody>
          </p:sp>
          <p:sp>
            <p:nvSpPr>
              <p:cNvPr id="30731" name="Text Box 12"/>
              <p:cNvSpPr txBox="1">
                <a:spLocks noChangeArrowheads="1"/>
              </p:cNvSpPr>
              <p:nvPr/>
            </p:nvSpPr>
            <p:spPr bwMode="auto">
              <a:xfrm>
                <a:off x="2574925" y="4515567"/>
                <a:ext cx="503680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2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3</a:t>
                </a:r>
              </a:p>
            </p:txBody>
          </p:sp>
          <p:grpSp>
            <p:nvGrpSpPr>
              <p:cNvPr id="11" name="Group 13"/>
              <p:cNvGrpSpPr>
                <a:grpSpLocks/>
              </p:cNvGrpSpPr>
              <p:nvPr/>
            </p:nvGrpSpPr>
            <p:grpSpPr bwMode="auto">
              <a:xfrm>
                <a:off x="2514600" y="4619625"/>
                <a:ext cx="76200" cy="1066800"/>
                <a:chOff x="960" y="2880"/>
                <a:chExt cx="48" cy="672"/>
              </a:xfrm>
            </p:grpSpPr>
            <p:sp>
              <p:nvSpPr>
                <p:cNvPr id="30753" name="Line 14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4" name="Line 15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5" name="Line 16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7"/>
              <p:cNvGrpSpPr>
                <a:grpSpLocks/>
              </p:cNvGrpSpPr>
              <p:nvPr/>
            </p:nvGrpSpPr>
            <p:grpSpPr bwMode="auto">
              <a:xfrm flipH="1">
                <a:off x="3048000" y="4619625"/>
                <a:ext cx="76200" cy="1066800"/>
                <a:chOff x="960" y="2880"/>
                <a:chExt cx="48" cy="672"/>
              </a:xfrm>
            </p:grpSpPr>
            <p:sp>
              <p:nvSpPr>
                <p:cNvPr id="30750" name="Line 18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1" name="Line 19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2" name="Line 20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34" name="Line 29"/>
              <p:cNvSpPr>
                <a:spLocks noChangeShapeType="1"/>
              </p:cNvSpPr>
              <p:nvPr/>
            </p:nvSpPr>
            <p:spPr bwMode="auto">
              <a:xfrm>
                <a:off x="3276600" y="4772025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5" name="Line 30"/>
              <p:cNvSpPr>
                <a:spLocks noChangeShapeType="1"/>
              </p:cNvSpPr>
              <p:nvPr/>
            </p:nvSpPr>
            <p:spPr bwMode="auto">
              <a:xfrm>
                <a:off x="3276600" y="5000625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6" name="Text Box 33"/>
              <p:cNvSpPr txBox="1">
                <a:spLocks noChangeArrowheads="1"/>
              </p:cNvSpPr>
              <p:nvPr/>
            </p:nvSpPr>
            <p:spPr bwMode="auto">
              <a:xfrm>
                <a:off x="3733800" y="4572000"/>
                <a:ext cx="502077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00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01</a:t>
                </a:r>
              </a:p>
            </p:txBody>
          </p:sp>
          <p:sp>
            <p:nvSpPr>
              <p:cNvPr id="30737" name="Text Box 36"/>
              <p:cNvSpPr txBox="1">
                <a:spLocks noChangeArrowheads="1"/>
              </p:cNvSpPr>
              <p:nvPr/>
            </p:nvSpPr>
            <p:spPr bwMode="auto">
              <a:xfrm>
                <a:off x="4800601" y="4736068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01</a:t>
                </a:r>
              </a:p>
            </p:txBody>
          </p:sp>
          <p:sp>
            <p:nvSpPr>
              <p:cNvPr id="30738" name="Text Box 37"/>
              <p:cNvSpPr txBox="1">
                <a:spLocks noChangeArrowheads="1"/>
              </p:cNvSpPr>
              <p:nvPr/>
            </p:nvSpPr>
            <p:spPr bwMode="auto">
              <a:xfrm>
                <a:off x="4800601" y="5116512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11</a:t>
                </a:r>
              </a:p>
            </p:txBody>
          </p:sp>
          <p:sp>
            <p:nvSpPr>
              <p:cNvPr id="30739" name="Text Box 42"/>
              <p:cNvSpPr txBox="1">
                <a:spLocks noChangeArrowheads="1"/>
              </p:cNvSpPr>
              <p:nvPr/>
            </p:nvSpPr>
            <p:spPr bwMode="auto">
              <a:xfrm>
                <a:off x="5867400" y="4953000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02</a:t>
                </a:r>
              </a:p>
            </p:txBody>
          </p:sp>
          <p:cxnSp>
            <p:nvCxnSpPr>
              <p:cNvPr id="123" name="Straight Arrow Connector 122"/>
              <p:cNvCxnSpPr>
                <a:endCxn id="30737" idx="1"/>
              </p:cNvCxnSpPr>
              <p:nvPr/>
            </p:nvCxnSpPr>
            <p:spPr>
              <a:xfrm>
                <a:off x="4267443" y="4801201"/>
                <a:ext cx="533433" cy="13488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/>
              <p:cNvCxnSpPr/>
              <p:nvPr/>
            </p:nvCxnSpPr>
            <p:spPr>
              <a:xfrm flipV="1">
                <a:off x="4267443" y="5029709"/>
                <a:ext cx="533433" cy="76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>
                <a:off x="5258103" y="4953540"/>
                <a:ext cx="533433" cy="1206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Arrow Connector 134"/>
              <p:cNvCxnSpPr/>
              <p:nvPr/>
            </p:nvCxnSpPr>
            <p:spPr>
              <a:xfrm flipV="1">
                <a:off x="5258103" y="5182047"/>
                <a:ext cx="533433" cy="76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44" name="Text Box 37"/>
              <p:cNvSpPr txBox="1">
                <a:spLocks noChangeArrowheads="1"/>
              </p:cNvSpPr>
              <p:nvPr/>
            </p:nvSpPr>
            <p:spPr bwMode="auto">
              <a:xfrm>
                <a:off x="5867400" y="5410200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11</a:t>
                </a:r>
              </a:p>
            </p:txBody>
          </p:sp>
          <p:cxnSp>
            <p:nvCxnSpPr>
              <p:cNvPr id="138" name="Straight Arrow Connector 137"/>
              <p:cNvCxnSpPr/>
              <p:nvPr/>
            </p:nvCxnSpPr>
            <p:spPr>
              <a:xfrm>
                <a:off x="3276782" y="5562893"/>
                <a:ext cx="2514754" cy="15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/>
              <p:cNvCxnSpPr>
                <a:endCxn id="30738" idx="1"/>
              </p:cNvCxnSpPr>
              <p:nvPr/>
            </p:nvCxnSpPr>
            <p:spPr>
              <a:xfrm flipV="1">
                <a:off x="3276782" y="5316929"/>
                <a:ext cx="1524093" cy="1745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47" name="Text Box 42"/>
              <p:cNvSpPr txBox="1">
                <a:spLocks noChangeArrowheads="1"/>
              </p:cNvSpPr>
              <p:nvPr/>
            </p:nvSpPr>
            <p:spPr bwMode="auto">
              <a:xfrm>
                <a:off x="6781800" y="5181600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03</a:t>
                </a:r>
              </a:p>
            </p:txBody>
          </p:sp>
          <p:cxnSp>
            <p:nvCxnSpPr>
              <p:cNvPr id="142" name="Straight Arrow Connector 141"/>
              <p:cNvCxnSpPr/>
              <p:nvPr/>
            </p:nvCxnSpPr>
            <p:spPr>
              <a:xfrm>
                <a:off x="6324968" y="5258216"/>
                <a:ext cx="533433" cy="1206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 flipV="1">
                <a:off x="6324968" y="5486724"/>
                <a:ext cx="533433" cy="76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729" name="TextBox 143"/>
            <p:cNvSpPr txBox="1">
              <a:spLocks noChangeArrowheads="1"/>
            </p:cNvSpPr>
            <p:nvPr/>
          </p:nvSpPr>
          <p:spPr bwMode="auto">
            <a:xfrm>
              <a:off x="304800" y="4800600"/>
              <a:ext cx="1905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Dual Core:</a:t>
              </a:r>
            </a:p>
          </p:txBody>
        </p:sp>
      </p:grpSp>
      <p:sp>
        <p:nvSpPr>
          <p:cNvPr id="145" name="TextBox 144"/>
          <p:cNvSpPr txBox="1">
            <a:spLocks noChangeArrowheads="1"/>
          </p:cNvSpPr>
          <p:nvPr/>
        </p:nvSpPr>
        <p:spPr bwMode="auto">
          <a:xfrm>
            <a:off x="1727057" y="5969000"/>
            <a:ext cx="5026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latin typeface="Calibri" pitchFamily="34" charset="0"/>
              </a:rPr>
              <a:t>Can </a:t>
            </a:r>
            <a:r>
              <a:rPr lang="en-US" sz="2400" dirty="0" smtClean="0">
                <a:latin typeface="Calibri" pitchFamily="34" charset="0"/>
              </a:rPr>
              <a:t>choose </a:t>
            </a:r>
            <a:r>
              <a:rPr lang="en-US" sz="2400" dirty="0">
                <a:latin typeface="Calibri" pitchFamily="34" charset="0"/>
              </a:rPr>
              <a:t>reduction tree dynamically</a:t>
            </a:r>
          </a:p>
        </p:txBody>
      </p:sp>
      <p:sp>
        <p:nvSpPr>
          <p:cNvPr id="150" name="TextBox 149"/>
          <p:cNvSpPr txBox="1">
            <a:spLocks noChangeArrowheads="1"/>
          </p:cNvSpPr>
          <p:nvPr/>
        </p:nvSpPr>
        <p:spPr bwMode="auto">
          <a:xfrm>
            <a:off x="685800" y="5613400"/>
            <a:ext cx="79422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</a:rPr>
              <a:t>Multicore / </a:t>
            </a:r>
            <a:r>
              <a:rPr lang="en-US" sz="2400" dirty="0" err="1">
                <a:latin typeface="Calibri" pitchFamily="34" charset="0"/>
              </a:rPr>
              <a:t>Multisocket</a:t>
            </a:r>
            <a:r>
              <a:rPr lang="en-US" sz="2400" dirty="0">
                <a:latin typeface="Calibri" pitchFamily="34" charset="0"/>
              </a:rPr>
              <a:t> / </a:t>
            </a:r>
            <a:r>
              <a:rPr lang="en-US" sz="2400" dirty="0" err="1">
                <a:latin typeface="Calibri" pitchFamily="34" charset="0"/>
              </a:rPr>
              <a:t>Multirack</a:t>
            </a:r>
            <a:r>
              <a:rPr lang="en-US" sz="2400" dirty="0">
                <a:latin typeface="Calibri" pitchFamily="34" charset="0"/>
              </a:rPr>
              <a:t> / Multisite / Out-of-core:  ?</a:t>
            </a:r>
          </a:p>
        </p:txBody>
      </p:sp>
      <p:sp>
        <p:nvSpPr>
          <p:cNvPr id="86" name="Text Box 17"/>
          <p:cNvSpPr txBox="1">
            <a:spLocks noChangeArrowheads="1"/>
          </p:cNvSpPr>
          <p:nvPr/>
        </p:nvSpPr>
        <p:spPr bwMode="auto">
          <a:xfrm>
            <a:off x="5849938" y="3721100"/>
            <a:ext cx="27098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1600" b="1" dirty="0" smtClean="0">
                <a:solidFill>
                  <a:srgbClr val="000066"/>
                </a:solidFill>
              </a:rPr>
              <a:t>Work by Laura </a:t>
            </a:r>
            <a:r>
              <a:rPr lang="en-US" sz="1600" b="1" dirty="0" err="1" smtClean="0">
                <a:solidFill>
                  <a:srgbClr val="000066"/>
                </a:solidFill>
              </a:rPr>
              <a:t>Grigori</a:t>
            </a:r>
            <a:r>
              <a:rPr lang="en-US" sz="1600" b="1" dirty="0" smtClean="0">
                <a:solidFill>
                  <a:srgbClr val="000066"/>
                </a:solidFill>
              </a:rPr>
              <a:t>, Jim </a:t>
            </a:r>
            <a:r>
              <a:rPr lang="en-US" sz="1600" b="1" dirty="0" err="1" smtClean="0">
                <a:solidFill>
                  <a:srgbClr val="000066"/>
                </a:solidFill>
              </a:rPr>
              <a:t>Demmel</a:t>
            </a:r>
            <a:r>
              <a:rPr lang="en-US" sz="1600" b="1" dirty="0" smtClean="0">
                <a:solidFill>
                  <a:srgbClr val="000066"/>
                </a:solidFill>
              </a:rPr>
              <a:t>, Mark </a:t>
            </a:r>
            <a:r>
              <a:rPr lang="en-US" sz="1600" b="1" dirty="0" err="1" smtClean="0">
                <a:solidFill>
                  <a:srgbClr val="000066"/>
                </a:solidFill>
              </a:rPr>
              <a:t>Hoemmen</a:t>
            </a:r>
            <a:r>
              <a:rPr lang="en-US" sz="1600" b="1" dirty="0" smtClean="0">
                <a:solidFill>
                  <a:srgbClr val="000066"/>
                </a:solidFill>
              </a:rPr>
              <a:t>, </a:t>
            </a:r>
            <a:r>
              <a:rPr lang="en-US" sz="1600" b="1" dirty="0" err="1" smtClean="0">
                <a:solidFill>
                  <a:srgbClr val="000066"/>
                </a:solidFill>
              </a:rPr>
              <a:t>Julien</a:t>
            </a:r>
            <a:r>
              <a:rPr lang="en-US" sz="1600" b="1" dirty="0" smtClean="0">
                <a:solidFill>
                  <a:srgbClr val="000066"/>
                </a:solidFill>
              </a:rPr>
              <a:t> </a:t>
            </a:r>
            <a:r>
              <a:rPr lang="en-US" sz="1600" b="1" dirty="0" err="1" smtClean="0">
                <a:solidFill>
                  <a:srgbClr val="000066"/>
                </a:solidFill>
              </a:rPr>
              <a:t>Langou</a:t>
            </a:r>
            <a:endParaRPr lang="en-US" sz="3600" b="1" dirty="0">
              <a:solidFill>
                <a:srgbClr val="000066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6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Powers Kernel (and TSQR) in GMRES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22806-2C00-644B-BCAA-E5B6EBC9D46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11" name="Picture 10" descr="diag_trial1_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30300"/>
            <a:ext cx="6400800" cy="4838700"/>
          </a:xfrm>
          <a:prstGeom prst="rect">
            <a:avLst/>
          </a:prstGeom>
        </p:spPr>
      </p:pic>
      <p:pic>
        <p:nvPicPr>
          <p:cNvPr id="12" name="Picture 11" descr="diag_trial1_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30300"/>
            <a:ext cx="6400800" cy="4838700"/>
          </a:xfrm>
          <a:prstGeom prst="rect">
            <a:avLst/>
          </a:prstGeom>
        </p:spPr>
      </p:pic>
      <p:pic>
        <p:nvPicPr>
          <p:cNvPr id="16" name="Picture 15" descr="diag_trial1_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30300"/>
            <a:ext cx="6400800" cy="4838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8513" y="6054167"/>
            <a:ext cx="769620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104178"/>
                </a:solidFill>
              </a:rPr>
              <a:t>Jim </a:t>
            </a:r>
            <a:r>
              <a:rPr lang="en-US" sz="1800" i="1" dirty="0" err="1" smtClean="0">
                <a:solidFill>
                  <a:srgbClr val="104178"/>
                </a:solidFill>
              </a:rPr>
              <a:t>Demmel</a:t>
            </a:r>
            <a:r>
              <a:rPr lang="en-US" sz="1800" i="1" dirty="0" smtClean="0">
                <a:solidFill>
                  <a:srgbClr val="104178"/>
                </a:solidFill>
              </a:rPr>
              <a:t>, Mark </a:t>
            </a:r>
            <a:r>
              <a:rPr lang="en-US" sz="1800" i="1" dirty="0" err="1" smtClean="0">
                <a:solidFill>
                  <a:srgbClr val="104178"/>
                </a:solidFill>
              </a:rPr>
              <a:t>Hoemmen</a:t>
            </a:r>
            <a:r>
              <a:rPr lang="en-US" sz="1800" i="1" dirty="0" smtClean="0">
                <a:solidFill>
                  <a:srgbClr val="104178"/>
                </a:solidFill>
              </a:rPr>
              <a:t>, </a:t>
            </a:r>
            <a:r>
              <a:rPr lang="en-US" sz="1800" i="1" dirty="0" err="1" smtClean="0">
                <a:solidFill>
                  <a:srgbClr val="104178"/>
                </a:solidFill>
              </a:rPr>
              <a:t>Marghoob</a:t>
            </a:r>
            <a:r>
              <a:rPr lang="en-US" sz="1800" i="1" dirty="0" smtClean="0">
                <a:solidFill>
                  <a:srgbClr val="104178"/>
                </a:solidFill>
              </a:rPr>
              <a:t> </a:t>
            </a:r>
            <a:r>
              <a:rPr lang="en-US" sz="1800" i="1" dirty="0" err="1" smtClean="0">
                <a:solidFill>
                  <a:srgbClr val="104178"/>
                </a:solidFill>
              </a:rPr>
              <a:t>Mohiyuddin</a:t>
            </a:r>
            <a:r>
              <a:rPr lang="en-US" sz="1800" i="1" dirty="0" smtClean="0">
                <a:solidFill>
                  <a:srgbClr val="104178"/>
                </a:solidFill>
              </a:rPr>
              <a:t>, Kathy Yelick </a:t>
            </a:r>
            <a:endParaRPr lang="en-US" sz="1800" i="1" dirty="0">
              <a:solidFill>
                <a:srgbClr val="104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0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298825" y="239056"/>
            <a:ext cx="8845176" cy="41036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Communication-Avoiding </a:t>
            </a:r>
            <a:r>
              <a:rPr lang="en-US" dirty="0" err="1" smtClean="0"/>
              <a:t>Krylov</a:t>
            </a:r>
            <a:r>
              <a:rPr lang="en-US" dirty="0" smtClean="0"/>
              <a:t> Method (GMRES)</a:t>
            </a:r>
          </a:p>
        </p:txBody>
      </p:sp>
      <p:pic>
        <p:nvPicPr>
          <p:cNvPr id="43011" name="Picture 4" descr="bar_r60_p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22400"/>
            <a:ext cx="7543800" cy="535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0" y="990600"/>
            <a:ext cx="4940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on 8 core </a:t>
            </a:r>
            <a:r>
              <a:rPr lang="en-US" dirty="0" err="1" smtClean="0"/>
              <a:t>Clovertown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27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914400"/>
            <a:ext cx="5029200" cy="525938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dirty="0"/>
              <a:t>Developed for Image </a:t>
            </a:r>
            <a:r>
              <a:rPr lang="en-US" dirty="0" smtClean="0"/>
              <a:t>Processing</a:t>
            </a:r>
            <a:endParaRPr lang="en-US" dirty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r>
              <a:rPr lang="en-US" sz="2000" dirty="0" smtClean="0"/>
              <a:t>10</a:t>
            </a:r>
            <a:r>
              <a:rPr lang="en-US" sz="2000" dirty="0"/>
              <a:t>+ FTEs developing </a:t>
            </a:r>
            <a:r>
              <a:rPr lang="en-US" sz="2000" dirty="0" smtClean="0"/>
              <a:t>Halide</a:t>
            </a:r>
            <a:endParaRPr lang="en-US" sz="2000" dirty="0"/>
          </a:p>
          <a:p>
            <a:pPr lvl="1">
              <a:defRPr/>
            </a:pPr>
            <a:r>
              <a:rPr lang="en-US" sz="2000" dirty="0" smtClean="0"/>
              <a:t>50</a:t>
            </a:r>
            <a:r>
              <a:rPr lang="en-US" sz="2000" dirty="0"/>
              <a:t>+ FTEs </a:t>
            </a:r>
            <a:r>
              <a:rPr lang="en-US" sz="2000" dirty="0" smtClean="0"/>
              <a:t>use it; </a:t>
            </a:r>
            <a:r>
              <a:rPr lang="en-US" sz="2000" dirty="0"/>
              <a:t>&gt; 20 </a:t>
            </a:r>
            <a:r>
              <a:rPr lang="en-US" sz="2000" dirty="0" err="1"/>
              <a:t>kLOC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dirty="0" smtClean="0"/>
              <a:t>HPGMG (</a:t>
            </a:r>
            <a:r>
              <a:rPr lang="en-US" dirty="0" err="1" smtClean="0"/>
              <a:t>Multigrid</a:t>
            </a:r>
            <a:r>
              <a:rPr lang="en-US" dirty="0" smtClean="0"/>
              <a:t> on Halide)</a:t>
            </a:r>
          </a:p>
          <a:p>
            <a:r>
              <a:rPr lang="en-US" sz="2000" dirty="0" smtClean="0"/>
              <a:t>Halide Algorithm by domain </a:t>
            </a:r>
            <a:r>
              <a:rPr lang="en-US" sz="2000" dirty="0"/>
              <a:t>expert</a:t>
            </a:r>
          </a:p>
          <a:p>
            <a:pPr lvl="2">
              <a:spcBef>
                <a:spcPts val="300"/>
              </a:spcBef>
            </a:pPr>
            <a:endParaRPr lang="en-US" sz="1300" dirty="0"/>
          </a:p>
          <a:p>
            <a:pPr lvl="2">
              <a:spcBef>
                <a:spcPts val="300"/>
              </a:spcBef>
            </a:pPr>
            <a:endParaRPr lang="en-US" sz="13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Halide Schedule either</a:t>
            </a:r>
          </a:p>
          <a:p>
            <a:pPr lvl="1"/>
            <a:r>
              <a:rPr lang="en-US" sz="1550" dirty="0"/>
              <a:t>A</a:t>
            </a:r>
            <a:r>
              <a:rPr lang="en-US" sz="1550" dirty="0" smtClean="0"/>
              <a:t>uto-generated by autotuning with </a:t>
            </a:r>
            <a:r>
              <a:rPr lang="en-US" sz="1550" dirty="0" err="1" smtClean="0"/>
              <a:t>opentuner</a:t>
            </a:r>
            <a:endParaRPr lang="en-US" sz="1550" dirty="0" smtClean="0"/>
          </a:p>
          <a:p>
            <a:pPr lvl="1"/>
            <a:r>
              <a:rPr lang="en-US" sz="1550" dirty="0" smtClean="0"/>
              <a:t>Or hand created by an optimization expert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05"/>
            <a:ext cx="9144000" cy="960438"/>
          </a:xfrm>
        </p:spPr>
        <p:txBody>
          <a:bodyPr lIns="0" rIns="0">
            <a:normAutofit/>
          </a:bodyPr>
          <a:lstStyle/>
          <a:p>
            <a:pPr lvl="1">
              <a:defRPr/>
            </a:pPr>
            <a:r>
              <a:rPr lang="en-US" sz="2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Condensed Bold"/>
                <a:cs typeface="Arial" pitchFamily="34" charset="0"/>
              </a:rPr>
              <a:t>   DSLs popular outside scientific computing</a:t>
            </a:r>
            <a:endPara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Condensed Bold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5257800" y="944724"/>
            <a:ext cx="38862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Halide performance</a:t>
            </a:r>
          </a:p>
          <a:p>
            <a:r>
              <a:rPr lang="en-US" sz="1800" b="0" dirty="0" err="1" smtClean="0"/>
              <a:t>Autogenerated</a:t>
            </a:r>
            <a:r>
              <a:rPr lang="en-US" sz="1800" b="0" dirty="0" smtClean="0"/>
              <a:t> schedule for CPU</a:t>
            </a:r>
          </a:p>
          <a:p>
            <a:r>
              <a:rPr lang="en-US" sz="1800" b="0" dirty="0"/>
              <a:t>Hand created schedule for GPU</a:t>
            </a:r>
          </a:p>
          <a:p>
            <a:r>
              <a:rPr lang="en-US" sz="1800" b="0" dirty="0"/>
              <a:t>No change to the algorithm</a:t>
            </a:r>
          </a:p>
          <a:p>
            <a:pPr lvl="1"/>
            <a:endParaRPr lang="en-US" sz="16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53865" y="3759200"/>
            <a:ext cx="3048000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898989"/>
            </a:solidFill>
            <a:miter lim="0"/>
            <a:headEnd/>
            <a:tailEnd/>
          </a:ln>
          <a:effectLst>
            <a:outerShdw blurRad="76200" dist="63500" dir="2700000" algn="ctr" rotWithShape="0">
              <a:srgbClr val="808080">
                <a:alpha val="50000"/>
              </a:srgbClr>
            </a:outerShdw>
          </a:effectLst>
        </p:spPr>
        <p:txBody>
          <a:bodyPr lIns="16002" tIns="16002" rIns="16002" bIns="16002"/>
          <a:lstStyle/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Func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("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"),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("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"),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chebyshev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("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chebyshev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");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Var i("i"),j("j"),k("k");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=  a*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alpha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- b*h2inv*(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 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(i-1,j,k)*(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(i-1,j,k))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(i,j-1,k)*(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(i,j-1,k))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(i,j,k-1)*(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(i,j,k-1))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= 1.0f / (a*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alpha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- b*h2inv*(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 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(i-1,j,k)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(i,j-1,k)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(i,j,k-1)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 - 2.0f)));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chebyshev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=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c1*(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)-x_nm1(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))+ 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                 c2*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rhs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)-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));</a:t>
            </a:r>
          </a:p>
          <a:p>
            <a:pPr defTabSz="272034" eaLnBrk="1">
              <a:tabLst>
                <a:tab pos="634746" algn="l"/>
              </a:tabLst>
              <a:defRPr/>
            </a:pPr>
            <a:endParaRPr lang="nl-NL" sz="400" dirty="0">
              <a:solidFill>
                <a:schemeClr val="tx1"/>
              </a:solidFill>
              <a:latin typeface="Courier"/>
              <a:ea typeface="MS PGothic" charset="0"/>
              <a:cs typeface="Courier"/>
            </a:endParaRPr>
          </a:p>
          <a:p>
            <a:pPr defTabSz="272034" eaLnBrk="1">
              <a:tabLst>
                <a:tab pos="634746" algn="l"/>
              </a:tabLst>
              <a:defRPr/>
            </a:pPr>
            <a:endParaRPr lang="nl-NL" sz="400" dirty="0">
              <a:solidFill>
                <a:schemeClr val="tx1"/>
              </a:solidFill>
              <a:latin typeface="Courier"/>
              <a:ea typeface="MS PGothic" charset="0"/>
              <a:cs typeface="Courier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581149"/>
              </p:ext>
            </p:extLst>
          </p:nvPr>
        </p:nvGraphicFramePr>
        <p:xfrm>
          <a:off x="5029200" y="2849724"/>
          <a:ext cx="3352800" cy="342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22876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B1F13A-AF70-7344-9987-CA9F2C91CA11}" type="slidenum">
              <a:rPr lang="en-US" smtClean="0"/>
              <a:t>38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09600" y="1447801"/>
            <a:ext cx="3732909" cy="770870"/>
            <a:chOff x="1093396" y="1600200"/>
            <a:chExt cx="4011046" cy="987364"/>
          </a:xfrm>
        </p:grpSpPr>
        <p:pic>
          <p:nvPicPr>
            <p:cNvPr id="12" name="Adobe.pdf"/>
            <p:cNvPicPr>
              <a:picLocks noChangeAspect="1" noChangeArrowheads="1"/>
            </p:cNvPicPr>
            <p:nvPr/>
          </p:nvPicPr>
          <p:blipFill>
            <a:blip r:embed="rId3" cstate="screen">
              <a:alphaModFix amt="9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396" y="1666565"/>
              <a:ext cx="909637" cy="909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92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grpSp>
          <p:nvGrpSpPr>
            <p:cNvPr id="13" name="Group 6"/>
            <p:cNvGrpSpPr>
              <a:grpSpLocks/>
            </p:cNvGrpSpPr>
            <p:nvPr/>
          </p:nvGrpSpPr>
          <p:grpSpPr bwMode="auto">
            <a:xfrm>
              <a:off x="2209061" y="1737829"/>
              <a:ext cx="979835" cy="755823"/>
              <a:chOff x="0" y="0"/>
              <a:chExt cx="5765800" cy="4541521"/>
            </a:xfrm>
          </p:grpSpPr>
          <p:pic>
            <p:nvPicPr>
              <p:cNvPr id="18" name="google-glass-wallpaper-hd2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765800" cy="4541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droppedImage.pdf"/>
              <p:cNvPicPr/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179" y="758375"/>
                <a:ext cx="3748206" cy="14208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76200" dist="50800" dir="5400000" rotWithShape="0">
                  <a:srgbClr val="000000">
                    <a:alpha val="50000"/>
                  </a:srgbClr>
                </a:outerShdw>
              </a:effectLst>
            </p:spPr>
          </p:pic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7193" y="1737829"/>
              <a:ext cx="743631" cy="756084"/>
            </a:xfrm>
            <a:prstGeom prst="rect">
              <a:avLst/>
            </a:prstGeom>
          </p:spPr>
        </p:pic>
        <p:sp>
          <p:nvSpPr>
            <p:cNvPr id="15" name="Rounded Rectangle 14"/>
            <p:cNvSpPr/>
            <p:nvPr/>
          </p:nvSpPr>
          <p:spPr>
            <a:xfrm>
              <a:off x="4369301" y="1737829"/>
              <a:ext cx="720080" cy="756084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80000">
                  <a:srgbClr val="BC0000"/>
                </a:gs>
                <a:gs pos="100000">
                  <a:srgbClr val="FF0000"/>
                </a:gs>
              </a:gsLst>
            </a:grad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47078" y="1600200"/>
              <a:ext cx="391339" cy="394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Footlight MT Light"/>
                  <a:cs typeface="Footlight MT Light"/>
                </a:rPr>
                <a:t>g</a:t>
              </a:r>
              <a:r>
                <a:rPr lang="en-US" sz="1100" b="1" dirty="0" smtClean="0">
                  <a:solidFill>
                    <a:schemeClr val="bg1"/>
                  </a:solidFill>
                </a:rPr>
                <a:t>+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69301" y="1989674"/>
              <a:ext cx="735141" cy="5978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uphemia UCAS"/>
                  <a:cs typeface="Euphemia UCAS"/>
                </a:rPr>
                <a:t>Image </a:t>
              </a:r>
            </a:p>
            <a:p>
              <a:pPr>
                <a:lnSpc>
                  <a:spcPct val="80000"/>
                </a:lnSpc>
              </a:pPr>
              <a:r>
                <a:rPr lang="en-US" sz="1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uphemia UCAS"/>
                  <a:cs typeface="Euphemia UCAS"/>
                </a:rPr>
                <a:t>Auto</a:t>
              </a:r>
            </a:p>
            <a:p>
              <a:pPr>
                <a:lnSpc>
                  <a:spcPct val="80000"/>
                </a:lnSpc>
              </a:pPr>
              <a:r>
                <a:rPr lang="en-US" sz="1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uphemia UCAS"/>
                  <a:cs typeface="Euphemia UCAS"/>
                </a:rPr>
                <a:t>Enhance</a:t>
              </a:r>
              <a:endParaRPr lang="en-US" sz="1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phemia UCAS"/>
                <a:cs typeface="Euphemia UCA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317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39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Breakthrough science conjecture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490"/>
            <a:ext cx="8229600" cy="1859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Open Problem: Compiling for communication optimality</a:t>
            </a:r>
            <a:r>
              <a:rPr lang="is-IS" dirty="0" smtClean="0">
                <a:solidFill>
                  <a:schemeClr val="bg1"/>
                </a:solidFill>
              </a:rPr>
              <a:t>…</a:t>
            </a:r>
          </a:p>
          <a:p>
            <a:pPr marL="0" indent="0">
              <a:buNone/>
            </a:pP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smtClean="0">
                <a:solidFill>
                  <a:schemeClr val="bg1"/>
                </a:solidFill>
              </a:rPr>
              <a:t> ... </a:t>
            </a:r>
            <a:r>
              <a:rPr lang="en-US" dirty="0" smtClean="0">
                <a:solidFill>
                  <a:schemeClr val="bg1"/>
                </a:solidFill>
              </a:rPr>
              <a:t>with irregular loop nests and </a:t>
            </a:r>
            <a:r>
              <a:rPr lang="en-US" dirty="0" err="1" smtClean="0">
                <a:solidFill>
                  <a:schemeClr val="bg1"/>
                </a:solidFill>
              </a:rPr>
              <a:t>sparsity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94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118" y="1219200"/>
            <a:ext cx="7868666" cy="48690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618"/>
            <a:ext cx="7454900" cy="739381"/>
          </a:xfrm>
        </p:spPr>
        <p:txBody>
          <a:bodyPr>
            <a:noAutofit/>
          </a:bodyPr>
          <a:lstStyle/>
          <a:p>
            <a:r>
              <a:rPr lang="en-US" dirty="0" smtClean="0"/>
              <a:t>Beyond Domain Decomposition</a:t>
            </a:r>
            <a:r>
              <a:rPr lang="en-US" dirty="0"/>
              <a:t/>
            </a:r>
            <a:br>
              <a:rPr lang="en-US" dirty="0"/>
            </a:br>
            <a:r>
              <a:rPr lang="en-US" sz="2000" i="1" dirty="0" smtClean="0"/>
              <a:t>2.5D Matrix Multiply on BG/P, 16K nodes / 64K cores</a:t>
            </a:r>
            <a:endParaRPr lang="en-US" sz="2000" i="1" dirty="0"/>
          </a:p>
        </p:txBody>
      </p:sp>
      <p:pic>
        <p:nvPicPr>
          <p:cNvPr id="4" name="Content Placeholder 3" descr="mm_time_p16384.pdf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885" r="-11885"/>
          <a:stretch>
            <a:fillRect/>
          </a:stretch>
        </p:blipFill>
        <p:spPr>
          <a:xfrm>
            <a:off x="457199" y="1219200"/>
            <a:ext cx="8904155" cy="5029200"/>
          </a:xfrm>
        </p:spPr>
      </p:pic>
      <p:sp>
        <p:nvSpPr>
          <p:cNvPr id="5" name="TextBox 4"/>
          <p:cNvSpPr txBox="1"/>
          <p:nvPr/>
        </p:nvSpPr>
        <p:spPr>
          <a:xfrm>
            <a:off x="3486676" y="927100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 = 16 copies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06088" y="6248400"/>
            <a:ext cx="37819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</a:rPr>
              <a:t>EuroPar’11 (</a:t>
            </a:r>
            <a:r>
              <a:rPr lang="en-US" sz="1600" i="1" dirty="0" err="1" smtClean="0">
                <a:solidFill>
                  <a:schemeClr val="bg1"/>
                </a:solidFill>
              </a:rPr>
              <a:t>Solomonik</a:t>
            </a:r>
            <a:r>
              <a:rPr lang="en-US" sz="1600" i="1" dirty="0" smtClean="0">
                <a:solidFill>
                  <a:schemeClr val="bg1"/>
                </a:solidFill>
              </a:rPr>
              <a:t>, Demmel)</a:t>
            </a:r>
          </a:p>
          <a:p>
            <a:pPr algn="ctr"/>
            <a:r>
              <a:rPr lang="en-US" sz="1600" i="1" dirty="0" smtClean="0">
                <a:solidFill>
                  <a:schemeClr val="bg1"/>
                </a:solidFill>
              </a:rPr>
              <a:t>SC’11 paper </a:t>
            </a:r>
            <a:r>
              <a:rPr lang="en-US" sz="1600" i="1" dirty="0">
                <a:solidFill>
                  <a:schemeClr val="bg1"/>
                </a:solidFill>
              </a:rPr>
              <a:t>(</a:t>
            </a:r>
            <a:r>
              <a:rPr lang="en-US" sz="1600" i="1" dirty="0" err="1" smtClean="0">
                <a:solidFill>
                  <a:schemeClr val="bg1"/>
                </a:solidFill>
              </a:rPr>
              <a:t>Solomonik</a:t>
            </a:r>
            <a:r>
              <a:rPr lang="en-US" sz="1600" i="1" dirty="0" smtClean="0">
                <a:solidFill>
                  <a:schemeClr val="bg1"/>
                </a:solidFill>
              </a:rPr>
              <a:t>, </a:t>
            </a:r>
            <a:r>
              <a:rPr lang="en-US" sz="1600" i="1" dirty="0" err="1" smtClean="0">
                <a:solidFill>
                  <a:schemeClr val="bg1"/>
                </a:solidFill>
              </a:rPr>
              <a:t>Bhatele</a:t>
            </a:r>
            <a:r>
              <a:rPr lang="en-US" sz="1600" i="1" dirty="0" smtClean="0">
                <a:solidFill>
                  <a:schemeClr val="bg1"/>
                </a:solidFill>
              </a:rPr>
              <a:t>, Demmel)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8" y="991286"/>
            <a:ext cx="8397586" cy="52629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b="1" dirty="0" smtClean="0"/>
          </a:p>
          <a:p>
            <a:r>
              <a:rPr lang="en-US" sz="2800" b="1" dirty="0" smtClean="0"/>
              <a:t>Surprises: 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Even Matrix Multiply had room for improvement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Idea: make copies of C matrix  (as in prior 3D algorithm, but not as many)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Result is provably optimal in communication</a:t>
            </a:r>
          </a:p>
          <a:p>
            <a:endParaRPr lang="en-US" sz="2800" b="1" dirty="0" smtClean="0"/>
          </a:p>
          <a:p>
            <a:r>
              <a:rPr lang="en-US" sz="2800" b="1" dirty="0" smtClean="0">
                <a:solidFill>
                  <a:srgbClr val="FFFFD4"/>
                </a:solidFill>
              </a:rPr>
              <a:t>Lesson: Never waste fast memory</a:t>
            </a:r>
          </a:p>
          <a:p>
            <a:r>
              <a:rPr lang="en-US" sz="2800" b="1" dirty="0">
                <a:solidFill>
                  <a:srgbClr val="FFFFD4"/>
                </a:solidFill>
              </a:rPr>
              <a:t> </a:t>
            </a:r>
            <a:r>
              <a:rPr lang="en-US" sz="2800" b="1" dirty="0" smtClean="0">
                <a:solidFill>
                  <a:srgbClr val="FFFFD4"/>
                </a:solidFill>
              </a:rPr>
              <a:t>  And don’t get hung up on the owner computes rule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Can we generalize for compiler writers?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78461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>
          <a:xfrm>
            <a:off x="639763" y="306388"/>
            <a:ext cx="8250237" cy="3730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Deconstructing 2.5D Matrix Multiply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800" dirty="0" err="1" smtClean="0">
                <a:latin typeface="Arial" charset="0"/>
                <a:ea typeface="ＭＳ Ｐゴシック" charset="0"/>
                <a:cs typeface="ＭＳ Ｐゴシック" charset="0"/>
              </a:rPr>
              <a:t>Solomonick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&amp; </a:t>
            </a:r>
            <a:r>
              <a:rPr lang="en-US" sz="1800" dirty="0" err="1" smtClean="0">
                <a:latin typeface="Arial" charset="0"/>
                <a:ea typeface="ＭＳ Ｐゴシック" charset="0"/>
                <a:cs typeface="ＭＳ Ｐゴシック" charset="0"/>
              </a:rPr>
              <a:t>Demmel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38" name="Cube 3"/>
          <p:cNvSpPr>
            <a:spLocks noChangeArrowheads="1"/>
          </p:cNvSpPr>
          <p:nvPr/>
        </p:nvSpPr>
        <p:spPr bwMode="auto">
          <a:xfrm>
            <a:off x="1262063" y="1283187"/>
            <a:ext cx="3060700" cy="2783988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698428" y="1281113"/>
            <a:ext cx="2624335" cy="2344848"/>
            <a:chOff x="1698428" y="1281113"/>
            <a:chExt cx="2624335" cy="2344848"/>
          </a:xfrm>
        </p:grpSpPr>
        <p:sp>
          <p:nvSpPr>
            <p:cNvPr id="171039" name="Cube 5"/>
            <p:cNvSpPr>
              <a:spLocks noChangeArrowheads="1"/>
            </p:cNvSpPr>
            <p:nvPr/>
          </p:nvSpPr>
          <p:spPr bwMode="auto">
            <a:xfrm>
              <a:off x="2388295" y="2482124"/>
              <a:ext cx="675739" cy="309321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40" name="Rectangle 6"/>
            <p:cNvSpPr>
              <a:spLocks noChangeArrowheads="1"/>
            </p:cNvSpPr>
            <p:nvPr/>
          </p:nvSpPr>
          <p:spPr bwMode="auto">
            <a:xfrm>
              <a:off x="2099698" y="2996665"/>
              <a:ext cx="577194" cy="25188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1041" name="Group 14"/>
            <p:cNvGrpSpPr>
              <a:grpSpLocks/>
            </p:cNvGrpSpPr>
            <p:nvPr/>
          </p:nvGrpSpPr>
          <p:grpSpPr bwMode="auto">
            <a:xfrm>
              <a:off x="3920197" y="2457150"/>
              <a:ext cx="87297" cy="334295"/>
              <a:chOff x="2913856" y="2976562"/>
              <a:chExt cx="87313" cy="334171"/>
            </a:xfrm>
          </p:grpSpPr>
          <p:cxnSp>
            <p:nvCxnSpPr>
              <p:cNvPr id="171071" name="Straight Connector 9"/>
              <p:cNvCxnSpPr>
                <a:cxnSpLocks noChangeShapeType="1"/>
              </p:cNvCxnSpPr>
              <p:nvPr/>
            </p:nvCxnSpPr>
            <p:spPr bwMode="auto">
              <a:xfrm rot="5400000">
                <a:off x="2793206" y="3188494"/>
                <a:ext cx="242888" cy="15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2" name="Straight Connector 10"/>
              <p:cNvCxnSpPr>
                <a:cxnSpLocks noChangeShapeType="1"/>
              </p:cNvCxnSpPr>
              <p:nvPr/>
            </p:nvCxnSpPr>
            <p:spPr bwMode="auto">
              <a:xfrm rot="5400000">
                <a:off x="2878931" y="3098006"/>
                <a:ext cx="242888" cy="15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3" name="Straight Connector 1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911871" y="3223023"/>
                <a:ext cx="90488" cy="8493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4" name="Straight Connector 13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913460" y="2979340"/>
                <a:ext cx="90488" cy="8493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1042" name="Group 22"/>
            <p:cNvGrpSpPr>
              <a:grpSpLocks/>
            </p:cNvGrpSpPr>
            <p:nvPr/>
          </p:nvGrpSpPr>
          <p:grpSpPr bwMode="auto">
            <a:xfrm>
              <a:off x="2394084" y="1619793"/>
              <a:ext cx="665180" cy="90523"/>
              <a:chOff x="2219325" y="2867024"/>
              <a:chExt cx="665300" cy="90489"/>
            </a:xfrm>
          </p:grpSpPr>
          <p:cxnSp>
            <p:nvCxnSpPr>
              <p:cNvPr id="171067" name="Straight Connector 16"/>
              <p:cNvCxnSpPr>
                <a:cxnSpLocks noChangeShapeType="1"/>
              </p:cNvCxnSpPr>
              <p:nvPr/>
            </p:nvCxnSpPr>
            <p:spPr bwMode="auto">
              <a:xfrm>
                <a:off x="2219325" y="2952750"/>
                <a:ext cx="603388" cy="4763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68" name="Straight Connector 17"/>
              <p:cNvCxnSpPr>
                <a:cxnSpLocks noChangeShapeType="1"/>
              </p:cNvCxnSpPr>
              <p:nvPr/>
            </p:nvCxnSpPr>
            <p:spPr bwMode="auto">
              <a:xfrm>
                <a:off x="2281237" y="2867025"/>
                <a:ext cx="603388" cy="4763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69" name="Straight Connector 1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207419" y="2878932"/>
                <a:ext cx="85725" cy="61912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0" name="Straight Connector 2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810805" y="2878930"/>
                <a:ext cx="85726" cy="61914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71043" name="Straight Connector 24"/>
            <p:cNvCxnSpPr>
              <a:cxnSpLocks noChangeShapeType="1"/>
            </p:cNvCxnSpPr>
            <p:nvPr/>
          </p:nvCxnSpPr>
          <p:spPr bwMode="auto">
            <a:xfrm rot="5400000" flipH="1" flipV="1">
              <a:off x="2019499" y="2627871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4" name="Straight Connector 25"/>
            <p:cNvCxnSpPr>
              <a:cxnSpLocks noChangeShapeType="1"/>
            </p:cNvCxnSpPr>
            <p:nvPr/>
          </p:nvCxnSpPr>
          <p:spPr bwMode="auto">
            <a:xfrm rot="5400000" flipH="1" flipV="1">
              <a:off x="2596693" y="2627870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5" name="Straight Connector 26"/>
            <p:cNvCxnSpPr>
              <a:cxnSpLocks noChangeShapeType="1"/>
            </p:cNvCxnSpPr>
            <p:nvPr/>
          </p:nvCxnSpPr>
          <p:spPr bwMode="auto">
            <a:xfrm rot="5400000" flipH="1" flipV="1">
              <a:off x="2604767" y="2879755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6" name="Straight Connector 29"/>
            <p:cNvCxnSpPr>
              <a:cxnSpLocks noChangeShapeType="1"/>
            </p:cNvCxnSpPr>
            <p:nvPr/>
          </p:nvCxnSpPr>
          <p:spPr bwMode="auto">
            <a:xfrm rot="5400000" flipH="1" flipV="1">
              <a:off x="2027573" y="2871643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7" name="Straight Connector 31"/>
            <p:cNvCxnSpPr>
              <a:cxnSpLocks noChangeShapeType="1"/>
            </p:cNvCxnSpPr>
            <p:nvPr/>
          </p:nvCxnSpPr>
          <p:spPr bwMode="auto">
            <a:xfrm flipV="1">
              <a:off x="2973562" y="2791444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8" name="Straight Connector 32"/>
            <p:cNvCxnSpPr>
              <a:cxnSpLocks noChangeShapeType="1"/>
            </p:cNvCxnSpPr>
            <p:nvPr/>
          </p:nvCxnSpPr>
          <p:spPr bwMode="auto">
            <a:xfrm flipV="1">
              <a:off x="3064033" y="2700922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9" name="Straight Connector 33"/>
            <p:cNvCxnSpPr>
              <a:cxnSpLocks noChangeShapeType="1"/>
            </p:cNvCxnSpPr>
            <p:nvPr/>
          </p:nvCxnSpPr>
          <p:spPr bwMode="auto">
            <a:xfrm flipV="1">
              <a:off x="2975943" y="2548466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0" name="Straight Connector 34"/>
            <p:cNvCxnSpPr>
              <a:cxnSpLocks noChangeShapeType="1"/>
            </p:cNvCxnSpPr>
            <p:nvPr/>
          </p:nvCxnSpPr>
          <p:spPr bwMode="auto">
            <a:xfrm flipV="1">
              <a:off x="3064033" y="2482124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1" name="Straight Connector 36"/>
            <p:cNvCxnSpPr>
              <a:cxnSpLocks noChangeShapeType="1"/>
            </p:cNvCxnSpPr>
            <p:nvPr/>
          </p:nvCxnSpPr>
          <p:spPr bwMode="auto">
            <a:xfrm rot="5400000" flipH="1" flipV="1">
              <a:off x="1966836" y="2127009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2" name="Straight Connector 37"/>
            <p:cNvCxnSpPr>
              <a:cxnSpLocks noChangeShapeType="1"/>
            </p:cNvCxnSpPr>
            <p:nvPr/>
          </p:nvCxnSpPr>
          <p:spPr bwMode="auto">
            <a:xfrm rot="5400000" flipH="1" flipV="1">
              <a:off x="2035322" y="2059873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3" name="Straight Connector 38"/>
            <p:cNvCxnSpPr>
              <a:cxnSpLocks noChangeShapeType="1"/>
            </p:cNvCxnSpPr>
            <p:nvPr/>
          </p:nvCxnSpPr>
          <p:spPr bwMode="auto">
            <a:xfrm rot="5400000" flipH="1" flipV="1">
              <a:off x="2575109" y="2130980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4" name="Straight Connector 39"/>
            <p:cNvCxnSpPr>
              <a:cxnSpLocks noChangeShapeType="1"/>
            </p:cNvCxnSpPr>
            <p:nvPr/>
          </p:nvCxnSpPr>
          <p:spPr bwMode="auto">
            <a:xfrm rot="5400000" flipH="1" flipV="1">
              <a:off x="2643369" y="2059872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1055" name="TextBox 40"/>
            <p:cNvSpPr txBox="1">
              <a:spLocks noChangeArrowheads="1"/>
            </p:cNvSpPr>
            <p:nvPr/>
          </p:nvSpPr>
          <p:spPr bwMode="auto">
            <a:xfrm>
              <a:off x="2228954" y="328728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1056" name="TextBox 41"/>
            <p:cNvSpPr txBox="1">
              <a:spLocks noChangeArrowheads="1"/>
            </p:cNvSpPr>
            <p:nvPr/>
          </p:nvSpPr>
          <p:spPr bwMode="auto">
            <a:xfrm>
              <a:off x="1698428" y="294860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71057" name="TextBox 42"/>
            <p:cNvSpPr txBox="1">
              <a:spLocks noChangeArrowheads="1"/>
            </p:cNvSpPr>
            <p:nvPr/>
          </p:nvSpPr>
          <p:spPr bwMode="auto">
            <a:xfrm>
              <a:off x="4035557" y="2362243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71058" name="TextBox 43"/>
            <p:cNvSpPr txBox="1">
              <a:spLocks noChangeArrowheads="1"/>
            </p:cNvSpPr>
            <p:nvPr/>
          </p:nvSpPr>
          <p:spPr bwMode="auto">
            <a:xfrm>
              <a:off x="3933735" y="2755855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71059" name="TextBox 44"/>
            <p:cNvSpPr txBox="1">
              <a:spLocks noChangeArrowheads="1"/>
            </p:cNvSpPr>
            <p:nvPr/>
          </p:nvSpPr>
          <p:spPr bwMode="auto">
            <a:xfrm>
              <a:off x="2586411" y="1281113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1060" name="TextBox 45"/>
            <p:cNvSpPr txBox="1">
              <a:spLocks noChangeArrowheads="1"/>
            </p:cNvSpPr>
            <p:nvPr/>
          </p:nvSpPr>
          <p:spPr bwMode="auto">
            <a:xfrm>
              <a:off x="3192539" y="153621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y</a:t>
              </a:r>
            </a:p>
          </p:txBody>
        </p:sp>
        <p:cxnSp>
          <p:nvCxnSpPr>
            <p:cNvPr id="171061" name="Straight Arrow Connector 47"/>
            <p:cNvCxnSpPr>
              <a:cxnSpLocks noChangeShapeType="1"/>
            </p:cNvCxnSpPr>
            <p:nvPr/>
          </p:nvCxnSpPr>
          <p:spPr bwMode="auto">
            <a:xfrm>
              <a:off x="2099698" y="3333340"/>
              <a:ext cx="577194" cy="1589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2" name="Straight Arrow Connector 52"/>
            <p:cNvCxnSpPr>
              <a:cxnSpLocks noChangeShapeType="1"/>
            </p:cNvCxnSpPr>
            <p:nvPr/>
          </p:nvCxnSpPr>
          <p:spPr bwMode="auto">
            <a:xfrm rot="5400000" flipH="1" flipV="1">
              <a:off x="1861029" y="3120228"/>
              <a:ext cx="251884" cy="4762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3" name="Straight Arrow Connector 54"/>
            <p:cNvCxnSpPr>
              <a:cxnSpLocks noChangeShapeType="1"/>
            </p:cNvCxnSpPr>
            <p:nvPr/>
          </p:nvCxnSpPr>
          <p:spPr bwMode="auto">
            <a:xfrm rot="5400000" flipH="1" flipV="1">
              <a:off x="3942702" y="2736145"/>
              <a:ext cx="126410" cy="110596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4" name="Straight Arrow Connector 62"/>
            <p:cNvCxnSpPr>
              <a:cxnSpLocks noChangeShapeType="1"/>
            </p:cNvCxnSpPr>
            <p:nvPr/>
          </p:nvCxnSpPr>
          <p:spPr bwMode="auto">
            <a:xfrm rot="5400000" flipH="1" flipV="1">
              <a:off x="3937644" y="2572599"/>
              <a:ext cx="251884" cy="4762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5" name="Straight Arrow Connector 63"/>
            <p:cNvCxnSpPr>
              <a:cxnSpLocks noChangeShapeType="1"/>
            </p:cNvCxnSpPr>
            <p:nvPr/>
          </p:nvCxnSpPr>
          <p:spPr bwMode="auto">
            <a:xfrm>
              <a:off x="2482071" y="1536211"/>
              <a:ext cx="577194" cy="1589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6" name="Straight Arrow Connector 64"/>
            <p:cNvCxnSpPr>
              <a:cxnSpLocks noChangeShapeType="1"/>
            </p:cNvCxnSpPr>
            <p:nvPr/>
          </p:nvCxnSpPr>
          <p:spPr bwMode="auto">
            <a:xfrm rot="5400000" flipH="1" flipV="1">
              <a:off x="3074037" y="1655016"/>
              <a:ext cx="126410" cy="110596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1012" name="TextBox 65"/>
          <p:cNvSpPr txBox="1">
            <a:spLocks noChangeArrowheads="1"/>
          </p:cNvSpPr>
          <p:nvPr/>
        </p:nvSpPr>
        <p:spPr bwMode="auto">
          <a:xfrm>
            <a:off x="4660900" y="1516063"/>
            <a:ext cx="4368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Tiling the iteration space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2D algorithm: never chop k dim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2.5 or 3D: Assume + is associative; chop k, </a:t>
            </a:r>
            <a:r>
              <a:rPr lang="en-US" smtClean="0">
                <a:solidFill>
                  <a:schemeClr val="tx1"/>
                </a:solidFill>
              </a:rPr>
              <a:t>which is </a:t>
            </a:r>
            <a:r>
              <a:rPr lang="en-US" smtClean="0">
                <a:solidFill>
                  <a:schemeClr val="tx1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replication of C matrix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6" name="TextBox 100"/>
          <p:cNvSpPr txBox="1">
            <a:spLocks noChangeArrowheads="1"/>
          </p:cNvSpPr>
          <p:nvPr/>
        </p:nvSpPr>
        <p:spPr bwMode="auto">
          <a:xfrm>
            <a:off x="4493242" y="1344613"/>
            <a:ext cx="31293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k</a:t>
            </a:r>
          </a:p>
        </p:txBody>
      </p:sp>
      <p:cxnSp>
        <p:nvCxnSpPr>
          <p:cNvPr id="67" name="Straight Arrow Connector 99"/>
          <p:cNvCxnSpPr>
            <a:cxnSpLocks noChangeShapeType="1"/>
          </p:cNvCxnSpPr>
          <p:nvPr/>
        </p:nvCxnSpPr>
        <p:spPr bwMode="auto">
          <a:xfrm rot="5400000" flipH="1" flipV="1">
            <a:off x="4366018" y="1548313"/>
            <a:ext cx="202926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Arrow Connector 95"/>
          <p:cNvCxnSpPr>
            <a:cxnSpLocks noChangeShapeType="1"/>
          </p:cNvCxnSpPr>
          <p:nvPr/>
        </p:nvCxnSpPr>
        <p:spPr bwMode="auto">
          <a:xfrm rot="10800000">
            <a:off x="1142899" y="4217173"/>
            <a:ext cx="32181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Straight Arrow Connector 97"/>
          <p:cNvCxnSpPr>
            <a:cxnSpLocks noChangeShapeType="1"/>
          </p:cNvCxnSpPr>
          <p:nvPr/>
        </p:nvCxnSpPr>
        <p:spPr bwMode="auto">
          <a:xfrm flipV="1">
            <a:off x="4230271" y="3527148"/>
            <a:ext cx="202525" cy="1918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TextBox 101"/>
          <p:cNvSpPr txBox="1">
            <a:spLocks noChangeArrowheads="1"/>
          </p:cNvSpPr>
          <p:nvPr/>
        </p:nvSpPr>
        <p:spPr bwMode="auto">
          <a:xfrm>
            <a:off x="4551848" y="3138475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71" name="TextBox 102"/>
          <p:cNvSpPr txBox="1">
            <a:spLocks noChangeArrowheads="1"/>
          </p:cNvSpPr>
          <p:nvPr/>
        </p:nvSpPr>
        <p:spPr bwMode="auto">
          <a:xfrm>
            <a:off x="823913" y="4005120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47" name="TextBox 65"/>
          <p:cNvSpPr txBox="1">
            <a:spLocks noChangeArrowheads="1"/>
          </p:cNvSpPr>
          <p:nvPr/>
        </p:nvSpPr>
        <p:spPr bwMode="auto">
          <a:xfrm>
            <a:off x="1206500" y="4176713"/>
            <a:ext cx="7340600" cy="183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Matrix Multiplication code has a 3D iteration space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Each point in the space is a constant computation (*/+)</a:t>
            </a:r>
            <a:endParaRPr lang="en-US" baseline="30000" dirty="0" smtClean="0">
              <a:solidFill>
                <a:schemeClr val="tx1"/>
              </a:solidFill>
            </a:endParaRPr>
          </a:p>
          <a:p>
            <a:endParaRPr lang="en-US" baseline="30000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for j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for k</a:t>
            </a:r>
          </a:p>
        </p:txBody>
      </p:sp>
      <p:sp>
        <p:nvSpPr>
          <p:cNvPr id="50" name="TextBox 65"/>
          <p:cNvSpPr txBox="1">
            <a:spLocks noChangeArrowheads="1"/>
          </p:cNvSpPr>
          <p:nvPr/>
        </p:nvSpPr>
        <p:spPr bwMode="auto">
          <a:xfrm>
            <a:off x="4470400" y="5843588"/>
            <a:ext cx="1320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00FF"/>
                </a:solidFill>
              </a:rPr>
              <a:t>B[</a:t>
            </a:r>
            <a:r>
              <a:rPr lang="en-US" dirty="0" err="1" smtClean="0">
                <a:solidFill>
                  <a:srgbClr val="0000FF"/>
                </a:solidFill>
              </a:rPr>
              <a:t>k,j</a:t>
            </a:r>
            <a:r>
              <a:rPr lang="en-US" dirty="0" smtClean="0">
                <a:solidFill>
                  <a:srgbClr val="0000FF"/>
                </a:solidFill>
              </a:rPr>
              <a:t>] 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52" name="TextBox 65"/>
          <p:cNvSpPr txBox="1">
            <a:spLocks noChangeArrowheads="1"/>
          </p:cNvSpPr>
          <p:nvPr/>
        </p:nvSpPr>
        <p:spPr bwMode="auto">
          <a:xfrm>
            <a:off x="3238500" y="5830888"/>
            <a:ext cx="162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A[</a:t>
            </a:r>
            <a:r>
              <a:rPr lang="en-US" dirty="0" err="1" smtClean="0">
                <a:solidFill>
                  <a:srgbClr val="FF0000"/>
                </a:solidFill>
              </a:rPr>
              <a:t>i,k</a:t>
            </a:r>
            <a:r>
              <a:rPr lang="en-US" dirty="0" smtClean="0">
                <a:solidFill>
                  <a:srgbClr val="FF0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2700" y="1981200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65"/>
          <p:cNvSpPr txBox="1">
            <a:spLocks noChangeArrowheads="1"/>
          </p:cNvSpPr>
          <p:nvPr/>
        </p:nvSpPr>
        <p:spPr bwMode="auto">
          <a:xfrm>
            <a:off x="2184400" y="5843588"/>
            <a:ext cx="1231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8000"/>
                </a:solidFill>
              </a:rPr>
              <a:t>C[</a:t>
            </a:r>
            <a:r>
              <a:rPr lang="en-US" dirty="0" err="1" smtClean="0">
                <a:solidFill>
                  <a:srgbClr val="008000"/>
                </a:solidFill>
              </a:rPr>
              <a:t>i,j</a:t>
            </a:r>
            <a:r>
              <a:rPr lang="en-US" dirty="0" smtClean="0">
                <a:solidFill>
                  <a:srgbClr val="008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6" name="Parallelogram 5"/>
          <p:cNvSpPr/>
          <p:nvPr/>
        </p:nvSpPr>
        <p:spPr>
          <a:xfrm>
            <a:off x="1282700" y="1282700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flipV="1">
            <a:off x="2628900" y="2349500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3505200" y="6477000"/>
            <a:ext cx="21336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30221A-CE08-ED44-ACF0-0EAA9C400BE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524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/>
      <p:bldP spid="50" grpId="0"/>
      <p:bldP spid="52" grpId="0"/>
      <p:bldP spid="5" grpId="0" animBg="1"/>
      <p:bldP spid="51" grpId="0"/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Beyond Domain Decomposition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3756" y="1193800"/>
            <a:ext cx="6908800" cy="48053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Much of the work on compilers is based on owner-</a:t>
            </a:r>
            <a:r>
              <a:rPr lang="en-US" sz="2400" dirty="0" smtClean="0"/>
              <a:t>computes (domain decomposition)</a:t>
            </a:r>
            <a:endParaRPr lang="en-US" sz="2400" dirty="0" smtClean="0"/>
          </a:p>
          <a:p>
            <a:pPr lvl="1"/>
            <a:r>
              <a:rPr lang="en-US" sz="2000" dirty="0" smtClean="0"/>
              <a:t>For MM: Divide C into chunks, schedule movement of A/B</a:t>
            </a:r>
          </a:p>
          <a:p>
            <a:pPr lvl="1"/>
            <a:r>
              <a:rPr lang="en-US" sz="2000" dirty="0" smtClean="0"/>
              <a:t>Data-driven domain decomposition partitions data; but we can partition work instead</a:t>
            </a:r>
          </a:p>
          <a:p>
            <a:r>
              <a:rPr lang="en-US" sz="2400" dirty="0"/>
              <a:t>W</a:t>
            </a:r>
            <a:r>
              <a:rPr lang="en-US" sz="2400" dirty="0" smtClean="0"/>
              <a:t>ays to compute C “pencil”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Serially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Parallel reduction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Parallel asynchronous (atomic)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Or any hybrid of these</a:t>
            </a:r>
          </a:p>
          <a:p>
            <a:r>
              <a:rPr lang="en-US" sz="2400" dirty="0" smtClean="0"/>
              <a:t>For what types / operators does this work?</a:t>
            </a:r>
          </a:p>
          <a:p>
            <a:pPr lvl="1"/>
            <a:r>
              <a:rPr lang="en-US" sz="2000" dirty="0" smtClean="0"/>
              <a:t>“+” is associative for 1,2 rest of RHS is “simple”</a:t>
            </a:r>
          </a:p>
          <a:p>
            <a:pPr lvl="1"/>
            <a:r>
              <a:rPr lang="en-US" sz="2000" dirty="0"/>
              <a:t>a</a:t>
            </a:r>
            <a:r>
              <a:rPr lang="en-US" sz="2000" dirty="0" smtClean="0"/>
              <a:t>nd commutative for 3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30221A-CE08-ED44-ACF0-0EAA9C400BEF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70754" y="1558367"/>
            <a:ext cx="12700" cy="39624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454" y="5711267"/>
            <a:ext cx="2778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Using x for C[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</a:rPr>
              <a:t>,j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] here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24854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" y="41110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18123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32855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8300" y="4111813"/>
            <a:ext cx="3340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Standard </a:t>
            </a:r>
            <a:r>
              <a:rPr lang="en-US" sz="2000" i="1" dirty="0" err="1" smtClean="0"/>
              <a:t>vectorization</a:t>
            </a:r>
            <a:r>
              <a:rPr lang="en-US" sz="2000" i="1" dirty="0" smtClean="0"/>
              <a:t> trick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8363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5" name="Group 53"/>
          <p:cNvGrpSpPr>
            <a:grpSpLocks/>
          </p:cNvGrpSpPr>
          <p:nvPr/>
        </p:nvGrpSpPr>
        <p:grpSpPr bwMode="auto">
          <a:xfrm>
            <a:off x="355600" y="1084263"/>
            <a:ext cx="3708400" cy="5715000"/>
            <a:chOff x="686817" y="500042"/>
            <a:chExt cx="3721380" cy="5715834"/>
          </a:xfrm>
        </p:grpSpPr>
        <p:sp>
          <p:nvSpPr>
            <p:cNvPr id="93190" name="Rectangle 54"/>
            <p:cNvSpPr>
              <a:spLocks noChangeArrowheads="1"/>
            </p:cNvSpPr>
            <p:nvPr/>
          </p:nvSpPr>
          <p:spPr bwMode="auto">
            <a:xfrm>
              <a:off x="1571604" y="500042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1" name="Rectangle 55"/>
            <p:cNvSpPr>
              <a:spLocks noChangeArrowheads="1"/>
            </p:cNvSpPr>
            <p:nvPr/>
          </p:nvSpPr>
          <p:spPr bwMode="auto">
            <a:xfrm>
              <a:off x="1571604" y="785794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2" name="Rectangle 56"/>
            <p:cNvSpPr>
              <a:spLocks noChangeArrowheads="1"/>
            </p:cNvSpPr>
            <p:nvPr/>
          </p:nvSpPr>
          <p:spPr bwMode="auto">
            <a:xfrm>
              <a:off x="1571604" y="1071546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3" name="Rectangle 57"/>
            <p:cNvSpPr>
              <a:spLocks noChangeArrowheads="1"/>
            </p:cNvSpPr>
            <p:nvPr/>
          </p:nvSpPr>
          <p:spPr bwMode="auto">
            <a:xfrm>
              <a:off x="1571604" y="5072074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4" name="Rectangle 58"/>
            <p:cNvSpPr>
              <a:spLocks noChangeArrowheads="1"/>
            </p:cNvSpPr>
            <p:nvPr/>
          </p:nvSpPr>
          <p:spPr bwMode="auto">
            <a:xfrm>
              <a:off x="1571604" y="2786058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5" name="Rectangle 59"/>
            <p:cNvSpPr>
              <a:spLocks noChangeArrowheads="1"/>
            </p:cNvSpPr>
            <p:nvPr/>
          </p:nvSpPr>
          <p:spPr bwMode="auto">
            <a:xfrm>
              <a:off x="1571604" y="2500306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6" name="Rectangle 60"/>
            <p:cNvSpPr>
              <a:spLocks noChangeArrowheads="1"/>
            </p:cNvSpPr>
            <p:nvPr/>
          </p:nvSpPr>
          <p:spPr bwMode="auto">
            <a:xfrm>
              <a:off x="1571604" y="2214554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7" name="Rectangle 61"/>
            <p:cNvSpPr>
              <a:spLocks noChangeArrowheads="1"/>
            </p:cNvSpPr>
            <p:nvPr/>
          </p:nvSpPr>
          <p:spPr bwMode="auto">
            <a:xfrm>
              <a:off x="1571604" y="4786322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198" name="Rectangle 62"/>
            <p:cNvSpPr>
              <a:spLocks noChangeArrowheads="1"/>
            </p:cNvSpPr>
            <p:nvPr/>
          </p:nvSpPr>
          <p:spPr bwMode="auto">
            <a:xfrm>
              <a:off x="1571604" y="4214818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199" name="Rectangle 63"/>
            <p:cNvSpPr>
              <a:spLocks noChangeArrowheads="1"/>
            </p:cNvSpPr>
            <p:nvPr/>
          </p:nvSpPr>
          <p:spPr bwMode="auto">
            <a:xfrm>
              <a:off x="1571604" y="3929066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0" name="Rectangle 64"/>
            <p:cNvSpPr>
              <a:spLocks noChangeArrowheads="1"/>
            </p:cNvSpPr>
            <p:nvPr/>
          </p:nvSpPr>
          <p:spPr bwMode="auto">
            <a:xfrm>
              <a:off x="1571604" y="1643050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1" name="Rectangle 65"/>
            <p:cNvSpPr>
              <a:spLocks noChangeArrowheads="1"/>
            </p:cNvSpPr>
            <p:nvPr/>
          </p:nvSpPr>
          <p:spPr bwMode="auto">
            <a:xfrm>
              <a:off x="1571604" y="5357826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2" name="Rectangle 66"/>
            <p:cNvSpPr>
              <a:spLocks noChangeArrowheads="1"/>
            </p:cNvSpPr>
            <p:nvPr/>
          </p:nvSpPr>
          <p:spPr bwMode="auto">
            <a:xfrm>
              <a:off x="1571604" y="4500570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3" name="Rectangle 67"/>
            <p:cNvSpPr>
              <a:spLocks noChangeArrowheads="1"/>
            </p:cNvSpPr>
            <p:nvPr/>
          </p:nvSpPr>
          <p:spPr bwMode="auto">
            <a:xfrm>
              <a:off x="1571604" y="3643314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4" name="Rectangle 68"/>
            <p:cNvSpPr>
              <a:spLocks noChangeArrowheads="1"/>
            </p:cNvSpPr>
            <p:nvPr/>
          </p:nvSpPr>
          <p:spPr bwMode="auto">
            <a:xfrm>
              <a:off x="1571604" y="3357562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5" name="Rectangle 69"/>
            <p:cNvSpPr>
              <a:spLocks noChangeArrowheads="1"/>
            </p:cNvSpPr>
            <p:nvPr/>
          </p:nvSpPr>
          <p:spPr bwMode="auto">
            <a:xfrm>
              <a:off x="1571604" y="3071810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6" name="Rectangle 70"/>
            <p:cNvSpPr>
              <a:spLocks noChangeArrowheads="1"/>
            </p:cNvSpPr>
            <p:nvPr/>
          </p:nvSpPr>
          <p:spPr bwMode="auto">
            <a:xfrm>
              <a:off x="1571604" y="1928802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7" name="Rectangle 71"/>
            <p:cNvSpPr>
              <a:spLocks noChangeArrowheads="1"/>
            </p:cNvSpPr>
            <p:nvPr/>
          </p:nvSpPr>
          <p:spPr bwMode="auto">
            <a:xfrm>
              <a:off x="1571604" y="1357298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cxnSp>
          <p:nvCxnSpPr>
            <p:cNvPr id="93208" name="Straight Arrow Connector 72"/>
            <p:cNvCxnSpPr>
              <a:cxnSpLocks noChangeShapeType="1"/>
            </p:cNvCxnSpPr>
            <p:nvPr/>
          </p:nvCxnSpPr>
          <p:spPr bwMode="auto">
            <a:xfrm rot="5400000">
              <a:off x="-1643106" y="3357562"/>
              <a:ext cx="571504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209" name="TextBox 73"/>
            <p:cNvSpPr txBox="1">
              <a:spLocks noChangeArrowheads="1"/>
            </p:cNvSpPr>
            <p:nvPr/>
          </p:nvSpPr>
          <p:spPr bwMode="auto">
            <a:xfrm rot="-5400000">
              <a:off x="497887" y="3144835"/>
              <a:ext cx="7779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chemeClr val="tx1"/>
                  </a:solidFill>
                </a:rPr>
                <a:t>Time</a:t>
              </a:r>
            </a:p>
          </p:txBody>
        </p:sp>
        <p:cxnSp>
          <p:nvCxnSpPr>
            <p:cNvPr id="93210" name="Straight Connector 74"/>
            <p:cNvCxnSpPr>
              <a:cxnSpLocks noChangeShapeType="1"/>
            </p:cNvCxnSpPr>
            <p:nvPr/>
          </p:nvCxnSpPr>
          <p:spPr bwMode="auto">
            <a:xfrm>
              <a:off x="2428860" y="500042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1" name="Straight Connector 75"/>
            <p:cNvCxnSpPr>
              <a:cxnSpLocks noChangeShapeType="1"/>
            </p:cNvCxnSpPr>
            <p:nvPr/>
          </p:nvCxnSpPr>
          <p:spPr bwMode="auto">
            <a:xfrm>
              <a:off x="2428860" y="1357298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2" name="Straight Connector 76"/>
            <p:cNvCxnSpPr>
              <a:cxnSpLocks noChangeShapeType="1"/>
            </p:cNvCxnSpPr>
            <p:nvPr/>
          </p:nvCxnSpPr>
          <p:spPr bwMode="auto">
            <a:xfrm>
              <a:off x="2428860" y="2786058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3" name="Straight Connector 77"/>
            <p:cNvCxnSpPr>
              <a:cxnSpLocks noChangeShapeType="1"/>
            </p:cNvCxnSpPr>
            <p:nvPr/>
          </p:nvCxnSpPr>
          <p:spPr bwMode="auto">
            <a:xfrm>
              <a:off x="2428860" y="4500570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4" name="Straight Arrow Connector 78"/>
            <p:cNvCxnSpPr>
              <a:cxnSpLocks noChangeShapeType="1"/>
            </p:cNvCxnSpPr>
            <p:nvPr/>
          </p:nvCxnSpPr>
          <p:spPr bwMode="auto">
            <a:xfrm rot="5400000">
              <a:off x="2214546" y="928670"/>
              <a:ext cx="857256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5" name="Straight Arrow Connector 79"/>
            <p:cNvCxnSpPr>
              <a:cxnSpLocks noChangeShapeType="1"/>
            </p:cNvCxnSpPr>
            <p:nvPr/>
          </p:nvCxnSpPr>
          <p:spPr bwMode="auto">
            <a:xfrm rot="5400000">
              <a:off x="1928794" y="2071678"/>
              <a:ext cx="142876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6" name="Straight Arrow Connector 80"/>
            <p:cNvCxnSpPr>
              <a:cxnSpLocks noChangeShapeType="1"/>
            </p:cNvCxnSpPr>
            <p:nvPr/>
          </p:nvCxnSpPr>
          <p:spPr bwMode="auto">
            <a:xfrm rot="5400000">
              <a:off x="1785918" y="3643314"/>
              <a:ext cx="1714512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7" name="Straight Arrow Connector 81"/>
            <p:cNvCxnSpPr>
              <a:cxnSpLocks noChangeShapeType="1"/>
            </p:cNvCxnSpPr>
            <p:nvPr/>
          </p:nvCxnSpPr>
          <p:spPr bwMode="auto">
            <a:xfrm rot="5400000">
              <a:off x="1785918" y="5357826"/>
              <a:ext cx="1714512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218" name="TextBox 82"/>
            <p:cNvSpPr txBox="1">
              <a:spLocks noChangeArrowheads="1"/>
            </p:cNvSpPr>
            <p:nvPr/>
          </p:nvSpPr>
          <p:spPr bwMode="auto">
            <a:xfrm flipH="1">
              <a:off x="2720942" y="714356"/>
              <a:ext cx="1525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tx1"/>
                  </a:solidFill>
                </a:rPr>
                <a:t>Segment 1</a:t>
              </a:r>
            </a:p>
          </p:txBody>
        </p:sp>
        <p:sp>
          <p:nvSpPr>
            <p:cNvPr id="93219" name="TextBox 83"/>
            <p:cNvSpPr txBox="1">
              <a:spLocks noChangeArrowheads="1"/>
            </p:cNvSpPr>
            <p:nvPr/>
          </p:nvSpPr>
          <p:spPr bwMode="auto">
            <a:xfrm flipH="1">
              <a:off x="2728874" y="1857364"/>
              <a:ext cx="167932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tx1"/>
                  </a:solidFill>
                </a:rPr>
                <a:t>Segment 2</a:t>
              </a:r>
            </a:p>
          </p:txBody>
        </p:sp>
        <p:sp>
          <p:nvSpPr>
            <p:cNvPr id="93220" name="TextBox 84"/>
            <p:cNvSpPr txBox="1">
              <a:spLocks noChangeArrowheads="1"/>
            </p:cNvSpPr>
            <p:nvPr/>
          </p:nvSpPr>
          <p:spPr bwMode="auto">
            <a:xfrm flipH="1">
              <a:off x="2736808" y="3487736"/>
              <a:ext cx="160788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tx1"/>
                  </a:solidFill>
                </a:rPr>
                <a:t>Segment 3</a:t>
              </a:r>
            </a:p>
          </p:txBody>
        </p:sp>
        <p:cxnSp>
          <p:nvCxnSpPr>
            <p:cNvPr id="93221" name="Straight Connector 85"/>
            <p:cNvCxnSpPr>
              <a:cxnSpLocks noChangeShapeType="1"/>
            </p:cNvCxnSpPr>
            <p:nvPr/>
          </p:nvCxnSpPr>
          <p:spPr bwMode="auto">
            <a:xfrm>
              <a:off x="1214414" y="500042"/>
              <a:ext cx="1428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22" name="Straight Connector 86"/>
            <p:cNvCxnSpPr>
              <a:cxnSpLocks noChangeShapeType="1"/>
            </p:cNvCxnSpPr>
            <p:nvPr/>
          </p:nvCxnSpPr>
          <p:spPr bwMode="auto">
            <a:xfrm>
              <a:off x="1071538" y="500042"/>
              <a:ext cx="1428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3186" name="TextBox 87"/>
          <p:cNvSpPr txBox="1">
            <a:spLocks noChangeArrowheads="1"/>
          </p:cNvSpPr>
          <p:nvPr/>
        </p:nvSpPr>
        <p:spPr bwMode="auto">
          <a:xfrm>
            <a:off x="164353" y="-44823"/>
            <a:ext cx="8687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Lower Bound: What is the minimum amount of communication required?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3187" name="TextBox 88"/>
          <p:cNvSpPr txBox="1">
            <a:spLocks noChangeArrowheads="1"/>
          </p:cNvSpPr>
          <p:nvPr/>
        </p:nvSpPr>
        <p:spPr bwMode="auto">
          <a:xfrm rot="-5400000">
            <a:off x="843756" y="6079332"/>
            <a:ext cx="11271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400" b="0">
                <a:solidFill>
                  <a:schemeClr val="tx1"/>
                </a:solidFill>
              </a:rPr>
              <a:t> ...  </a:t>
            </a:r>
          </a:p>
        </p:txBody>
      </p:sp>
      <p:sp>
        <p:nvSpPr>
          <p:cNvPr id="9318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3893FE0B-E474-5743-B228-A8EACECC0265}" type="slidenum">
              <a:rPr lang="en-US" sz="1400" b="0">
                <a:solidFill>
                  <a:schemeClr val="tx1"/>
                </a:solidFill>
                <a:latin typeface="Helvetica" charset="0"/>
              </a:rPr>
              <a:pPr/>
              <a:t>43</a:t>
            </a:fld>
            <a:endParaRPr lang="en-US" sz="1400" b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3847443" y="1819074"/>
            <a:ext cx="5240775" cy="40927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rgbClr val="003057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000" dirty="0" smtClean="0">
                <a:latin typeface="Arial" charset="0"/>
              </a:rPr>
              <a:t>Matrix Multiply Proof from Irony/Toledo/</a:t>
            </a:r>
            <a:r>
              <a:rPr lang="en-US" sz="2000" dirty="0" err="1" smtClean="0">
                <a:latin typeface="Arial" charset="0"/>
              </a:rPr>
              <a:t>Tiskin</a:t>
            </a:r>
            <a:r>
              <a:rPr lang="en-US" sz="2000" dirty="0" smtClean="0">
                <a:latin typeface="Arial" charset="0"/>
              </a:rPr>
              <a:t> (2004)</a:t>
            </a:r>
          </a:p>
          <a:p>
            <a:r>
              <a:rPr lang="en-US" sz="2000" dirty="0" smtClean="0">
                <a:latin typeface="Arial" charset="0"/>
              </a:rPr>
              <a:t>Assume fast memory of size M</a:t>
            </a:r>
          </a:p>
          <a:p>
            <a:r>
              <a:rPr lang="en-US" sz="2000" dirty="0" smtClean="0">
                <a:latin typeface="Arial" charset="0"/>
                <a:sym typeface="Symbol" charset="0"/>
              </a:rPr>
              <a:t>How </a:t>
            </a:r>
            <a:r>
              <a:rPr lang="en-US" sz="2000" dirty="0" smtClean="0">
                <a:latin typeface="Arial" charset="0"/>
                <a:sym typeface="Symbol" charset="0"/>
              </a:rPr>
              <a:t>much work (F) can we do with O(M) data? </a:t>
            </a:r>
            <a:endParaRPr lang="en-US" sz="2000" dirty="0" smtClean="0">
              <a:latin typeface="Arial" charset="0"/>
              <a:sym typeface="Symbol" charset="0"/>
            </a:endParaRPr>
          </a:p>
          <a:p>
            <a:endParaRPr lang="en-US" sz="2000" dirty="0">
              <a:latin typeface="Arial" charset="0"/>
              <a:sym typeface="Symbol" charset="0"/>
            </a:endParaRPr>
          </a:p>
          <a:p>
            <a:r>
              <a:rPr lang="en-US" sz="2000" dirty="0" smtClean="0">
                <a:latin typeface="Arial" charset="0"/>
                <a:sym typeface="Symbol" charset="0"/>
              </a:rPr>
              <a:t>For matrix multiplication, this uses a result from Loomis an Whitney (1949)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# </a:t>
            </a:r>
            <a:r>
              <a:rPr lang="en-US" sz="2000" dirty="0">
                <a:solidFill>
                  <a:schemeClr val="tx1"/>
                </a:solidFill>
              </a:rPr>
              <a:t>cubes in 3D set = Volume of 3D </a:t>
            </a:r>
            <a:r>
              <a:rPr lang="en-US" sz="2000" dirty="0" smtClean="0">
                <a:solidFill>
                  <a:schemeClr val="tx1"/>
                </a:solidFill>
              </a:rPr>
              <a:t>set</a:t>
            </a:r>
          </a:p>
          <a:p>
            <a:pPr marL="457200" lvl="1" indent="0">
              <a:buNone/>
            </a:pPr>
            <a:r>
              <a:rPr lang="en-US" sz="2000" dirty="0" smtClean="0"/>
              <a:t>   </a:t>
            </a:r>
            <a:r>
              <a:rPr lang="en-US" sz="2000" dirty="0"/>
              <a:t>≤ (area(</a:t>
            </a:r>
            <a:r>
              <a:rPr lang="en-US" sz="2000" dirty="0">
                <a:solidFill>
                  <a:srgbClr val="FF0000"/>
                </a:solidFill>
              </a:rPr>
              <a:t>A shadow</a:t>
            </a:r>
            <a:r>
              <a:rPr lang="en-US" sz="2000" dirty="0"/>
              <a:t>) * area(</a:t>
            </a:r>
            <a:r>
              <a:rPr lang="en-US" sz="2000" dirty="0">
                <a:solidFill>
                  <a:srgbClr val="0000FF"/>
                </a:solidFill>
              </a:rPr>
              <a:t>B shadow</a:t>
            </a:r>
            <a:r>
              <a:rPr lang="en-US" sz="2000" dirty="0"/>
              <a:t>) </a:t>
            </a:r>
            <a:r>
              <a:rPr lang="en-US" sz="2000" dirty="0" smtClean="0"/>
              <a:t>*          </a:t>
            </a:r>
          </a:p>
          <a:p>
            <a:pPr marL="45720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area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C shadow</a:t>
            </a:r>
            <a:r>
              <a:rPr lang="en-US" sz="2000" dirty="0"/>
              <a:t>)) </a:t>
            </a:r>
            <a:r>
              <a:rPr lang="en-US" sz="2000" baseline="30000" dirty="0"/>
              <a:t>1/2</a:t>
            </a:r>
          </a:p>
          <a:p>
            <a:endParaRPr lang="en-US" sz="2000" dirty="0" smtClean="0">
              <a:latin typeface="Arial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291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227341"/>
            <a:ext cx="8153401" cy="6786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Generalizing Communication Lower Bounds and Optimal </a:t>
            </a:r>
            <a:r>
              <a:rPr lang="en-US" dirty="0"/>
              <a:t>A</a:t>
            </a:r>
            <a:r>
              <a:rPr lang="en-US" dirty="0" smtClean="0"/>
              <a:t>lgorithms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143001"/>
            <a:ext cx="8686801" cy="5105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000"/>
              </a:spcBef>
            </a:pPr>
            <a:r>
              <a:rPr lang="en-US" dirty="0" smtClean="0"/>
              <a:t>For serial matmul, we know #words_moved =  Ω (n</a:t>
            </a:r>
            <a:r>
              <a:rPr lang="en-US" baseline="30000" dirty="0" smtClean="0"/>
              <a:t>3</a:t>
            </a:r>
            <a:r>
              <a:rPr lang="en-US" dirty="0" smtClean="0"/>
              <a:t>/M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  <a:r>
              <a:rPr lang="en-US" dirty="0" smtClean="0"/>
              <a:t>), attained by tile sizes M</a:t>
            </a:r>
            <a:r>
              <a:rPr lang="en-US" baseline="30000" dirty="0" smtClean="0">
                <a:solidFill>
                  <a:srgbClr val="0000FF"/>
                </a:solidFill>
              </a:rPr>
              <a:t>1/2 </a:t>
            </a:r>
            <a:r>
              <a:rPr lang="en-US" dirty="0" smtClean="0"/>
              <a:t>x M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</a:p>
          <a:p>
            <a:pPr>
              <a:spcBef>
                <a:spcPts val="1000"/>
              </a:spcBef>
            </a:pPr>
            <a:endParaRPr lang="en-US" b="1" dirty="0" smtClean="0"/>
          </a:p>
          <a:p>
            <a:pPr>
              <a:spcBef>
                <a:spcPts val="1000"/>
              </a:spcBef>
            </a:pPr>
            <a:r>
              <a:rPr lang="en-US" b="1" dirty="0" err="1" smtClean="0"/>
              <a:t>Thm</a:t>
            </a:r>
            <a:r>
              <a:rPr lang="en-US" b="1" dirty="0" smtClean="0"/>
              <a:t> (Christ,Demmel,Knight,Scanlon,Yelick): </a:t>
            </a:r>
            <a:r>
              <a:rPr lang="en-US" b="1" dirty="0"/>
              <a:t> </a:t>
            </a:r>
            <a:r>
              <a:rPr lang="en-US" b="1" dirty="0" smtClean="0"/>
              <a:t>                </a:t>
            </a:r>
            <a:r>
              <a:rPr lang="en-US" b="0" i="1" dirty="0" smtClean="0">
                <a:solidFill>
                  <a:srgbClr val="22467A"/>
                </a:solidFill>
              </a:rPr>
              <a:t>For any program that “smells like” nested loops, accessing arrays with subscripts that are linear functions of the loop indices</a:t>
            </a:r>
            <a:endParaRPr lang="en-US" b="0" i="1" dirty="0">
              <a:solidFill>
                <a:srgbClr val="22467A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US" b="0" i="1" dirty="0">
                <a:solidFill>
                  <a:srgbClr val="22467A"/>
                </a:solidFill>
              </a:rPr>
              <a:t> </a:t>
            </a:r>
            <a:r>
              <a:rPr lang="en-US" b="0" i="1" dirty="0" smtClean="0">
                <a:solidFill>
                  <a:srgbClr val="22467A"/>
                </a:solidFill>
              </a:rPr>
              <a:t>          #words_moved =   Ω (#iterations/M</a:t>
            </a:r>
            <a:r>
              <a:rPr lang="en-US" sz="3600" b="0" i="1" baseline="30000" dirty="0" smtClean="0">
                <a:solidFill>
                  <a:srgbClr val="22467A"/>
                </a:solidFill>
              </a:rPr>
              <a:t>e</a:t>
            </a:r>
            <a:r>
              <a:rPr lang="en-US" b="0" i="1" dirty="0" smtClean="0">
                <a:solidFill>
                  <a:srgbClr val="22467A"/>
                </a:solidFill>
              </a:rPr>
              <a:t>)</a:t>
            </a:r>
            <a:endParaRPr lang="en-US" b="0" i="1" dirty="0">
              <a:solidFill>
                <a:srgbClr val="22467A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US" b="0" i="1" dirty="0" smtClean="0">
                <a:solidFill>
                  <a:srgbClr val="22467A"/>
                </a:solidFill>
              </a:rPr>
              <a:t>     for some e we can determine</a:t>
            </a:r>
          </a:p>
          <a:p>
            <a:pPr>
              <a:spcBef>
                <a:spcPts val="1000"/>
              </a:spcBef>
            </a:pPr>
            <a:r>
              <a:rPr lang="en-US" b="1" dirty="0" smtClean="0"/>
              <a:t>Thm (C/D/K/S/Y): Under some assumptions, we can determine the optimal tiles sizes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E.g., index expressions are just subsets of indices</a:t>
            </a:r>
            <a:endParaRPr lang="en-US" b="1" dirty="0" smtClean="0"/>
          </a:p>
          <a:p>
            <a:pPr>
              <a:spcBef>
                <a:spcPts val="1000"/>
              </a:spcBef>
            </a:pPr>
            <a:r>
              <a:rPr lang="en-US" dirty="0" smtClean="0"/>
              <a:t>Long term goal: All compilers should generate communication optimal code from nested loops</a:t>
            </a:r>
          </a:p>
        </p:txBody>
      </p:sp>
    </p:spTree>
    <p:extLst>
      <p:ext uri="{BB962C8B-B14F-4D97-AF65-F5344CB8AC3E}">
        <p14:creationId xmlns:p14="http://schemas.microsoft.com/office/powerpoint/2010/main" val="2158152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.5D ideas on N-body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46482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n particles, k-way interaction.</a:t>
            </a:r>
          </a:p>
          <a:p>
            <a:pPr lvl="1"/>
            <a:r>
              <a:rPr lang="en-US" sz="2800" dirty="0" smtClean="0"/>
              <a:t>Molecules, stars in galaxies, etc.</a:t>
            </a:r>
          </a:p>
          <a:p>
            <a:r>
              <a:rPr lang="en-US" sz="3200" b="1" dirty="0"/>
              <a:t>Most common: </a:t>
            </a:r>
            <a:r>
              <a:rPr lang="en-US" sz="3200" dirty="0"/>
              <a:t>2-way N-</a:t>
            </a:r>
            <a:r>
              <a:rPr lang="en-US" sz="3200" dirty="0" smtClean="0"/>
              <a:t>body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Best algorithm is to divide n particles into p groups??</a:t>
            </a:r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pPr marL="0" indent="0">
              <a:buNone/>
            </a:pPr>
            <a:endParaRPr lang="en-US" sz="32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974861" y="2590800"/>
            <a:ext cx="7194277" cy="2092881"/>
          </a:xfrm>
          <a:prstGeom prst="rect">
            <a:avLst/>
          </a:prstGeom>
          <a:solidFill>
            <a:srgbClr val="E6E6E6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1295D8"/>
                </a:solidFill>
                <a:latin typeface="cmss12" pitchFamily="34" charset="0"/>
              </a:rPr>
              <a:t>for </a:t>
            </a:r>
            <a:r>
              <a:rPr lang="en-US" sz="2400" dirty="0">
                <a:latin typeface="cmss12" pitchFamily="34" charset="0"/>
              </a:rPr>
              <a:t>t </a:t>
            </a:r>
            <a:r>
              <a:rPr lang="en-US" sz="2400" dirty="0" err="1">
                <a:latin typeface="cmss12" pitchFamily="34" charset="0"/>
              </a:rPr>
              <a:t>timesteps</a:t>
            </a:r>
            <a:endParaRPr lang="en-US" sz="2400" dirty="0">
              <a:latin typeface="cmss12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1295D8"/>
                </a:solidFill>
                <a:latin typeface="cmss12" pitchFamily="34" charset="0"/>
              </a:rPr>
              <a:t>    </a:t>
            </a:r>
            <a:r>
              <a:rPr lang="en-US" sz="2400" b="1" dirty="0" err="1" smtClean="0">
                <a:solidFill>
                  <a:srgbClr val="1295D8"/>
                </a:solidFill>
                <a:latin typeface="cmss12" pitchFamily="34" charset="0"/>
              </a:rPr>
              <a:t>forall</a:t>
            </a:r>
            <a:r>
              <a:rPr lang="en-US" sz="2400" dirty="0" smtClean="0">
                <a:solidFill>
                  <a:srgbClr val="0070C0"/>
                </a:solidFill>
                <a:latin typeface="cmss12" pitchFamily="34" charset="0"/>
              </a:rPr>
              <a:t> </a:t>
            </a:r>
            <a:r>
              <a:rPr lang="en-US" sz="2400" dirty="0" smtClean="0">
                <a:latin typeface="cmss12" pitchFamily="34" charset="0"/>
              </a:rPr>
              <a:t>i</a:t>
            </a:r>
            <a:r>
              <a:rPr lang="en-US" sz="2400" baseline="-25000" dirty="0" smtClean="0">
                <a:latin typeface="cmss12" pitchFamily="34" charset="0"/>
              </a:rPr>
              <a:t>1</a:t>
            </a:r>
            <a:r>
              <a:rPr lang="en-US" sz="2400" dirty="0" smtClean="0">
                <a:latin typeface="cmss12" pitchFamily="34" charset="0"/>
              </a:rPr>
              <a:t>, </a:t>
            </a:r>
            <a:r>
              <a:rPr lang="is-IS" sz="2400" dirty="0" smtClean="0">
                <a:latin typeface="cmss12" pitchFamily="34" charset="0"/>
              </a:rPr>
              <a:t>…, i</a:t>
            </a:r>
            <a:r>
              <a:rPr lang="is-IS" sz="2400" baseline="-25000" dirty="0" smtClean="0">
                <a:latin typeface="cmss12" pitchFamily="34" charset="0"/>
              </a:rPr>
              <a:t>k</a:t>
            </a:r>
            <a:endParaRPr lang="en-US" sz="2400" b="1" baseline="-25000" dirty="0" smtClean="0">
              <a:latin typeface="cmr10" pitchFamily="34" charset="0"/>
            </a:endParaRP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2400" dirty="0">
                <a:latin typeface="cmss12" pitchFamily="34" charset="0"/>
              </a:rPr>
              <a:t>	</a:t>
            </a:r>
            <a:r>
              <a:rPr lang="en-US" sz="2400" dirty="0" smtClean="0">
                <a:latin typeface="cmss12" pitchFamily="34" charset="0"/>
              </a:rPr>
              <a:t>    force[i</a:t>
            </a:r>
            <a:r>
              <a:rPr lang="en-US" sz="2400" baseline="-25000" dirty="0" smtClean="0">
                <a:latin typeface="cmss12" pitchFamily="34" charset="0"/>
              </a:rPr>
              <a:t>1</a:t>
            </a:r>
            <a:r>
              <a:rPr lang="en-US" sz="2400" dirty="0" smtClean="0">
                <a:latin typeface="cmss12" pitchFamily="34" charset="0"/>
              </a:rPr>
              <a:t>] </a:t>
            </a:r>
            <a:r>
              <a:rPr lang="en-US" sz="2000" dirty="0" smtClean="0">
                <a:latin typeface="cmss12" pitchFamily="34" charset="0"/>
              </a:rPr>
              <a:t>+=</a:t>
            </a:r>
            <a:r>
              <a:rPr lang="en-US" sz="2400" dirty="0" smtClean="0">
                <a:latin typeface="cmss12" pitchFamily="34" charset="0"/>
              </a:rPr>
              <a:t> interact(particle[i</a:t>
            </a:r>
            <a:r>
              <a:rPr lang="en-US" sz="2400" baseline="-25000" dirty="0" smtClean="0">
                <a:latin typeface="cmss12" pitchFamily="34" charset="0"/>
              </a:rPr>
              <a:t>1</a:t>
            </a:r>
            <a:r>
              <a:rPr lang="en-US" sz="2400" dirty="0" smtClean="0">
                <a:latin typeface="cmss12" pitchFamily="34" charset="0"/>
              </a:rPr>
              <a:t>], </a:t>
            </a:r>
            <a:r>
              <a:rPr lang="is-IS" sz="2400" dirty="0" smtClean="0">
                <a:latin typeface="cmss12" pitchFamily="34" charset="0"/>
              </a:rPr>
              <a:t>…, </a:t>
            </a:r>
            <a:r>
              <a:rPr lang="en-US" sz="2400" dirty="0" smtClean="0">
                <a:latin typeface="cmss12" pitchFamily="34" charset="0"/>
              </a:rPr>
              <a:t>particle[</a:t>
            </a:r>
            <a:r>
              <a:rPr lang="en-US" sz="2400" dirty="0" err="1" smtClean="0">
                <a:latin typeface="cmss12" pitchFamily="34" charset="0"/>
              </a:rPr>
              <a:t>i</a:t>
            </a:r>
            <a:r>
              <a:rPr lang="en-US" sz="2400" baseline="-25000" dirty="0" err="1" smtClean="0">
                <a:latin typeface="cmss12" pitchFamily="34" charset="0"/>
              </a:rPr>
              <a:t>k</a:t>
            </a:r>
            <a:r>
              <a:rPr lang="en-US" sz="2400" dirty="0" smtClean="0">
                <a:latin typeface="cmss12" pitchFamily="34" charset="0"/>
              </a:rPr>
              <a:t>])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400" dirty="0">
                <a:latin typeface="cmss12" pitchFamily="34" charset="0"/>
              </a:rPr>
              <a:t> </a:t>
            </a:r>
            <a:r>
              <a:rPr lang="en-US" sz="2400" dirty="0" smtClean="0">
                <a:latin typeface="cmss12" pitchFamily="34" charset="0"/>
              </a:rPr>
              <a:t>   </a:t>
            </a:r>
            <a:r>
              <a:rPr lang="en-US" sz="2400" b="1" dirty="0" err="1">
                <a:solidFill>
                  <a:srgbClr val="1295D8"/>
                </a:solidFill>
                <a:latin typeface="cmss12" pitchFamily="34" charset="0"/>
              </a:rPr>
              <a:t>forall</a:t>
            </a:r>
            <a:r>
              <a:rPr lang="en-US" sz="2400" dirty="0" smtClean="0">
                <a:latin typeface="cmss12" pitchFamily="34" charset="0"/>
              </a:rPr>
              <a:t> </a:t>
            </a:r>
            <a:r>
              <a:rPr lang="en-US" sz="2400" dirty="0" err="1" smtClean="0">
                <a:latin typeface="cmss12" pitchFamily="34" charset="0"/>
              </a:rPr>
              <a:t>i</a:t>
            </a:r>
            <a:endParaRPr lang="en-US" sz="2400" dirty="0" smtClean="0">
              <a:latin typeface="cmss12" pitchFamily="34" charset="0"/>
            </a:endParaRP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2400" dirty="0">
                <a:latin typeface="cmss12" pitchFamily="34" charset="0"/>
              </a:rPr>
              <a:t> </a:t>
            </a:r>
            <a:r>
              <a:rPr lang="en-US" sz="2400" dirty="0" smtClean="0">
                <a:latin typeface="cmss12" pitchFamily="34" charset="0"/>
              </a:rPr>
              <a:t>       move(particle[</a:t>
            </a:r>
            <a:r>
              <a:rPr lang="en-US" sz="2400" dirty="0" err="1" smtClean="0">
                <a:latin typeface="cmss12" pitchFamily="34" charset="0"/>
              </a:rPr>
              <a:t>i</a:t>
            </a:r>
            <a:r>
              <a:rPr lang="en-US" sz="2400" dirty="0" smtClean="0">
                <a:latin typeface="cmss12" pitchFamily="34" charset="0"/>
              </a:rPr>
              <a:t>], force[</a:t>
            </a:r>
            <a:r>
              <a:rPr lang="en-US" sz="2400" dirty="0" err="1" smtClean="0">
                <a:latin typeface="cmss12" pitchFamily="34" charset="0"/>
              </a:rPr>
              <a:t>i</a:t>
            </a:r>
            <a:r>
              <a:rPr lang="en-US" sz="2400" dirty="0" smtClean="0">
                <a:latin typeface="cmss12" pitchFamily="34" charset="0"/>
              </a:rPr>
              <a:t>])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325880" y="3052907"/>
            <a:ext cx="6751320" cy="1290493"/>
            <a:chOff x="1325880" y="2712720"/>
            <a:chExt cx="6446520" cy="1290493"/>
          </a:xfrm>
        </p:grpSpPr>
        <p:sp>
          <p:nvSpPr>
            <p:cNvPr id="11" name="Rectangle 10"/>
            <p:cNvSpPr/>
            <p:nvPr/>
          </p:nvSpPr>
          <p:spPr>
            <a:xfrm>
              <a:off x="1325880" y="2712720"/>
              <a:ext cx="644652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897880" y="3550920"/>
              <a:ext cx="502920" cy="45229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76200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2108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9540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54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1859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2118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2392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2697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3002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3261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3535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3840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4145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4404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4678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4983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288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5547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5821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6126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640080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665988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693420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723900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62000" y="5410200"/>
            <a:ext cx="6781800" cy="304800"/>
          </a:xfrm>
          <a:prstGeom prst="rect">
            <a:avLst/>
          </a:prstGeom>
          <a:noFill/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4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.......................................................................................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29400" y="4191000"/>
            <a:ext cx="1013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O</a:t>
            </a:r>
            <a:r>
              <a:rPr lang="en-US" sz="2400" b="1" dirty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(</a:t>
            </a:r>
            <a:r>
              <a:rPr lang="en-US" sz="2400" b="1" dirty="0" err="1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n</a:t>
            </a:r>
            <a:r>
              <a:rPr lang="en-US" sz="2400" b="1" baseline="30000" dirty="0" err="1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k</a:t>
            </a:r>
            <a:r>
              <a:rPr lang="en-US" sz="2400" b="1" dirty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)</a:t>
            </a:r>
            <a:r>
              <a:rPr lang="en-US" sz="2400" b="1" dirty="0"/>
              <a:t>.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7696200" y="5334000"/>
            <a:ext cx="697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No!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35526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-152400"/>
            <a:ext cx="8610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Communication Avoiding 2-way N-body </a:t>
            </a:r>
            <a:br>
              <a:rPr lang="en-US" dirty="0" smtClean="0"/>
            </a:br>
            <a:r>
              <a:rPr lang="en-US" sz="2400" dirty="0" smtClean="0"/>
              <a:t>(using a “1.5D” decomposition)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3352800"/>
            <a:ext cx="8851900" cy="2819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Divide p into c groups </a:t>
            </a:r>
          </a:p>
          <a:p>
            <a:r>
              <a:rPr lang="en-US" sz="2400" dirty="0" smtClean="0"/>
              <a:t>Replicate particles across groups</a:t>
            </a:r>
          </a:p>
          <a:p>
            <a:r>
              <a:rPr lang="en-US" dirty="0" smtClean="0"/>
              <a:t>Repeat</a:t>
            </a:r>
            <a:r>
              <a:rPr lang="en-US" sz="2400" dirty="0" smtClean="0"/>
              <a:t>: shift copy of n/(p*c) particles to the left within a group</a:t>
            </a:r>
          </a:p>
          <a:p>
            <a:r>
              <a:rPr lang="en-US" sz="2400" dirty="0" smtClean="0"/>
              <a:t>Reduce across c to produce final value for each particle</a:t>
            </a:r>
            <a:endParaRPr lang="en-US" sz="1800" dirty="0" smtClean="0"/>
          </a:p>
          <a:p>
            <a:pPr marL="0" lvl="1" indent="0">
              <a:buNone/>
            </a:pPr>
            <a:r>
              <a:rPr lang="en-US" sz="2400" dirty="0" smtClean="0"/>
              <a:t>Total Communication: </a:t>
            </a:r>
            <a:r>
              <a:rPr lang="en-US" sz="2400" dirty="0"/>
              <a:t>O</a:t>
            </a:r>
            <a:r>
              <a:rPr lang="en-US" sz="2400" dirty="0" smtClean="0"/>
              <a:t>(log(p/c) + log c) </a:t>
            </a:r>
            <a:r>
              <a:rPr lang="en-US" sz="2400" dirty="0"/>
              <a:t>messages, </a:t>
            </a:r>
            <a:endParaRPr lang="en-US" sz="2400" dirty="0" smtClean="0"/>
          </a:p>
          <a:p>
            <a:pPr marL="0" lvl="1" indent="0">
              <a:buNone/>
            </a:pPr>
            <a:r>
              <a:rPr lang="en-US" sz="2400" dirty="0" smtClean="0"/>
              <a:t>                                           O(n*(c/p+1/c)) words</a:t>
            </a:r>
            <a:endParaRPr lang="en-US" sz="3200" dirty="0"/>
          </a:p>
        </p:txBody>
      </p:sp>
      <p:grpSp>
        <p:nvGrpSpPr>
          <p:cNvPr id="163" name="Group 162"/>
          <p:cNvGrpSpPr/>
          <p:nvPr/>
        </p:nvGrpSpPr>
        <p:grpSpPr>
          <a:xfrm>
            <a:off x="266700" y="1371600"/>
            <a:ext cx="8534400" cy="1828800"/>
            <a:chOff x="304800" y="1524000"/>
            <a:chExt cx="8534400" cy="1828800"/>
          </a:xfrm>
        </p:grpSpPr>
        <p:sp>
          <p:nvSpPr>
            <p:cNvPr id="6" name="Rectangle 5"/>
            <p:cNvSpPr/>
            <p:nvPr/>
          </p:nvSpPr>
          <p:spPr>
            <a:xfrm>
              <a:off x="3048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638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82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0972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3716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6306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9050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1640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4384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6974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9718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308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5052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7642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0386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2976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54152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80060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07492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33400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60832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86740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14172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40080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7056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9646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72390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4980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77724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80314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83058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5648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371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38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052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6388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05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72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371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38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052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388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05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048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72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71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38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052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5720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6388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05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48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772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371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438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5052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720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6388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705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048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772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371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371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371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371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438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438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438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438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5052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5052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5052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5052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705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705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705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705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772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7772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7772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7772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8767346" y="2082800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baseline="30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940800" y="2552700"/>
            <a:ext cx="0" cy="419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3433346" y="965200"/>
            <a:ext cx="59523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p/c</a:t>
            </a:r>
            <a:endParaRPr lang="en-US" baseline="30000" dirty="0"/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4064000" y="1193800"/>
            <a:ext cx="9271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H="1">
            <a:off x="2286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flipH="1">
            <a:off x="2286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H="1">
            <a:off x="2286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H="1">
            <a:off x="2286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>
            <a:off x="12954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H="1">
            <a:off x="12954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H="1">
            <a:off x="12954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H="1">
            <a:off x="12954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flipH="1">
            <a:off x="23622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flipH="1">
            <a:off x="23622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23622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23622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>
            <a:off x="34290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>
            <a:off x="34290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>
            <a:off x="34290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H="1">
            <a:off x="34290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H="1">
            <a:off x="44958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H="1">
            <a:off x="44958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H="1">
            <a:off x="44958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H="1">
            <a:off x="44958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H="1">
            <a:off x="55626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 flipH="1">
            <a:off x="55626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H="1">
            <a:off x="55626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H="1">
            <a:off x="55626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H="1">
            <a:off x="66294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 flipH="1">
            <a:off x="66294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flipH="1">
            <a:off x="66294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flipH="1">
            <a:off x="66294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 flipH="1">
            <a:off x="76962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H="1">
            <a:off x="76962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>
            <a:off x="76962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H="1">
            <a:off x="76962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Footer Placeholder 4"/>
          <p:cNvSpPr txBox="1">
            <a:spLocks/>
          </p:cNvSpPr>
          <p:nvPr/>
        </p:nvSpPr>
        <p:spPr>
          <a:xfrm>
            <a:off x="3352800" y="6434051"/>
            <a:ext cx="5990513" cy="390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rgbClr val="FFFFFF"/>
                </a:solidFill>
              </a:rPr>
              <a:t>Driscoll, </a:t>
            </a:r>
            <a:r>
              <a:rPr lang="en-US" sz="1400" dirty="0" err="1" smtClean="0">
                <a:solidFill>
                  <a:srgbClr val="FFFFFF"/>
                </a:solidFill>
              </a:rPr>
              <a:t>Georganas</a:t>
            </a:r>
            <a:r>
              <a:rPr lang="en-US" sz="1400" dirty="0" smtClean="0">
                <a:solidFill>
                  <a:srgbClr val="FFFFFF"/>
                </a:solidFill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</a:rPr>
              <a:t>Koanantakool</a:t>
            </a:r>
            <a:r>
              <a:rPr lang="en-US" sz="1400" dirty="0" smtClean="0">
                <a:solidFill>
                  <a:srgbClr val="FFFFFF"/>
                </a:solidFill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</a:rPr>
              <a:t>Solomonik</a:t>
            </a:r>
            <a:r>
              <a:rPr lang="en-US" sz="1400" dirty="0" smtClean="0">
                <a:solidFill>
                  <a:srgbClr val="FFFFFF"/>
                </a:solidFill>
              </a:rPr>
              <a:t>, Yelick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378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807" y="1609030"/>
            <a:ext cx="7573923" cy="4595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Communication..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33523"/>
            <a:ext cx="8229600" cy="77345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Cray XE6; </a:t>
            </a:r>
            <a:r>
              <a:rPr lang="en-US" dirty="0" smtClean="0">
                <a:latin typeface="cmr10" pitchFamily="34" charset="0"/>
              </a:rPr>
              <a:t>n=24K</a:t>
            </a:r>
            <a:r>
              <a:rPr lang="en-US" dirty="0" smtClean="0"/>
              <a:t> particles, </a:t>
            </a:r>
            <a:r>
              <a:rPr lang="en-US" dirty="0" smtClean="0">
                <a:latin typeface="cmr10" pitchFamily="34" charset="0"/>
              </a:rPr>
              <a:t>p=6K</a:t>
            </a:r>
            <a:r>
              <a:rPr lang="en-US" dirty="0" smtClean="0"/>
              <a:t> cores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53016" y="6357064"/>
            <a:ext cx="4805183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srgbClr val="FFFFFF"/>
                </a:solidFill>
              </a:rPr>
              <a:t>47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 flipV="1">
            <a:off x="8138921" y="2286000"/>
            <a:ext cx="700279" cy="3276600"/>
          </a:xfrm>
          <a:prstGeom prst="upArrow">
            <a:avLst>
              <a:gd name="adj1" fmla="val 59929"/>
              <a:gd name="adj2" fmla="val 50000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100000">
                <a:schemeClr val="accent3">
                  <a:shade val="51000"/>
                  <a:satMod val="130000"/>
                </a:schemeClr>
              </a:gs>
              <a:gs pos="76000">
                <a:schemeClr val="accent3">
                  <a:shade val="93000"/>
                  <a:satMod val="130000"/>
                </a:schemeClr>
              </a:gs>
              <a:gs pos="65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Down is good</a:t>
            </a:r>
            <a:endParaRPr lang="en-US" sz="2400" b="1" dirty="0">
              <a:latin typeface="cmss12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390782" y="3881266"/>
            <a:ext cx="1673025" cy="757974"/>
            <a:chOff x="288866" y="5458893"/>
            <a:chExt cx="2089266" cy="94655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1333500" y="6119974"/>
              <a:ext cx="0" cy="285474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88866" y="5458893"/>
              <a:ext cx="2089266" cy="661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45720" tIns="18288" rIns="45720" bIns="18288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mss12" pitchFamily="34" charset="0"/>
                </a:rPr>
                <a:t>96% reduction in </a:t>
              </a:r>
              <a:r>
                <a:rPr lang="en-US" sz="1600" smtClean="0">
                  <a:solidFill>
                    <a:schemeClr val="bg1"/>
                  </a:solidFill>
                  <a:latin typeface="cmss12" pitchFamily="34" charset="0"/>
                </a:rPr>
                <a:t>shift time (red)</a:t>
              </a:r>
              <a:endParaRPr lang="en-US" sz="1600" dirty="0">
                <a:solidFill>
                  <a:schemeClr val="bg1"/>
                </a:solidFill>
                <a:latin typeface="cmss12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965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</a:t>
            </a:r>
            <a:r>
              <a:rPr lang="en-US" dirty="0" smtClean="0"/>
              <a:t>Scaling of 1.5D N-body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3613738" y="6356350"/>
            <a:ext cx="2956978" cy="365125"/>
          </a:xfrm>
          <a:prstGeom prst="rect">
            <a:avLst/>
          </a:prstGeom>
        </p:spPr>
        <p:txBody>
          <a:bodyPr/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Koantakool</a:t>
            </a:r>
            <a:r>
              <a:rPr lang="en-US" sz="1400" dirty="0" smtClean="0">
                <a:solidFill>
                  <a:srgbClr val="FFFFFF"/>
                </a:solidFill>
              </a:rPr>
              <a:t> &amp; Yelick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830105" y="6356350"/>
            <a:ext cx="856694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/>
              <a:t>48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400" y="1215493"/>
            <a:ext cx="7679531" cy="48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7999475" y="2055042"/>
            <a:ext cx="915925" cy="2577917"/>
            <a:chOff x="8228075" y="2017776"/>
            <a:chExt cx="915925" cy="2706624"/>
          </a:xfrm>
        </p:grpSpPr>
        <p:sp>
          <p:nvSpPr>
            <p:cNvPr id="7" name="Right Brace 6"/>
            <p:cNvSpPr/>
            <p:nvPr/>
          </p:nvSpPr>
          <p:spPr>
            <a:xfrm>
              <a:off x="8228075" y="2017776"/>
              <a:ext cx="152401" cy="2706624"/>
            </a:xfrm>
            <a:prstGeom prst="rightBrace">
              <a:avLst>
                <a:gd name="adj1" fmla="val 68333"/>
                <a:gd name="adj2" fmla="val 84968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43900" y="4105572"/>
              <a:ext cx="800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mss12" pitchFamily="34" charset="0"/>
                </a:rPr>
                <a:t>4.4x</a:t>
              </a:r>
              <a:endPara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mss12" pitchFamily="34" charset="0"/>
              </a:endParaRPr>
            </a:p>
          </p:txBody>
        </p:sp>
      </p:grpSp>
      <p:sp>
        <p:nvSpPr>
          <p:cNvPr id="13" name="Up Arrow 12"/>
          <p:cNvSpPr/>
          <p:nvPr/>
        </p:nvSpPr>
        <p:spPr>
          <a:xfrm>
            <a:off x="8158586" y="1600200"/>
            <a:ext cx="756814" cy="2286000"/>
          </a:xfrm>
          <a:prstGeom prst="upArrow">
            <a:avLst>
              <a:gd name="adj1" fmla="val 62718"/>
              <a:gd name="adj2" fmla="val 50000"/>
            </a:avLst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Up is good</a:t>
            </a:r>
            <a:endParaRPr lang="en-US" sz="2400" b="1" dirty="0">
              <a:latin typeface="cmss1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49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89322" y="3111500"/>
            <a:ext cx="2019822" cy="16349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Challenge: Symmetry &amp; Load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Force symmetry (</a:t>
            </a:r>
            <a:r>
              <a:rPr lang="en-US" b="1" dirty="0" err="1" smtClean="0">
                <a:latin typeface="cmr10" panose="020B0500000000000000" pitchFamily="34" charset="0"/>
              </a:rPr>
              <a:t>f</a:t>
            </a:r>
            <a:r>
              <a:rPr lang="en-US" b="1" baseline="-25000" dirty="0" err="1" smtClean="0">
                <a:latin typeface="cmr10" panose="020B0500000000000000" pitchFamily="34" charset="0"/>
              </a:rPr>
              <a:t>ij</a:t>
            </a:r>
            <a:r>
              <a:rPr lang="en-US" b="1" dirty="0" smtClean="0">
                <a:latin typeface="cmr10" panose="020B0500000000000000" pitchFamily="34" charset="0"/>
              </a:rPr>
              <a:t> = -</a:t>
            </a:r>
            <a:r>
              <a:rPr lang="en-US" b="1" dirty="0" err="1" smtClean="0">
                <a:latin typeface="cmr10" panose="020B0500000000000000" pitchFamily="34" charset="0"/>
              </a:rPr>
              <a:t>f</a:t>
            </a:r>
            <a:r>
              <a:rPr lang="en-US" b="1" baseline="-25000" dirty="0" err="1" smtClean="0">
                <a:latin typeface="cmr10" panose="020B0500000000000000" pitchFamily="34" charset="0"/>
              </a:rPr>
              <a:t>ji</a:t>
            </a:r>
            <a:r>
              <a:rPr lang="en-US" b="1" dirty="0" smtClean="0">
                <a:latin typeface="cmr10" panose="020B0500000000000000" pitchFamily="34" charset="0"/>
              </a:rPr>
              <a:t>) </a:t>
            </a:r>
            <a:r>
              <a:rPr lang="en-US" dirty="0" smtClean="0"/>
              <a:t>saves computation</a:t>
            </a:r>
          </a:p>
          <a:p>
            <a:r>
              <a:rPr lang="en-US" dirty="0" smtClean="0"/>
              <a:t>2-body force matrix vs 3-body force cube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to divide work equally?</a:t>
            </a:r>
          </a:p>
          <a:p>
            <a:endParaRPr lang="en-US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48200" y="2870248"/>
            <a:ext cx="3048000" cy="223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03346" y="3568700"/>
            <a:ext cx="1335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6x save</a:t>
            </a:r>
            <a:endParaRPr lang="en-US" sz="2400" b="1" dirty="0">
              <a:solidFill>
                <a:srgbClr val="FF0000"/>
              </a:solidFill>
              <a:latin typeface="cmss12" panose="020B0500000000000000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of O(n</a:t>
            </a:r>
            <a:r>
              <a:rPr lang="en-US" sz="2400" b="1" baseline="30000" dirty="0" smtClean="0">
                <a:solidFill>
                  <a:srgbClr val="FF0000"/>
                </a:solidFill>
                <a:latin typeface="cmss12" panose="020B0500000000000000" pitchFamily="34" charset="0"/>
              </a:rPr>
              <a:t>3</a:t>
            </a:r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)!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48658" y="2832764"/>
            <a:ext cx="2360486" cy="186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89322" y="4001828"/>
            <a:ext cx="13071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mss12" panose="020B0500000000000000" pitchFamily="34" charset="0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x save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of O(n</a:t>
            </a:r>
            <a:r>
              <a:rPr lang="en-US" sz="2400" b="1" baseline="30000" dirty="0" smtClean="0">
                <a:solidFill>
                  <a:srgbClr val="FF0000"/>
                </a:solidFill>
                <a:latin typeface="cmss12" panose="020B0500000000000000" pitchFamily="34" charset="0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)</a:t>
            </a:r>
            <a:endParaRPr lang="en-US" sz="2400" b="1" dirty="0">
              <a:solidFill>
                <a:srgbClr val="FF0000"/>
              </a:solidFill>
              <a:latin typeface="cmss12" panose="020B0500000000000000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01246" y="6467475"/>
            <a:ext cx="4102100" cy="365125"/>
          </a:xfrm>
          <a:prstGeom prst="rect">
            <a:avLst/>
          </a:prstGeom>
        </p:spPr>
        <p:txBody>
          <a:bodyPr/>
          <a:lstStyle/>
          <a:p>
            <a:r>
              <a:rPr lang="en-US" sz="1600" dirty="0" err="1" smtClean="0"/>
              <a:t>Koanantakool</a:t>
            </a:r>
            <a:r>
              <a:rPr lang="en-US" sz="1600" dirty="0" smtClean="0"/>
              <a:t> &amp; Yelick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33574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Communication-Avoiding 3-body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p=5</a:t>
            </a:r>
            <a:r>
              <a:rPr lang="en-US" dirty="0"/>
              <a:t> </a:t>
            </a:r>
            <a:r>
              <a:rPr lang="en-US" dirty="0" smtClean="0"/>
              <a:t>(in colors)</a:t>
            </a:r>
          </a:p>
          <a:p>
            <a:r>
              <a:rPr lang="en-US" dirty="0" smtClean="0"/>
              <a:t>6 particles per processor</a:t>
            </a:r>
          </a:p>
          <a:p>
            <a:r>
              <a:rPr lang="en-US" dirty="0" smtClean="0"/>
              <a:t>5x5 </a:t>
            </a:r>
            <a:r>
              <a:rPr lang="en-US" dirty="0" err="1" smtClean="0"/>
              <a:t>subcubes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829161" y="2743200"/>
            <a:ext cx="4051476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81910" y="1066800"/>
            <a:ext cx="319853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88119" y="5921375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Actual triplets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00800" y="3925669"/>
            <a:ext cx="2362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Equivalent triplets in the big tetrahedron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428999" y="6347539"/>
            <a:ext cx="5334000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srgbClr val="FFFFFF"/>
                </a:solidFill>
              </a:rPr>
              <a:t>50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70960" y="6357064"/>
            <a:ext cx="32218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2"/>
            <a:r>
              <a:rPr lang="en-US" sz="1400" dirty="0">
                <a:solidFill>
                  <a:srgbClr val="FFFFFF"/>
                </a:solidFill>
              </a:rPr>
              <a:t>[Koanantakool and </a:t>
            </a:r>
            <a:r>
              <a:rPr lang="en-US" sz="1400" dirty="0" smtClean="0">
                <a:solidFill>
                  <a:srgbClr val="FFFFFF"/>
                </a:solidFill>
              </a:rPr>
              <a:t>Yelick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94400" y="4814662"/>
            <a:ext cx="2866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Communication optimal.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Replication by c decreases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#messages </a:t>
            </a:r>
            <a:r>
              <a:rPr lang="en-US" b="1" dirty="0">
                <a:solidFill>
                  <a:srgbClr val="FF0000"/>
                </a:solidFill>
              </a:rPr>
              <a:t>by  </a:t>
            </a:r>
            <a:r>
              <a:rPr lang="en-US" b="1" dirty="0">
                <a:solidFill>
                  <a:srgbClr val="FF0000"/>
                </a:solidFill>
                <a:latin typeface="cmr10" charset="0"/>
                <a:ea typeface="cmr10" charset="0"/>
                <a:cs typeface="cmr10" charset="0"/>
              </a:rPr>
              <a:t>c</a:t>
            </a:r>
            <a:r>
              <a:rPr lang="en-US" b="1" baseline="30000" dirty="0">
                <a:solidFill>
                  <a:srgbClr val="FF0000"/>
                </a:solidFill>
                <a:latin typeface="cmr10" charset="0"/>
                <a:ea typeface="cmr10" charset="0"/>
                <a:cs typeface="cmr10" charset="0"/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#words by </a:t>
            </a:r>
            <a:r>
              <a:rPr lang="en-US" b="1" dirty="0" smtClean="0">
                <a:solidFill>
                  <a:srgbClr val="FF0000"/>
                </a:solidFill>
                <a:latin typeface="cmr10" charset="0"/>
                <a:ea typeface="cmr10" charset="0"/>
                <a:cs typeface="cmr10" charset="0"/>
              </a:rPr>
              <a:t>c</a:t>
            </a:r>
            <a:r>
              <a:rPr lang="en-US" b="1" baseline="30000" dirty="0" smtClean="0">
                <a:solidFill>
                  <a:srgbClr val="FF0000"/>
                </a:solidFill>
                <a:latin typeface="cmr10" charset="0"/>
                <a:ea typeface="cmr10" charset="0"/>
                <a:cs typeface="cmr10" charset="0"/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35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6339" y="1921712"/>
            <a:ext cx="6760034" cy="42211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dirty="0"/>
              <a:t>-Way N-Body </a:t>
            </a:r>
            <a:r>
              <a:rPr lang="en-US" dirty="0" smtClean="0"/>
              <a:t>Speedup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>
          <a:xfrm flipV="1">
            <a:off x="8077200" y="2286000"/>
            <a:ext cx="700279" cy="3276600"/>
          </a:xfrm>
          <a:prstGeom prst="upArrow">
            <a:avLst>
              <a:gd name="adj1" fmla="val 59929"/>
              <a:gd name="adj2" fmla="val 50000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100000">
                <a:schemeClr val="accent3">
                  <a:shade val="51000"/>
                  <a:satMod val="130000"/>
                </a:schemeClr>
              </a:gs>
              <a:gs pos="76000">
                <a:schemeClr val="accent3">
                  <a:shade val="93000"/>
                  <a:satMod val="130000"/>
                </a:schemeClr>
              </a:gs>
              <a:gs pos="65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Down is good</a:t>
            </a:r>
            <a:endParaRPr lang="en-US" sz="2400" b="1" dirty="0">
              <a:latin typeface="cmss12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81147"/>
            <a:ext cx="8229600" cy="4830764"/>
          </a:xfrm>
        </p:spPr>
        <p:txBody>
          <a:bodyPr/>
          <a:lstStyle/>
          <a:p>
            <a:r>
              <a:rPr lang="en-US" dirty="0" smtClean="0"/>
              <a:t>Cray XC30, 24k cores, 24k particles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4854" y="1590744"/>
            <a:ext cx="7041265" cy="45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86400" y="5181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22.1x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4019627" y="6294436"/>
            <a:ext cx="353517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600" dirty="0" err="1" smtClean="0">
                <a:solidFill>
                  <a:srgbClr val="FFFFFF"/>
                </a:solidFill>
              </a:rPr>
              <a:t>Koanantakool</a:t>
            </a:r>
            <a:r>
              <a:rPr lang="en-US" sz="1600" dirty="0" smtClean="0">
                <a:solidFill>
                  <a:srgbClr val="FFFFFF"/>
                </a:solidFill>
              </a:rPr>
              <a:t> &amp; Yelick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885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Strong Scaling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90" y="1533885"/>
            <a:ext cx="7469302" cy="4552230"/>
          </a:xfrm>
        </p:spPr>
      </p:pic>
      <p:sp>
        <p:nvSpPr>
          <p:cNvPr id="8" name="Up Arrow 7"/>
          <p:cNvSpPr/>
          <p:nvPr/>
        </p:nvSpPr>
        <p:spPr>
          <a:xfrm>
            <a:off x="8158586" y="1600200"/>
            <a:ext cx="756814" cy="2895600"/>
          </a:xfrm>
          <a:prstGeom prst="upArrow">
            <a:avLst>
              <a:gd name="adj1" fmla="val 62718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Up is good</a:t>
            </a:r>
            <a:endParaRPr lang="en-US" sz="2400" b="1" dirty="0">
              <a:latin typeface="cmss12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924800" y="1790700"/>
            <a:ext cx="952500" cy="3581400"/>
            <a:chOff x="8153400" y="1862223"/>
            <a:chExt cx="952500" cy="3655498"/>
          </a:xfrm>
        </p:grpSpPr>
        <p:sp>
          <p:nvSpPr>
            <p:cNvPr id="11" name="Right Brace 10"/>
            <p:cNvSpPr/>
            <p:nvPr/>
          </p:nvSpPr>
          <p:spPr>
            <a:xfrm>
              <a:off x="8153400" y="1862223"/>
              <a:ext cx="159111" cy="3655498"/>
            </a:xfrm>
            <a:prstGeom prst="rightBrace">
              <a:avLst>
                <a:gd name="adj1" fmla="val 68333"/>
                <a:gd name="adj2" fmla="val 8496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05800" y="4774286"/>
              <a:ext cx="800100" cy="4712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cmss12" pitchFamily="34" charset="0"/>
                </a:rPr>
                <a:t>4</a:t>
              </a:r>
              <a:r>
                <a:rPr lang="en-US" sz="2400" b="1" dirty="0" smtClean="0">
                  <a:solidFill>
                    <a:srgbClr val="FF0000"/>
                  </a:solidFill>
                  <a:latin typeface="cmss12" pitchFamily="34" charset="0"/>
                </a:rPr>
                <a:t>2x</a:t>
              </a:r>
              <a:endParaRPr lang="en-US" sz="2400" b="1" dirty="0">
                <a:solidFill>
                  <a:srgbClr val="FF0000"/>
                </a:solidFill>
                <a:latin typeface="cmss12" pitchFamily="34" charset="0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705390" y="6357064"/>
            <a:ext cx="4752810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srgbClr val="FFFFFF"/>
                </a:solidFill>
              </a:rPr>
              <a:t>52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36392" y="1131198"/>
            <a:ext cx="4113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BlueGene</a:t>
            </a:r>
            <a:r>
              <a:rPr lang="en-US" dirty="0" smtClean="0"/>
              <a:t>/Q </a:t>
            </a:r>
            <a:r>
              <a:rPr lang="en-US" dirty="0"/>
              <a:t>16k particles, Strong Scaling</a:t>
            </a:r>
          </a:p>
        </p:txBody>
      </p:sp>
      <p:sp>
        <p:nvSpPr>
          <p:cNvPr id="13" name="Footer Placeholder 4"/>
          <p:cNvSpPr txBox="1">
            <a:spLocks/>
          </p:cNvSpPr>
          <p:nvPr/>
        </p:nvSpPr>
        <p:spPr>
          <a:xfrm>
            <a:off x="4250819" y="6357064"/>
            <a:ext cx="410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solidFill>
                  <a:srgbClr val="FFFFFF"/>
                </a:solidFill>
              </a:rPr>
              <a:t>Koanantakool</a:t>
            </a:r>
            <a:r>
              <a:rPr lang="en-US" sz="2000" dirty="0" smtClean="0">
                <a:solidFill>
                  <a:srgbClr val="FFFFFF"/>
                </a:solidFill>
              </a:rPr>
              <a:t> &amp; </a:t>
            </a:r>
            <a:r>
              <a:rPr lang="en-US" sz="2000" dirty="0" err="1" smtClean="0">
                <a:solidFill>
                  <a:srgbClr val="FFFFFF"/>
                </a:solidFill>
              </a:rPr>
              <a:t>Yelick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8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5957" y="1232537"/>
            <a:ext cx="7067907" cy="43300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Sparse-Dense Matrix Multiply Too!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49900"/>
            <a:ext cx="8229600" cy="576263"/>
          </a:xfrm>
        </p:spPr>
        <p:txBody>
          <a:bodyPr/>
          <a:lstStyle/>
          <a:p>
            <a:r>
              <a:rPr lang="en-US" sz="2400" dirty="0" smtClean="0"/>
              <a:t>Variety of algorithms that divide in or 2 dimensions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505200" y="6477000"/>
            <a:ext cx="21336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8" name="Picture 7" descr="edison-c-p12288-n65536-e65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00" y="1206500"/>
            <a:ext cx="8712200" cy="4356100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4978400" y="6399034"/>
            <a:ext cx="41021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000" dirty="0" err="1" smtClean="0">
                <a:solidFill>
                  <a:srgbClr val="FFFFFF"/>
                </a:solidFill>
              </a:rPr>
              <a:t>Koanantakool</a:t>
            </a:r>
            <a:r>
              <a:rPr lang="en-US" sz="2000" dirty="0" smtClean="0">
                <a:solidFill>
                  <a:srgbClr val="FFFFFF"/>
                </a:solidFill>
              </a:rPr>
              <a:t> et al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762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r>
              <a:rPr lang="en-US" spc="100" dirty="0" smtClean="0"/>
              <a:t>0x</a:t>
            </a:r>
            <a:r>
              <a:rPr lang="en-US" dirty="0" smtClean="0"/>
              <a:t> Improvement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30000" dirty="0" smtClean="0"/>
              <a:t>66k x 172k</a:t>
            </a:r>
            <a:r>
              <a:rPr lang="en-US" dirty="0" smtClean="0"/>
              <a:t>, B</a:t>
            </a:r>
            <a:r>
              <a:rPr lang="en-US" baseline="30000" dirty="0" smtClean="0"/>
              <a:t>172k x 66k</a:t>
            </a:r>
            <a:r>
              <a:rPr lang="en-US" dirty="0" smtClean="0"/>
              <a:t>, 0.0038% </a:t>
            </a:r>
            <a:r>
              <a:rPr lang="en-US" dirty="0" err="1" smtClean="0"/>
              <a:t>nnz</a:t>
            </a:r>
            <a:r>
              <a:rPr lang="en-US" dirty="0" smtClean="0"/>
              <a:t>, Cray XC30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3124200" y="6357064"/>
            <a:ext cx="5334000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099" y="1741608"/>
            <a:ext cx="6470107" cy="461474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772296" y="2795450"/>
            <a:ext cx="0" cy="276061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349930" y="3683219"/>
            <a:ext cx="844731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10</a:t>
            </a:r>
            <a:r>
              <a:rPr lang="en-US" b="1" spc="100" dirty="0" smtClean="0">
                <a:solidFill>
                  <a:schemeClr val="tx1"/>
                </a:solidFill>
              </a:rPr>
              <a:t>0x</a:t>
            </a:r>
            <a:endParaRPr lang="en-US" b="1" spc="100" dirty="0">
              <a:solidFill>
                <a:schemeClr val="tx1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7735206" y="2514600"/>
            <a:ext cx="756814" cy="2286000"/>
          </a:xfrm>
          <a:prstGeom prst="upArrow">
            <a:avLst>
              <a:gd name="adj1" fmla="val 62718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Up is good</a:t>
            </a:r>
            <a:endParaRPr lang="en-US" sz="2400" b="1" dirty="0">
              <a:latin typeface="cmss12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533400" y="6324600"/>
            <a:ext cx="410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Koanantakool &amp; 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592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5753940" y="4390920"/>
            <a:ext cx="9897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DejaVu Sans"/>
              </a:rPr>
              <a:t>Dense Matrix Vector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DejaVu Sans"/>
              </a:rPr>
              <a:t>(BLAS2)</a:t>
            </a:r>
            <a:endParaRPr sz="1800" dirty="0"/>
          </a:p>
        </p:txBody>
      </p:sp>
      <p:sp>
        <p:nvSpPr>
          <p:cNvPr id="37" name="CustomShape 2"/>
          <p:cNvSpPr/>
          <p:nvPr/>
        </p:nvSpPr>
        <p:spPr>
          <a:xfrm>
            <a:off x="4328220" y="4390920"/>
            <a:ext cx="1375846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- Sparse Matrix Product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SpGEMM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38" name="CustomShape 3"/>
          <p:cNvSpPr/>
          <p:nvPr/>
        </p:nvSpPr>
        <p:spPr>
          <a:xfrm>
            <a:off x="2756260" y="4390920"/>
            <a:ext cx="152364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Matrix Times Multiple Dense Vectors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SpMM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39" name="CustomShape 4"/>
          <p:cNvSpPr/>
          <p:nvPr/>
        </p:nvSpPr>
        <p:spPr>
          <a:xfrm>
            <a:off x="1427641" y="4390920"/>
            <a:ext cx="12774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Matrix-Dense Vector 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SpMV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40" name="CustomShape 5"/>
          <p:cNvSpPr/>
          <p:nvPr/>
        </p:nvSpPr>
        <p:spPr>
          <a:xfrm>
            <a:off x="55881" y="4390920"/>
            <a:ext cx="132842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Matrix-Sparse Vector 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SpMSpV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42" name="CustomShape 7"/>
          <p:cNvSpPr/>
          <p:nvPr/>
        </p:nvSpPr>
        <p:spPr>
          <a:xfrm>
            <a:off x="2647080" y="6005880"/>
            <a:ext cx="4176360" cy="394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/>
                <a:ea typeface="DejaVu Sans"/>
              </a:rPr>
              <a:t>Increasing arithmetic intensity</a:t>
            </a:r>
            <a:endParaRPr dirty="0"/>
          </a:p>
        </p:txBody>
      </p:sp>
      <p:sp>
        <p:nvSpPr>
          <p:cNvPr id="43" name="CustomShape 8"/>
          <p:cNvSpPr/>
          <p:nvPr/>
        </p:nvSpPr>
        <p:spPr>
          <a:xfrm>
            <a:off x="551606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 cmpd="sng">
            <a:solidFill>
              <a:srgbClr val="80000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Graphical Model Structure Learning (e.g., CONCORD)</a:t>
            </a:r>
            <a:endParaRPr sz="1800" dirty="0"/>
          </a:p>
        </p:txBody>
      </p:sp>
      <p:sp>
        <p:nvSpPr>
          <p:cNvPr id="44" name="CustomShape 9"/>
          <p:cNvSpPr/>
          <p:nvPr/>
        </p:nvSpPr>
        <p:spPr>
          <a:xfrm>
            <a:off x="379892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Clustering (e.g., MCL, Spectral Clustering)</a:t>
            </a:r>
            <a:endParaRPr sz="1800" dirty="0"/>
          </a:p>
        </p:txBody>
      </p:sp>
      <p:sp>
        <p:nvSpPr>
          <p:cNvPr id="45" name="CustomShape 10"/>
          <p:cNvSpPr/>
          <p:nvPr/>
        </p:nvSpPr>
        <p:spPr>
          <a:xfrm>
            <a:off x="27612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77933C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Logistic Regression, Support Vector Machines</a:t>
            </a:r>
            <a:endParaRPr sz="1800" dirty="0"/>
          </a:p>
        </p:txBody>
      </p:sp>
      <p:sp>
        <p:nvSpPr>
          <p:cNvPr id="46" name="CustomShape 11"/>
          <p:cNvSpPr/>
          <p:nvPr/>
        </p:nvSpPr>
        <p:spPr>
          <a:xfrm>
            <a:off x="1992540" y="1242360"/>
            <a:ext cx="1655914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Dimensionality Reduction (e.g., NMF, CX/CUR, PCA)</a:t>
            </a:r>
            <a:endParaRPr sz="1800" dirty="0"/>
          </a:p>
        </p:txBody>
      </p:sp>
      <p:sp>
        <p:nvSpPr>
          <p:cNvPr id="47" name="Line 12"/>
          <p:cNvSpPr/>
          <p:nvPr/>
        </p:nvSpPr>
        <p:spPr>
          <a:xfrm flipH="1" flipV="1">
            <a:off x="6248400" y="2730503"/>
            <a:ext cx="1206500" cy="1663700"/>
          </a:xfrm>
          <a:prstGeom prst="line">
            <a:avLst/>
          </a:prstGeom>
          <a:ln w="38160">
            <a:solidFill>
              <a:srgbClr val="800000"/>
            </a:solidFill>
            <a:round/>
          </a:ln>
        </p:spPr>
      </p:sp>
      <p:sp>
        <p:nvSpPr>
          <p:cNvPr id="48" name="Line 13"/>
          <p:cNvSpPr/>
          <p:nvPr/>
        </p:nvSpPr>
        <p:spPr>
          <a:xfrm flipH="1" flipV="1">
            <a:off x="4597400" y="2717803"/>
            <a:ext cx="254000" cy="16383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49" name="Line 14"/>
          <p:cNvSpPr/>
          <p:nvPr/>
        </p:nvSpPr>
        <p:spPr>
          <a:xfrm flipV="1">
            <a:off x="2032000" y="2717803"/>
            <a:ext cx="2540000" cy="16891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50" name="Line 15"/>
          <p:cNvSpPr/>
          <p:nvPr/>
        </p:nvSpPr>
        <p:spPr>
          <a:xfrm flipV="1">
            <a:off x="2044700" y="2730503"/>
            <a:ext cx="850900" cy="16383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1" name="Line 16"/>
          <p:cNvSpPr/>
          <p:nvPr/>
        </p:nvSpPr>
        <p:spPr>
          <a:xfrm flipH="1" flipV="1">
            <a:off x="2908300" y="2755900"/>
            <a:ext cx="457200" cy="16256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2" name="Line 17"/>
          <p:cNvSpPr/>
          <p:nvPr/>
        </p:nvSpPr>
        <p:spPr>
          <a:xfrm flipV="1">
            <a:off x="749300" y="2730500"/>
            <a:ext cx="2146300" cy="16510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3" name="Line 18"/>
          <p:cNvSpPr/>
          <p:nvPr/>
        </p:nvSpPr>
        <p:spPr>
          <a:xfrm flipH="1" flipV="1">
            <a:off x="1239840" y="2725923"/>
            <a:ext cx="779460" cy="1655580"/>
          </a:xfrm>
          <a:prstGeom prst="line">
            <a:avLst/>
          </a:prstGeom>
          <a:ln w="38160">
            <a:solidFill>
              <a:schemeClr val="accent3">
                <a:lumMod val="50000"/>
              </a:schemeClr>
            </a:solidFill>
            <a:round/>
          </a:ln>
        </p:spPr>
      </p:sp>
      <p:sp>
        <p:nvSpPr>
          <p:cNvPr id="54" name="Line 19"/>
          <p:cNvSpPr/>
          <p:nvPr/>
        </p:nvSpPr>
        <p:spPr>
          <a:xfrm flipV="1">
            <a:off x="749300" y="2725920"/>
            <a:ext cx="490540" cy="1668280"/>
          </a:xfrm>
          <a:prstGeom prst="line">
            <a:avLst/>
          </a:prstGeom>
          <a:ln w="38160">
            <a:solidFill>
              <a:schemeClr val="accent3">
                <a:lumMod val="50000"/>
              </a:schemeClr>
            </a:solidFill>
            <a:round/>
          </a:ln>
        </p:spPr>
      </p:sp>
      <p:sp>
        <p:nvSpPr>
          <p:cNvPr id="55" name="Line 20"/>
          <p:cNvSpPr/>
          <p:nvPr/>
        </p:nvSpPr>
        <p:spPr>
          <a:xfrm flipV="1">
            <a:off x="3416300" y="2730503"/>
            <a:ext cx="2832100" cy="1638300"/>
          </a:xfrm>
          <a:prstGeom prst="line">
            <a:avLst/>
          </a:prstGeom>
          <a:ln w="38160">
            <a:solidFill>
              <a:srgbClr val="800000"/>
            </a:solidFill>
            <a:round/>
          </a:ln>
        </p:spPr>
      </p:sp>
      <p:sp>
        <p:nvSpPr>
          <p:cNvPr id="58" name="Line 23"/>
          <p:cNvSpPr/>
          <p:nvPr/>
        </p:nvSpPr>
        <p:spPr>
          <a:xfrm flipH="1" flipV="1">
            <a:off x="2882900" y="2755900"/>
            <a:ext cx="4559300" cy="16256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9" name="Line 24"/>
          <p:cNvSpPr/>
          <p:nvPr/>
        </p:nvSpPr>
        <p:spPr>
          <a:xfrm flipH="1" flipV="1">
            <a:off x="2895600" y="2755900"/>
            <a:ext cx="1955800" cy="16256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60" name="Line 25"/>
          <p:cNvSpPr/>
          <p:nvPr/>
        </p:nvSpPr>
        <p:spPr>
          <a:xfrm flipV="1">
            <a:off x="3378200" y="2705100"/>
            <a:ext cx="1206500" cy="16764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61" name="Line 26"/>
          <p:cNvSpPr/>
          <p:nvPr/>
        </p:nvSpPr>
        <p:spPr>
          <a:xfrm flipV="1">
            <a:off x="749300" y="2743200"/>
            <a:ext cx="3784600" cy="16256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Algebra is important to Machine Learning too!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01600" y="5880100"/>
            <a:ext cx="8648700" cy="228600"/>
          </a:xfrm>
          <a:prstGeom prst="rightArrow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800000"/>
              </a:gs>
              <a:gs pos="68000">
                <a:schemeClr val="accent2">
                  <a:lumMod val="75000"/>
                </a:schemeClr>
              </a:gs>
              <a:gs pos="37000">
                <a:schemeClr val="accent3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stomShape 8"/>
          <p:cNvSpPr/>
          <p:nvPr/>
        </p:nvSpPr>
        <p:spPr>
          <a:xfrm>
            <a:off x="726866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000000"/>
                </a:solidFill>
                <a:latin typeface="Calibri"/>
                <a:ea typeface="DejaVu Sans"/>
              </a:rPr>
              <a:t>Deep Learning (Convolutional Neural Nets)</a:t>
            </a:r>
            <a:endParaRPr sz="1800" dirty="0"/>
          </a:p>
        </p:txBody>
      </p:sp>
      <p:sp>
        <p:nvSpPr>
          <p:cNvPr id="31" name="CustomShape 1"/>
          <p:cNvSpPr/>
          <p:nvPr/>
        </p:nvSpPr>
        <p:spPr>
          <a:xfrm>
            <a:off x="6795340" y="4378220"/>
            <a:ext cx="12818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- Dense Matrix Product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(SpDM</a:t>
            </a:r>
            <a:r>
              <a:rPr lang="en-US" sz="1800" baseline="30000" dirty="0">
                <a:solidFill>
                  <a:srgbClr val="FFFFFF"/>
                </a:solidFill>
                <a:latin typeface="Calibri"/>
                <a:ea typeface="DejaVu Sans"/>
              </a:rPr>
              <a:t>3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32" name="CustomShape 1"/>
          <p:cNvSpPr/>
          <p:nvPr/>
        </p:nvSpPr>
        <p:spPr>
          <a:xfrm>
            <a:off x="8116140" y="4365520"/>
            <a:ext cx="9897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DejaVu Sans"/>
              </a:rPr>
              <a:t>Dense Matrix Matrix (BLAS3)</a:t>
            </a:r>
            <a:endParaRPr sz="1800" dirty="0"/>
          </a:p>
        </p:txBody>
      </p:sp>
      <p:sp>
        <p:nvSpPr>
          <p:cNvPr id="33" name="Line 20"/>
          <p:cNvSpPr/>
          <p:nvPr/>
        </p:nvSpPr>
        <p:spPr>
          <a:xfrm flipV="1">
            <a:off x="6223000" y="2743203"/>
            <a:ext cx="1879600" cy="1638300"/>
          </a:xfrm>
          <a:prstGeom prst="line">
            <a:avLst/>
          </a:prstGeom>
          <a:ln w="3816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34" name="Line 20"/>
          <p:cNvSpPr/>
          <p:nvPr/>
        </p:nvSpPr>
        <p:spPr>
          <a:xfrm flipH="1" flipV="1">
            <a:off x="8102600" y="2743203"/>
            <a:ext cx="495300" cy="1638300"/>
          </a:xfrm>
          <a:prstGeom prst="line">
            <a:avLst/>
          </a:prstGeom>
          <a:ln w="3816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35" name="Rectangle 34"/>
          <p:cNvSpPr/>
          <p:nvPr/>
        </p:nvSpPr>
        <p:spPr>
          <a:xfrm>
            <a:off x="3193176" y="6472654"/>
            <a:ext cx="6059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</a:rPr>
              <a:t>Aydin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Buluc</a:t>
            </a:r>
            <a:r>
              <a:rPr lang="en-US" sz="1600" dirty="0" smtClean="0">
                <a:solidFill>
                  <a:srgbClr val="FFFFFF"/>
                </a:solidFill>
              </a:rPr>
              <a:t>, Sang Oh, John Gilbert, Kathy </a:t>
            </a:r>
            <a:r>
              <a:rPr lang="en-US" sz="1600" dirty="0" err="1" smtClean="0">
                <a:solidFill>
                  <a:srgbClr val="FFFFFF"/>
                </a:solidFill>
              </a:rPr>
              <a:t>Yelick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9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Inverse Covariance Matrix Estimation (CONCORD)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56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pic>
        <p:nvPicPr>
          <p:cNvPr id="7" name="Picture 6" descr="cha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4" y="964596"/>
            <a:ext cx="7468499" cy="51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38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HP-CONCORD on Brain fMRI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57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pic>
        <p:nvPicPr>
          <p:cNvPr id="2" name="Picture 1" descr="aistats18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3" b="36618"/>
          <a:stretch/>
        </p:blipFill>
        <p:spPr>
          <a:xfrm>
            <a:off x="360342" y="1074487"/>
            <a:ext cx="9103662" cy="512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44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58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Exascale Science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Breakthrough science conjecture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490"/>
            <a:ext cx="8229600" cy="1859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Problem 3: Runtimes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77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PGAS: A programming model for </a:t>
            </a:r>
            <a:r>
              <a:rPr lang="en-US" dirty="0" err="1" smtClean="0"/>
              <a:t>exascale</a:t>
            </a:r>
            <a:endParaRPr lang="en-US" dirty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457200" y="1161707"/>
            <a:ext cx="8229600" cy="251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marL="169863" indent="-169863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FontTx/>
              <a:buChar char="•"/>
            </a:pPr>
            <a:r>
              <a:rPr lang="en-US" b="1" i="1" dirty="0">
                <a:solidFill>
                  <a:schemeClr val="accent4"/>
                </a:solidFill>
              </a:rPr>
              <a:t>Global address space: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0" dirty="0">
                <a:solidFill>
                  <a:schemeClr val="tx1"/>
                </a:solidFill>
              </a:rPr>
              <a:t>thread may directly read/write remote data </a:t>
            </a:r>
            <a:r>
              <a:rPr lang="en-US" b="0" dirty="0" smtClean="0">
                <a:solidFill>
                  <a:schemeClr val="tx1"/>
                </a:solidFill>
              </a:rPr>
              <a:t>using an address (pointers and arrays)</a:t>
            </a:r>
          </a:p>
          <a:p>
            <a:pPr marL="457177" lvl="1" indent="0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None/>
            </a:pPr>
            <a:r>
              <a:rPr lang="en-US" dirty="0" smtClean="0"/>
              <a:t>       … = *</a:t>
            </a:r>
            <a:r>
              <a:rPr lang="en-US" dirty="0" err="1" smtClean="0"/>
              <a:t>gp</a:t>
            </a:r>
            <a:r>
              <a:rPr lang="en-US" dirty="0" smtClean="0"/>
              <a:t>;        </a:t>
            </a:r>
            <a:r>
              <a:rPr lang="en-US" dirty="0" err="1" smtClean="0"/>
              <a:t>ga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= … </a:t>
            </a:r>
            <a:endParaRPr lang="en-US" b="0" dirty="0">
              <a:solidFill>
                <a:schemeClr val="tx1"/>
              </a:solidFill>
            </a:endParaRPr>
          </a:p>
          <a:p>
            <a:pPr marL="169863" indent="-169863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FontTx/>
              <a:buChar char="•"/>
            </a:pPr>
            <a:r>
              <a:rPr lang="en-US" b="0" i="1" dirty="0" smtClean="0">
                <a:solidFill>
                  <a:srgbClr val="8E2A20"/>
                </a:solidFill>
              </a:rPr>
              <a:t>Partitioned:</a:t>
            </a:r>
            <a:r>
              <a:rPr lang="en-US" b="0" dirty="0" smtClean="0">
                <a:solidFill>
                  <a:srgbClr val="8E2A20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>data </a:t>
            </a:r>
            <a:r>
              <a:rPr lang="en-US" b="0" dirty="0">
                <a:solidFill>
                  <a:schemeClr val="tx1"/>
                </a:solidFill>
              </a:rPr>
              <a:t>is designated as local or </a:t>
            </a:r>
            <a:r>
              <a:rPr lang="en-US" b="0" dirty="0" smtClean="0">
                <a:solidFill>
                  <a:schemeClr val="tx1"/>
                </a:solidFill>
              </a:rPr>
              <a:t>global</a:t>
            </a:r>
          </a:p>
          <a:p>
            <a:pPr marL="0" indent="0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None/>
            </a:pPr>
            <a:r>
              <a:rPr lang="en-US" dirty="0" smtClean="0"/>
              <a:t>           </a:t>
            </a:r>
            <a:r>
              <a:rPr lang="en-US" sz="2400" b="0" dirty="0" smtClean="0"/>
              <a:t> shared </a:t>
            </a:r>
            <a:r>
              <a:rPr lang="en-US" sz="2400" b="0" dirty="0" err="1" smtClean="0"/>
              <a:t>int</a:t>
            </a:r>
            <a:r>
              <a:rPr lang="en-US" sz="2400" b="0" dirty="0" smtClean="0"/>
              <a:t> [ ] </a:t>
            </a:r>
            <a:r>
              <a:rPr lang="en-US" sz="2400" b="0" dirty="0" err="1" smtClean="0"/>
              <a:t>ga</a:t>
            </a:r>
            <a:r>
              <a:rPr lang="en-US" sz="2400" b="0" dirty="0" smtClean="0"/>
              <a:t>;   and   </a:t>
            </a:r>
            <a:r>
              <a:rPr lang="en-US" sz="2400" b="0" dirty="0" err="1" smtClean="0"/>
              <a:t>upc_malloc</a:t>
            </a:r>
            <a:r>
              <a:rPr lang="en-US" sz="2400" b="0" dirty="0" smtClean="0"/>
              <a:t> (…)</a:t>
            </a:r>
            <a:endParaRPr lang="en-US" sz="2400" b="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85790" y="3705225"/>
            <a:ext cx="5334000" cy="1101725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003515" y="3687762"/>
            <a:ext cx="31750" cy="2243138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85790" y="4821237"/>
            <a:ext cx="5334000" cy="1093788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4005103" y="4832350"/>
            <a:ext cx="14287" cy="1068387"/>
          </a:xfrm>
          <a:prstGeom prst="line">
            <a:avLst/>
          </a:prstGeom>
          <a:noFill/>
          <a:ln w="12700" cmpd="sng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2895440" y="4824412"/>
            <a:ext cx="1588" cy="10906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6075203" y="3690937"/>
            <a:ext cx="33337" cy="2224088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6076790" y="4832350"/>
            <a:ext cx="14288" cy="1084262"/>
          </a:xfrm>
          <a:prstGeom prst="line">
            <a:avLst/>
          </a:prstGeom>
          <a:noFill/>
          <a:ln w="12700" cmpd="sng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 rot="16200000">
            <a:off x="287972" y="4601369"/>
            <a:ext cx="2620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FFD4"/>
                </a:solidFill>
                <a:latin typeface="Helvetica" charset="0"/>
              </a:rPr>
              <a:t>Global address space</a:t>
            </a:r>
            <a:endParaRPr lang="en-US" sz="3200" dirty="0">
              <a:solidFill>
                <a:srgbClr val="FFFFD4"/>
              </a:solidFill>
              <a:latin typeface="Helvetica" charset="0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754403" y="5070475"/>
            <a:ext cx="88900" cy="889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932203" y="5070475"/>
            <a:ext cx="88900" cy="889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5110003" y="5070475"/>
            <a:ext cx="88900" cy="889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114390" y="3970337"/>
            <a:ext cx="657225" cy="654050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x: 1</a:t>
            </a:r>
          </a:p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y: 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101690" y="4965700"/>
            <a:ext cx="325668" cy="36933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l: 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212940" y="4959350"/>
            <a:ext cx="325668" cy="36933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l: 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6384765" y="4938712"/>
            <a:ext cx="325668" cy="36933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l: 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131853" y="5441950"/>
            <a:ext cx="584200" cy="37941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g: </a:t>
            </a: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flipV="1">
            <a:off x="2362040" y="4579937"/>
            <a:ext cx="304800" cy="557213"/>
          </a:xfrm>
          <a:custGeom>
            <a:avLst/>
            <a:gdLst>
              <a:gd name="T0" fmla="*/ 0 w 152"/>
              <a:gd name="T1" fmla="*/ 0 h 219"/>
              <a:gd name="T2" fmla="*/ 2147483647 w 152"/>
              <a:gd name="T3" fmla="*/ 2147483647 h 219"/>
              <a:gd name="T4" fmla="*/ 2147483647 w 152"/>
              <a:gd name="T5" fmla="*/ 2147483647 h 219"/>
              <a:gd name="T6" fmla="*/ 0 60000 65536"/>
              <a:gd name="T7" fmla="*/ 0 60000 65536"/>
              <a:gd name="T8" fmla="*/ 0 60000 65536"/>
              <a:gd name="T9" fmla="*/ 0 w 152"/>
              <a:gd name="T10" fmla="*/ 0 h 219"/>
              <a:gd name="T11" fmla="*/ 152 w 152"/>
              <a:gd name="T12" fmla="*/ 219 h 2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19">
                <a:moveTo>
                  <a:pt x="0" y="0"/>
                </a:moveTo>
                <a:cubicBezTo>
                  <a:pt x="70" y="41"/>
                  <a:pt x="140" y="83"/>
                  <a:pt x="146" y="119"/>
                </a:cubicBezTo>
                <a:cubicBezTo>
                  <a:pt x="152" y="155"/>
                  <a:pt x="94" y="187"/>
                  <a:pt x="36" y="219"/>
                </a:cubicBezTo>
              </a:path>
            </a:pathLst>
          </a:cu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3097053" y="5448300"/>
            <a:ext cx="600075" cy="37941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g: 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376828" y="5434012"/>
            <a:ext cx="614362" cy="379413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g: </a:t>
            </a: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495390" y="4070350"/>
            <a:ext cx="685800" cy="1524000"/>
          </a:xfrm>
          <a:custGeom>
            <a:avLst/>
            <a:gdLst>
              <a:gd name="T0" fmla="*/ 0 w 1216"/>
              <a:gd name="T1" fmla="*/ 2147483647 h 448"/>
              <a:gd name="T2" fmla="*/ 2147483647 w 1216"/>
              <a:gd name="T3" fmla="*/ 2147483647 h 448"/>
              <a:gd name="T4" fmla="*/ 2147483647 w 1216"/>
              <a:gd name="T5" fmla="*/ 0 h 448"/>
              <a:gd name="T6" fmla="*/ 0 60000 65536"/>
              <a:gd name="T7" fmla="*/ 0 60000 65536"/>
              <a:gd name="T8" fmla="*/ 0 60000 65536"/>
              <a:gd name="T9" fmla="*/ 0 w 1216"/>
              <a:gd name="T10" fmla="*/ 0 h 448"/>
              <a:gd name="T11" fmla="*/ 1216 w 1216"/>
              <a:gd name="T12" fmla="*/ 448 h 4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6" h="448">
                <a:moveTo>
                  <a:pt x="0" y="448"/>
                </a:moveTo>
                <a:cubicBezTo>
                  <a:pt x="232" y="321"/>
                  <a:pt x="464" y="194"/>
                  <a:pt x="667" y="119"/>
                </a:cubicBezTo>
                <a:cubicBezTo>
                  <a:pt x="870" y="44"/>
                  <a:pt x="1043" y="22"/>
                  <a:pt x="1216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3181190" y="3994150"/>
            <a:ext cx="657225" cy="654050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x: 5</a:t>
            </a:r>
          </a:p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y: </a:t>
            </a: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 flipV="1">
            <a:off x="3409790" y="4603750"/>
            <a:ext cx="152400" cy="533400"/>
          </a:xfrm>
          <a:custGeom>
            <a:avLst/>
            <a:gdLst>
              <a:gd name="T0" fmla="*/ 0 w 152"/>
              <a:gd name="T1" fmla="*/ 0 h 219"/>
              <a:gd name="T2" fmla="*/ 2147483647 w 152"/>
              <a:gd name="T3" fmla="*/ 2147483647 h 219"/>
              <a:gd name="T4" fmla="*/ 2147483647 w 152"/>
              <a:gd name="T5" fmla="*/ 2147483647 h 219"/>
              <a:gd name="T6" fmla="*/ 0 60000 65536"/>
              <a:gd name="T7" fmla="*/ 0 60000 65536"/>
              <a:gd name="T8" fmla="*/ 0 60000 65536"/>
              <a:gd name="T9" fmla="*/ 0 w 152"/>
              <a:gd name="T10" fmla="*/ 0 h 219"/>
              <a:gd name="T11" fmla="*/ 152 w 152"/>
              <a:gd name="T12" fmla="*/ 219 h 2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19">
                <a:moveTo>
                  <a:pt x="0" y="0"/>
                </a:moveTo>
                <a:cubicBezTo>
                  <a:pt x="70" y="41"/>
                  <a:pt x="140" y="83"/>
                  <a:pt x="146" y="119"/>
                </a:cubicBezTo>
                <a:cubicBezTo>
                  <a:pt x="152" y="155"/>
                  <a:pt x="94" y="187"/>
                  <a:pt x="36" y="219"/>
                </a:cubicBezTo>
              </a:path>
            </a:pathLst>
          </a:cu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 flipV="1">
            <a:off x="3485990" y="4603750"/>
            <a:ext cx="381000" cy="990600"/>
          </a:xfrm>
          <a:custGeom>
            <a:avLst/>
            <a:gdLst>
              <a:gd name="T0" fmla="*/ 0 w 152"/>
              <a:gd name="T1" fmla="*/ 0 h 219"/>
              <a:gd name="T2" fmla="*/ 2147483647 w 152"/>
              <a:gd name="T3" fmla="*/ 2147483647 h 219"/>
              <a:gd name="T4" fmla="*/ 2147483647 w 152"/>
              <a:gd name="T5" fmla="*/ 2147483647 h 219"/>
              <a:gd name="T6" fmla="*/ 0 60000 65536"/>
              <a:gd name="T7" fmla="*/ 0 60000 65536"/>
              <a:gd name="T8" fmla="*/ 0 60000 65536"/>
              <a:gd name="T9" fmla="*/ 0 w 152"/>
              <a:gd name="T10" fmla="*/ 0 h 219"/>
              <a:gd name="T11" fmla="*/ 152 w 152"/>
              <a:gd name="T12" fmla="*/ 219 h 2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19">
                <a:moveTo>
                  <a:pt x="0" y="0"/>
                </a:moveTo>
                <a:cubicBezTo>
                  <a:pt x="70" y="41"/>
                  <a:pt x="140" y="83"/>
                  <a:pt x="146" y="119"/>
                </a:cubicBezTo>
                <a:cubicBezTo>
                  <a:pt x="152" y="155"/>
                  <a:pt x="94" y="187"/>
                  <a:pt x="36" y="219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4705190" y="3994150"/>
            <a:ext cx="657225" cy="654050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x: 7</a:t>
            </a:r>
          </a:p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y: </a:t>
            </a:r>
            <a:r>
              <a:rPr lang="en-US" sz="1800" smtClean="0">
                <a:solidFill>
                  <a:srgbClr val="000000"/>
                </a:solidFill>
                <a:latin typeface="Sydnie" charset="0"/>
              </a:rPr>
              <a:t>0</a:t>
            </a: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5390990" y="4146550"/>
            <a:ext cx="1841500" cy="1524000"/>
          </a:xfrm>
          <a:custGeom>
            <a:avLst/>
            <a:gdLst>
              <a:gd name="T0" fmla="*/ 2147483647 w 1160"/>
              <a:gd name="T1" fmla="*/ 2147483647 h 960"/>
              <a:gd name="T2" fmla="*/ 2147483647 w 1160"/>
              <a:gd name="T3" fmla="*/ 2147483647 h 960"/>
              <a:gd name="T4" fmla="*/ 0 w 1160"/>
              <a:gd name="T5" fmla="*/ 0 h 960"/>
              <a:gd name="T6" fmla="*/ 0 60000 65536"/>
              <a:gd name="T7" fmla="*/ 0 60000 65536"/>
              <a:gd name="T8" fmla="*/ 0 60000 65536"/>
              <a:gd name="T9" fmla="*/ 0 w 1160"/>
              <a:gd name="T10" fmla="*/ 0 h 960"/>
              <a:gd name="T11" fmla="*/ 1160 w 1160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60" h="960">
                <a:moveTo>
                  <a:pt x="912" y="960"/>
                </a:moveTo>
                <a:cubicBezTo>
                  <a:pt x="1036" y="704"/>
                  <a:pt x="1160" y="448"/>
                  <a:pt x="1008" y="288"/>
                </a:cubicBezTo>
                <a:cubicBezTo>
                  <a:pt x="856" y="128"/>
                  <a:pt x="428" y="64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2052478" y="5910262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0">
                <a:solidFill>
                  <a:schemeClr val="tx1"/>
                </a:solidFill>
                <a:latin typeface="Helvetica" charset="0"/>
              </a:rPr>
              <a:t>p0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3195478" y="5910262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0">
                <a:solidFill>
                  <a:schemeClr val="tx1"/>
                </a:solidFill>
                <a:latin typeface="Helvetica" charset="0"/>
              </a:rPr>
              <a:t>p1</a:t>
            </a:r>
          </a:p>
        </p:txBody>
      </p: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6394290" y="5910262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0">
                <a:solidFill>
                  <a:schemeClr val="tx1"/>
                </a:solidFill>
                <a:latin typeface="Helvetica" charset="0"/>
              </a:rPr>
              <a:t>pn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 flipH="1">
            <a:off x="2895440" y="3695700"/>
            <a:ext cx="1588" cy="2219325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2514440" y="3970337"/>
            <a:ext cx="685800" cy="457200"/>
          </a:xfrm>
          <a:custGeom>
            <a:avLst/>
            <a:gdLst>
              <a:gd name="T0" fmla="*/ 0 w 432"/>
              <a:gd name="T1" fmla="*/ 2147483647 h 288"/>
              <a:gd name="T2" fmla="*/ 2147483647 w 432"/>
              <a:gd name="T3" fmla="*/ 2147483647 h 288"/>
              <a:gd name="T4" fmla="*/ 2147483647 w 432"/>
              <a:gd name="T5" fmla="*/ 0 h 288"/>
              <a:gd name="T6" fmla="*/ 0 60000 65536"/>
              <a:gd name="T7" fmla="*/ 0 60000 65536"/>
              <a:gd name="T8" fmla="*/ 0 60000 65536"/>
              <a:gd name="T9" fmla="*/ 0 w 432"/>
              <a:gd name="T10" fmla="*/ 0 h 288"/>
              <a:gd name="T11" fmla="*/ 432 w 43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288">
                <a:moveTo>
                  <a:pt x="0" y="288"/>
                </a:moveTo>
                <a:cubicBezTo>
                  <a:pt x="84" y="192"/>
                  <a:pt x="168" y="96"/>
                  <a:pt x="240" y="48"/>
                </a:cubicBezTo>
                <a:cubicBezTo>
                  <a:pt x="312" y="0"/>
                  <a:pt x="372" y="0"/>
                  <a:pt x="432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3581240" y="4046537"/>
            <a:ext cx="1143000" cy="457200"/>
          </a:xfrm>
          <a:custGeom>
            <a:avLst/>
            <a:gdLst>
              <a:gd name="T0" fmla="*/ 0 w 432"/>
              <a:gd name="T1" fmla="*/ 2147483647 h 288"/>
              <a:gd name="T2" fmla="*/ 2147483647 w 432"/>
              <a:gd name="T3" fmla="*/ 2147483647 h 288"/>
              <a:gd name="T4" fmla="*/ 2147483647 w 432"/>
              <a:gd name="T5" fmla="*/ 0 h 288"/>
              <a:gd name="T6" fmla="*/ 0 60000 65536"/>
              <a:gd name="T7" fmla="*/ 0 60000 65536"/>
              <a:gd name="T8" fmla="*/ 0 60000 65536"/>
              <a:gd name="T9" fmla="*/ 0 w 432"/>
              <a:gd name="T10" fmla="*/ 0 h 288"/>
              <a:gd name="T11" fmla="*/ 432 w 43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288">
                <a:moveTo>
                  <a:pt x="0" y="288"/>
                </a:moveTo>
                <a:cubicBezTo>
                  <a:pt x="84" y="192"/>
                  <a:pt x="168" y="96"/>
                  <a:pt x="240" y="48"/>
                </a:cubicBezTo>
                <a:cubicBezTo>
                  <a:pt x="312" y="0"/>
                  <a:pt x="372" y="0"/>
                  <a:pt x="432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30178" y="6327111"/>
            <a:ext cx="600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programming model can influence how programmers think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67600" y="4267200"/>
            <a:ext cx="148189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Examples:</a:t>
            </a:r>
          </a:p>
          <a:p>
            <a:r>
              <a:rPr lang="en-US" sz="2400" b="1" dirty="0" smtClean="0"/>
              <a:t>UPC</a:t>
            </a:r>
          </a:p>
          <a:p>
            <a:r>
              <a:rPr lang="en-US" sz="2400" b="1" dirty="0" smtClean="0"/>
              <a:t>UPC++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43399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445500" cy="6858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One-Sided Communication is Closer to Hardware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819400"/>
            <a:ext cx="8458200" cy="85931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Hardware does 1-sided communication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Overhead for send/receive messaging is worse at </a:t>
            </a:r>
            <a:r>
              <a:rPr lang="en-US" sz="2000" dirty="0" err="1" smtClean="0">
                <a:ea typeface="ＭＳ Ｐゴシック" charset="-128"/>
                <a:cs typeface="ＭＳ Ｐゴシック" charset="-128"/>
              </a:rPr>
              <a:t>exascale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 </a:t>
            </a:r>
            <a:endParaRPr lang="en-US" sz="20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403225" y="2349500"/>
            <a:ext cx="1436688" cy="327025"/>
          </a:xfrm>
          <a:prstGeom prst="rect">
            <a:avLst/>
          </a:prstGeom>
          <a:solidFill>
            <a:srgbClr val="E7CFB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b="1" dirty="0"/>
              <a:t>m</a:t>
            </a:r>
            <a:r>
              <a:rPr lang="en-US" sz="1800" b="1" dirty="0" smtClean="0"/>
              <a:t>essage ID</a:t>
            </a:r>
            <a:endParaRPr lang="en-US" sz="1800" b="1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03225" y="1519238"/>
            <a:ext cx="1436688" cy="325437"/>
          </a:xfrm>
          <a:prstGeom prst="rect">
            <a:avLst/>
          </a:prstGeom>
          <a:solidFill>
            <a:srgbClr val="E7CFB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b="1" dirty="0" smtClean="0"/>
              <a:t>address</a:t>
            </a:r>
            <a:endParaRPr lang="en-US" sz="1800" b="1" dirty="0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1839913" y="2349500"/>
            <a:ext cx="2921000" cy="32702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1800" b="1"/>
              <a:t>data payload</a:t>
            </a: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1839913" y="1519238"/>
            <a:ext cx="2921000" cy="325437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1800" b="1"/>
              <a:t>data payload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12738" y="1844675"/>
            <a:ext cx="2648738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>
              <a:buSzPct val="100000"/>
            </a:pPr>
            <a:r>
              <a:rPr lang="en-US" sz="2000" b="1" dirty="0" smtClean="0"/>
              <a:t>two-</a:t>
            </a:r>
            <a:r>
              <a:rPr lang="en-US" sz="2000" b="1" dirty="0"/>
              <a:t>sided put message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403225" y="1125538"/>
            <a:ext cx="2213297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>
              <a:buSzPct val="100000"/>
            </a:pPr>
            <a:r>
              <a:rPr lang="en-US" sz="2000" b="1" dirty="0" smtClean="0"/>
              <a:t>one-</a:t>
            </a:r>
            <a:r>
              <a:rPr lang="en-US" sz="2000" b="1" dirty="0"/>
              <a:t>sided message</a:t>
            </a: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flipV="1">
            <a:off x="4760913" y="2741613"/>
            <a:ext cx="8651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 flipV="1">
            <a:off x="4760913" y="1682750"/>
            <a:ext cx="8651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5878513" y="1543050"/>
            <a:ext cx="1174750" cy="930275"/>
          </a:xfrm>
          <a:prstGeom prst="rect">
            <a:avLst/>
          </a:prstGeom>
          <a:solidFill>
            <a:srgbClr val="B3E3E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2000" b="1"/>
              <a:t>network</a:t>
            </a:r>
          </a:p>
          <a:p>
            <a:pPr algn="ctr">
              <a:buSzPct val="100000"/>
            </a:pPr>
            <a:r>
              <a:rPr lang="en-US" sz="2000" b="1"/>
              <a:t> interface</a:t>
            </a: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7205663" y="2236788"/>
            <a:ext cx="1174750" cy="930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2000" b="1"/>
              <a:t>memory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7205663" y="914400"/>
            <a:ext cx="1174750" cy="930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2000" b="1" dirty="0">
                <a:solidFill>
                  <a:srgbClr val="000000"/>
                </a:solidFill>
              </a:rPr>
              <a:t>host</a:t>
            </a:r>
          </a:p>
          <a:p>
            <a:pPr algn="ctr">
              <a:buSzPct val="100000"/>
            </a:pPr>
            <a:r>
              <a:rPr lang="en-US" sz="2000" b="1" dirty="0">
                <a:solidFill>
                  <a:srgbClr val="000000"/>
                </a:solidFill>
              </a:rPr>
              <a:t>CPU</a:t>
            </a:r>
          </a:p>
        </p:txBody>
      </p:sp>
      <p:cxnSp>
        <p:nvCxnSpPr>
          <p:cNvPr id="65551" name="AutoShape 15"/>
          <p:cNvCxnSpPr>
            <a:cxnSpLocks noChangeShapeType="1"/>
            <a:stCxn id="65548" idx="3"/>
            <a:endCxn id="65550" idx="2"/>
          </p:cNvCxnSpPr>
          <p:nvPr/>
        </p:nvCxnSpPr>
        <p:spPr bwMode="auto">
          <a:xfrm flipV="1">
            <a:off x="7053263" y="1844675"/>
            <a:ext cx="739775" cy="16351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5552" name="AutoShape 16"/>
          <p:cNvCxnSpPr>
            <a:cxnSpLocks noChangeShapeType="1"/>
            <a:stCxn id="65548" idx="3"/>
            <a:endCxn id="65549" idx="0"/>
          </p:cNvCxnSpPr>
          <p:nvPr/>
        </p:nvCxnSpPr>
        <p:spPr bwMode="auto">
          <a:xfrm>
            <a:off x="7053263" y="2008188"/>
            <a:ext cx="739775" cy="22860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517288"/>
              </p:ext>
            </p:extLst>
          </p:nvPr>
        </p:nvGraphicFramePr>
        <p:xfrm>
          <a:off x="764019" y="3657600"/>
          <a:ext cx="800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 rot="16200000">
            <a:off x="-597653" y="5081973"/>
            <a:ext cx="1998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Nanoseconds</a:t>
            </a:r>
          </a:p>
          <a:p>
            <a:pPr algn="ctr"/>
            <a:r>
              <a:rPr lang="en-US" dirty="0" smtClean="0"/>
              <a:t>Software Overhead</a:t>
            </a:r>
            <a:endParaRPr lang="en-US" dirty="0"/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5964122"/>
              </p:ext>
            </p:extLst>
          </p:nvPr>
        </p:nvGraphicFramePr>
        <p:xfrm>
          <a:off x="764019" y="3733800"/>
          <a:ext cx="800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347380"/>
              </p:ext>
            </p:extLst>
          </p:nvPr>
        </p:nvGraphicFramePr>
        <p:xfrm>
          <a:off x="762000" y="3733800"/>
          <a:ext cx="815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423868"/>
              </p:ext>
            </p:extLst>
          </p:nvPr>
        </p:nvGraphicFramePr>
        <p:xfrm>
          <a:off x="762000" y="3733800"/>
          <a:ext cx="815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Chart 27" title="Software Overhead (nanoseconds)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001599"/>
              </p:ext>
            </p:extLst>
          </p:nvPr>
        </p:nvGraphicFramePr>
        <p:xfrm>
          <a:off x="381000" y="3810000"/>
          <a:ext cx="822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5793219" y="4194376"/>
            <a:ext cx="2133600" cy="914400"/>
            <a:chOff x="5943600" y="3657600"/>
            <a:chExt cx="2133600" cy="914400"/>
          </a:xfrm>
        </p:grpSpPr>
        <p:sp>
          <p:nvSpPr>
            <p:cNvPr id="30" name="Rectangle 29"/>
            <p:cNvSpPr/>
            <p:nvPr/>
          </p:nvSpPr>
          <p:spPr>
            <a:xfrm>
              <a:off x="5943600" y="3657600"/>
              <a:ext cx="21336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096000" y="3727846"/>
              <a:ext cx="1201347" cy="307777"/>
              <a:chOff x="7467600" y="2587823"/>
              <a:chExt cx="1201347" cy="307777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7620000" y="2587823"/>
                <a:ext cx="10489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2.9 GHz x86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467600" y="2667000"/>
                <a:ext cx="152400" cy="1524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5945619" y="4496199"/>
            <a:ext cx="1677452" cy="307777"/>
            <a:chOff x="7467600" y="2819400"/>
            <a:chExt cx="1677452" cy="307777"/>
          </a:xfrm>
        </p:grpSpPr>
        <p:sp>
          <p:nvSpPr>
            <p:cNvPr id="35" name="TextBox 34"/>
            <p:cNvSpPr txBox="1"/>
            <p:nvPr/>
          </p:nvSpPr>
          <p:spPr>
            <a:xfrm>
              <a:off x="7620000" y="2819400"/>
              <a:ext cx="1525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 GHz x86 (model)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67600" y="2895600"/>
              <a:ext cx="152400" cy="152400"/>
            </a:xfrm>
            <a:prstGeom prst="rect">
              <a:avLst/>
            </a:prstGeom>
            <a:solidFill>
              <a:srgbClr val="D03C3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945619" y="4724799"/>
            <a:ext cx="1972968" cy="307777"/>
            <a:chOff x="7467600" y="3048000"/>
            <a:chExt cx="1972968" cy="307777"/>
          </a:xfrm>
        </p:grpSpPr>
        <p:sp>
          <p:nvSpPr>
            <p:cNvPr id="38" name="TextBox 37"/>
            <p:cNvSpPr txBox="1"/>
            <p:nvPr/>
          </p:nvSpPr>
          <p:spPr>
            <a:xfrm>
              <a:off x="7620000" y="3048000"/>
              <a:ext cx="18205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 GHz 3-SIMT  (model)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467600" y="3124200"/>
              <a:ext cx="152400" cy="152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34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4" grpId="0"/>
      <p:bldGraphic spid="25" grpId="0">
        <p:bldAsOne/>
      </p:bldGraphic>
      <p:bldGraphic spid="26" grpId="0">
        <p:bldAsOne/>
      </p:bldGraphic>
      <p:bldGraphic spid="27" grpId="0">
        <p:bldAsOne/>
      </p:bldGraphic>
      <p:bldGraphic spid="28" grpId="0">
        <p:bldAsOne/>
      </p:bldGraphic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98513" y="173038"/>
            <a:ext cx="7995804" cy="74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we love about Partitioned Global Address Space Programming (PGAS)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599" y="4093166"/>
            <a:ext cx="8534401" cy="21970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Convenience</a:t>
            </a:r>
          </a:p>
          <a:p>
            <a:pPr lvl="1"/>
            <a:r>
              <a:rPr lang="en-US" dirty="0" smtClean="0"/>
              <a:t>Build large shared structures</a:t>
            </a:r>
          </a:p>
          <a:p>
            <a:pPr lvl="1"/>
            <a:r>
              <a:rPr lang="en-US" dirty="0" smtClean="0"/>
              <a:t>Read and write data “anywhere” (global), “anytime”</a:t>
            </a:r>
          </a:p>
          <a:p>
            <a:pPr marL="495300" lvl="1" indent="0">
              <a:buNone/>
            </a:pPr>
            <a:r>
              <a:rPr lang="en-US" dirty="0"/>
              <a:t> </a:t>
            </a:r>
            <a:r>
              <a:rPr lang="en-US" dirty="0" smtClean="0"/>
              <a:t> (asynchronous) and without the other thread (one-sided)</a:t>
            </a:r>
          </a:p>
          <a:p>
            <a:r>
              <a:rPr lang="en-US" dirty="0" smtClean="0"/>
              <a:t>Performance control</a:t>
            </a:r>
          </a:p>
          <a:p>
            <a:pPr lvl="1"/>
            <a:r>
              <a:rPr lang="en-US" dirty="0" smtClean="0"/>
              <a:t>Explicit control over data layout, direct use of RDMA hardware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73" y="1014750"/>
            <a:ext cx="6015920" cy="3078417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6508317" y="1466184"/>
            <a:ext cx="2044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Key: Never cache remote data (trivially coherent)</a:t>
            </a:r>
          </a:p>
        </p:txBody>
      </p:sp>
    </p:spTree>
    <p:extLst>
      <p:ext uri="{BB962C8B-B14F-4D97-AF65-F5344CB8AC3E}">
        <p14:creationId xmlns:p14="http://schemas.microsoft.com/office/powerpoint/2010/main" val="3050937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sldNum" idx="4294967295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62</a:t>
            </a:fld>
            <a:endParaRPr lang="en"/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0" y="191164"/>
            <a:ext cx="9144000" cy="69403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400" dirty="0" smtClean="0">
                <a:solidFill>
                  <a:schemeClr val="bg1"/>
                </a:solidFill>
                <a:latin typeface="Helvetica Neue Bold Condensed"/>
                <a:cs typeface="Helvetica Neue Bold Condensed"/>
              </a:rPr>
              <a:t>HipMer </a:t>
            </a:r>
            <a:r>
              <a:rPr lang="en-US" sz="3400" dirty="0" smtClean="0">
                <a:solidFill>
                  <a:schemeClr val="bg1"/>
                </a:solidFill>
                <a:latin typeface="Helvetica Neue Bold Condensed"/>
                <a:cs typeface="Helvetica Neue Bold Condensed"/>
              </a:rPr>
              <a:t>is all about the runtime and data structures</a:t>
            </a:r>
            <a:endParaRPr lang="en" sz="3400" dirty="0">
              <a:solidFill>
                <a:srgbClr val="194963"/>
              </a:solidFill>
            </a:endParaRPr>
          </a:p>
        </p:txBody>
      </p:sp>
      <p:sp>
        <p:nvSpPr>
          <p:cNvPr id="283" name="Shape 283"/>
          <p:cNvSpPr txBox="1"/>
          <p:nvPr/>
        </p:nvSpPr>
        <p:spPr>
          <a:xfrm>
            <a:off x="4694843" y="1212997"/>
            <a:ext cx="4449157" cy="106468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457200" rtl="0">
              <a:spcBef>
                <a:spcPts val="400"/>
              </a:spcBef>
              <a:buAutoNum type="arabicParenR"/>
            </a:pPr>
            <a:r>
              <a:rPr lang="en" sz="2200" i="1" dirty="0" smtClean="0">
                <a:solidFill>
                  <a:schemeClr val="dk1"/>
                </a:solidFill>
              </a:rPr>
              <a:t>K-mer Analysis</a:t>
            </a:r>
            <a:endParaRPr lang="en-US" sz="2200" i="1" dirty="0" smtClean="0">
              <a:solidFill>
                <a:schemeClr val="dk1"/>
              </a:solidFill>
            </a:endParaRPr>
          </a:p>
          <a:p>
            <a:pPr lvl="0" rtl="0">
              <a:spcBef>
                <a:spcPts val="400"/>
              </a:spcBef>
            </a:pPr>
            <a:r>
              <a:rPr lang="en-US" sz="2200" dirty="0" smtClean="0">
                <a:solidFill>
                  <a:srgbClr val="800000"/>
                </a:solidFill>
              </a:rPr>
              <a:t>(synchronous) irregular all-to-all</a:t>
            </a:r>
            <a:endParaRPr lang="en" sz="2200" dirty="0">
              <a:solidFill>
                <a:srgbClr val="800000"/>
              </a:solidFill>
            </a:endParaRPr>
          </a:p>
          <a:p>
            <a:pPr lvl="0" rtl="0">
              <a:spcBef>
                <a:spcPts val="400"/>
              </a:spcBef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84" name="Shape 284"/>
          <p:cNvSpPr txBox="1"/>
          <p:nvPr/>
        </p:nvSpPr>
        <p:spPr>
          <a:xfrm>
            <a:off x="4694842" y="3602157"/>
            <a:ext cx="4449157" cy="116407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400"/>
              </a:spcBef>
              <a:buNone/>
            </a:pPr>
            <a:r>
              <a:rPr lang="en-US" sz="2200" i="1" dirty="0" smtClean="0">
                <a:solidFill>
                  <a:schemeClr val="dk1"/>
                </a:solidFill>
              </a:rPr>
              <a:t>3) </a:t>
            </a:r>
            <a:r>
              <a:rPr lang="en" sz="2200" i="1" dirty="0" smtClean="0">
                <a:solidFill>
                  <a:schemeClr val="dk1"/>
                </a:solidFill>
              </a:rPr>
              <a:t>Alignment</a:t>
            </a:r>
            <a:endParaRPr lang="en-US" sz="2200" i="1" dirty="0" smtClean="0">
              <a:solidFill>
                <a:schemeClr val="dk1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200" dirty="0">
                <a:solidFill>
                  <a:srgbClr val="800000"/>
                </a:solidFill>
              </a:rPr>
              <a:t>asynchronous </a:t>
            </a:r>
            <a:r>
              <a:rPr lang="en-US" sz="2200" dirty="0" smtClean="0">
                <a:solidFill>
                  <a:srgbClr val="800000"/>
                </a:solidFill>
              </a:rPr>
              <a:t>remote insert and lookup (software caching)</a:t>
            </a:r>
            <a:endParaRPr lang="en" sz="2200" dirty="0">
              <a:solidFill>
                <a:srgbClr val="800000"/>
              </a:solidFill>
            </a:endParaRPr>
          </a:p>
          <a:p>
            <a:pPr lvl="0" rtl="0">
              <a:spcBef>
                <a:spcPts val="400"/>
              </a:spcBef>
              <a:buNone/>
            </a:pPr>
            <a:endParaRPr lang="en" sz="2200" i="1" dirty="0">
              <a:solidFill>
                <a:schemeClr val="dk1"/>
              </a:solidFill>
            </a:endParaRPr>
          </a:p>
        </p:txBody>
      </p:sp>
      <p:sp>
        <p:nvSpPr>
          <p:cNvPr id="285" name="Shape 285"/>
          <p:cNvSpPr txBox="1"/>
          <p:nvPr/>
        </p:nvSpPr>
        <p:spPr>
          <a:xfrm>
            <a:off x="4694842" y="4908493"/>
            <a:ext cx="4572001" cy="11925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400"/>
              </a:spcBef>
              <a:buNone/>
            </a:pPr>
            <a:r>
              <a:rPr lang="en-US" sz="2200" i="1" dirty="0" smtClean="0">
                <a:solidFill>
                  <a:schemeClr val="dk1"/>
                </a:solidFill>
              </a:rPr>
              <a:t>4) </a:t>
            </a:r>
            <a:r>
              <a:rPr lang="en" sz="2200" i="1" dirty="0" smtClean="0">
                <a:solidFill>
                  <a:schemeClr val="dk1"/>
                </a:solidFill>
              </a:rPr>
              <a:t>Scaffolding </a:t>
            </a:r>
            <a:r>
              <a:rPr lang="en" sz="2200" i="1" dirty="0">
                <a:solidFill>
                  <a:schemeClr val="dk1"/>
                </a:solidFill>
              </a:rPr>
              <a:t>&amp; Gap </a:t>
            </a:r>
            <a:r>
              <a:rPr lang="en" sz="2200" i="1" dirty="0" smtClean="0">
                <a:solidFill>
                  <a:schemeClr val="dk1"/>
                </a:solidFill>
              </a:rPr>
              <a:t>Closing</a:t>
            </a:r>
            <a:endParaRPr lang="en-US" sz="2200" i="1" dirty="0" smtClean="0">
              <a:solidFill>
                <a:schemeClr val="dk1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200" dirty="0">
                <a:solidFill>
                  <a:srgbClr val="800000"/>
                </a:solidFill>
              </a:rPr>
              <a:t>asynchronous remote insert and lookup (software caching)</a:t>
            </a:r>
            <a:endParaRPr lang="en" sz="2200" dirty="0">
              <a:solidFill>
                <a:srgbClr val="800000"/>
              </a:solidFill>
            </a:endParaRPr>
          </a:p>
          <a:p>
            <a:pPr lvl="0" rtl="0">
              <a:spcBef>
                <a:spcPts val="400"/>
              </a:spcBef>
              <a:buNone/>
            </a:pPr>
            <a:endParaRPr lang="en-US" sz="2200" i="1" dirty="0" smtClean="0">
              <a:solidFill>
                <a:schemeClr val="dk1"/>
              </a:solidFill>
            </a:endParaRPr>
          </a:p>
          <a:p>
            <a:pPr lvl="0" rtl="0">
              <a:spcBef>
                <a:spcPts val="400"/>
              </a:spcBef>
              <a:buNone/>
            </a:pPr>
            <a:endParaRPr lang="en" sz="2200" i="1" dirty="0">
              <a:solidFill>
                <a:schemeClr val="dk1"/>
              </a:solidFill>
            </a:endParaRPr>
          </a:p>
        </p:txBody>
      </p:sp>
      <p:sp>
        <p:nvSpPr>
          <p:cNvPr id="286" name="Shape 286"/>
          <p:cNvSpPr txBox="1"/>
          <p:nvPr/>
        </p:nvSpPr>
        <p:spPr>
          <a:xfrm>
            <a:off x="4694843" y="2258311"/>
            <a:ext cx="4572000" cy="13055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1000"/>
              </a:spcBef>
              <a:buNone/>
            </a:pPr>
            <a:r>
              <a:rPr lang="en-US" sz="2200" i="1" dirty="0" smtClean="0">
                <a:solidFill>
                  <a:schemeClr val="dk1"/>
                </a:solidFill>
              </a:rPr>
              <a:t>2) </a:t>
            </a:r>
            <a:r>
              <a:rPr lang="en" sz="2200" i="1" dirty="0" smtClean="0">
                <a:solidFill>
                  <a:schemeClr val="dk1"/>
                </a:solidFill>
              </a:rPr>
              <a:t>Contig Generation</a:t>
            </a:r>
            <a:endParaRPr lang="en-US" sz="2200" i="1" dirty="0" smtClean="0">
              <a:solidFill>
                <a:schemeClr val="dk1"/>
              </a:solidFill>
            </a:endParaRPr>
          </a:p>
          <a:p>
            <a:pPr>
              <a:spcBef>
                <a:spcPts val="1000"/>
              </a:spcBef>
            </a:pPr>
            <a:r>
              <a:rPr lang="en-US" sz="2200" dirty="0" smtClean="0">
                <a:solidFill>
                  <a:srgbClr val="800000"/>
                </a:solidFill>
              </a:rPr>
              <a:t>asynchronous remote insert (aggregate and overlap) and get</a:t>
            </a:r>
            <a:endParaRPr lang="en" sz="2200" dirty="0">
              <a:solidFill>
                <a:srgbClr val="80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54184" y="2322208"/>
            <a:ext cx="2865962" cy="668880"/>
            <a:chOff x="5095764" y="3688784"/>
            <a:chExt cx="2865962" cy="6688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115328" y="368878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770392" y="369565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616984" y="369565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271612" y="368878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214816" y="377503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869880" y="378190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716472" y="378190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371100" y="377503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320640" y="385441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975704" y="386128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822296" y="386128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476924" y="385441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413236" y="393379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068300" y="394066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914892" y="394066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569520" y="393379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492604" y="401317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147668" y="402004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994260" y="402004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648888" y="401317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585200" y="409255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240264" y="409942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7086856" y="409942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741484" y="409255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095764" y="394702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750828" y="395389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597420" y="395389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7252048" y="394702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195252" y="403327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850316" y="404014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696908" y="404014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351536" y="403327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5301076" y="411265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956140" y="411952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6802732" y="411952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7457360" y="411265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393672" y="419203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048736" y="419890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895328" y="419890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7549956" y="419203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473040" y="427141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128104" y="427828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4696" y="427828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29324" y="427141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565636" y="435079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6220700" y="435766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067292" y="435766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7721920" y="4350794"/>
              <a:ext cx="220242" cy="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1164684" y="1152273"/>
            <a:ext cx="3259801" cy="615443"/>
            <a:chOff x="4917930" y="4310034"/>
            <a:chExt cx="3259801" cy="615443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4969817" y="4310034"/>
              <a:ext cx="515901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5624895" y="4310034"/>
              <a:ext cx="515901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5142799" y="4462434"/>
              <a:ext cx="793693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031553" y="4462434"/>
              <a:ext cx="843667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917930" y="4614834"/>
              <a:ext cx="641293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5753773" y="4614834"/>
              <a:ext cx="691267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5465862" y="4750608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101103" y="4767330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7013844" y="4462434"/>
              <a:ext cx="515901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7661830" y="4462434"/>
              <a:ext cx="515901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6458263" y="4310034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7126101" y="4310034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6636553" y="4611342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71794" y="4614834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19902" y="4774219"/>
              <a:ext cx="641293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7436693" y="4774219"/>
              <a:ext cx="691267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5263564" y="4925477"/>
              <a:ext cx="515901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037694" y="4925477"/>
              <a:ext cx="515901" cy="0"/>
            </a:xfrm>
            <a:prstGeom prst="line">
              <a:avLst/>
            </a:pr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52010" y="4925477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7419848" y="4925477"/>
              <a:ext cx="515901" cy="0"/>
            </a:xfrm>
            <a:prstGeom prst="line">
              <a:avLst/>
            </a:prstGeom>
            <a:ln w="571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/>
          <p:cNvGrpSpPr/>
          <p:nvPr/>
        </p:nvGrpSpPr>
        <p:grpSpPr>
          <a:xfrm>
            <a:off x="800976" y="5659713"/>
            <a:ext cx="3834309" cy="260167"/>
            <a:chOff x="759877" y="3538500"/>
            <a:chExt cx="3834309" cy="260167"/>
          </a:xfrm>
        </p:grpSpPr>
        <p:cxnSp>
          <p:nvCxnSpPr>
            <p:cNvPr id="111" name="Straight Connector 110"/>
            <p:cNvCxnSpPr/>
            <p:nvPr/>
          </p:nvCxnSpPr>
          <p:spPr>
            <a:xfrm>
              <a:off x="759877" y="3688468"/>
              <a:ext cx="3834309" cy="0"/>
            </a:xfrm>
            <a:prstGeom prst="line">
              <a:avLst/>
            </a:prstGeom>
            <a:ln w="76200" cmpd="sng">
              <a:solidFill>
                <a:srgbClr val="3B7C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extBox 255"/>
            <p:cNvSpPr txBox="1"/>
            <p:nvPr/>
          </p:nvSpPr>
          <p:spPr>
            <a:xfrm>
              <a:off x="1694811" y="3552446"/>
              <a:ext cx="3770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xxx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717286" y="3545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xx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3566634" y="353850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 smtClean="0">
                  <a:solidFill>
                    <a:schemeClr val="bg1"/>
                  </a:solidFill>
                </a:rPr>
                <a:t>xxxx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1" name="TextBox 260"/>
          <p:cNvSpPr txBox="1"/>
          <p:nvPr/>
        </p:nvSpPr>
        <p:spPr>
          <a:xfrm>
            <a:off x="29263" y="1172126"/>
            <a:ext cx="633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reads</a:t>
            </a:r>
            <a:endParaRPr lang="en-US" dirty="0"/>
          </a:p>
        </p:txBody>
      </p:sp>
      <p:sp>
        <p:nvSpPr>
          <p:cNvPr id="129" name="TextBox 128"/>
          <p:cNvSpPr txBox="1"/>
          <p:nvPr/>
        </p:nvSpPr>
        <p:spPr>
          <a:xfrm>
            <a:off x="49674" y="2306639"/>
            <a:ext cx="733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k-</a:t>
            </a:r>
            <a:r>
              <a:rPr lang="en-US" dirty="0" err="1" smtClean="0"/>
              <a:t>mers</a:t>
            </a:r>
            <a:endParaRPr lang="en-US" dirty="0"/>
          </a:p>
        </p:txBody>
      </p:sp>
      <p:sp>
        <p:nvSpPr>
          <p:cNvPr id="130" name="TextBox 129"/>
          <p:cNvSpPr txBox="1"/>
          <p:nvPr/>
        </p:nvSpPr>
        <p:spPr>
          <a:xfrm>
            <a:off x="-14463" y="4188320"/>
            <a:ext cx="1082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read-contig</a:t>
            </a:r>
          </a:p>
          <a:p>
            <a:r>
              <a:rPr lang="en-US" dirty="0" smtClean="0"/>
              <a:t>alignments</a:t>
            </a:r>
            <a:endParaRPr 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22364" y="5234480"/>
            <a:ext cx="1565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contig-contig scaffolds</a:t>
            </a:r>
            <a:endParaRPr lang="en-US" dirty="0"/>
          </a:p>
        </p:txBody>
      </p:sp>
      <p:sp>
        <p:nvSpPr>
          <p:cNvPr id="132" name="TextBox 131"/>
          <p:cNvSpPr txBox="1"/>
          <p:nvPr/>
        </p:nvSpPr>
        <p:spPr>
          <a:xfrm>
            <a:off x="44685" y="3313985"/>
            <a:ext cx="753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contigs</a:t>
            </a:r>
            <a:endParaRPr lang="en-US" dirty="0"/>
          </a:p>
        </p:txBody>
      </p:sp>
      <p:grpSp>
        <p:nvGrpSpPr>
          <p:cNvPr id="134" name="Group 133"/>
          <p:cNvGrpSpPr/>
          <p:nvPr/>
        </p:nvGrpSpPr>
        <p:grpSpPr>
          <a:xfrm>
            <a:off x="783286" y="3550078"/>
            <a:ext cx="3810900" cy="15850"/>
            <a:chOff x="411276" y="3553487"/>
            <a:chExt cx="3810900" cy="15850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411276" y="3553487"/>
              <a:ext cx="1045012" cy="0"/>
            </a:xfrm>
            <a:prstGeom prst="line">
              <a:avLst/>
            </a:prstGeom>
            <a:ln w="76200" cmpd="sng">
              <a:solidFill>
                <a:srgbClr val="3B7C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2579575" y="3553487"/>
              <a:ext cx="704687" cy="0"/>
            </a:xfrm>
            <a:prstGeom prst="line">
              <a:avLst/>
            </a:prstGeom>
            <a:ln w="76200" cmpd="sng">
              <a:solidFill>
                <a:srgbClr val="3B7C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1624176" y="3553487"/>
              <a:ext cx="835826" cy="0"/>
            </a:xfrm>
            <a:prstGeom prst="line">
              <a:avLst/>
            </a:prstGeom>
            <a:ln w="76200" cmpd="sng">
              <a:solidFill>
                <a:srgbClr val="3B7C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3533698" y="3569337"/>
              <a:ext cx="688478" cy="0"/>
            </a:xfrm>
            <a:prstGeom prst="line">
              <a:avLst/>
            </a:prstGeom>
            <a:ln w="76200" cmpd="sng">
              <a:solidFill>
                <a:srgbClr val="3B7C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Down Arrow 144"/>
          <p:cNvSpPr/>
          <p:nvPr/>
        </p:nvSpPr>
        <p:spPr>
          <a:xfrm>
            <a:off x="2325479" y="1824001"/>
            <a:ext cx="596080" cy="47776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1</a:t>
            </a:r>
            <a:endParaRPr lang="en-US" sz="1800" b="1" dirty="0"/>
          </a:p>
        </p:txBody>
      </p:sp>
      <p:sp>
        <p:nvSpPr>
          <p:cNvPr id="146" name="Down Arrow 145"/>
          <p:cNvSpPr/>
          <p:nvPr/>
        </p:nvSpPr>
        <p:spPr>
          <a:xfrm>
            <a:off x="2388325" y="2984218"/>
            <a:ext cx="596080" cy="47776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2</a:t>
            </a:r>
            <a:endParaRPr lang="en-US" sz="1800" b="1" dirty="0"/>
          </a:p>
        </p:txBody>
      </p:sp>
      <p:sp>
        <p:nvSpPr>
          <p:cNvPr id="147" name="Down Arrow 146"/>
          <p:cNvSpPr/>
          <p:nvPr/>
        </p:nvSpPr>
        <p:spPr>
          <a:xfrm>
            <a:off x="2382900" y="3710553"/>
            <a:ext cx="596080" cy="47776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3</a:t>
            </a:r>
            <a:endParaRPr lang="en-US" sz="1800" b="1" dirty="0"/>
          </a:p>
        </p:txBody>
      </p:sp>
      <p:sp>
        <p:nvSpPr>
          <p:cNvPr id="148" name="Down Arrow 147"/>
          <p:cNvSpPr/>
          <p:nvPr/>
        </p:nvSpPr>
        <p:spPr>
          <a:xfrm>
            <a:off x="2421553" y="5205896"/>
            <a:ext cx="596080" cy="47776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4</a:t>
            </a:r>
            <a:endParaRPr lang="en-US" sz="1800" b="1" dirty="0"/>
          </a:p>
        </p:txBody>
      </p:sp>
      <p:grpSp>
        <p:nvGrpSpPr>
          <p:cNvPr id="124" name="Group 123"/>
          <p:cNvGrpSpPr/>
          <p:nvPr/>
        </p:nvGrpSpPr>
        <p:grpSpPr>
          <a:xfrm>
            <a:off x="844993" y="4179463"/>
            <a:ext cx="3810900" cy="975068"/>
            <a:chOff x="756433" y="1136885"/>
            <a:chExt cx="3810900" cy="975068"/>
          </a:xfrm>
        </p:grpSpPr>
        <p:cxnSp>
          <p:nvCxnSpPr>
            <p:cNvPr id="125" name="Straight Connector 124"/>
            <p:cNvCxnSpPr/>
            <p:nvPr/>
          </p:nvCxnSpPr>
          <p:spPr>
            <a:xfrm>
              <a:off x="1164684" y="1453581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801445" y="1479903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2034002" y="1455776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2691794" y="1469431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2953001" y="1452593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3399208" y="1455776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3552811" y="1423291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3887322" y="1784650"/>
              <a:ext cx="0" cy="270691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4423187" y="1300433"/>
              <a:ext cx="1298" cy="78739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4167163" y="1767608"/>
              <a:ext cx="0" cy="317035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3930930" y="1313152"/>
              <a:ext cx="4596" cy="742189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4025982" y="1431758"/>
              <a:ext cx="0" cy="6320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3372855" y="1155411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609925" y="1155405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2800349" y="1616458"/>
              <a:ext cx="0" cy="447350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2307085" y="1775979"/>
              <a:ext cx="0" cy="317035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1520348" y="1761050"/>
              <a:ext cx="0" cy="317035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1236626" y="1147115"/>
              <a:ext cx="0" cy="91669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1712616" y="1155411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1969333" y="1179429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2375683" y="1147115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2718500" y="1136885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3220918" y="1152273"/>
              <a:ext cx="0" cy="891463"/>
            </a:xfrm>
            <a:prstGeom prst="line">
              <a:avLst/>
            </a:prstGeom>
            <a:ln w="6350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2" name="Group 161"/>
            <p:cNvGrpSpPr/>
            <p:nvPr/>
          </p:nvGrpSpPr>
          <p:grpSpPr>
            <a:xfrm>
              <a:off x="1164684" y="1152273"/>
              <a:ext cx="3259801" cy="615443"/>
              <a:chOff x="1164684" y="1152273"/>
              <a:chExt cx="3259801" cy="615443"/>
            </a:xfrm>
          </p:grpSpPr>
          <p:cxnSp>
            <p:nvCxnSpPr>
              <p:cNvPr id="168" name="Straight Connector 167"/>
              <p:cNvCxnSpPr/>
              <p:nvPr/>
            </p:nvCxnSpPr>
            <p:spPr>
              <a:xfrm>
                <a:off x="1216571" y="1152273"/>
                <a:ext cx="515901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1871649" y="1152273"/>
                <a:ext cx="515901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>
                <a:off x="1389553" y="1304673"/>
                <a:ext cx="793693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2278307" y="1304673"/>
                <a:ext cx="843667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164684" y="1457073"/>
                <a:ext cx="641293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2000527" y="1457073"/>
                <a:ext cx="691267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712616" y="1592847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2347857" y="1609569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3260598" y="1304673"/>
                <a:ext cx="515901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3908584" y="1304673"/>
                <a:ext cx="515901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2705017" y="1152273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3372855" y="1152273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2883307" y="1453581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3518548" y="1457073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2966656" y="1616458"/>
                <a:ext cx="641293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3683447" y="1616458"/>
                <a:ext cx="691267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510318" y="1767716"/>
                <a:ext cx="515901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2284448" y="1767716"/>
                <a:ext cx="515901" cy="0"/>
              </a:xfrm>
              <a:prstGeom prst="line">
                <a:avLst/>
              </a:prstGeom>
              <a:ln w="571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2998764" y="1767716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3666602" y="1767716"/>
                <a:ext cx="515901" cy="0"/>
              </a:xfrm>
              <a:prstGeom prst="line">
                <a:avLst/>
              </a:prstGeom>
              <a:ln w="57150" cmpd="sng">
                <a:solidFill>
                  <a:srgbClr val="8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Group 162"/>
            <p:cNvGrpSpPr/>
            <p:nvPr/>
          </p:nvGrpSpPr>
          <p:grpSpPr>
            <a:xfrm>
              <a:off x="756433" y="2085631"/>
              <a:ext cx="3810900" cy="15850"/>
              <a:chOff x="756433" y="2085631"/>
              <a:chExt cx="3810900" cy="15850"/>
            </a:xfrm>
          </p:grpSpPr>
          <p:cxnSp>
            <p:nvCxnSpPr>
              <p:cNvPr id="164" name="Straight Connector 163"/>
              <p:cNvCxnSpPr/>
              <p:nvPr/>
            </p:nvCxnSpPr>
            <p:spPr>
              <a:xfrm>
                <a:off x="756433" y="2085631"/>
                <a:ext cx="1045012" cy="0"/>
              </a:xfrm>
              <a:prstGeom prst="line">
                <a:avLst/>
              </a:prstGeom>
              <a:ln w="76200" cmpd="sng">
                <a:solidFill>
                  <a:srgbClr val="3B7C4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>
                <a:off x="2924732" y="2085631"/>
                <a:ext cx="704687" cy="0"/>
              </a:xfrm>
              <a:prstGeom prst="line">
                <a:avLst/>
              </a:prstGeom>
              <a:ln w="76200" cmpd="sng">
                <a:solidFill>
                  <a:srgbClr val="3B7C4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1969333" y="2085631"/>
                <a:ext cx="835826" cy="0"/>
              </a:xfrm>
              <a:prstGeom prst="line">
                <a:avLst/>
              </a:prstGeom>
              <a:ln w="76200" cmpd="sng">
                <a:solidFill>
                  <a:srgbClr val="3B7C4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3878855" y="2101481"/>
                <a:ext cx="688478" cy="0"/>
              </a:xfrm>
              <a:prstGeom prst="line">
                <a:avLst/>
              </a:prstGeom>
              <a:ln w="76200" cmpd="sng">
                <a:solidFill>
                  <a:srgbClr val="3B7C4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984412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354098" y="2714106"/>
            <a:ext cx="177268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charset="0"/>
              </a:rPr>
              <a:t>AAC</a:t>
            </a:r>
            <a:r>
              <a:rPr lang="en-US" sz="1400" dirty="0">
                <a:latin typeface="Arial" charset="0"/>
              </a:rPr>
              <a:t>	</a:t>
            </a:r>
            <a:r>
              <a:rPr lang="en-US" sz="1400" dirty="0" smtClean="0">
                <a:latin typeface="Arial" charset="0"/>
              </a:rPr>
              <a:t>C</a:t>
            </a:r>
            <a:r>
              <a:rPr lang="en-US" sz="1400" dirty="0">
                <a:latin typeface="Arial" charset="0"/>
              </a:rPr>
              <a:t>F</a:t>
            </a:r>
            <a:endParaRPr lang="en-US" sz="1400" dirty="0" smtClean="0">
              <a:latin typeface="Arial" charset="0"/>
            </a:endParaRPr>
          </a:p>
          <a:p>
            <a:r>
              <a:rPr lang="en-US" sz="1400" dirty="0" smtClean="0">
                <a:latin typeface="Arial" charset="0"/>
              </a:rPr>
              <a:t>ATC</a:t>
            </a:r>
            <a:r>
              <a:rPr lang="en-US" sz="1400" dirty="0">
                <a:latin typeface="Arial" charset="0"/>
              </a:rPr>
              <a:t>	</a:t>
            </a:r>
            <a:r>
              <a:rPr lang="en-US" sz="1400" dirty="0" smtClean="0">
                <a:latin typeface="Arial" charset="0"/>
              </a:rPr>
              <a:t>TG</a:t>
            </a:r>
            <a:endParaRPr lang="en-US" sz="1400" dirty="0">
              <a:latin typeface="Arial" charset="0"/>
            </a:endParaRPr>
          </a:p>
          <a:p>
            <a:r>
              <a:rPr lang="en-US" sz="1400" dirty="0" smtClean="0">
                <a:latin typeface="Arial" charset="0"/>
              </a:rPr>
              <a:t>ACC</a:t>
            </a:r>
            <a:r>
              <a:rPr lang="en-US" sz="1400" dirty="0">
                <a:latin typeface="Arial" charset="0"/>
              </a:rPr>
              <a:t>	</a:t>
            </a:r>
            <a:r>
              <a:rPr lang="en-US" sz="1400" dirty="0" smtClean="0">
                <a:latin typeface="Arial" charset="0"/>
              </a:rPr>
              <a:t>GA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 smtClean="0">
                <a:latin typeface="Arial" charset="0"/>
              </a:rPr>
              <a:t>TGA</a:t>
            </a:r>
            <a:r>
              <a:rPr lang="en-US" sz="1400" dirty="0">
                <a:latin typeface="Arial" charset="0"/>
              </a:rPr>
              <a:t>	</a:t>
            </a:r>
            <a:r>
              <a:rPr lang="en-US" sz="1400" dirty="0" smtClean="0">
                <a:latin typeface="Arial" charset="0"/>
              </a:rPr>
              <a:t>FC</a:t>
            </a:r>
            <a:endParaRPr lang="en-US" sz="1400" dirty="0">
              <a:latin typeface="Arial" charset="0"/>
            </a:endParaRPr>
          </a:p>
          <a:p>
            <a:r>
              <a:rPr lang="en-US" sz="1400" dirty="0" smtClean="0">
                <a:latin typeface="Arial" charset="0"/>
              </a:rPr>
              <a:t>GAT</a:t>
            </a:r>
            <a:r>
              <a:rPr lang="en-US" sz="1400" dirty="0">
                <a:latin typeface="Arial" charset="0"/>
              </a:rPr>
              <a:t>	CF</a:t>
            </a:r>
          </a:p>
          <a:p>
            <a:r>
              <a:rPr lang="en-US" sz="1400" dirty="0" smtClean="0">
                <a:latin typeface="Arial" charset="0"/>
              </a:rPr>
              <a:t>AAT</a:t>
            </a:r>
            <a:r>
              <a:rPr lang="en-US" sz="1400" dirty="0">
                <a:latin typeface="Arial" charset="0"/>
              </a:rPr>
              <a:t>	</a:t>
            </a:r>
            <a:r>
              <a:rPr lang="en-US" sz="1400" dirty="0" smtClean="0">
                <a:latin typeface="Arial" charset="0"/>
              </a:rPr>
              <a:t>GF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 smtClean="0">
                <a:latin typeface="Arial" charset="0"/>
              </a:rPr>
              <a:t>ATG</a:t>
            </a:r>
            <a:r>
              <a:rPr lang="en-US" sz="1400" dirty="0">
                <a:latin typeface="Arial" charset="0"/>
              </a:rPr>
              <a:t>	CA</a:t>
            </a:r>
          </a:p>
          <a:p>
            <a:r>
              <a:rPr lang="en-US" sz="1400" dirty="0" smtClean="0">
                <a:solidFill>
                  <a:srgbClr val="292934"/>
                </a:solidFill>
                <a:latin typeface="Arial" charset="0"/>
              </a:rPr>
              <a:t>TCT</a:t>
            </a:r>
            <a:r>
              <a:rPr lang="en-US" sz="1400" dirty="0">
                <a:solidFill>
                  <a:srgbClr val="292934"/>
                </a:solidFill>
                <a:latin typeface="Arial" charset="0"/>
              </a:rPr>
              <a:t>	</a:t>
            </a:r>
            <a:r>
              <a:rPr lang="en-US" sz="1400" dirty="0" smtClean="0">
                <a:solidFill>
                  <a:srgbClr val="292934"/>
                </a:solidFill>
                <a:latin typeface="Arial" charset="0"/>
              </a:rPr>
              <a:t>GA</a:t>
            </a:r>
          </a:p>
          <a:p>
            <a:endParaRPr lang="en-US" sz="1400" dirty="0">
              <a:solidFill>
                <a:srgbClr val="292934"/>
              </a:solidFill>
              <a:latin typeface="Arial" charset="0"/>
            </a:endParaRPr>
          </a:p>
          <a:p>
            <a:r>
              <a:rPr lang="en-US" sz="1400" dirty="0" smtClean="0">
                <a:latin typeface="Arial" charset="0"/>
              </a:rPr>
              <a:t>CCG</a:t>
            </a:r>
            <a:r>
              <a:rPr lang="en-US" sz="1400" dirty="0">
                <a:latin typeface="Arial" charset="0"/>
              </a:rPr>
              <a:t>	FA</a:t>
            </a:r>
          </a:p>
          <a:p>
            <a:r>
              <a:rPr lang="en-US" sz="1400" dirty="0" smtClean="0">
                <a:latin typeface="Arial" charset="0"/>
              </a:rPr>
              <a:t>CTG</a:t>
            </a:r>
            <a:r>
              <a:rPr lang="en-US" sz="1400" dirty="0">
                <a:latin typeface="Arial" charset="0"/>
              </a:rPr>
              <a:t>	AT</a:t>
            </a:r>
          </a:p>
          <a:p>
            <a:r>
              <a:rPr lang="en-US" sz="1400" dirty="0" smtClean="0">
                <a:latin typeface="Arial" charset="0"/>
              </a:rPr>
              <a:t>TGC</a:t>
            </a:r>
            <a:r>
              <a:rPr lang="en-US" sz="1400" dirty="0">
                <a:latin typeface="Arial" charset="0"/>
              </a:rPr>
              <a:t>	FA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875862" y="2901337"/>
            <a:ext cx="42335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baseline="-25000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5862" y="3654724"/>
            <a:ext cx="42335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75862" y="4979915"/>
            <a:ext cx="42335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P</a:t>
            </a:r>
            <a:r>
              <a:rPr lang="en-US" baseline="-25000" dirty="0" err="1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01" y="1825956"/>
            <a:ext cx="20342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Input</a:t>
            </a:r>
            <a:r>
              <a:rPr lang="en-US" dirty="0" smtClean="0"/>
              <a:t>: k-</a:t>
            </a:r>
            <a:r>
              <a:rPr lang="en-US" dirty="0" err="1" smtClean="0"/>
              <a:t>mers</a:t>
            </a:r>
            <a:r>
              <a:rPr lang="en-US" dirty="0" smtClean="0"/>
              <a:t> and their high quality extensions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092958" y="1908603"/>
            <a:ext cx="1611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Read k-</a:t>
            </a:r>
            <a:r>
              <a:rPr lang="en-US" dirty="0" err="1" smtClean="0"/>
              <a:t>mers</a:t>
            </a:r>
            <a:r>
              <a:rPr lang="en-US" dirty="0" smtClean="0"/>
              <a:t> &amp; extensions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372607" y="1817034"/>
            <a:ext cx="1352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Distributed</a:t>
            </a:r>
          </a:p>
          <a:p>
            <a:r>
              <a:rPr lang="en-US" dirty="0" smtClean="0"/>
              <a:t>Hash table</a:t>
            </a:r>
            <a:endParaRPr lang="en-US" dirty="0"/>
          </a:p>
        </p:txBody>
      </p:sp>
      <p:cxnSp>
        <p:nvCxnSpPr>
          <p:cNvPr id="66" name="Straight Arrow Connector 65"/>
          <p:cNvCxnSpPr>
            <a:stCxn id="10" idx="3"/>
          </p:cNvCxnSpPr>
          <p:nvPr/>
        </p:nvCxnSpPr>
        <p:spPr>
          <a:xfrm>
            <a:off x="3299218" y="3086003"/>
            <a:ext cx="1883594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1" idx="3"/>
          </p:cNvCxnSpPr>
          <p:nvPr/>
        </p:nvCxnSpPr>
        <p:spPr>
          <a:xfrm flipV="1">
            <a:off x="3299218" y="3748085"/>
            <a:ext cx="1883594" cy="913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10" idx="3"/>
          </p:cNvCxnSpPr>
          <p:nvPr/>
        </p:nvCxnSpPr>
        <p:spPr>
          <a:xfrm flipV="1">
            <a:off x="3299218" y="2988507"/>
            <a:ext cx="1883594" cy="974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1" idx="3"/>
          </p:cNvCxnSpPr>
          <p:nvPr/>
        </p:nvCxnSpPr>
        <p:spPr>
          <a:xfrm>
            <a:off x="3299218" y="3839390"/>
            <a:ext cx="1883594" cy="7056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3299218" y="3839388"/>
            <a:ext cx="1883594" cy="4565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13" idx="3"/>
          </p:cNvCxnSpPr>
          <p:nvPr/>
        </p:nvCxnSpPr>
        <p:spPr>
          <a:xfrm>
            <a:off x="3299218" y="5164581"/>
            <a:ext cx="1883594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728040" y="1899162"/>
            <a:ext cx="1611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Store k-</a:t>
            </a:r>
            <a:r>
              <a:rPr lang="en-US" dirty="0" err="1" smtClean="0"/>
              <a:t>mers</a:t>
            </a:r>
            <a:r>
              <a:rPr lang="en-US" dirty="0" smtClean="0"/>
              <a:t> &amp; extensions</a:t>
            </a:r>
            <a:endParaRPr lang="en-US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281919" y="3504412"/>
            <a:ext cx="2024853" cy="0"/>
          </a:xfrm>
          <a:prstGeom prst="line">
            <a:avLst/>
          </a:prstGeom>
          <a:ln w="64516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5400000">
            <a:off x="2907796" y="4314817"/>
            <a:ext cx="413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…</a:t>
            </a:r>
            <a:endParaRPr lang="en-US" b="1" dirty="0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643641" y="3086003"/>
            <a:ext cx="123222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11" idx="1"/>
          </p:cNvCxnSpPr>
          <p:nvPr/>
        </p:nvCxnSpPr>
        <p:spPr>
          <a:xfrm>
            <a:off x="1751794" y="3839388"/>
            <a:ext cx="1124068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13" idx="1"/>
          </p:cNvCxnSpPr>
          <p:nvPr/>
        </p:nvCxnSpPr>
        <p:spPr>
          <a:xfrm flipV="1">
            <a:off x="1644300" y="5164581"/>
            <a:ext cx="1231562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72473" y="4301974"/>
            <a:ext cx="2024853" cy="0"/>
          </a:xfrm>
          <a:prstGeom prst="line">
            <a:avLst/>
          </a:prstGeom>
          <a:ln w="64516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72473" y="4992861"/>
            <a:ext cx="2024853" cy="0"/>
          </a:xfrm>
          <a:prstGeom prst="line">
            <a:avLst/>
          </a:prstGeom>
          <a:ln w="64516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h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812" y="2206682"/>
            <a:ext cx="3961188" cy="3878854"/>
          </a:xfrm>
          <a:prstGeom prst="rect">
            <a:avLst/>
          </a:prstGeom>
        </p:spPr>
      </p:pic>
      <p:cxnSp>
        <p:nvCxnSpPr>
          <p:cNvPr id="69" name="Straight Arrow Connector 68"/>
          <p:cNvCxnSpPr>
            <a:stCxn id="13" idx="3"/>
          </p:cNvCxnSpPr>
          <p:nvPr/>
        </p:nvCxnSpPr>
        <p:spPr>
          <a:xfrm>
            <a:off x="3299218" y="5164581"/>
            <a:ext cx="1883594" cy="7377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3299218" y="4295978"/>
            <a:ext cx="1883594" cy="963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3299218" y="4392344"/>
            <a:ext cx="1883594" cy="5875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3"/>
          <p:cNvSpPr txBox="1"/>
          <p:nvPr/>
        </p:nvSpPr>
        <p:spPr>
          <a:xfrm rot="17707479">
            <a:off x="2478826" y="3645280"/>
            <a:ext cx="3738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Fine-grained communication &amp; fine-grained locking required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341" y="223333"/>
            <a:ext cx="8326500" cy="65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Graph algorithms (hash tables) in genome </a:t>
            </a:r>
            <a:r>
              <a:rPr lang="en-US" dirty="0"/>
              <a:t>a</a:t>
            </a:r>
            <a:r>
              <a:rPr lang="en-US" dirty="0" smtClean="0"/>
              <a:t>ssembly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4294967295"/>
          </p:nvPr>
        </p:nvSpPr>
        <p:spPr>
          <a:xfrm>
            <a:off x="4116655" y="6368807"/>
            <a:ext cx="925800" cy="365100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3922" y="1009200"/>
            <a:ext cx="878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 Neue Bold Condensed"/>
                <a:cs typeface="Helvetica Neue Bold Condensed"/>
              </a:rPr>
              <a:t>Graph construction, traversal, and all later stages are written in UPC to take advantage of its global address space</a:t>
            </a:r>
            <a:endParaRPr lang="en-US" sz="2000" dirty="0">
              <a:latin typeface="Helvetica Neue Bold Condensed"/>
              <a:cs typeface="Helvetica Neue Bold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34428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in Antisocial Parallelism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99073"/>
            <a:ext cx="8229600" cy="51435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Compress Data Structures	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Target Higher Level Loops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Understand theory / </a:t>
            </a:r>
            <a:r>
              <a:rPr lang="en-US" sz="2800" dirty="0" err="1" smtClean="0"/>
              <a:t>numerics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Replicate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Understand theory / lower bounds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Aggregate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Overlap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Use one-sided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Synchronization strength reduction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 Combine the techniques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23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Hurts!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6261" b="6261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92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RSC Palette">
      <a:dk1>
        <a:sysClr val="windowText" lastClr="000000"/>
      </a:dk1>
      <a:lt1>
        <a:sysClr val="window" lastClr="FFFFFF"/>
      </a:lt1>
      <a:dk2>
        <a:srgbClr val="194963"/>
      </a:dk2>
      <a:lt2>
        <a:srgbClr val="FEE8B4"/>
      </a:lt2>
      <a:accent1>
        <a:srgbClr val="194963"/>
      </a:accent1>
      <a:accent2>
        <a:srgbClr val="FCD235"/>
      </a:accent2>
      <a:accent3>
        <a:srgbClr val="4FA556"/>
      </a:accent3>
      <a:accent4>
        <a:srgbClr val="8E2A20"/>
      </a:accent4>
      <a:accent5>
        <a:srgbClr val="679AC3"/>
      </a:accent5>
      <a:accent6>
        <a:srgbClr val="F68B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OESC template 8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FF"/>
    </a:hlink>
    <a:folHlink>
      <a:srgbClr val="B2B2B2"/>
    </a:folHlink>
  </a:clrScheme>
  <a:fontScheme name="DOESC 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68835</TotalTime>
  <Words>5682</Words>
  <Application>Microsoft Macintosh PowerPoint</Application>
  <PresentationFormat>On-screen Show (4:3)</PresentationFormat>
  <Paragraphs>1011</Paragraphs>
  <Slides>65</Slides>
  <Notes>22</Notes>
  <HiddenSlides>7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PowerPoint Presentation</vt:lpstr>
      <vt:lpstr>Breakthrough science conjecture</vt:lpstr>
      <vt:lpstr>The Science Challenges at Exascale</vt:lpstr>
      <vt:lpstr>Berkeley Lab Priorities in Exascale Science</vt:lpstr>
      <vt:lpstr>Berkeley Lab Priorities in Exascale Science</vt:lpstr>
      <vt:lpstr>Breakthrough science conjecture</vt:lpstr>
      <vt:lpstr>Computing is energy-constrained</vt:lpstr>
      <vt:lpstr>What Limits Computer Performance?</vt:lpstr>
      <vt:lpstr>Computational Science has Moved through Difficult Technology Transitions</vt:lpstr>
      <vt:lpstr>Lightweight Cores are the Future </vt:lpstr>
      <vt:lpstr>Specialization: End Game for Moore’s Law</vt:lpstr>
      <vt:lpstr>What’s the most expensive operation on a computer?</vt:lpstr>
      <vt:lpstr>Data Movement is Expensive</vt:lpstr>
      <vt:lpstr>Data Movement is Expensive</vt:lpstr>
      <vt:lpstr>Synchronization is Expensive</vt:lpstr>
      <vt:lpstr>Breakthrough science conjecture</vt:lpstr>
      <vt:lpstr>Breakthrough science conjecture</vt:lpstr>
      <vt:lpstr>Why develop new languages?</vt:lpstr>
      <vt:lpstr>Programming for diverse (specialized) architectures</vt:lpstr>
      <vt:lpstr>Libraries vs. DSLs (domain-specific languages)</vt:lpstr>
      <vt:lpstr>Approach: Small Compiler for Small Language</vt:lpstr>
      <vt:lpstr>Snowflake performance </vt:lpstr>
      <vt:lpstr>Real-Time MRI Challenge</vt:lpstr>
      <vt:lpstr>Matrix-free (loop optimization) vs. Matrix-full</vt:lpstr>
      <vt:lpstr>Domain-specific library with runtime optimizations</vt:lpstr>
      <vt:lpstr>Python-Based Domain-Specific Language (EDSL)</vt:lpstr>
      <vt:lpstr>Compiler challenges</vt:lpstr>
      <vt:lpstr>Avoiding Communication in Iterative Solvers</vt:lpstr>
      <vt:lpstr>PowerPoint Presentation</vt:lpstr>
      <vt:lpstr>PowerPoint Presentation</vt:lpstr>
      <vt:lpstr>PowerPoint Presentation</vt:lpstr>
      <vt:lpstr>Matrix Powers Kernel on a General Matrix</vt:lpstr>
      <vt:lpstr>PowerPoint Presentation</vt:lpstr>
      <vt:lpstr>Minimizing Communication of GMRES to solve Ax=b</vt:lpstr>
      <vt:lpstr>TSQR: An Architecture-Dependent Algorithm</vt:lpstr>
      <vt:lpstr>Matrix Powers Kernel (and TSQR) in GMRES</vt:lpstr>
      <vt:lpstr>Communication-Avoiding Krylov Method (GMRES)</vt:lpstr>
      <vt:lpstr>   DSLs popular outside scientific computing</vt:lpstr>
      <vt:lpstr>Breakthrough science conjecture</vt:lpstr>
      <vt:lpstr>Beyond Domain Decomposition 2.5D Matrix Multiply on BG/P, 16K nodes / 64K cores</vt:lpstr>
      <vt:lpstr>Deconstructing 2.5D Matrix Multiply Solomonick &amp; Demmel</vt:lpstr>
      <vt:lpstr>Beyond Domain Decomposition</vt:lpstr>
      <vt:lpstr>PowerPoint Presentation</vt:lpstr>
      <vt:lpstr>Generalizing Communication Lower Bounds and Optimal Algorithms</vt:lpstr>
      <vt:lpstr>Using .5D ideas on N-body</vt:lpstr>
      <vt:lpstr>Communication Avoiding 2-way N-body  (using a “1.5D” decomposition)</vt:lpstr>
      <vt:lpstr>Less Communication..</vt:lpstr>
      <vt:lpstr>Strong Scaling of 1.5D N-body</vt:lpstr>
      <vt:lpstr>Challenge: Symmetry &amp; Load Balance</vt:lpstr>
      <vt:lpstr>Communication-Avoiding 3-body</vt:lpstr>
      <vt:lpstr>3-Way N-Body Speedup</vt:lpstr>
      <vt:lpstr>Perfect Strong Scaling</vt:lpstr>
      <vt:lpstr>Sparse-Dense Matrix Multiply Too!</vt:lpstr>
      <vt:lpstr>100x Improvement</vt:lpstr>
      <vt:lpstr>Linear Algebra is important to Machine Learning too!</vt:lpstr>
      <vt:lpstr>Inverse Covariance Matrix Estimation (CONCORD)</vt:lpstr>
      <vt:lpstr>HP-CONCORD on Brain fMRI data</vt:lpstr>
      <vt:lpstr>Breakthrough science conjecture</vt:lpstr>
      <vt:lpstr>PGAS: A programming model for exascale</vt:lpstr>
      <vt:lpstr>One-Sided Communication is Closer to Hardware</vt:lpstr>
      <vt:lpstr>What we love about Partitioned Global Address Space Programming (PGAS)</vt:lpstr>
      <vt:lpstr>HipMer is all about the runtime and data structures</vt:lpstr>
      <vt:lpstr>Graph algorithms (hash tables) in genome assembly</vt:lpstr>
      <vt:lpstr>Lessons in Antisocial Parallelism</vt:lpstr>
      <vt:lpstr>Communication Hurts!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 Broughton</dc:creator>
  <cp:lastModifiedBy>Kathy Yelick</cp:lastModifiedBy>
  <cp:revision>673</cp:revision>
  <cp:lastPrinted>2012-06-09T14:57:01Z</cp:lastPrinted>
  <dcterms:created xsi:type="dcterms:W3CDTF">2012-06-02T14:29:20Z</dcterms:created>
  <dcterms:modified xsi:type="dcterms:W3CDTF">2017-10-18T22:17:35Z</dcterms:modified>
</cp:coreProperties>
</file>