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theme/themeOverride1.xml" ContentType="application/vnd.openxmlformats-officedocument.themeOverride+xml"/>
  <Override PartName="/ppt/embeddings/oleObject1.bin" ContentType="application/vnd.openxmlformats-officedocument.oleObject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0" r:id="rId1"/>
  </p:sldMasterIdLst>
  <p:notesMasterIdLst>
    <p:notesMasterId r:id="rId40"/>
  </p:notesMasterIdLst>
  <p:handoutMasterIdLst>
    <p:handoutMasterId r:id="rId41"/>
  </p:handoutMasterIdLst>
  <p:sldIdLst>
    <p:sldId id="835" r:id="rId2"/>
    <p:sldId id="837" r:id="rId3"/>
    <p:sldId id="786" r:id="rId4"/>
    <p:sldId id="790" r:id="rId5"/>
    <p:sldId id="791" r:id="rId6"/>
    <p:sldId id="792" r:id="rId7"/>
    <p:sldId id="721" r:id="rId8"/>
    <p:sldId id="745" r:id="rId9"/>
    <p:sldId id="747" r:id="rId10"/>
    <p:sldId id="688" r:id="rId11"/>
    <p:sldId id="794" r:id="rId12"/>
    <p:sldId id="723" r:id="rId13"/>
    <p:sldId id="813" r:id="rId14"/>
    <p:sldId id="796" r:id="rId15"/>
    <p:sldId id="797" r:id="rId16"/>
    <p:sldId id="852" r:id="rId17"/>
    <p:sldId id="801" r:id="rId18"/>
    <p:sldId id="853" r:id="rId19"/>
    <p:sldId id="854" r:id="rId20"/>
    <p:sldId id="802" r:id="rId21"/>
    <p:sldId id="807" r:id="rId22"/>
    <p:sldId id="831" r:id="rId23"/>
    <p:sldId id="811" r:id="rId24"/>
    <p:sldId id="833" r:id="rId25"/>
    <p:sldId id="810" r:id="rId26"/>
    <p:sldId id="755" r:id="rId27"/>
    <p:sldId id="838" r:id="rId28"/>
    <p:sldId id="839" r:id="rId29"/>
    <p:sldId id="851" r:id="rId30"/>
    <p:sldId id="848" r:id="rId31"/>
    <p:sldId id="849" r:id="rId32"/>
    <p:sldId id="850" r:id="rId33"/>
    <p:sldId id="841" r:id="rId34"/>
    <p:sldId id="842" r:id="rId35"/>
    <p:sldId id="844" r:id="rId36"/>
    <p:sldId id="847" r:id="rId37"/>
    <p:sldId id="855" r:id="rId38"/>
    <p:sldId id="762" r:id="rId39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2E2E2"/>
    <a:srgbClr val="DAC167"/>
    <a:srgbClr val="005500"/>
    <a:srgbClr val="FFFFD3"/>
    <a:srgbClr val="00A900"/>
    <a:srgbClr val="B00066"/>
    <a:srgbClr val="E9EFE8"/>
    <a:srgbClr val="4BA5BA"/>
    <a:srgbClr val="4189A9"/>
    <a:srgbClr val="4195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78" autoAdjust="0"/>
    <p:restoredTop sz="83802" autoAdjust="0"/>
  </p:normalViewPr>
  <p:slideViewPr>
    <p:cSldViewPr>
      <p:cViewPr varScale="1">
        <p:scale>
          <a:sx n="47" d="100"/>
          <a:sy n="47" d="100"/>
        </p:scale>
        <p:origin x="-120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35616"/>
    </p:cViewPr>
  </p:sorterViewPr>
  <p:notesViewPr>
    <p:cSldViewPr>
      <p:cViewPr varScale="1">
        <p:scale>
          <a:sx n="61" d="100"/>
          <a:sy n="61" d="100"/>
        </p:scale>
        <p:origin x="-2070" y="-84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notesMaster" Target="notesMasters/notesMaster1.xml"/><Relationship Id="rId41" Type="http://schemas.openxmlformats.org/officeDocument/2006/relationships/handoutMaster" Target="handoutMasters/handoutMaster1.xml"/><Relationship Id="rId42" Type="http://schemas.openxmlformats.org/officeDocument/2006/relationships/printerSettings" Target="printerSettings/printerSettings1.bin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oleObject" Target="Macintosh%20HD:Users:yelick:Kathy:NERSC:Budgets:GordonBellScaling.v1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localhost/Users/penpornk/Documents/Berkeley/Iowa%20State%20U/cpumemgap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yelick:Google%20Drive:00KathyPrivate:NERSC:Allocations:AllProjects2015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oleObject" Target="../embeddings/oleObject1.bin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jshalf:Desktop:MessageTimes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jshalf:Desktop:MessageTimes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jshalf:Desktop:MessageTimes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jshalf:Desktop:MessageTimes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jshalf:Desktop:MessageTime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9885119072158"/>
          <c:y val="0.0386904761904762"/>
          <c:w val="0.83521004246197"/>
          <c:h val="0.835277934008249"/>
        </c:manualLayout>
      </c:layout>
      <c:lineChart>
        <c:grouping val="standard"/>
        <c:varyColors val="0"/>
        <c:ser>
          <c:idx val="1"/>
          <c:order val="0"/>
          <c:spPr>
            <a:ln>
              <a:noFill/>
            </a:ln>
          </c:spPr>
          <c:marker>
            <c:spPr>
              <a:solidFill>
                <a:schemeClr val="accent1"/>
              </a:solidFill>
              <a:ln>
                <a:solidFill>
                  <a:schemeClr val="accent1">
                    <a:lumMod val="75000"/>
                  </a:schemeClr>
                </a:solidFill>
              </a:ln>
            </c:spPr>
          </c:marker>
          <c:cat>
            <c:numRef>
              <c:f>Sheet1!$F$9:$F$42</c:f>
              <c:numCache>
                <c:formatCode>General</c:formatCode>
                <c:ptCount val="34"/>
                <c:pt idx="3">
                  <c:v>1990.0</c:v>
                </c:pt>
                <c:pt idx="8">
                  <c:v>1995.0</c:v>
                </c:pt>
                <c:pt idx="13">
                  <c:v>2000.0</c:v>
                </c:pt>
                <c:pt idx="18">
                  <c:v>2005.0</c:v>
                </c:pt>
                <c:pt idx="23">
                  <c:v>2010.0</c:v>
                </c:pt>
                <c:pt idx="28">
                  <c:v>2015.0</c:v>
                </c:pt>
                <c:pt idx="33">
                  <c:v>2020.0</c:v>
                </c:pt>
              </c:numCache>
            </c:numRef>
          </c:cat>
          <c:val>
            <c:numRef>
              <c:f>Sheet1!$D$9:$D$42</c:f>
              <c:numCache>
                <c:formatCode>General</c:formatCode>
                <c:ptCount val="34"/>
                <c:pt idx="0">
                  <c:v>4.5E8</c:v>
                </c:pt>
                <c:pt idx="1">
                  <c:v>1.0E9</c:v>
                </c:pt>
                <c:pt idx="2">
                  <c:v>6.0E9</c:v>
                </c:pt>
                <c:pt idx="3">
                  <c:v>1.4E10</c:v>
                </c:pt>
                <c:pt idx="9">
                  <c:v>1.11E11</c:v>
                </c:pt>
                <c:pt idx="12">
                  <c:v>1.2E12</c:v>
                </c:pt>
                <c:pt idx="14">
                  <c:v>1.14E13</c:v>
                </c:pt>
                <c:pt idx="18">
                  <c:v>1.07E14</c:v>
                </c:pt>
                <c:pt idx="19">
                  <c:v>2.07E14</c:v>
                </c:pt>
                <c:pt idx="20">
                  <c:v>1.039E14</c:v>
                </c:pt>
                <c:pt idx="21">
                  <c:v>1.352E15</c:v>
                </c:pt>
                <c:pt idx="22">
                  <c:v>2.33E15</c:v>
                </c:pt>
                <c:pt idx="23">
                  <c:v>2.33E15</c:v>
                </c:pt>
                <c:pt idx="24">
                  <c:v>3.08E15</c:v>
                </c:pt>
              </c:numCache>
            </c:numRef>
          </c:val>
          <c:smooth val="0"/>
        </c:ser>
        <c:ser>
          <c:idx val="0"/>
          <c:order val="1"/>
          <c:spPr>
            <a:ln w="47625">
              <a:solidFill>
                <a:schemeClr val="accent1"/>
              </a:solidFill>
            </a:ln>
          </c:spPr>
          <c:marker>
            <c:symbol val="none"/>
          </c:marker>
          <c:cat>
            <c:numRef>
              <c:f>Sheet1!$F$9:$F$42</c:f>
              <c:numCache>
                <c:formatCode>General</c:formatCode>
                <c:ptCount val="34"/>
                <c:pt idx="3">
                  <c:v>1990.0</c:v>
                </c:pt>
                <c:pt idx="8">
                  <c:v>1995.0</c:v>
                </c:pt>
                <c:pt idx="13">
                  <c:v>2000.0</c:v>
                </c:pt>
                <c:pt idx="18">
                  <c:v>2005.0</c:v>
                </c:pt>
                <c:pt idx="23">
                  <c:v>2010.0</c:v>
                </c:pt>
                <c:pt idx="28">
                  <c:v>2015.0</c:v>
                </c:pt>
                <c:pt idx="33">
                  <c:v>2020.0</c:v>
                </c:pt>
              </c:numCache>
            </c:numRef>
          </c:cat>
          <c:val>
            <c:numRef>
              <c:f>Sheet1!$E$9:$E$42</c:f>
              <c:numCache>
                <c:formatCode>General</c:formatCode>
                <c:ptCount val="34"/>
                <c:pt idx="0">
                  <c:v>9.0E8</c:v>
                </c:pt>
                <c:pt idx="1">
                  <c:v>1.71E9</c:v>
                </c:pt>
                <c:pt idx="2">
                  <c:v>3.249E9</c:v>
                </c:pt>
                <c:pt idx="3">
                  <c:v>6.1731E9</c:v>
                </c:pt>
                <c:pt idx="4">
                  <c:v>1.172889E10</c:v>
                </c:pt>
                <c:pt idx="5">
                  <c:v>2.2284891E10</c:v>
                </c:pt>
                <c:pt idx="6">
                  <c:v>4.23412929E10</c:v>
                </c:pt>
                <c:pt idx="7">
                  <c:v>8.044845651E10</c:v>
                </c:pt>
                <c:pt idx="8">
                  <c:v>1.52852067369E11</c:v>
                </c:pt>
                <c:pt idx="9">
                  <c:v>2.904189280011E11</c:v>
                </c:pt>
                <c:pt idx="10">
                  <c:v>5.5179596320209E11</c:v>
                </c:pt>
                <c:pt idx="11">
                  <c:v>1.04841233008397E12</c:v>
                </c:pt>
                <c:pt idx="12">
                  <c:v>1.99198342715954E12</c:v>
                </c:pt>
                <c:pt idx="13">
                  <c:v>3.78476851160313E12</c:v>
                </c:pt>
                <c:pt idx="14">
                  <c:v>7.19106017204596E12</c:v>
                </c:pt>
                <c:pt idx="15">
                  <c:v>1.36630143268873E13</c:v>
                </c:pt>
                <c:pt idx="16">
                  <c:v>2.59597272210859E13</c:v>
                </c:pt>
                <c:pt idx="17">
                  <c:v>4.93234817200632E13</c:v>
                </c:pt>
                <c:pt idx="18">
                  <c:v>9.37146152681201E13</c:v>
                </c:pt>
                <c:pt idx="19">
                  <c:v>1.78057769009428E14</c:v>
                </c:pt>
                <c:pt idx="20">
                  <c:v>3.38309761117913E14</c:v>
                </c:pt>
                <c:pt idx="21">
                  <c:v>6.42788546124036E14</c:v>
                </c:pt>
                <c:pt idx="22">
                  <c:v>1.22129823763567E15</c:v>
                </c:pt>
                <c:pt idx="23">
                  <c:v>2.32046665150777E15</c:v>
                </c:pt>
                <c:pt idx="24">
                  <c:v>4.40888663786476E15</c:v>
                </c:pt>
                <c:pt idx="25">
                  <c:v>8.37688461194304E15</c:v>
                </c:pt>
                <c:pt idx="26">
                  <c:v>1.59160807626918E16</c:v>
                </c:pt>
                <c:pt idx="27">
                  <c:v>3.02405534491144E16</c:v>
                </c:pt>
                <c:pt idx="28">
                  <c:v>5.74570515533173E16</c:v>
                </c:pt>
                <c:pt idx="29">
                  <c:v>1.09168397951303E17</c:v>
                </c:pt>
                <c:pt idx="30">
                  <c:v>2.07419956107475E17</c:v>
                </c:pt>
                <c:pt idx="31">
                  <c:v>3.94097916604203E17</c:v>
                </c:pt>
                <c:pt idx="32">
                  <c:v>7.48786041547986E17</c:v>
                </c:pt>
                <c:pt idx="33">
                  <c:v>1.42269347894117E18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80953160"/>
        <c:axId val="1781512520"/>
      </c:lineChart>
      <c:catAx>
        <c:axId val="17809531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1781512520"/>
        <c:crosses val="autoZero"/>
        <c:auto val="1"/>
        <c:lblAlgn val="ctr"/>
        <c:lblOffset val="100"/>
        <c:noMultiLvlLbl val="0"/>
      </c:catAx>
      <c:valAx>
        <c:axId val="1781512520"/>
        <c:scaling>
          <c:logBase val="10.0"/>
          <c:orientation val="minMax"/>
          <c:max val="1.0E18"/>
          <c:min val="1.0E8"/>
        </c:scaling>
        <c:delete val="0"/>
        <c:axPos val="l"/>
        <c:majorGridlines/>
        <c:numFmt formatCode="0.E+00" sourceLinked="0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1780953160"/>
        <c:crosses val="autoZero"/>
        <c:crossBetween val="between"/>
      </c:valAx>
      <c:spPr>
        <a:blipFill rotWithShape="1">
          <a:blip xmlns:r="http://schemas.openxmlformats.org/officeDocument/2006/relationships" r:embed="rId1"/>
          <a:tile tx="0" ty="0" sx="100000" sy="100000" flip="none" algn="tl"/>
        </a:blipFill>
        <a:ln>
          <a:solidFill>
            <a:schemeClr val="tx1"/>
          </a:solidFill>
        </a:ln>
      </c:spPr>
    </c:plotArea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74231332357247"/>
          <c:y val="0.0383838383838384"/>
          <c:w val="0.809915292408584"/>
          <c:h val="0.769328424771669"/>
        </c:manualLayout>
      </c:layout>
      <c:lineChart>
        <c:grouping val="standard"/>
        <c:varyColors val="0"/>
        <c:ser>
          <c:idx val="0"/>
          <c:order val="0"/>
          <c:tx>
            <c:strRef>
              <c:f>data!$B$1</c:f>
              <c:strCache>
                <c:ptCount val="1"/>
                <c:pt idx="0">
                  <c:v>Disk seek time</c:v>
                </c:pt>
              </c:strCache>
            </c:strRef>
          </c:tx>
          <c:spPr>
            <a:ln w="38100" cap="rnd" cmpd="sng" algn="ctr">
              <a:solidFill>
                <a:srgbClr val="C00000"/>
              </a:solidFill>
              <a:prstDash val="solid"/>
              <a:round/>
            </a:ln>
            <a:effectLst/>
          </c:spPr>
          <c:marker>
            <c:symbol val="diamond"/>
            <c:size val="8"/>
            <c:spPr>
              <a:solidFill>
                <a:srgbClr val="C00000"/>
              </a:solidFill>
              <a:ln w="15875" cap="flat" cmpd="sng" algn="ctr">
                <a:solidFill>
                  <a:srgbClr val="C00000"/>
                </a:solidFill>
                <a:prstDash val="solid"/>
                <a:round/>
              </a:ln>
              <a:effectLst/>
            </c:spPr>
          </c:marker>
          <c:cat>
            <c:numRef>
              <c:f>data!$A$2:$A$10</c:f>
              <c:numCache>
                <c:formatCode>General</c:formatCode>
                <c:ptCount val="9"/>
                <c:pt idx="0">
                  <c:v>1980.0</c:v>
                </c:pt>
                <c:pt idx="1">
                  <c:v>1985.0</c:v>
                </c:pt>
                <c:pt idx="2">
                  <c:v>1990.0</c:v>
                </c:pt>
                <c:pt idx="3">
                  <c:v>1995.0</c:v>
                </c:pt>
                <c:pt idx="4">
                  <c:v>2000.0</c:v>
                </c:pt>
                <c:pt idx="5">
                  <c:v>2003.0</c:v>
                </c:pt>
                <c:pt idx="6">
                  <c:v>2005.0</c:v>
                </c:pt>
                <c:pt idx="7">
                  <c:v>2010.0</c:v>
                </c:pt>
                <c:pt idx="8">
                  <c:v>2015.0</c:v>
                </c:pt>
              </c:numCache>
            </c:numRef>
          </c:cat>
          <c:val>
            <c:numRef>
              <c:f>data!$B$2:$B$10</c:f>
              <c:numCache>
                <c:formatCode>#,##0</c:formatCode>
                <c:ptCount val="9"/>
                <c:pt idx="0">
                  <c:v>8.7E7</c:v>
                </c:pt>
                <c:pt idx="1">
                  <c:v>7.5E7</c:v>
                </c:pt>
                <c:pt idx="2">
                  <c:v>2.8E7</c:v>
                </c:pt>
                <c:pt idx="3">
                  <c:v>1.0E7</c:v>
                </c:pt>
                <c:pt idx="4">
                  <c:v>8.0E6</c:v>
                </c:pt>
                <c:pt idx="5">
                  <c:v>6.0E6</c:v>
                </c:pt>
                <c:pt idx="6">
                  <c:v>5.0E6</c:v>
                </c:pt>
                <c:pt idx="7">
                  <c:v>3.0E6</c:v>
                </c:pt>
                <c:pt idx="8">
                  <c:v>3.0E6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data!$C$1</c:f>
              <c:strCache>
                <c:ptCount val="1"/>
                <c:pt idx="0">
                  <c:v>Flash SSD access time</c:v>
                </c:pt>
              </c:strCache>
            </c:strRef>
          </c:tx>
          <c:spPr>
            <a:ln w="38100" cap="rnd" cmpd="sng" algn="ctr">
              <a:solidFill>
                <a:srgbClr val="FF0000"/>
              </a:solidFill>
              <a:prstDash val="solid"/>
              <a:round/>
            </a:ln>
            <a:effectLst/>
          </c:spPr>
          <c:marker>
            <c:symbol val="triangle"/>
            <c:size val="8"/>
            <c:spPr>
              <a:solidFill>
                <a:srgbClr val="FF0000"/>
              </a:solidFill>
              <a:ln w="12700" cap="flat" cmpd="sng" algn="ctr">
                <a:solidFill>
                  <a:srgbClr val="FF0000"/>
                </a:solidFill>
                <a:prstDash val="solid"/>
                <a:round/>
              </a:ln>
              <a:effectLst/>
            </c:spPr>
          </c:marker>
          <c:cat>
            <c:numRef>
              <c:f>data!$A$2:$A$10</c:f>
              <c:numCache>
                <c:formatCode>General</c:formatCode>
                <c:ptCount val="9"/>
                <c:pt idx="0">
                  <c:v>1980.0</c:v>
                </c:pt>
                <c:pt idx="1">
                  <c:v>1985.0</c:v>
                </c:pt>
                <c:pt idx="2">
                  <c:v>1990.0</c:v>
                </c:pt>
                <c:pt idx="3">
                  <c:v>1995.0</c:v>
                </c:pt>
                <c:pt idx="4">
                  <c:v>2000.0</c:v>
                </c:pt>
                <c:pt idx="5">
                  <c:v>2003.0</c:v>
                </c:pt>
                <c:pt idx="6">
                  <c:v>2005.0</c:v>
                </c:pt>
                <c:pt idx="7">
                  <c:v>2010.0</c:v>
                </c:pt>
                <c:pt idx="8">
                  <c:v>2015.0</c:v>
                </c:pt>
              </c:numCache>
            </c:numRef>
          </c:cat>
          <c:val>
            <c:numRef>
              <c:f>data!$C$2:$C$10</c:f>
              <c:numCache>
                <c:formatCode>General</c:formatCode>
                <c:ptCount val="9"/>
                <c:pt idx="7" formatCode="#,##0">
                  <c:v>75000.0</c:v>
                </c:pt>
                <c:pt idx="8">
                  <c:v>50000.0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data!$D$1</c:f>
              <c:strCache>
                <c:ptCount val="1"/>
                <c:pt idx="0">
                  <c:v>DRAM access time</c:v>
                </c:pt>
              </c:strCache>
            </c:strRef>
          </c:tx>
          <c:spPr>
            <a:ln w="38100" cap="rnd" cmpd="sng" algn="ctr">
              <a:solidFill>
                <a:schemeClr val="accent4"/>
              </a:solidFill>
              <a:prstDash val="solid"/>
              <a:round/>
            </a:ln>
            <a:effectLst/>
          </c:spPr>
          <c:marker>
            <c:symbol val="square"/>
            <c:size val="8"/>
            <c:spPr>
              <a:solidFill>
                <a:schemeClr val="accent4"/>
              </a:solidFill>
              <a:ln w="6350" cap="flat" cmpd="sng" algn="ctr">
                <a:noFill/>
                <a:prstDash val="solid"/>
                <a:round/>
              </a:ln>
              <a:effectLst/>
            </c:spPr>
          </c:marker>
          <c:cat>
            <c:numRef>
              <c:f>data!$A$2:$A$10</c:f>
              <c:numCache>
                <c:formatCode>General</c:formatCode>
                <c:ptCount val="9"/>
                <c:pt idx="0">
                  <c:v>1980.0</c:v>
                </c:pt>
                <c:pt idx="1">
                  <c:v>1985.0</c:v>
                </c:pt>
                <c:pt idx="2">
                  <c:v>1990.0</c:v>
                </c:pt>
                <c:pt idx="3">
                  <c:v>1995.0</c:v>
                </c:pt>
                <c:pt idx="4">
                  <c:v>2000.0</c:v>
                </c:pt>
                <c:pt idx="5">
                  <c:v>2003.0</c:v>
                </c:pt>
                <c:pt idx="6">
                  <c:v>2005.0</c:v>
                </c:pt>
                <c:pt idx="7">
                  <c:v>2010.0</c:v>
                </c:pt>
                <c:pt idx="8">
                  <c:v>2015.0</c:v>
                </c:pt>
              </c:numCache>
            </c:numRef>
          </c:cat>
          <c:val>
            <c:numRef>
              <c:f>data!$D$2:$D$10</c:f>
              <c:numCache>
                <c:formatCode>General</c:formatCode>
                <c:ptCount val="9"/>
                <c:pt idx="0">
                  <c:v>375.0</c:v>
                </c:pt>
                <c:pt idx="1">
                  <c:v>200.0</c:v>
                </c:pt>
                <c:pt idx="2" formatCode="#,##0">
                  <c:v>100.0</c:v>
                </c:pt>
                <c:pt idx="3">
                  <c:v>70.0</c:v>
                </c:pt>
                <c:pt idx="4">
                  <c:v>60.0</c:v>
                </c:pt>
                <c:pt idx="5">
                  <c:v>55.0</c:v>
                </c:pt>
                <c:pt idx="6">
                  <c:v>50.0</c:v>
                </c:pt>
                <c:pt idx="7">
                  <c:v>40.0</c:v>
                </c:pt>
                <c:pt idx="8">
                  <c:v>20.0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data!$E$1</c:f>
              <c:strCache>
                <c:ptCount val="1"/>
                <c:pt idx="0">
                  <c:v>SRAM access time</c:v>
                </c:pt>
              </c:strCache>
            </c:strRef>
          </c:tx>
          <c:spPr>
            <a:ln w="38100" cap="rnd" cmpd="sng" algn="ctr">
              <a:solidFill>
                <a:srgbClr val="005581"/>
              </a:solidFill>
              <a:prstDash val="solid"/>
              <a:round/>
            </a:ln>
            <a:effectLst/>
          </c:spPr>
          <c:marker>
            <c:symbol val="circle"/>
            <c:size val="8"/>
            <c:spPr>
              <a:solidFill>
                <a:srgbClr val="005581"/>
              </a:solidFill>
              <a:ln w="6350" cap="flat" cmpd="sng" algn="ctr">
                <a:noFill/>
                <a:prstDash val="solid"/>
                <a:round/>
              </a:ln>
              <a:effectLst/>
            </c:spPr>
          </c:marker>
          <c:cat>
            <c:numRef>
              <c:f>data!$A$2:$A$10</c:f>
              <c:numCache>
                <c:formatCode>General</c:formatCode>
                <c:ptCount val="9"/>
                <c:pt idx="0">
                  <c:v>1980.0</c:v>
                </c:pt>
                <c:pt idx="1">
                  <c:v>1985.0</c:v>
                </c:pt>
                <c:pt idx="2">
                  <c:v>1990.0</c:v>
                </c:pt>
                <c:pt idx="3">
                  <c:v>1995.0</c:v>
                </c:pt>
                <c:pt idx="4">
                  <c:v>2000.0</c:v>
                </c:pt>
                <c:pt idx="5">
                  <c:v>2003.0</c:v>
                </c:pt>
                <c:pt idx="6">
                  <c:v>2005.0</c:v>
                </c:pt>
                <c:pt idx="7">
                  <c:v>2010.0</c:v>
                </c:pt>
                <c:pt idx="8">
                  <c:v>2015.0</c:v>
                </c:pt>
              </c:numCache>
            </c:numRef>
          </c:cat>
          <c:val>
            <c:numRef>
              <c:f>data!$E$2:$E$10</c:f>
              <c:numCache>
                <c:formatCode>General</c:formatCode>
                <c:ptCount val="9"/>
                <c:pt idx="0">
                  <c:v>300.0</c:v>
                </c:pt>
                <c:pt idx="1">
                  <c:v>150.0</c:v>
                </c:pt>
                <c:pt idx="2">
                  <c:v>35.0</c:v>
                </c:pt>
                <c:pt idx="3">
                  <c:v>15.0</c:v>
                </c:pt>
                <c:pt idx="4">
                  <c:v>3.0</c:v>
                </c:pt>
                <c:pt idx="5">
                  <c:v>2.5</c:v>
                </c:pt>
                <c:pt idx="6">
                  <c:v>2.0</c:v>
                </c:pt>
                <c:pt idx="7">
                  <c:v>1.5</c:v>
                </c:pt>
                <c:pt idx="8">
                  <c:v>1.3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data!$F$1</c:f>
              <c:strCache>
                <c:ptCount val="1"/>
                <c:pt idx="0">
                  <c:v>CPU cycle time</c:v>
                </c:pt>
              </c:strCache>
            </c:strRef>
          </c:tx>
          <c:spPr>
            <a:ln w="38100" cap="rnd" cmpd="sng" algn="ctr">
              <a:solidFill>
                <a:srgbClr val="4E8F00"/>
              </a:solidFill>
              <a:prstDash val="solid"/>
              <a:round/>
            </a:ln>
            <a:effectLst/>
          </c:spPr>
          <c:marker>
            <c:symbol val="square"/>
            <c:size val="8"/>
            <c:spPr>
              <a:solidFill>
                <a:srgbClr val="4E8F00"/>
              </a:solidFill>
              <a:ln w="38100" cap="flat" cmpd="sng" algn="ctr">
                <a:noFill/>
                <a:prstDash val="solid"/>
                <a:round/>
              </a:ln>
              <a:effectLst/>
            </c:spPr>
          </c:marker>
          <c:cat>
            <c:numRef>
              <c:f>data!$A$2:$A$10</c:f>
              <c:numCache>
                <c:formatCode>General</c:formatCode>
                <c:ptCount val="9"/>
                <c:pt idx="0">
                  <c:v>1980.0</c:v>
                </c:pt>
                <c:pt idx="1">
                  <c:v>1985.0</c:v>
                </c:pt>
                <c:pt idx="2">
                  <c:v>1990.0</c:v>
                </c:pt>
                <c:pt idx="3">
                  <c:v>1995.0</c:v>
                </c:pt>
                <c:pt idx="4">
                  <c:v>2000.0</c:v>
                </c:pt>
                <c:pt idx="5">
                  <c:v>2003.0</c:v>
                </c:pt>
                <c:pt idx="6">
                  <c:v>2005.0</c:v>
                </c:pt>
                <c:pt idx="7">
                  <c:v>2010.0</c:v>
                </c:pt>
                <c:pt idx="8">
                  <c:v>2015.0</c:v>
                </c:pt>
              </c:numCache>
            </c:numRef>
          </c:cat>
          <c:val>
            <c:numRef>
              <c:f>data!$F$2:$F$10</c:f>
              <c:numCache>
                <c:formatCode>General</c:formatCode>
                <c:ptCount val="9"/>
                <c:pt idx="0">
                  <c:v>1000.0</c:v>
                </c:pt>
                <c:pt idx="1">
                  <c:v>166.0</c:v>
                </c:pt>
                <c:pt idx="2">
                  <c:v>50.0</c:v>
                </c:pt>
                <c:pt idx="3">
                  <c:v>6.0</c:v>
                </c:pt>
                <c:pt idx="4">
                  <c:v>1.6</c:v>
                </c:pt>
                <c:pt idx="5">
                  <c:v>0.3</c:v>
                </c:pt>
                <c:pt idx="6">
                  <c:v>0.25</c:v>
                </c:pt>
                <c:pt idx="7">
                  <c:v>0.1</c:v>
                </c:pt>
                <c:pt idx="8">
                  <c:v>0.08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52446408"/>
        <c:axId val="1752409336"/>
      </c:lineChart>
      <c:catAx>
        <c:axId val="175244640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 sz="2000"/>
                  <a:t>Year</a:t>
                </a:r>
              </a:p>
            </c:rich>
          </c:tx>
          <c:layout>
            <c:manualLayout>
              <c:xMode val="edge"/>
              <c:yMode val="edge"/>
              <c:x val="0.512526108682052"/>
              <c:y val="0.9071451946315"/>
            </c:manualLayout>
          </c:layout>
          <c:overlay val="0"/>
          <c:spPr>
            <a:noFill/>
            <a:ln w="25400">
              <a:noFill/>
            </a:ln>
            <a:effectLst/>
          </c:spPr>
        </c:title>
        <c:numFmt formatCode="General" sourceLinked="1"/>
        <c:majorTickMark val="out"/>
        <c:minorTickMark val="none"/>
        <c:tickLblPos val="nextTo"/>
        <c:spPr>
          <a:noFill/>
          <a:ln w="3175" cap="flat" cmpd="sng" algn="ctr">
            <a:solidFill>
              <a:srgbClr val="000000"/>
            </a:solidFill>
            <a:prstDash val="solid"/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600" b="0" i="0" u="none" strike="noStrike" kern="1200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752409336"/>
        <c:crossesAt val="0.01"/>
        <c:auto val="1"/>
        <c:lblAlgn val="ctr"/>
        <c:lblOffset val="100"/>
        <c:tickLblSkip val="1"/>
        <c:tickMarkSkip val="1"/>
        <c:noMultiLvlLbl val="0"/>
      </c:catAx>
      <c:valAx>
        <c:axId val="1752409336"/>
        <c:scaling>
          <c:logBase val="10.0"/>
          <c:orientation val="minMax"/>
          <c:min val="0.01"/>
        </c:scaling>
        <c:delete val="0"/>
        <c:axPos val="l"/>
        <c:majorGridlines>
          <c:spPr>
            <a:ln w="3175" cap="flat" cmpd="sng" algn="ctr">
              <a:solidFill>
                <a:srgbClr val="000000"/>
              </a:solidFill>
              <a:prstDash val="solid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 sz="2000" smtClean="0"/>
                  <a:t>Time</a:t>
                </a:r>
                <a:r>
                  <a:rPr lang="en-US" sz="2000" baseline="0" smtClean="0"/>
                  <a:t> (</a:t>
                </a:r>
                <a:r>
                  <a:rPr lang="en-US" sz="2000" smtClean="0"/>
                  <a:t>ns)</a:t>
                </a:r>
                <a:endParaRPr lang="en-US" sz="2000" dirty="0"/>
              </a:p>
            </c:rich>
          </c:tx>
          <c:layout>
            <c:manualLayout>
              <c:xMode val="edge"/>
              <c:yMode val="edge"/>
              <c:x val="0.0131771595900439"/>
              <c:y val="0.441102290169798"/>
            </c:manualLayout>
          </c:layout>
          <c:overlay val="0"/>
          <c:spPr>
            <a:noFill/>
            <a:ln w="25400">
              <a:noFill/>
            </a:ln>
            <a:effectLst/>
          </c:spPr>
        </c:title>
        <c:numFmt formatCode="#,##0.0" sourceLinked="0"/>
        <c:majorTickMark val="out"/>
        <c:minorTickMark val="none"/>
        <c:tickLblPos val="nextTo"/>
        <c:spPr>
          <a:noFill/>
          <a:ln w="3175" cap="flat" cmpd="sng" algn="ctr">
            <a:solidFill>
              <a:srgbClr val="000000"/>
            </a:solidFill>
            <a:prstDash val="solid"/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600" b="0" i="0" u="none" strike="noStrike" kern="1200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752446408"/>
        <c:crosses val="autoZero"/>
        <c:crossBetween val="between"/>
      </c:valAx>
      <c:spPr>
        <a:solidFill>
          <a:srgbClr val="FFFFFF"/>
        </a:solidFill>
        <a:ln w="12700">
          <a:solidFill>
            <a:srgbClr val="808080"/>
          </a:solidFill>
          <a:prstDash val="solid"/>
        </a:ln>
        <a:effectLst/>
      </c:spPr>
    </c:plotArea>
    <c:plotVisOnly val="1"/>
    <c:dispBlanksAs val="gap"/>
    <c:showDLblsOverMax val="0"/>
  </c:chart>
  <c:spPr>
    <a:noFill/>
    <a:ln w="6350" cap="flat" cmpd="sng" algn="ctr">
      <a:noFill/>
      <a:prstDash val="solid"/>
      <a:round/>
    </a:ln>
    <a:effectLst/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barChart>
        <c:barDir val="bar"/>
        <c:grouping val="clustered"/>
        <c:varyColors val="1"/>
        <c:ser>
          <c:idx val="0"/>
          <c:order val="0"/>
          <c:invertIfNegative val="0"/>
          <c:dPt>
            <c:idx val="6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</c:spPr>
          </c:dPt>
          <c:cat>
            <c:strRef>
              <c:f>Summary!$G$321:$G$327</c:f>
              <c:strCache>
                <c:ptCount val="7"/>
                <c:pt idx="0">
                  <c:v>Adaptive</c:v>
                </c:pt>
                <c:pt idx="1">
                  <c:v>Dense LA</c:v>
                </c:pt>
                <c:pt idx="2">
                  <c:v>Monte Carlo</c:v>
                </c:pt>
                <c:pt idx="3">
                  <c:v>Particles</c:v>
                </c:pt>
                <c:pt idx="4">
                  <c:v>Spectral</c:v>
                </c:pt>
                <c:pt idx="5">
                  <c:v>Sparse LA</c:v>
                </c:pt>
                <c:pt idx="6">
                  <c:v>Structured</c:v>
                </c:pt>
              </c:strCache>
            </c:strRef>
          </c:cat>
          <c:val>
            <c:numRef>
              <c:f>Summary!$D$321:$D$327</c:f>
              <c:numCache>
                <c:formatCode>0%</c:formatCode>
                <c:ptCount val="7"/>
                <c:pt idx="0">
                  <c:v>0.146248878392702</c:v>
                </c:pt>
                <c:pt idx="1">
                  <c:v>0.206383729107545</c:v>
                </c:pt>
                <c:pt idx="2">
                  <c:v>0.225945650463244</c:v>
                </c:pt>
                <c:pt idx="3">
                  <c:v>0.249215974834519</c:v>
                </c:pt>
                <c:pt idx="4">
                  <c:v>0.343193804847027</c:v>
                </c:pt>
                <c:pt idx="5">
                  <c:v>0.35965331325545</c:v>
                </c:pt>
                <c:pt idx="6">
                  <c:v>0.389170591378824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52663608"/>
        <c:axId val="1752749704"/>
      </c:barChart>
      <c:catAx>
        <c:axId val="1752663608"/>
        <c:scaling>
          <c:orientation val="minMax"/>
        </c:scaling>
        <c:delete val="0"/>
        <c:axPos val="l"/>
        <c:majorTickMark val="out"/>
        <c:minorTickMark val="none"/>
        <c:tickLblPos val="nextTo"/>
        <c:crossAx val="1752749704"/>
        <c:crosses val="autoZero"/>
        <c:auto val="1"/>
        <c:lblAlgn val="ctr"/>
        <c:lblOffset val="100"/>
        <c:noMultiLvlLbl val="0"/>
      </c:catAx>
      <c:valAx>
        <c:axId val="1752749704"/>
        <c:scaling>
          <c:orientation val="minMax"/>
        </c:scaling>
        <c:delete val="0"/>
        <c:axPos val="b"/>
        <c:majorGridlines/>
        <c:numFmt formatCode="0%" sourceLinked="1"/>
        <c:majorTickMark val="out"/>
        <c:minorTickMark val="none"/>
        <c:tickLblPos val="nextTo"/>
        <c:crossAx val="175266360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6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255103615779371"/>
          <c:y val="0.0601851851851852"/>
          <c:w val="0.499159139388513"/>
          <c:h val="0.82246937882764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'[HPGMG_data (2).xls]kaotom(gpu)'!$A$2</c:f>
              <c:strCache>
                <c:ptCount val="1"/>
                <c:pt idx="0">
                  <c:v>256^3</c:v>
                </c:pt>
              </c:strCache>
            </c:strRef>
          </c:tx>
          <c:spPr>
            <a:gradFill rotWithShape="0">
              <a:gsLst>
                <a:gs pos="0">
                  <a:srgbClr val="A2BFF8"/>
                </a:gs>
                <a:gs pos="100000">
                  <a:srgbClr val="3670B6"/>
                </a:gs>
              </a:gsLst>
              <a:lin ang="5400000"/>
            </a:gradFill>
            <a:ln w="25400">
              <a:noFill/>
            </a:ln>
            <a:effectLst>
              <a:outerShdw dist="35921" dir="2700000" algn="br">
                <a:srgbClr val="000000"/>
              </a:outerShdw>
            </a:effectLst>
          </c:spPr>
          <c:invertIfNegative val="0"/>
          <c:cat>
            <c:strRef>
              <c:f>'[HPGMG_data (2).xls]kaotom(gpu)'!$B$1:$D$1</c:f>
              <c:strCache>
                <c:ptCount val="3"/>
                <c:pt idx="0">
                  <c:v>Original</c:v>
                </c:pt>
                <c:pt idx="1">
                  <c:v>Halide CPU</c:v>
                </c:pt>
                <c:pt idx="2">
                  <c:v>Halide GPU</c:v>
                </c:pt>
              </c:strCache>
            </c:strRef>
          </c:cat>
          <c:val>
            <c:numRef>
              <c:f>'[HPGMG_data (2).xls]kaotom(gpu)'!$B$2:$D$2</c:f>
              <c:numCache>
                <c:formatCode>General</c:formatCode>
                <c:ptCount val="3"/>
                <c:pt idx="0">
                  <c:v>0.962538</c:v>
                </c:pt>
                <c:pt idx="1">
                  <c:v>0.859349</c:v>
                </c:pt>
                <c:pt idx="2">
                  <c:v>0.641193</c:v>
                </c:pt>
              </c:numCache>
            </c:numRef>
          </c:val>
        </c:ser>
        <c:ser>
          <c:idx val="1"/>
          <c:order val="1"/>
          <c:tx>
            <c:strRef>
              <c:f>'[HPGMG_data (2).xls]kaotom(gpu)'!$A$3</c:f>
              <c:strCache>
                <c:ptCount val="1"/>
                <c:pt idx="0">
                  <c:v>128^3</c:v>
                </c:pt>
              </c:strCache>
            </c:strRef>
          </c:tx>
          <c:spPr>
            <a:gradFill rotWithShape="0">
              <a:gsLst>
                <a:gs pos="0">
                  <a:srgbClr val="FAA1A0"/>
                </a:gs>
                <a:gs pos="100000">
                  <a:srgbClr val="B93734"/>
                </a:gs>
              </a:gsLst>
              <a:lin ang="5400000"/>
            </a:gradFill>
            <a:ln w="25400">
              <a:noFill/>
            </a:ln>
            <a:effectLst>
              <a:outerShdw dist="35921" dir="2700000" algn="br">
                <a:srgbClr val="000000"/>
              </a:outerShdw>
            </a:effectLst>
          </c:spPr>
          <c:invertIfNegative val="0"/>
          <c:cat>
            <c:strRef>
              <c:f>'[HPGMG_data (2).xls]kaotom(gpu)'!$B$1:$D$1</c:f>
              <c:strCache>
                <c:ptCount val="3"/>
                <c:pt idx="0">
                  <c:v>Original</c:v>
                </c:pt>
                <c:pt idx="1">
                  <c:v>Halide CPU</c:v>
                </c:pt>
                <c:pt idx="2">
                  <c:v>Halide GPU</c:v>
                </c:pt>
              </c:strCache>
            </c:strRef>
          </c:cat>
          <c:val>
            <c:numRef>
              <c:f>'[HPGMG_data (2).xls]kaotom(gpu)'!$B$3:$D$3</c:f>
              <c:numCache>
                <c:formatCode>General</c:formatCode>
                <c:ptCount val="3"/>
                <c:pt idx="0">
                  <c:v>0.287377</c:v>
                </c:pt>
                <c:pt idx="1">
                  <c:v>0.215125</c:v>
                </c:pt>
                <c:pt idx="2">
                  <c:v>0.176733</c:v>
                </c:pt>
              </c:numCache>
            </c:numRef>
          </c:val>
        </c:ser>
        <c:ser>
          <c:idx val="2"/>
          <c:order val="2"/>
          <c:tx>
            <c:strRef>
              <c:f>'[HPGMG_data (2).xls]kaotom(gpu)'!$A$4</c:f>
              <c:strCache>
                <c:ptCount val="1"/>
                <c:pt idx="0">
                  <c:v>64^3</c:v>
                </c:pt>
              </c:strCache>
            </c:strRef>
          </c:tx>
          <c:spPr>
            <a:gradFill rotWithShape="0">
              <a:gsLst>
                <a:gs pos="0">
                  <a:srgbClr val="D4F4A6"/>
                </a:gs>
                <a:gs pos="100000">
                  <a:srgbClr val="8DB241"/>
                </a:gs>
              </a:gsLst>
              <a:lin ang="5400000"/>
            </a:gradFill>
            <a:ln w="25400">
              <a:noFill/>
            </a:ln>
            <a:effectLst>
              <a:outerShdw dist="35921" dir="2700000" algn="br">
                <a:srgbClr val="000000"/>
              </a:outerShdw>
            </a:effectLst>
          </c:spPr>
          <c:invertIfNegative val="0"/>
          <c:cat>
            <c:strRef>
              <c:f>'[HPGMG_data (2).xls]kaotom(gpu)'!$B$1:$D$1</c:f>
              <c:strCache>
                <c:ptCount val="3"/>
                <c:pt idx="0">
                  <c:v>Original</c:v>
                </c:pt>
                <c:pt idx="1">
                  <c:v>Halide CPU</c:v>
                </c:pt>
                <c:pt idx="2">
                  <c:v>Halide GPU</c:v>
                </c:pt>
              </c:strCache>
            </c:strRef>
          </c:cat>
          <c:val>
            <c:numRef>
              <c:f>'[HPGMG_data (2).xls]kaotom(gpu)'!$B$4:$D$4</c:f>
              <c:numCache>
                <c:formatCode>General</c:formatCode>
                <c:ptCount val="3"/>
                <c:pt idx="0">
                  <c:v>0.086662</c:v>
                </c:pt>
                <c:pt idx="1">
                  <c:v>0.056151</c:v>
                </c:pt>
                <c:pt idx="2">
                  <c:v>0.050216</c:v>
                </c:pt>
              </c:numCache>
            </c:numRef>
          </c:val>
        </c:ser>
        <c:ser>
          <c:idx val="3"/>
          <c:order val="3"/>
          <c:tx>
            <c:strRef>
              <c:f>'[HPGMG_data (2).xls]kaotom(gpu)'!$A$5</c:f>
              <c:strCache>
                <c:ptCount val="1"/>
                <c:pt idx="0">
                  <c:v>32^3</c:v>
                </c:pt>
              </c:strCache>
            </c:strRef>
          </c:tx>
          <c:spPr>
            <a:gradFill rotWithShape="0">
              <a:gsLst>
                <a:gs pos="0">
                  <a:srgbClr val="C5B3E2"/>
                </a:gs>
                <a:gs pos="100000">
                  <a:srgbClr val="704F97"/>
                </a:gs>
              </a:gsLst>
              <a:lin ang="5400000"/>
            </a:gradFill>
            <a:ln w="25400">
              <a:noFill/>
            </a:ln>
            <a:effectLst>
              <a:outerShdw dist="35921" dir="2700000" algn="br">
                <a:srgbClr val="000000"/>
              </a:outerShdw>
            </a:effectLst>
          </c:spPr>
          <c:invertIfNegative val="0"/>
          <c:cat>
            <c:strRef>
              <c:f>'[HPGMG_data (2).xls]kaotom(gpu)'!$B$1:$D$1</c:f>
              <c:strCache>
                <c:ptCount val="3"/>
                <c:pt idx="0">
                  <c:v>Original</c:v>
                </c:pt>
                <c:pt idx="1">
                  <c:v>Halide CPU</c:v>
                </c:pt>
                <c:pt idx="2">
                  <c:v>Halide GPU</c:v>
                </c:pt>
              </c:strCache>
            </c:strRef>
          </c:cat>
          <c:val>
            <c:numRef>
              <c:f>'[HPGMG_data (2).xls]kaotom(gpu)'!$B$5:$D$5</c:f>
              <c:numCache>
                <c:formatCode>General</c:formatCode>
                <c:ptCount val="3"/>
                <c:pt idx="0">
                  <c:v>0.043272</c:v>
                </c:pt>
                <c:pt idx="1">
                  <c:v>0.020197</c:v>
                </c:pt>
                <c:pt idx="2">
                  <c:v>0.015759</c:v>
                </c:pt>
              </c:numCache>
            </c:numRef>
          </c:val>
        </c:ser>
        <c:ser>
          <c:idx val="4"/>
          <c:order val="4"/>
          <c:tx>
            <c:strRef>
              <c:f>'[HPGMG_data (2).xls]kaotom(gpu)'!$A$6</c:f>
              <c:strCache>
                <c:ptCount val="1"/>
                <c:pt idx="0">
                  <c:v>16^3</c:v>
                </c:pt>
              </c:strCache>
            </c:strRef>
          </c:tx>
          <c:spPr>
            <a:gradFill rotWithShape="0">
              <a:gsLst>
                <a:gs pos="0">
                  <a:srgbClr val="9DE2FF"/>
                </a:gs>
                <a:gs pos="100000">
                  <a:srgbClr val="31A1C0"/>
                </a:gs>
              </a:gsLst>
              <a:lin ang="5400000"/>
            </a:gradFill>
            <a:ln w="25400">
              <a:noFill/>
            </a:ln>
            <a:effectLst>
              <a:outerShdw dist="35921" dir="2700000" algn="br">
                <a:srgbClr val="000000"/>
              </a:outerShdw>
            </a:effectLst>
          </c:spPr>
          <c:invertIfNegative val="0"/>
          <c:cat>
            <c:strRef>
              <c:f>'[HPGMG_data (2).xls]kaotom(gpu)'!$B$1:$D$1</c:f>
              <c:strCache>
                <c:ptCount val="3"/>
                <c:pt idx="0">
                  <c:v>Original</c:v>
                </c:pt>
                <c:pt idx="1">
                  <c:v>Halide CPU</c:v>
                </c:pt>
                <c:pt idx="2">
                  <c:v>Halide GPU</c:v>
                </c:pt>
              </c:strCache>
            </c:strRef>
          </c:cat>
          <c:val>
            <c:numRef>
              <c:f>'[HPGMG_data (2).xls]kaotom(gpu)'!$B$6:$D$6</c:f>
              <c:numCache>
                <c:formatCode>General</c:formatCode>
                <c:ptCount val="3"/>
                <c:pt idx="0">
                  <c:v>0.039127</c:v>
                </c:pt>
                <c:pt idx="1">
                  <c:v>0.003395</c:v>
                </c:pt>
                <c:pt idx="2">
                  <c:v>0.003461</c:v>
                </c:pt>
              </c:numCache>
            </c:numRef>
          </c:val>
        </c:ser>
        <c:ser>
          <c:idx val="5"/>
          <c:order val="5"/>
          <c:tx>
            <c:strRef>
              <c:f>'[HPGMG_data (2).xls]kaotom(gpu)'!$A$7</c:f>
              <c:strCache>
                <c:ptCount val="1"/>
                <c:pt idx="0">
                  <c:v>8^3</c:v>
                </c:pt>
              </c:strCache>
            </c:strRef>
          </c:tx>
          <c:spPr>
            <a:gradFill rotWithShape="0">
              <a:gsLst>
                <a:gs pos="0">
                  <a:srgbClr val="FFB885"/>
                </a:gs>
                <a:gs pos="100000">
                  <a:srgbClr val="F28225"/>
                </a:gs>
              </a:gsLst>
              <a:lin ang="5400000"/>
            </a:gradFill>
            <a:ln w="25400">
              <a:noFill/>
            </a:ln>
            <a:effectLst>
              <a:outerShdw dist="35921" dir="2700000" algn="br">
                <a:srgbClr val="000000"/>
              </a:outerShdw>
            </a:effectLst>
          </c:spPr>
          <c:invertIfNegative val="0"/>
          <c:cat>
            <c:strRef>
              <c:f>'[HPGMG_data (2).xls]kaotom(gpu)'!$B$1:$D$1</c:f>
              <c:strCache>
                <c:ptCount val="3"/>
                <c:pt idx="0">
                  <c:v>Original</c:v>
                </c:pt>
                <c:pt idx="1">
                  <c:v>Halide CPU</c:v>
                </c:pt>
                <c:pt idx="2">
                  <c:v>Halide GPU</c:v>
                </c:pt>
              </c:strCache>
            </c:strRef>
          </c:cat>
          <c:val>
            <c:numRef>
              <c:f>'[HPGMG_data (2).xls]kaotom(gpu)'!$B$7:$D$7</c:f>
              <c:numCache>
                <c:formatCode>General</c:formatCode>
                <c:ptCount val="3"/>
                <c:pt idx="0">
                  <c:v>0.04545</c:v>
                </c:pt>
                <c:pt idx="1">
                  <c:v>0.000674</c:v>
                </c:pt>
                <c:pt idx="2">
                  <c:v>0.000671</c:v>
                </c:pt>
              </c:numCache>
            </c:numRef>
          </c:val>
        </c:ser>
        <c:ser>
          <c:idx val="6"/>
          <c:order val="6"/>
          <c:tx>
            <c:strRef>
              <c:f>'[HPGMG_data (2).xls]kaotom(gpu)'!$A$8</c:f>
              <c:strCache>
                <c:ptCount val="1"/>
                <c:pt idx="0">
                  <c:v>4^3</c:v>
                </c:pt>
              </c:strCache>
            </c:strRef>
          </c:tx>
          <c:spPr>
            <a:gradFill rotWithShape="0">
              <a:gsLst>
                <a:gs pos="0">
                  <a:srgbClr val="B6D1FF"/>
                </a:gs>
                <a:gs pos="100000">
                  <a:srgbClr val="8AA7D8"/>
                </a:gs>
              </a:gsLst>
              <a:lin ang="5400000"/>
            </a:gradFill>
            <a:ln w="25400">
              <a:noFill/>
            </a:ln>
            <a:effectLst>
              <a:outerShdw dist="35921" dir="2700000" algn="br">
                <a:srgbClr val="000000"/>
              </a:outerShdw>
            </a:effectLst>
          </c:spPr>
          <c:invertIfNegative val="0"/>
          <c:cat>
            <c:strRef>
              <c:f>'[HPGMG_data (2).xls]kaotom(gpu)'!$B$1:$D$1</c:f>
              <c:strCache>
                <c:ptCount val="3"/>
                <c:pt idx="0">
                  <c:v>Original</c:v>
                </c:pt>
                <c:pt idx="1">
                  <c:v>Halide CPU</c:v>
                </c:pt>
                <c:pt idx="2">
                  <c:v>Halide GPU</c:v>
                </c:pt>
              </c:strCache>
            </c:strRef>
          </c:cat>
          <c:val>
            <c:numRef>
              <c:f>'[HPGMG_data (2).xls]kaotom(gpu)'!$B$8:$D$8</c:f>
              <c:numCache>
                <c:formatCode>General</c:formatCode>
                <c:ptCount val="3"/>
                <c:pt idx="0">
                  <c:v>0.049371</c:v>
                </c:pt>
                <c:pt idx="1">
                  <c:v>0.000151</c:v>
                </c:pt>
                <c:pt idx="2">
                  <c:v>0.000345</c:v>
                </c:pt>
              </c:numCache>
            </c:numRef>
          </c:val>
        </c:ser>
        <c:ser>
          <c:idx val="7"/>
          <c:order val="7"/>
          <c:tx>
            <c:strRef>
              <c:f>'[HPGMG_data (2).xls]kaotom(gpu)'!$A$9</c:f>
              <c:strCache>
                <c:ptCount val="1"/>
                <c:pt idx="0">
                  <c:v>2^3</c:v>
                </c:pt>
              </c:strCache>
            </c:strRef>
          </c:tx>
          <c:spPr>
            <a:gradFill rotWithShape="0">
              <a:gsLst>
                <a:gs pos="0">
                  <a:srgbClr val="FFB6B4"/>
                </a:gs>
                <a:gs pos="100000">
                  <a:srgbClr val="DA8A89"/>
                </a:gs>
              </a:gsLst>
              <a:lin ang="5400000"/>
            </a:gradFill>
            <a:ln w="25400">
              <a:noFill/>
            </a:ln>
            <a:effectLst>
              <a:outerShdw dist="35921" dir="2700000" algn="br">
                <a:srgbClr val="000000"/>
              </a:outerShdw>
            </a:effectLst>
          </c:spPr>
          <c:invertIfNegative val="0"/>
          <c:cat>
            <c:strRef>
              <c:f>'[HPGMG_data (2).xls]kaotom(gpu)'!$B$1:$D$1</c:f>
              <c:strCache>
                <c:ptCount val="3"/>
                <c:pt idx="0">
                  <c:v>Original</c:v>
                </c:pt>
                <c:pt idx="1">
                  <c:v>Halide CPU</c:v>
                </c:pt>
                <c:pt idx="2">
                  <c:v>Halide GPU</c:v>
                </c:pt>
              </c:strCache>
            </c:strRef>
          </c:cat>
          <c:val>
            <c:numRef>
              <c:f>'[HPGMG_data (2).xls]kaotom(gpu)'!$B$9:$D$9</c:f>
              <c:numCache>
                <c:formatCode>General</c:formatCode>
                <c:ptCount val="3"/>
                <c:pt idx="0">
                  <c:v>0.051585</c:v>
                </c:pt>
                <c:pt idx="1">
                  <c:v>9.40000000000001E-5</c:v>
                </c:pt>
                <c:pt idx="2">
                  <c:v>0.005805</c:v>
                </c:pt>
              </c:numCache>
            </c:numRef>
          </c:val>
        </c:ser>
        <c:ser>
          <c:idx val="8"/>
          <c:order val="8"/>
          <c:tx>
            <c:strRef>
              <c:f>'[HPGMG_data (2).xls]kaotom(gpu)'!$A$10</c:f>
              <c:strCache>
                <c:ptCount val="1"/>
                <c:pt idx="0">
                  <c:v>1^3</c:v>
                </c:pt>
              </c:strCache>
            </c:strRef>
          </c:tx>
          <c:spPr>
            <a:gradFill rotWithShape="0">
              <a:gsLst>
                <a:gs pos="0">
                  <a:srgbClr val="E4FFBA"/>
                </a:gs>
                <a:gs pos="100000">
                  <a:srgbClr val="BBD68E"/>
                </a:gs>
              </a:gsLst>
              <a:lin ang="5400000"/>
            </a:gradFill>
            <a:ln w="25400">
              <a:noFill/>
            </a:ln>
            <a:effectLst>
              <a:outerShdw dist="35921" dir="2700000" algn="br">
                <a:srgbClr val="000000"/>
              </a:outerShdw>
            </a:effectLst>
          </c:spPr>
          <c:invertIfNegative val="0"/>
          <c:cat>
            <c:strRef>
              <c:f>'[HPGMG_data (2).xls]kaotom(gpu)'!$B$1:$D$1</c:f>
              <c:strCache>
                <c:ptCount val="3"/>
                <c:pt idx="0">
                  <c:v>Original</c:v>
                </c:pt>
                <c:pt idx="1">
                  <c:v>Halide CPU</c:v>
                </c:pt>
                <c:pt idx="2">
                  <c:v>Halide GPU</c:v>
                </c:pt>
              </c:strCache>
            </c:strRef>
          </c:cat>
          <c:val>
            <c:numRef>
              <c:f>'[HPGMG_data (2).xls]kaotom(gpu)'!$B$10:$D$10</c:f>
              <c:numCache>
                <c:formatCode>General</c:formatCode>
                <c:ptCount val="3"/>
                <c:pt idx="0">
                  <c:v>0.0</c:v>
                </c:pt>
                <c:pt idx="1">
                  <c:v>0.0</c:v>
                </c:pt>
                <c:pt idx="2">
                  <c:v>0.0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109131896"/>
        <c:axId val="2109690920"/>
      </c:barChart>
      <c:catAx>
        <c:axId val="21091318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808080"/>
            </a:solidFill>
            <a:prstDash val="solid"/>
          </a:ln>
        </c:spPr>
        <c:txPr>
          <a:bodyPr rot="0" vert="horz"/>
          <a:lstStyle/>
          <a:p>
            <a:pPr>
              <a:defRPr sz="900" b="0" i="0" u="none" strike="noStrike" baseline="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2109690920"/>
        <c:crosses val="autoZero"/>
        <c:auto val="1"/>
        <c:lblAlgn val="ctr"/>
        <c:lblOffset val="100"/>
        <c:noMultiLvlLbl val="0"/>
      </c:catAx>
      <c:valAx>
        <c:axId val="2109690920"/>
        <c:scaling>
          <c:orientation val="minMax"/>
        </c:scaling>
        <c:delete val="0"/>
        <c:axPos val="l"/>
        <c:majorGridlines>
          <c:spPr>
            <a:ln w="3175">
              <a:solidFill>
                <a:srgbClr val="80808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200" b="1" i="0" u="none" strike="noStrike" baseline="0">
                    <a:solidFill>
                      <a:schemeClr val="tx1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 sz="1200">
                    <a:solidFill>
                      <a:schemeClr val="tx1"/>
                    </a:solidFill>
                  </a:rPr>
                  <a:t>Execution Time</a:t>
                </a:r>
              </a:p>
            </c:rich>
          </c:tx>
          <c:layout/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808080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2109131896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761167213574826"/>
          <c:y val="0.126564673157163"/>
          <c:w val="0.227185112214935"/>
          <c:h val="0.687065368567455"/>
        </c:manualLayout>
      </c:layout>
      <c:overlay val="0"/>
      <c:spPr>
        <a:noFill/>
        <a:ln w="25400">
          <a:noFill/>
        </a:ln>
      </c:spPr>
      <c:txPr>
        <a:bodyPr/>
        <a:lstStyle/>
        <a:p>
          <a:pPr>
            <a:defRPr sz="1200" b="0" i="0" u="none" strike="noStrike" baseline="0">
              <a:solidFill>
                <a:schemeClr val="tx1"/>
              </a:solidFill>
              <a:latin typeface="Calibri"/>
              <a:ea typeface="Calibri"/>
              <a:cs typeface="Calibri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3175">
      <a:noFill/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Sheet1!$C$17</c:f>
              <c:strCache>
                <c:ptCount val="1"/>
                <c:pt idx="0">
                  <c:v>Nanoseconds for Edison</c:v>
                </c:pt>
              </c:strCache>
            </c:strRef>
          </c:tx>
          <c:invertIfNegative val="0"/>
          <c:cat>
            <c:strRef>
              <c:f>Sheet1!$B$18:$B$21</c:f>
              <c:strCache>
                <c:ptCount val="4"/>
                <c:pt idx="0">
                  <c:v>isend (off)</c:v>
                </c:pt>
                <c:pt idx="1">
                  <c:v>irecv (off)</c:v>
                </c:pt>
                <c:pt idx="2">
                  <c:v>isend (on)</c:v>
                </c:pt>
                <c:pt idx="3">
                  <c:v>irecv (on)</c:v>
                </c:pt>
              </c:strCache>
            </c:strRef>
          </c:cat>
          <c:val>
            <c:numRef>
              <c:f>Sheet1!$C$18:$C$21</c:f>
              <c:numCache>
                <c:formatCode>0</c:formatCode>
                <c:ptCount val="4"/>
                <c:pt idx="0">
                  <c:v>1538.333333333333</c:v>
                </c:pt>
                <c:pt idx="1">
                  <c:v>480.8333333333333</c:v>
                </c:pt>
                <c:pt idx="2">
                  <c:v>525.8333333333332</c:v>
                </c:pt>
                <c:pt idx="3">
                  <c:v>801.6666666666666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0"/>
        <c:axId val="1757799176"/>
        <c:axId val="1757802184"/>
      </c:barChart>
      <c:catAx>
        <c:axId val="1757799176"/>
        <c:scaling>
          <c:orientation val="minMax"/>
        </c:scaling>
        <c:delete val="0"/>
        <c:axPos val="b"/>
        <c:majorTickMark val="out"/>
        <c:minorTickMark val="none"/>
        <c:tickLblPos val="nextTo"/>
        <c:crossAx val="1757802184"/>
        <c:crosses val="autoZero"/>
        <c:auto val="1"/>
        <c:lblAlgn val="ctr"/>
        <c:lblOffset val="100"/>
        <c:noMultiLvlLbl val="0"/>
      </c:catAx>
      <c:valAx>
        <c:axId val="1757802184"/>
        <c:scaling>
          <c:orientation val="minMax"/>
        </c:scaling>
        <c:delete val="0"/>
        <c:axPos val="l"/>
        <c:majorGridlines/>
        <c:numFmt formatCode="0" sourceLinked="1"/>
        <c:majorTickMark val="out"/>
        <c:minorTickMark val="none"/>
        <c:tickLblPos val="nextTo"/>
        <c:crossAx val="175779917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Sheet1!$C$17</c:f>
              <c:strCache>
                <c:ptCount val="1"/>
                <c:pt idx="0">
                  <c:v>Nanoseconds for Edison</c:v>
                </c:pt>
              </c:strCache>
            </c:strRef>
          </c:tx>
          <c:invertIfNegative val="0"/>
          <c:cat>
            <c:strRef>
              <c:f>Sheet1!$B$18:$B$21</c:f>
              <c:strCache>
                <c:ptCount val="4"/>
                <c:pt idx="0">
                  <c:v>isend (off)</c:v>
                </c:pt>
                <c:pt idx="1">
                  <c:v>irecv (off)</c:v>
                </c:pt>
                <c:pt idx="2">
                  <c:v>isend (on)</c:v>
                </c:pt>
                <c:pt idx="3">
                  <c:v>irecv (on)</c:v>
                </c:pt>
              </c:strCache>
            </c:strRef>
          </c:cat>
          <c:val>
            <c:numRef>
              <c:f>Sheet1!$C$18:$C$21</c:f>
              <c:numCache>
                <c:formatCode>0</c:formatCode>
                <c:ptCount val="4"/>
                <c:pt idx="0">
                  <c:v>1538.333333333333</c:v>
                </c:pt>
                <c:pt idx="1">
                  <c:v>480.8333333333333</c:v>
                </c:pt>
                <c:pt idx="2">
                  <c:v>525.8333333333332</c:v>
                </c:pt>
                <c:pt idx="3">
                  <c:v>801.6666666666666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0"/>
        <c:axId val="-2105883864"/>
        <c:axId val="2112359544"/>
      </c:barChart>
      <c:catAx>
        <c:axId val="-2105883864"/>
        <c:scaling>
          <c:orientation val="minMax"/>
        </c:scaling>
        <c:delete val="0"/>
        <c:axPos val="b"/>
        <c:majorTickMark val="out"/>
        <c:minorTickMark val="none"/>
        <c:tickLblPos val="nextTo"/>
        <c:crossAx val="2112359544"/>
        <c:crosses val="autoZero"/>
        <c:auto val="1"/>
        <c:lblAlgn val="ctr"/>
        <c:lblOffset val="100"/>
        <c:noMultiLvlLbl val="0"/>
      </c:catAx>
      <c:valAx>
        <c:axId val="2112359544"/>
        <c:scaling>
          <c:orientation val="minMax"/>
          <c:max val="4000.0"/>
        </c:scaling>
        <c:delete val="0"/>
        <c:axPos val="l"/>
        <c:majorGridlines/>
        <c:numFmt formatCode="0" sourceLinked="1"/>
        <c:majorTickMark val="out"/>
        <c:minorTickMark val="none"/>
        <c:tickLblPos val="nextTo"/>
        <c:crossAx val="-2105883864"/>
        <c:crosses val="autoZero"/>
        <c:crossBetween val="between"/>
      </c:valAx>
      <c:spPr>
        <a:solidFill>
          <a:schemeClr val="bg1"/>
        </a:solidFill>
      </c:spPr>
    </c:plotArea>
    <c:plotVisOnly val="1"/>
    <c:dispBlanksAs val="gap"/>
    <c:showDLblsOverMax val="0"/>
  </c:chart>
  <c:spPr>
    <a:solidFill>
      <a:schemeClr val="bg1"/>
    </a:solidFill>
  </c:sp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569302376922511"/>
          <c:y val="0.0601851851851852"/>
          <c:w val="0.905400446439522"/>
          <c:h val="0.82246937882764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Sheet1!$C$17</c:f>
              <c:strCache>
                <c:ptCount val="1"/>
                <c:pt idx="0">
                  <c:v>Nanoseconds for Edison</c:v>
                </c:pt>
              </c:strCache>
            </c:strRef>
          </c:tx>
          <c:invertIfNegative val="0"/>
          <c:cat>
            <c:strRef>
              <c:f>Sheet1!$B$18:$B$21</c:f>
              <c:strCache>
                <c:ptCount val="4"/>
                <c:pt idx="0">
                  <c:v>isend (off)</c:v>
                </c:pt>
                <c:pt idx="1">
                  <c:v>irecv (off)</c:v>
                </c:pt>
                <c:pt idx="2">
                  <c:v>isend (on)</c:v>
                </c:pt>
                <c:pt idx="3">
                  <c:v>irecv (on)</c:v>
                </c:pt>
              </c:strCache>
            </c:strRef>
          </c:cat>
          <c:val>
            <c:numRef>
              <c:f>Sheet1!$C$18:$C$21</c:f>
              <c:numCache>
                <c:formatCode>0</c:formatCode>
                <c:ptCount val="4"/>
                <c:pt idx="0">
                  <c:v>1538.333333333333</c:v>
                </c:pt>
                <c:pt idx="1">
                  <c:v>480.8333333333333</c:v>
                </c:pt>
                <c:pt idx="2">
                  <c:v>525.8333333333332</c:v>
                </c:pt>
                <c:pt idx="3">
                  <c:v>801.6666666666666</c:v>
                </c:pt>
              </c:numCache>
            </c:numRef>
          </c:val>
        </c:ser>
        <c:ser>
          <c:idx val="1"/>
          <c:order val="1"/>
          <c:tx>
            <c:strRef>
              <c:f>Sheet1!$D$17</c:f>
              <c:strCache>
                <c:ptCount val="1"/>
                <c:pt idx="0">
                  <c:v>Nanoseconds for 1GHz x86</c:v>
                </c:pt>
              </c:strCache>
            </c:strRef>
          </c:tx>
          <c:invertIfNegative val="0"/>
          <c:cat>
            <c:strRef>
              <c:f>Sheet1!$B$18:$B$21</c:f>
              <c:strCache>
                <c:ptCount val="4"/>
                <c:pt idx="0">
                  <c:v>isend (off)</c:v>
                </c:pt>
                <c:pt idx="1">
                  <c:v>irecv (off)</c:v>
                </c:pt>
                <c:pt idx="2">
                  <c:v>isend (on)</c:v>
                </c:pt>
                <c:pt idx="3">
                  <c:v>irecv (on)</c:v>
                </c:pt>
              </c:strCache>
            </c:strRef>
          </c:cat>
          <c:val>
            <c:numRef>
              <c:f>Sheet1!$D$18:$D$21</c:f>
              <c:numCache>
                <c:formatCode>0</c:formatCode>
                <c:ptCount val="4"/>
                <c:pt idx="0">
                  <c:v>3692.0</c:v>
                </c:pt>
                <c:pt idx="1">
                  <c:v>1154.0</c:v>
                </c:pt>
                <c:pt idx="2">
                  <c:v>1262.0</c:v>
                </c:pt>
                <c:pt idx="3">
                  <c:v>1924.0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12553880"/>
        <c:axId val="2112303240"/>
      </c:barChart>
      <c:catAx>
        <c:axId val="2112553880"/>
        <c:scaling>
          <c:orientation val="minMax"/>
        </c:scaling>
        <c:delete val="0"/>
        <c:axPos val="b"/>
        <c:majorTickMark val="out"/>
        <c:minorTickMark val="none"/>
        <c:tickLblPos val="nextTo"/>
        <c:crossAx val="2112303240"/>
        <c:crosses val="autoZero"/>
        <c:auto val="1"/>
        <c:lblAlgn val="ctr"/>
        <c:lblOffset val="100"/>
        <c:noMultiLvlLbl val="0"/>
      </c:catAx>
      <c:valAx>
        <c:axId val="2112303240"/>
        <c:scaling>
          <c:orientation val="minMax"/>
        </c:scaling>
        <c:delete val="0"/>
        <c:axPos val="l"/>
        <c:majorGridlines/>
        <c:numFmt formatCode="0" sourceLinked="1"/>
        <c:majorTickMark val="out"/>
        <c:minorTickMark val="none"/>
        <c:tickLblPos val="nextTo"/>
        <c:crossAx val="2112553880"/>
        <c:crosses val="autoZero"/>
        <c:crossBetween val="between"/>
      </c:valAx>
    </c:plotArea>
    <c:plotVisOnly val="1"/>
    <c:dispBlanksAs val="gap"/>
    <c:showDLblsOverMax val="0"/>
  </c:chart>
  <c:spPr>
    <a:noFill/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569302376922511"/>
          <c:y val="0.0601851851851852"/>
          <c:w val="0.905400446439522"/>
          <c:h val="0.82246937882764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Sheet1!$C$17</c:f>
              <c:strCache>
                <c:ptCount val="1"/>
                <c:pt idx="0">
                  <c:v>Nanoseconds for Edison</c:v>
                </c:pt>
              </c:strCache>
            </c:strRef>
          </c:tx>
          <c:invertIfNegative val="0"/>
          <c:cat>
            <c:strRef>
              <c:f>Sheet1!$B$18:$B$21</c:f>
              <c:strCache>
                <c:ptCount val="4"/>
                <c:pt idx="0">
                  <c:v>isend (off)</c:v>
                </c:pt>
                <c:pt idx="1">
                  <c:v>irecv (off)</c:v>
                </c:pt>
                <c:pt idx="2">
                  <c:v>isend (on)</c:v>
                </c:pt>
                <c:pt idx="3">
                  <c:v>irecv (on)</c:v>
                </c:pt>
              </c:strCache>
            </c:strRef>
          </c:cat>
          <c:val>
            <c:numRef>
              <c:f>Sheet1!$C$18:$C$21</c:f>
              <c:numCache>
                <c:formatCode>0</c:formatCode>
                <c:ptCount val="4"/>
                <c:pt idx="0">
                  <c:v>1538.333333333333</c:v>
                </c:pt>
                <c:pt idx="1">
                  <c:v>480.8333333333333</c:v>
                </c:pt>
                <c:pt idx="2">
                  <c:v>525.8333333333332</c:v>
                </c:pt>
                <c:pt idx="3">
                  <c:v>801.6666666666666</c:v>
                </c:pt>
              </c:numCache>
            </c:numRef>
          </c:val>
        </c:ser>
        <c:ser>
          <c:idx val="1"/>
          <c:order val="1"/>
          <c:tx>
            <c:strRef>
              <c:f>Sheet1!$D$17</c:f>
              <c:strCache>
                <c:ptCount val="1"/>
                <c:pt idx="0">
                  <c:v>Nanoseconds for 1GHz x86</c:v>
                </c:pt>
              </c:strCache>
            </c:strRef>
          </c:tx>
          <c:invertIfNegative val="0"/>
          <c:cat>
            <c:strRef>
              <c:f>Sheet1!$B$18:$B$21</c:f>
              <c:strCache>
                <c:ptCount val="4"/>
                <c:pt idx="0">
                  <c:v>isend (off)</c:v>
                </c:pt>
                <c:pt idx="1">
                  <c:v>irecv (off)</c:v>
                </c:pt>
                <c:pt idx="2">
                  <c:v>isend (on)</c:v>
                </c:pt>
                <c:pt idx="3">
                  <c:v>irecv (on)</c:v>
                </c:pt>
              </c:strCache>
            </c:strRef>
          </c:cat>
          <c:val>
            <c:numRef>
              <c:f>Sheet1!$D$18:$D$21</c:f>
              <c:numCache>
                <c:formatCode>0</c:formatCode>
                <c:ptCount val="4"/>
                <c:pt idx="0">
                  <c:v>3692.0</c:v>
                </c:pt>
                <c:pt idx="1">
                  <c:v>1154.0</c:v>
                </c:pt>
                <c:pt idx="2">
                  <c:v>1262.0</c:v>
                </c:pt>
                <c:pt idx="3">
                  <c:v>1924.0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12077240"/>
        <c:axId val="2112651720"/>
      </c:barChart>
      <c:catAx>
        <c:axId val="2112077240"/>
        <c:scaling>
          <c:orientation val="minMax"/>
        </c:scaling>
        <c:delete val="0"/>
        <c:axPos val="b"/>
        <c:majorTickMark val="out"/>
        <c:minorTickMark val="none"/>
        <c:tickLblPos val="nextTo"/>
        <c:crossAx val="2112651720"/>
        <c:crosses val="autoZero"/>
        <c:auto val="1"/>
        <c:lblAlgn val="ctr"/>
        <c:lblOffset val="100"/>
        <c:noMultiLvlLbl val="0"/>
      </c:catAx>
      <c:valAx>
        <c:axId val="2112651720"/>
        <c:scaling>
          <c:orientation val="minMax"/>
          <c:max val="35000.0"/>
        </c:scaling>
        <c:delete val="0"/>
        <c:axPos val="l"/>
        <c:majorGridlines/>
        <c:numFmt formatCode="0" sourceLinked="1"/>
        <c:majorTickMark val="out"/>
        <c:minorTickMark val="none"/>
        <c:tickLblPos val="nextTo"/>
        <c:spPr>
          <a:solidFill>
            <a:schemeClr val="bg1"/>
          </a:solidFill>
        </c:spPr>
        <c:crossAx val="2112077240"/>
        <c:crosses val="autoZero"/>
        <c:crossBetween val="between"/>
      </c:valAx>
    </c:plotArea>
    <c:plotVisOnly val="1"/>
    <c:dispBlanksAs val="gap"/>
    <c:showDLblsOverMax val="0"/>
  </c:chart>
  <c:spPr>
    <a:solidFill>
      <a:schemeClr val="bg1"/>
    </a:solidFill>
  </c:sp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1261786721104"/>
          <c:y val="0.0324074074074074"/>
          <c:w val="0.898738213278896"/>
          <c:h val="0.82246937882764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Sheet1!$C$17</c:f>
              <c:strCache>
                <c:ptCount val="1"/>
                <c:pt idx="0">
                  <c:v>Nanoseconds for Edison</c:v>
                </c:pt>
              </c:strCache>
            </c:strRef>
          </c:tx>
          <c:invertIfNegative val="0"/>
          <c:cat>
            <c:strRef>
              <c:f>Sheet1!$B$18:$B$21</c:f>
              <c:strCache>
                <c:ptCount val="4"/>
                <c:pt idx="0">
                  <c:v>isend (off)</c:v>
                </c:pt>
                <c:pt idx="1">
                  <c:v>irecv (off)</c:v>
                </c:pt>
                <c:pt idx="2">
                  <c:v>isend (on)</c:v>
                </c:pt>
                <c:pt idx="3">
                  <c:v>irecv (on)</c:v>
                </c:pt>
              </c:strCache>
            </c:strRef>
          </c:cat>
          <c:val>
            <c:numRef>
              <c:f>Sheet1!$C$18:$C$21</c:f>
              <c:numCache>
                <c:formatCode>0</c:formatCode>
                <c:ptCount val="4"/>
                <c:pt idx="0">
                  <c:v>1538.333333333333</c:v>
                </c:pt>
                <c:pt idx="1">
                  <c:v>480.8333333333333</c:v>
                </c:pt>
                <c:pt idx="2">
                  <c:v>525.8333333333332</c:v>
                </c:pt>
                <c:pt idx="3">
                  <c:v>801.6666666666666</c:v>
                </c:pt>
              </c:numCache>
            </c:numRef>
          </c:val>
        </c:ser>
        <c:ser>
          <c:idx val="1"/>
          <c:order val="1"/>
          <c:tx>
            <c:strRef>
              <c:f>Sheet1!$D$17</c:f>
              <c:strCache>
                <c:ptCount val="1"/>
                <c:pt idx="0">
                  <c:v>Nanoseconds for 1GHz x86</c:v>
                </c:pt>
              </c:strCache>
            </c:strRef>
          </c:tx>
          <c:invertIfNegative val="0"/>
          <c:cat>
            <c:strRef>
              <c:f>Sheet1!$B$18:$B$21</c:f>
              <c:strCache>
                <c:ptCount val="4"/>
                <c:pt idx="0">
                  <c:v>isend (off)</c:v>
                </c:pt>
                <c:pt idx="1">
                  <c:v>irecv (off)</c:v>
                </c:pt>
                <c:pt idx="2">
                  <c:v>isend (on)</c:v>
                </c:pt>
                <c:pt idx="3">
                  <c:v>irecv (on)</c:v>
                </c:pt>
              </c:strCache>
            </c:strRef>
          </c:cat>
          <c:val>
            <c:numRef>
              <c:f>Sheet1!$D$18:$D$21</c:f>
              <c:numCache>
                <c:formatCode>0</c:formatCode>
                <c:ptCount val="4"/>
                <c:pt idx="0">
                  <c:v>3692.0</c:v>
                </c:pt>
                <c:pt idx="1">
                  <c:v>1154.0</c:v>
                </c:pt>
                <c:pt idx="2">
                  <c:v>1262.0</c:v>
                </c:pt>
                <c:pt idx="3">
                  <c:v>1924.0</c:v>
                </c:pt>
              </c:numCache>
            </c:numRef>
          </c:val>
        </c:ser>
        <c:ser>
          <c:idx val="2"/>
          <c:order val="2"/>
          <c:tx>
            <c:strRef>
              <c:f>Sheet1!$E$17</c:f>
              <c:strCache>
                <c:ptCount val="1"/>
                <c:pt idx="0">
                  <c:v>Nanoseconds for 1GHz SIMT?</c:v>
                </c:pt>
              </c:strCache>
            </c:strRef>
          </c:tx>
          <c:invertIfNegative val="0"/>
          <c:cat>
            <c:strRef>
              <c:f>Sheet1!$B$18:$B$21</c:f>
              <c:strCache>
                <c:ptCount val="4"/>
                <c:pt idx="0">
                  <c:v>isend (off)</c:v>
                </c:pt>
                <c:pt idx="1">
                  <c:v>irecv (off)</c:v>
                </c:pt>
                <c:pt idx="2">
                  <c:v>isend (on)</c:v>
                </c:pt>
                <c:pt idx="3">
                  <c:v>irecv (on)</c:v>
                </c:pt>
              </c:strCache>
            </c:strRef>
          </c:cat>
          <c:val>
            <c:numRef>
              <c:f>Sheet1!$E$18:$E$21</c:f>
              <c:numCache>
                <c:formatCode>0</c:formatCode>
                <c:ptCount val="4"/>
                <c:pt idx="0">
                  <c:v>29536.0</c:v>
                </c:pt>
                <c:pt idx="1">
                  <c:v>9232.0</c:v>
                </c:pt>
                <c:pt idx="2">
                  <c:v>10096.0</c:v>
                </c:pt>
                <c:pt idx="3">
                  <c:v>15392.0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57759336"/>
        <c:axId val="1757762312"/>
      </c:barChart>
      <c:catAx>
        <c:axId val="1757759336"/>
        <c:scaling>
          <c:orientation val="minMax"/>
        </c:scaling>
        <c:delete val="0"/>
        <c:axPos val="b"/>
        <c:majorTickMark val="out"/>
        <c:minorTickMark val="none"/>
        <c:tickLblPos val="nextTo"/>
        <c:crossAx val="1757762312"/>
        <c:crosses val="autoZero"/>
        <c:auto val="1"/>
        <c:lblAlgn val="ctr"/>
        <c:lblOffset val="100"/>
        <c:noMultiLvlLbl val="0"/>
      </c:catAx>
      <c:valAx>
        <c:axId val="1757762312"/>
        <c:scaling>
          <c:orientation val="minMax"/>
        </c:scaling>
        <c:delete val="0"/>
        <c:axPos val="l"/>
        <c:majorGridlines/>
        <c:numFmt formatCode="0" sourceLinked="1"/>
        <c:majorTickMark val="out"/>
        <c:minorTickMark val="none"/>
        <c:tickLblPos val="nextTo"/>
        <c:crossAx val="1757759336"/>
        <c:crosses val="autoZero"/>
        <c:crossBetween val="between"/>
      </c:valAx>
      <c:spPr>
        <a:solidFill>
          <a:schemeClr val="bg1"/>
        </a:solidFill>
      </c:spPr>
    </c:plotArea>
    <c:plotVisOnly val="1"/>
    <c:dispBlanksAs val="gap"/>
    <c:showDLblsOverMax val="0"/>
  </c:chart>
  <c:spPr>
    <a:solidFill>
      <a:schemeClr val="bg1"/>
    </a:solidFill>
  </c:sp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7F820EA-65D3-574F-8356-7158A5AFD2B3}" type="doc">
      <dgm:prSet loTypeId="urn:microsoft.com/office/officeart/2005/8/layout/default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7066E2E-F90E-9A47-BDCE-E7CBEB1E67BF}">
      <dgm:prSet/>
      <dgm:spPr/>
      <dgm:t>
        <a:bodyPr/>
        <a:lstStyle/>
        <a:p>
          <a:pPr rtl="0"/>
          <a:r>
            <a:rPr lang="en-US" b="1" dirty="0" smtClean="0"/>
            <a:t>Libraries</a:t>
          </a:r>
          <a:endParaRPr lang="en-US" dirty="0"/>
        </a:p>
      </dgm:t>
    </dgm:pt>
    <dgm:pt modelId="{C8A028CF-BF07-BE45-A1BE-8B750A07F7AC}" type="parTrans" cxnId="{EBB474C3-917E-4544-B6EE-A98BCDDCCB14}">
      <dgm:prSet/>
      <dgm:spPr/>
      <dgm:t>
        <a:bodyPr/>
        <a:lstStyle/>
        <a:p>
          <a:endParaRPr lang="en-US"/>
        </a:p>
      </dgm:t>
    </dgm:pt>
    <dgm:pt modelId="{36EBEE2F-7E05-8E47-B9FA-814DFCC64349}" type="sibTrans" cxnId="{EBB474C3-917E-4544-B6EE-A98BCDDCCB14}">
      <dgm:prSet/>
      <dgm:spPr/>
      <dgm:t>
        <a:bodyPr/>
        <a:lstStyle/>
        <a:p>
          <a:endParaRPr lang="en-US"/>
        </a:p>
      </dgm:t>
    </dgm:pt>
    <dgm:pt modelId="{2E16E1A6-68DD-7E4D-BCE3-84F14BDDC1AA}">
      <dgm:prSet/>
      <dgm:spPr/>
      <dgm:t>
        <a:bodyPr/>
        <a:lstStyle/>
        <a:p>
          <a:pPr rtl="0"/>
          <a:r>
            <a:rPr lang="en-US" b="1" dirty="0" smtClean="0"/>
            <a:t>Abstraction</a:t>
          </a:r>
          <a:endParaRPr lang="en-US" dirty="0"/>
        </a:p>
      </dgm:t>
    </dgm:pt>
    <dgm:pt modelId="{58887FA5-4D07-A74D-9C11-BDB5B655D3AB}" type="parTrans" cxnId="{E4E468D9-C8F5-C241-9049-5508030B0C20}">
      <dgm:prSet/>
      <dgm:spPr/>
      <dgm:t>
        <a:bodyPr/>
        <a:lstStyle/>
        <a:p>
          <a:endParaRPr lang="en-US"/>
        </a:p>
      </dgm:t>
    </dgm:pt>
    <dgm:pt modelId="{8537C6FC-34EC-904C-95A3-18D7691A076D}" type="sibTrans" cxnId="{E4E468D9-C8F5-C241-9049-5508030B0C20}">
      <dgm:prSet/>
      <dgm:spPr/>
      <dgm:t>
        <a:bodyPr/>
        <a:lstStyle/>
        <a:p>
          <a:endParaRPr lang="en-US"/>
        </a:p>
      </dgm:t>
    </dgm:pt>
    <dgm:pt modelId="{7A03FE75-7565-AC4A-B9D6-6D7CE678C8DE}">
      <dgm:prSet/>
      <dgm:spPr/>
      <dgm:t>
        <a:bodyPr/>
        <a:lstStyle/>
        <a:p>
          <a:pPr rtl="0"/>
          <a:r>
            <a:rPr lang="en-US" b="1" dirty="0" smtClean="0"/>
            <a:t>Loop Parallelism</a:t>
          </a:r>
          <a:endParaRPr lang="en-US" dirty="0"/>
        </a:p>
      </dgm:t>
    </dgm:pt>
    <dgm:pt modelId="{E64790FA-0878-9A4F-8BAD-967674361AD7}" type="parTrans" cxnId="{7EB8CBB8-2F92-2F43-AE79-5D862B335574}">
      <dgm:prSet/>
      <dgm:spPr/>
      <dgm:t>
        <a:bodyPr/>
        <a:lstStyle/>
        <a:p>
          <a:endParaRPr lang="en-US"/>
        </a:p>
      </dgm:t>
    </dgm:pt>
    <dgm:pt modelId="{70FF82FD-34BF-744E-B685-B5829BC2BC63}" type="sibTrans" cxnId="{7EB8CBB8-2F92-2F43-AE79-5D862B335574}">
      <dgm:prSet/>
      <dgm:spPr/>
      <dgm:t>
        <a:bodyPr/>
        <a:lstStyle/>
        <a:p>
          <a:endParaRPr lang="en-US"/>
        </a:p>
      </dgm:t>
    </dgm:pt>
    <dgm:pt modelId="{9FEC52A3-9875-1743-A947-AFE034787752}">
      <dgm:prSet/>
      <dgm:spPr/>
      <dgm:t>
        <a:bodyPr/>
        <a:lstStyle/>
        <a:p>
          <a:pPr rtl="0"/>
          <a:r>
            <a:rPr lang="en-US" b="1" dirty="0" smtClean="0"/>
            <a:t>Accelerator Offload</a:t>
          </a:r>
          <a:endParaRPr lang="en-US" dirty="0"/>
        </a:p>
      </dgm:t>
    </dgm:pt>
    <dgm:pt modelId="{1C3CA9A7-DE50-FA44-BB8A-CA2F5F39D209}" type="parTrans" cxnId="{9DC85DAA-F543-F449-8AA3-B91B8FE164EF}">
      <dgm:prSet/>
      <dgm:spPr/>
      <dgm:t>
        <a:bodyPr/>
        <a:lstStyle/>
        <a:p>
          <a:endParaRPr lang="en-US"/>
        </a:p>
      </dgm:t>
    </dgm:pt>
    <dgm:pt modelId="{B259DA5F-D075-2741-AD45-64F0574DE7B8}" type="sibTrans" cxnId="{9DC85DAA-F543-F449-8AA3-B91B8FE164EF}">
      <dgm:prSet/>
      <dgm:spPr/>
      <dgm:t>
        <a:bodyPr/>
        <a:lstStyle/>
        <a:p>
          <a:endParaRPr lang="en-US"/>
        </a:p>
      </dgm:t>
    </dgm:pt>
    <dgm:pt modelId="{52E3DFAD-195A-A54F-B980-F0FB2A2BBE94}" type="pres">
      <dgm:prSet presAssocID="{17F820EA-65D3-574F-8356-7158A5AFD2B3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35A90FF-319E-2F46-B03A-A9EA8701D07D}" type="pres">
      <dgm:prSet presAssocID="{A7066E2E-F90E-9A47-BDCE-E7CBEB1E67BF}" presName="node" presStyleLbl="node1" presStyleIdx="0" presStyleCnt="4" custScaleX="52657" custScaleY="12389" custLinFactNeighborX="-1" custLinFactNeighborY="4064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6F3AD3A-FA1E-AF43-9414-7D76BAAAECE7}" type="pres">
      <dgm:prSet presAssocID="{36EBEE2F-7E05-8E47-B9FA-814DFCC64349}" presName="sibTrans" presStyleCnt="0"/>
      <dgm:spPr/>
    </dgm:pt>
    <dgm:pt modelId="{456B31B7-4865-C048-A264-F5800EB51881}" type="pres">
      <dgm:prSet presAssocID="{2E16E1A6-68DD-7E4D-BCE3-84F14BDDC1AA}" presName="node" presStyleLbl="node1" presStyleIdx="1" presStyleCnt="4" custScaleX="52657" custScaleY="12389" custLinFactNeighborX="-1947" custLinFactNeighborY="-5454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441DAEC-78F3-6A45-A5FA-A7F3C7469290}" type="pres">
      <dgm:prSet presAssocID="{8537C6FC-34EC-904C-95A3-18D7691A076D}" presName="sibTrans" presStyleCnt="0"/>
      <dgm:spPr/>
    </dgm:pt>
    <dgm:pt modelId="{8710CA37-75F9-7A43-B771-7DF57F8539A6}" type="pres">
      <dgm:prSet presAssocID="{7A03FE75-7565-AC4A-B9D6-6D7CE678C8DE}" presName="node" presStyleLbl="node1" presStyleIdx="2" presStyleCnt="4" custScaleX="52657" custScaleY="12389" custLinFactNeighborX="-1" custLinFactNeighborY="-5250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FE3849-FF86-E745-BA69-B6A81BF041A5}" type="pres">
      <dgm:prSet presAssocID="{70FF82FD-34BF-744E-B685-B5829BC2BC63}" presName="sibTrans" presStyleCnt="0"/>
      <dgm:spPr/>
    </dgm:pt>
    <dgm:pt modelId="{88A0C754-20F8-284A-84FF-44932DD3EFF2}" type="pres">
      <dgm:prSet presAssocID="{9FEC52A3-9875-1743-A947-AFE034787752}" presName="node" presStyleLbl="node1" presStyleIdx="3" presStyleCnt="4" custScaleX="52657" custScaleY="12389" custLinFactNeighborX="-408" custLinFactNeighborY="1159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CC261E6-31C5-5143-B06E-23880638413F}" type="presOf" srcId="{17F820EA-65D3-574F-8356-7158A5AFD2B3}" destId="{52E3DFAD-195A-A54F-B980-F0FB2A2BBE94}" srcOrd="0" destOrd="0" presId="urn:microsoft.com/office/officeart/2005/8/layout/default"/>
    <dgm:cxn modelId="{510964FF-7538-BA40-9200-4B20371470CA}" type="presOf" srcId="{2E16E1A6-68DD-7E4D-BCE3-84F14BDDC1AA}" destId="{456B31B7-4865-C048-A264-F5800EB51881}" srcOrd="0" destOrd="0" presId="urn:microsoft.com/office/officeart/2005/8/layout/default"/>
    <dgm:cxn modelId="{E4E468D9-C8F5-C241-9049-5508030B0C20}" srcId="{17F820EA-65D3-574F-8356-7158A5AFD2B3}" destId="{2E16E1A6-68DD-7E4D-BCE3-84F14BDDC1AA}" srcOrd="1" destOrd="0" parTransId="{58887FA5-4D07-A74D-9C11-BDB5B655D3AB}" sibTransId="{8537C6FC-34EC-904C-95A3-18D7691A076D}"/>
    <dgm:cxn modelId="{9DC85DAA-F543-F449-8AA3-B91B8FE164EF}" srcId="{17F820EA-65D3-574F-8356-7158A5AFD2B3}" destId="{9FEC52A3-9875-1743-A947-AFE034787752}" srcOrd="3" destOrd="0" parTransId="{1C3CA9A7-DE50-FA44-BB8A-CA2F5F39D209}" sibTransId="{B259DA5F-D075-2741-AD45-64F0574DE7B8}"/>
    <dgm:cxn modelId="{94AA57AB-0D5B-1E47-B6F7-70137F7BF227}" type="presOf" srcId="{9FEC52A3-9875-1743-A947-AFE034787752}" destId="{88A0C754-20F8-284A-84FF-44932DD3EFF2}" srcOrd="0" destOrd="0" presId="urn:microsoft.com/office/officeart/2005/8/layout/default"/>
    <dgm:cxn modelId="{69C7D494-34A8-D14A-9CDB-9E821F0B02AB}" type="presOf" srcId="{7A03FE75-7565-AC4A-B9D6-6D7CE678C8DE}" destId="{8710CA37-75F9-7A43-B771-7DF57F8539A6}" srcOrd="0" destOrd="0" presId="urn:microsoft.com/office/officeart/2005/8/layout/default"/>
    <dgm:cxn modelId="{9DC2D267-B645-3143-9F96-24115AD8EA2C}" type="presOf" srcId="{A7066E2E-F90E-9A47-BDCE-E7CBEB1E67BF}" destId="{635A90FF-319E-2F46-B03A-A9EA8701D07D}" srcOrd="0" destOrd="0" presId="urn:microsoft.com/office/officeart/2005/8/layout/default"/>
    <dgm:cxn modelId="{7EB8CBB8-2F92-2F43-AE79-5D862B335574}" srcId="{17F820EA-65D3-574F-8356-7158A5AFD2B3}" destId="{7A03FE75-7565-AC4A-B9D6-6D7CE678C8DE}" srcOrd="2" destOrd="0" parTransId="{E64790FA-0878-9A4F-8BAD-967674361AD7}" sibTransId="{70FF82FD-34BF-744E-B685-B5829BC2BC63}"/>
    <dgm:cxn modelId="{EBB474C3-917E-4544-B6EE-A98BCDDCCB14}" srcId="{17F820EA-65D3-574F-8356-7158A5AFD2B3}" destId="{A7066E2E-F90E-9A47-BDCE-E7CBEB1E67BF}" srcOrd="0" destOrd="0" parTransId="{C8A028CF-BF07-BE45-A1BE-8B750A07F7AC}" sibTransId="{36EBEE2F-7E05-8E47-B9FA-814DFCC64349}"/>
    <dgm:cxn modelId="{7653FF51-D5D6-BF4F-B1E2-6695B5141E06}" type="presParOf" srcId="{52E3DFAD-195A-A54F-B980-F0FB2A2BBE94}" destId="{635A90FF-319E-2F46-B03A-A9EA8701D07D}" srcOrd="0" destOrd="0" presId="urn:microsoft.com/office/officeart/2005/8/layout/default"/>
    <dgm:cxn modelId="{3BA5B9F7-4175-E34E-A872-5FD076183E10}" type="presParOf" srcId="{52E3DFAD-195A-A54F-B980-F0FB2A2BBE94}" destId="{36F3AD3A-FA1E-AF43-9414-7D76BAAAECE7}" srcOrd="1" destOrd="0" presId="urn:microsoft.com/office/officeart/2005/8/layout/default"/>
    <dgm:cxn modelId="{E4EB8021-1053-0540-8FB0-FA733B19087F}" type="presParOf" srcId="{52E3DFAD-195A-A54F-B980-F0FB2A2BBE94}" destId="{456B31B7-4865-C048-A264-F5800EB51881}" srcOrd="2" destOrd="0" presId="urn:microsoft.com/office/officeart/2005/8/layout/default"/>
    <dgm:cxn modelId="{AEB82FF3-B71F-E74F-A533-625D068BDC5F}" type="presParOf" srcId="{52E3DFAD-195A-A54F-B980-F0FB2A2BBE94}" destId="{D441DAEC-78F3-6A45-A5FA-A7F3C7469290}" srcOrd="3" destOrd="0" presId="urn:microsoft.com/office/officeart/2005/8/layout/default"/>
    <dgm:cxn modelId="{1A064B26-1C66-FA45-9B1F-695A80C0D7A8}" type="presParOf" srcId="{52E3DFAD-195A-A54F-B980-F0FB2A2BBE94}" destId="{8710CA37-75F9-7A43-B771-7DF57F8539A6}" srcOrd="4" destOrd="0" presId="urn:microsoft.com/office/officeart/2005/8/layout/default"/>
    <dgm:cxn modelId="{FF7B9B71-35D5-4149-8734-D01360F6B706}" type="presParOf" srcId="{52E3DFAD-195A-A54F-B980-F0FB2A2BBE94}" destId="{87FE3849-FF86-E745-BA69-B6A81BF041A5}" srcOrd="5" destOrd="0" presId="urn:microsoft.com/office/officeart/2005/8/layout/default"/>
    <dgm:cxn modelId="{C29D08E6-D3C5-BE41-A363-4F0B8333EF1B}" type="presParOf" srcId="{52E3DFAD-195A-A54F-B980-F0FB2A2BBE94}" destId="{88A0C754-20F8-284A-84FF-44932DD3EFF2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5A90FF-319E-2F46-B03A-A9EA8701D07D}">
      <dsp:nvSpPr>
        <dsp:cNvPr id="0" name=""/>
        <dsp:cNvSpPr/>
      </dsp:nvSpPr>
      <dsp:spPr>
        <a:xfrm>
          <a:off x="0" y="2797755"/>
          <a:ext cx="3931900" cy="55505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b="1" kern="1200" dirty="0" smtClean="0"/>
            <a:t>Libraries</a:t>
          </a:r>
          <a:endParaRPr lang="en-US" sz="2500" kern="1200" dirty="0"/>
        </a:p>
      </dsp:txBody>
      <dsp:txXfrm>
        <a:off x="0" y="2797755"/>
        <a:ext cx="3931900" cy="555052"/>
      </dsp:txXfrm>
    </dsp:sp>
    <dsp:sp modelId="{456B31B7-4865-C048-A264-F5800EB51881}">
      <dsp:nvSpPr>
        <dsp:cNvPr id="0" name=""/>
        <dsp:cNvSpPr/>
      </dsp:nvSpPr>
      <dsp:spPr>
        <a:xfrm>
          <a:off x="4533267" y="0"/>
          <a:ext cx="3931900" cy="55505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b="1" kern="1200" dirty="0" smtClean="0"/>
            <a:t>Abstraction</a:t>
          </a:r>
          <a:endParaRPr lang="en-US" sz="2500" kern="1200" dirty="0"/>
        </a:p>
      </dsp:txBody>
      <dsp:txXfrm>
        <a:off x="4533267" y="0"/>
        <a:ext cx="3931900" cy="555052"/>
      </dsp:txXfrm>
    </dsp:sp>
    <dsp:sp modelId="{8710CA37-75F9-7A43-B771-7DF57F8539A6}">
      <dsp:nvSpPr>
        <dsp:cNvPr id="0" name=""/>
        <dsp:cNvSpPr/>
      </dsp:nvSpPr>
      <dsp:spPr>
        <a:xfrm>
          <a:off x="0" y="0"/>
          <a:ext cx="3931900" cy="55505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b="1" kern="1200" dirty="0" smtClean="0"/>
            <a:t>Loop Parallelism</a:t>
          </a:r>
          <a:endParaRPr lang="en-US" sz="2500" kern="1200" dirty="0"/>
        </a:p>
      </dsp:txBody>
      <dsp:txXfrm>
        <a:off x="0" y="0"/>
        <a:ext cx="3931900" cy="555052"/>
      </dsp:txXfrm>
    </dsp:sp>
    <dsp:sp modelId="{88A0C754-20F8-284A-84FF-44932DD3EFF2}">
      <dsp:nvSpPr>
        <dsp:cNvPr id="0" name=""/>
        <dsp:cNvSpPr/>
      </dsp:nvSpPr>
      <dsp:spPr>
        <a:xfrm>
          <a:off x="4648184" y="2797740"/>
          <a:ext cx="3931900" cy="55505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b="1" kern="1200" dirty="0" smtClean="0"/>
            <a:t>Accelerator Offload</a:t>
          </a:r>
          <a:endParaRPr lang="en-US" sz="2500" kern="1200" dirty="0"/>
        </a:p>
      </dsp:txBody>
      <dsp:txXfrm>
        <a:off x="4648184" y="2797740"/>
        <a:ext cx="3931900" cy="5550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475" cy="465138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r">
              <a:defRPr sz="1200"/>
            </a:lvl1pPr>
          </a:lstStyle>
          <a:p>
            <a:fld id="{16742CB2-31B4-7E48-A6AD-A454F02D3E84}" type="datetimeFigureOut">
              <a:rPr lang="en-US" smtClean="0"/>
              <a:pPr/>
              <a:t>10/28/16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29675"/>
            <a:ext cx="3038475" cy="465138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r">
              <a:defRPr sz="1200"/>
            </a:lvl1pPr>
          </a:lstStyle>
          <a:p>
            <a:fld id="{2E4C6802-2DD4-194F-BDC2-30C285B4E6A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729993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4820"/>
          </a:xfrm>
          <a:prstGeom prst="rect">
            <a:avLst/>
          </a:prstGeom>
        </p:spPr>
        <p:txBody>
          <a:bodyPr vert="horz" lIns="93160" tIns="46582" rIns="93160" bIns="46582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1"/>
            <a:ext cx="3037840" cy="464820"/>
          </a:xfrm>
          <a:prstGeom prst="rect">
            <a:avLst/>
          </a:prstGeom>
        </p:spPr>
        <p:txBody>
          <a:bodyPr vert="horz" lIns="93160" tIns="46582" rIns="93160" bIns="46582" rtlCol="0"/>
          <a:lstStyle>
            <a:lvl1pPr algn="r">
              <a:defRPr sz="1200"/>
            </a:lvl1pPr>
          </a:lstStyle>
          <a:p>
            <a:fld id="{552A171B-F280-487E-AB57-9E09D7D6F475}" type="datetimeFigureOut">
              <a:rPr lang="en-US" smtClean="0"/>
              <a:pPr/>
              <a:t>10/28/16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60" tIns="46582" rIns="93160" bIns="46582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60" tIns="46582" rIns="93160" bIns="46582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4820"/>
          </a:xfrm>
          <a:prstGeom prst="rect">
            <a:avLst/>
          </a:prstGeom>
        </p:spPr>
        <p:txBody>
          <a:bodyPr vert="horz" lIns="93160" tIns="46582" rIns="93160" bIns="46582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4820"/>
          </a:xfrm>
          <a:prstGeom prst="rect">
            <a:avLst/>
          </a:prstGeom>
        </p:spPr>
        <p:txBody>
          <a:bodyPr vert="horz" lIns="93160" tIns="46582" rIns="93160" bIns="46582" rtlCol="0" anchor="b"/>
          <a:lstStyle>
            <a:lvl1pPr algn="r">
              <a:defRPr sz="1200"/>
            </a:lvl1pPr>
          </a:lstStyle>
          <a:p>
            <a:fld id="{F4A6DD1E-07AB-4857-BE57-82B520EA68A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798833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NERSC Presentation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39FEAFF0-7375-1D4A-A389-D6238357B121}" type="datetime1">
              <a:rPr lang="en-US" smtClean="0"/>
              <a:pPr/>
              <a:t>10/28/16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511CB-48C6-1D49-AC56-5A39CE8EA9E7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2543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From:</a:t>
            </a:r>
            <a:r>
              <a:rPr lang="en-US" baseline="0" dirty="0" smtClean="0"/>
              <a:t> </a:t>
            </a:r>
            <a:r>
              <a:rPr lang="en-US" dirty="0" err="1" smtClean="0"/>
              <a:t>OpenSoC</a:t>
            </a:r>
            <a:r>
              <a:rPr lang="en-US" baseline="0" dirty="0" smtClean="0"/>
              <a:t> Fabric slides. </a:t>
            </a:r>
            <a:r>
              <a:rPr lang="en-US" baseline="0" dirty="0" err="1" smtClean="0"/>
              <a:t>Farzad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Fatollahi-Fard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69956-A99F-874D-A9C7-5289D44F549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086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SC’11 paper about need to fully utilize 3D torus network on BG/P to get this to work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BDC26A-4628-467A-BDD3-FE7E900548B0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3764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defTabSz="931774">
                  <a:defRPr/>
                </a:pPr>
                <a:r>
                  <a:rPr lang="en-US" b="1" dirty="0">
                    <a:solidFill>
                      <a:srgbClr val="C00000"/>
                    </a:solidFill>
                    <a:latin typeface="cmss12" pitchFamily="34" charset="0"/>
                  </a:rPr>
                  <a:t> = 78.38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1200" b="1" i="0" smtClean="0">
                    <a:solidFill>
                      <a:srgbClr val="C00000"/>
                    </a:solidFill>
                    <a:latin typeface="Cambria Math"/>
                  </a:rPr>
                  <a:t>√</a:t>
                </a:r>
                <a:r>
                  <a:rPr lang="en-US" sz="1200" b="1" i="0" smtClean="0">
                    <a:solidFill>
                      <a:srgbClr val="C00000"/>
                    </a:solidFill>
                    <a:latin typeface="Cambria Math"/>
                  </a:rPr>
                  <a:t>𝒑</a:t>
                </a:r>
                <a:r>
                  <a:rPr lang="en-US" sz="1200" b="1" dirty="0" smtClean="0">
                    <a:solidFill>
                      <a:srgbClr val="C00000"/>
                    </a:solidFill>
                    <a:latin typeface="cmss12" pitchFamily="34" charset="0"/>
                  </a:rPr>
                  <a:t> = 78.38</a:t>
                </a:r>
                <a:endParaRPr lang="en-US" sz="1200" b="1" dirty="0">
                  <a:solidFill>
                    <a:srgbClr val="C00000"/>
                  </a:solidFill>
                  <a:latin typeface="cmss12" pitchFamily="34" charset="0"/>
                </a:endParaRPr>
              </a:p>
              <a:p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F0559B-0DF2-44D2-8ECE-743A13AB9CE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909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C=64</a:t>
            </a:r>
          </a:p>
          <a:p>
            <a:r>
              <a:rPr lang="en-US" dirty="0" smtClean="0"/>
              <a:t>22.13x speedup</a:t>
            </a:r>
          </a:p>
          <a:p>
            <a:r>
              <a:rPr lang="en-US" dirty="0" smtClean="0"/>
              <a:t>99.95%</a:t>
            </a:r>
            <a:r>
              <a:rPr lang="en-US" baseline="0" dirty="0" smtClean="0"/>
              <a:t> reduction in communication time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F0559B-0DF2-44D2-8ECE-743A13AB9CE5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045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Stochastic linear</a:t>
            </a:r>
            <a:r>
              <a:rPr lang="en-US" baseline="0" dirty="0" smtClean="0"/>
              <a:t> programming problem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69956-A99F-874D-A9C7-5289D44F5492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4202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A26945E-CD7F-F048-81A3-0502D07D616E}" type="slidenum">
              <a:rPr lang="en-US"/>
              <a:pPr/>
              <a:t>28</a:t>
            </a:fld>
            <a:endParaRPr lang="en-US"/>
          </a:p>
        </p:txBody>
      </p:sp>
      <p:sp>
        <p:nvSpPr>
          <p:cNvPr id="66563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900" dirty="0">
                <a:latin typeface="Times" pitchFamily="-106" charset="0"/>
                <a:ea typeface="ＭＳ Ｐゴシック" pitchFamily="-106" charset="-128"/>
                <a:cs typeface="ＭＳ Ｐゴシック" pitchFamily="-106" charset="-128"/>
              </a:rPr>
              <a:t>Additional paper: Scott French, Barbara </a:t>
            </a:r>
            <a:r>
              <a:rPr lang="en-US" sz="900" dirty="0" err="1">
                <a:latin typeface="Times" pitchFamily="-106" charset="0"/>
                <a:ea typeface="ＭＳ Ｐゴシック" pitchFamily="-106" charset="-128"/>
                <a:cs typeface="ＭＳ Ｐゴシック" pitchFamily="-106" charset="-128"/>
              </a:rPr>
              <a:t>Romanowicz</a:t>
            </a:r>
            <a:r>
              <a:rPr lang="en-US" sz="900" dirty="0">
                <a:latin typeface="Times" pitchFamily="-106" charset="0"/>
                <a:ea typeface="ＭＳ Ｐゴシック" pitchFamily="-106" charset="-128"/>
                <a:cs typeface="ＭＳ Ｐゴシック" pitchFamily="-106" charset="-128"/>
              </a:rPr>
              <a:t>, "Whole-mantle radially anisotropic shear velocity structure from spectral-element waveform tomography", Geophysical Journal International, 2014, 199, </a:t>
            </a:r>
            <a:r>
              <a:rPr lang="en-US" sz="900" dirty="0" err="1">
                <a:latin typeface="Times" pitchFamily="-106" charset="0"/>
                <a:ea typeface="ＭＳ Ｐゴシック" pitchFamily="-106" charset="-128"/>
                <a:cs typeface="ＭＳ Ｐゴシック" pitchFamily="-106" charset="-128"/>
              </a:rPr>
              <a:t>doi</a:t>
            </a:r>
            <a:r>
              <a:rPr lang="en-US" sz="900" dirty="0">
                <a:latin typeface="Times" pitchFamily="-106" charset="0"/>
                <a:ea typeface="ＭＳ Ｐゴシック" pitchFamily="-106" charset="-128"/>
                <a:cs typeface="ＭＳ Ｐゴシック" pitchFamily="-106" charset="-128"/>
              </a:rPr>
              <a:t>: 10.1093/</a:t>
            </a:r>
            <a:r>
              <a:rPr lang="en-US" sz="900" dirty="0" err="1">
                <a:latin typeface="Times" pitchFamily="-106" charset="0"/>
                <a:ea typeface="ＭＳ Ｐゴシック" pitchFamily="-106" charset="-128"/>
                <a:cs typeface="ＭＳ Ｐゴシック" pitchFamily="-106" charset="-128"/>
              </a:rPr>
              <a:t>gji</a:t>
            </a:r>
            <a:r>
              <a:rPr lang="en-US" sz="900" dirty="0">
                <a:latin typeface="Times" pitchFamily="-106" charset="0"/>
                <a:ea typeface="ＭＳ Ｐゴシック" pitchFamily="-106" charset="-128"/>
                <a:cs typeface="ＭＳ Ｐゴシック" pitchFamily="-106" charset="-128"/>
              </a:rPr>
              <a:t>/ggu334</a:t>
            </a:r>
          </a:p>
          <a:p>
            <a:pPr eaLnBrk="1" hangingPunct="1">
              <a:lnSpc>
                <a:spcPct val="80000"/>
              </a:lnSpc>
            </a:pPr>
            <a:endParaRPr lang="en-US" sz="800" dirty="0">
              <a:latin typeface="Times" charset="0"/>
              <a:ea typeface="ＭＳ Ｐゴシック" charset="-128"/>
            </a:endParaRPr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F6F7C8F-E20F-49AC-9386-AAC82328D93E}" type="slidenum">
              <a:rPr lang="en-US">
                <a:latin typeface="Arial" charset="0"/>
              </a:rPr>
              <a:pPr/>
              <a:t>33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04256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First I’ll present some</a:t>
            </a:r>
            <a:r>
              <a:rPr lang="en-US" baseline="0" dirty="0" smtClean="0"/>
              <a:t> definitions relevant to the problem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690DF4-ABE7-2541-8FE9-B5CCF7F9D510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2625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 will</a:t>
            </a:r>
            <a:r>
              <a:rPr lang="en-US" baseline="0" dirty="0" smtClean="0"/>
              <a:t> be discussing our Exascale Science strategy, and then introduce the talks for the rest of the </a:t>
            </a:r>
            <a:r>
              <a:rPr lang="en-US" baseline="0" dirty="0" err="1" smtClean="0"/>
              <a:t>exascale</a:t>
            </a:r>
            <a:r>
              <a:rPr lang="en-US" baseline="0" dirty="0" smtClean="0"/>
              <a:t> section.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1BC99A-CB8E-9049-9ADF-A4D466FF2EC5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7207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Moore’s Law End Game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F0FD8-C4D8-4FC8-ACE5-C8022F3C3BA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304800" y="6248400"/>
            <a:ext cx="2667000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1371600" y="3200400"/>
            <a:ext cx="6400800" cy="1752600"/>
          </a:xfrm>
          <a:noFill/>
        </p:spPr>
        <p:txBody>
          <a:bodyPr/>
          <a:lstStyle>
            <a:lvl1pPr marL="0" indent="0" algn="ctr">
              <a:buNone/>
              <a:defRPr b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10" name="Title 6"/>
          <p:cNvSpPr>
            <a:spLocks noGrp="1"/>
          </p:cNvSpPr>
          <p:nvPr>
            <p:ph type="title"/>
          </p:nvPr>
        </p:nvSpPr>
        <p:spPr>
          <a:xfrm>
            <a:off x="457200" y="1981200"/>
            <a:ext cx="8229600" cy="1143000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algn="ctr">
              <a:defRPr sz="3200" b="1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610600" cy="5259388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+mn-lt"/>
              </a:defRPr>
            </a:lvl1pPr>
            <a:lvl2pPr>
              <a:defRPr>
                <a:solidFill>
                  <a:schemeClr val="tx2"/>
                </a:solidFill>
                <a:latin typeface="+mn-lt"/>
              </a:defRPr>
            </a:lvl2pPr>
            <a:lvl3pPr>
              <a:defRPr>
                <a:solidFill>
                  <a:schemeClr val="tx1"/>
                </a:solidFill>
                <a:latin typeface="+mn-lt"/>
              </a:defRPr>
            </a:lvl3pPr>
            <a:lvl4pPr>
              <a:defRPr>
                <a:solidFill>
                  <a:schemeClr val="tx2"/>
                </a:solidFill>
                <a:latin typeface="+mn-lt"/>
              </a:defRPr>
            </a:lvl4pPr>
            <a:lvl5pPr>
              <a:defRPr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  <a:noFill/>
          <a:ln>
            <a:noFill/>
          </a:ln>
          <a:effectLst/>
        </p:spPr>
        <p:txBody>
          <a:bodyPr>
            <a:normAutofit/>
          </a:bodyPr>
          <a:lstStyle>
            <a:lvl1pPr>
              <a:defRPr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 Condensed Bold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F7F0FD8-C4D8-4FC8-ACE5-C8022F3C3BA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Moore’s Law End Game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 Condensed Bold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Moore’s Law End Game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F7F0FD8-C4D8-4FC8-ACE5-C8022F3C3BA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pic>
        <p:nvPicPr>
          <p:cNvPr id="14" name="Picture 10" descr="DOE 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9329"/>
          <a:stretch>
            <a:fillRect/>
          </a:stretch>
        </p:blipFill>
        <p:spPr bwMode="auto">
          <a:xfrm>
            <a:off x="247292" y="6277668"/>
            <a:ext cx="2209800" cy="503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Footer Placeholder 11"/>
          <p:cNvSpPr>
            <a:spLocks noGrp="1"/>
          </p:cNvSpPr>
          <p:nvPr>
            <p:ph type="ftr" sz="quarter" idx="3"/>
          </p:nvPr>
        </p:nvSpPr>
        <p:spPr>
          <a:xfrm>
            <a:off x="5239927" y="6368805"/>
            <a:ext cx="28641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114766"/>
                </a:solidFill>
              </a:defRPr>
            </a:lvl1pPr>
          </a:lstStyle>
          <a:p>
            <a:r>
              <a:rPr lang="en-US" smtClean="0"/>
              <a:t>Moore’s Law End Game</a:t>
            </a:r>
            <a:endParaRPr lang="en-US" dirty="0"/>
          </a:p>
        </p:txBody>
      </p:sp>
      <p:sp>
        <p:nvSpPr>
          <p:cNvPr id="16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4116656" y="6368805"/>
            <a:ext cx="9257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rgbClr val="114766"/>
                </a:solidFill>
              </a:defRPr>
            </a:lvl1pPr>
          </a:lstStyle>
          <a:p>
            <a:r>
              <a:rPr lang="en-US" dirty="0" smtClean="0"/>
              <a:t>- </a:t>
            </a:r>
            <a:fld id="{D174BAF6-F8F2-EF4F-936C-8DF63288C82F}" type="slidenum">
              <a:rPr lang="en-US" smtClean="0"/>
              <a:pPr/>
              <a:t>‹#›</a:t>
            </a:fld>
            <a:r>
              <a:rPr lang="en-US" dirty="0" smtClean="0"/>
              <a:t> -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88216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Moore’s Law End Game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20573-1115-3241-B162-C1786BC74F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2115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79063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4011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-17084"/>
            <a:ext cx="9144000" cy="838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-1"/>
            <a:ext cx="9144000" cy="838201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914400"/>
            <a:ext cx="8410575" cy="52593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7064"/>
            <a:ext cx="533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Moore’s Law End Game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14464" y="6351654"/>
            <a:ext cx="381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106636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8F7F0FD8-C4D8-4FC8-ACE5-C8022F3C3BA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4" r:id="rId3"/>
    <p:sldLayoutId id="2147483685" r:id="rId4"/>
    <p:sldLayoutId id="2147483686" r:id="rId5"/>
    <p:sldLayoutId id="2147483687" r:id="rId6"/>
    <p:sldLayoutId id="2147483688" r:id="rId7"/>
  </p:sldLayoutIdLst>
  <p:timing>
    <p:tnLst>
      <p:par>
        <p:cTn xmlns:p14="http://schemas.microsoft.com/office/powerpoint/2010/main"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sz="2800" kern="1200">
          <a:solidFill>
            <a:schemeClr val="bg1"/>
          </a:solidFill>
          <a:latin typeface="Helvetica Neue Condensed Bold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2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200" kern="1200">
          <a:solidFill>
            <a:schemeClr val="tx1">
              <a:lumMod val="75000"/>
              <a:lumOff val="25000"/>
            </a:schemeClr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8.png"/><Relationship Id="rId1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Relationship Id="rId3" Type="http://schemas.openxmlformats.org/officeDocument/2006/relationships/image" Target="../media/image10.jpeg"/><Relationship Id="rId4" Type="http://schemas.openxmlformats.org/officeDocument/2006/relationships/image" Target="../media/image11.jpeg"/><Relationship Id="rId5" Type="http://schemas.openxmlformats.org/officeDocument/2006/relationships/image" Target="../media/image12.jpeg"/><Relationship Id="rId6" Type="http://schemas.openxmlformats.org/officeDocument/2006/relationships/image" Target="../media/image13.jpeg"/><Relationship Id="rId7" Type="http://schemas.openxmlformats.org/officeDocument/2006/relationships/image" Target="../media/image14.jpeg"/><Relationship Id="rId8" Type="http://schemas.openxmlformats.org/officeDocument/2006/relationships/image" Target="../media/image15.png"/><Relationship Id="rId9" Type="http://schemas.openxmlformats.org/officeDocument/2006/relationships/image" Target="../media/image16.png"/><Relationship Id="rId10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csapp.cs.cmu.edu/3e/figures.html" TargetMode="External"/><Relationship Id="rId4" Type="http://schemas.openxmlformats.org/officeDocument/2006/relationships/chart" Target="../charts/chart2.xml"/><Relationship Id="rId1" Type="http://schemas.openxmlformats.org/officeDocument/2006/relationships/slideLayout" Target="../slideLayouts/slideLayout7.xml"/><Relationship Id="rId2" Type="http://schemas.openxmlformats.org/officeDocument/2006/relationships/hyperlink" Target="http://csapp.cs.cmu.edu/2e/figures.html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3" Type="http://schemas.openxmlformats.org/officeDocument/2006/relationships/image" Target="../media/image22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image" Target="../media/image24.jpeg"/><Relationship Id="rId5" Type="http://schemas.openxmlformats.org/officeDocument/2006/relationships/image" Target="../media/image25.png"/><Relationship Id="rId6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7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8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Relationship Id="rId3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2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e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5.jp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4" Type="http://schemas.openxmlformats.org/officeDocument/2006/relationships/chart" Target="../charts/chart6.xml"/><Relationship Id="rId5" Type="http://schemas.openxmlformats.org/officeDocument/2006/relationships/chart" Target="../charts/chart7.xml"/><Relationship Id="rId6" Type="http://schemas.openxmlformats.org/officeDocument/2006/relationships/chart" Target="../charts/chart8.xml"/><Relationship Id="rId7" Type="http://schemas.openxmlformats.org/officeDocument/2006/relationships/chart" Target="../charts/chart9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emf"/><Relationship Id="rId3" Type="http://schemas.openxmlformats.org/officeDocument/2006/relationships/image" Target="../media/image37.e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8" Type="http://schemas.openxmlformats.org/officeDocument/2006/relationships/image" Target="../media/image39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em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e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1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4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emf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4" Type="http://schemas.openxmlformats.org/officeDocument/2006/relationships/image" Target="../media/image47.emf"/><Relationship Id="rId5" Type="http://schemas.openxmlformats.org/officeDocument/2006/relationships/image" Target="../media/image48.jpe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ori-Pan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5594" y="-11157"/>
            <a:ext cx="9921211" cy="3990501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3894667"/>
            <a:ext cx="9144000" cy="296333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54000" y="4038600"/>
            <a:ext cx="8873068" cy="1200329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>
            <a:spAutoFit/>
          </a:bodyPr>
          <a:lstStyle/>
          <a:p>
            <a:pPr marL="0" lvl="1" defTabSz="457082"/>
            <a:r>
              <a:rPr lang="en-US" sz="36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Helvetica Neue Condensed Bold"/>
                <a:cs typeface="Franklin Gothic Book"/>
              </a:rPr>
              <a:t>Avoiding, Hiding and Managing Communication at the </a:t>
            </a:r>
            <a:r>
              <a:rPr lang="en-US" sz="3600" dirty="0" err="1" smtClean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Helvetica Neue Condensed Bold"/>
                <a:cs typeface="Franklin Gothic Book"/>
              </a:rPr>
              <a:t>Exasacle</a:t>
            </a:r>
            <a:endParaRPr lang="en-US" sz="3600" dirty="0" smtClean="0">
              <a:solidFill>
                <a:schemeClr val="bg1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latin typeface="Helvetica Neue Condensed Bold"/>
              <a:cs typeface="Franklin Gothic Book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52987" y="5244405"/>
            <a:ext cx="406821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400" kern="400" dirty="0" smtClean="0">
                <a:solidFill>
                  <a:schemeClr val="bg1"/>
                </a:solidFill>
                <a:effectLst>
                  <a:outerShdw blurRad="12700" dist="38100" dir="2700000" algn="tl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Helvetica Neue Condensed Bold"/>
              </a:rPr>
              <a:t>Kathy Yelick</a:t>
            </a:r>
          </a:p>
          <a:p>
            <a:pPr lvl="0"/>
            <a:r>
              <a:rPr lang="en-US" sz="2000" kern="400" dirty="0" smtClean="0">
                <a:solidFill>
                  <a:schemeClr val="bg1"/>
                </a:solidFill>
                <a:effectLst>
                  <a:outerShdw blurRad="12700" dist="38100" dir="2700000" algn="tl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Helvetica Neue Condensed Bold"/>
              </a:rPr>
              <a:t>Associate Laboratory Director</a:t>
            </a:r>
          </a:p>
          <a:p>
            <a:pPr lvl="0"/>
            <a:r>
              <a:rPr lang="en-US" sz="2000" kern="400" dirty="0" smtClean="0">
                <a:solidFill>
                  <a:schemeClr val="bg1"/>
                </a:solidFill>
                <a:effectLst>
                  <a:outerShdw blurRad="12700" dist="38100" dir="2700000" algn="tl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Helvetica Neue Condensed Bold"/>
              </a:rPr>
              <a:t>Computing Sciences</a:t>
            </a:r>
          </a:p>
          <a:p>
            <a:pPr lvl="0"/>
            <a:r>
              <a:rPr lang="en-US" sz="2000" kern="400" dirty="0" smtClean="0">
                <a:solidFill>
                  <a:schemeClr val="bg1"/>
                </a:solidFill>
                <a:effectLst>
                  <a:outerShdw blurRad="12700" dist="38100" dir="2700000" algn="tl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Helvetica Neue Condensed Bold"/>
              </a:rPr>
              <a:t>Lawrence Berkeley National Lab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76800" y="5210538"/>
            <a:ext cx="42672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en-US" sz="2000" kern="400" dirty="0">
              <a:solidFill>
                <a:schemeClr val="bg1"/>
              </a:solidFill>
              <a:effectLst>
                <a:outerShdw blurRad="12700" dist="38100" dir="2700000" algn="tl" rotWithShape="0">
                  <a:schemeClr val="tx1">
                    <a:lumMod val="75000"/>
                    <a:lumOff val="25000"/>
                    <a:alpha val="40000"/>
                  </a:schemeClr>
                </a:outerShdw>
              </a:effectLst>
              <a:latin typeface="Helvetica Neue Condensed Bold"/>
            </a:endParaRPr>
          </a:p>
          <a:p>
            <a:pPr lvl="0"/>
            <a:r>
              <a:rPr lang="en-US" sz="2000" kern="400" dirty="0" smtClean="0">
                <a:solidFill>
                  <a:schemeClr val="bg1"/>
                </a:solidFill>
                <a:effectLst>
                  <a:outerShdw blurRad="12700" dist="38100" dir="2700000" algn="tl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Helvetica Neue Condensed Bold"/>
              </a:rPr>
              <a:t>Professor of Electrical Engineering </a:t>
            </a:r>
          </a:p>
          <a:p>
            <a:pPr lvl="0"/>
            <a:r>
              <a:rPr lang="en-US" sz="2000" kern="400" dirty="0">
                <a:solidFill>
                  <a:schemeClr val="bg1"/>
                </a:solidFill>
                <a:effectLst>
                  <a:outerShdw blurRad="12700" dist="38100" dir="2700000" algn="tl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Helvetica Neue Condensed Bold"/>
              </a:rPr>
              <a:t> </a:t>
            </a:r>
            <a:r>
              <a:rPr lang="en-US" sz="2000" kern="400" dirty="0" smtClean="0">
                <a:solidFill>
                  <a:schemeClr val="bg1"/>
                </a:solidFill>
                <a:effectLst>
                  <a:outerShdw blurRad="12700" dist="38100" dir="2700000" algn="tl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Helvetica Neue Condensed Bold"/>
              </a:rPr>
              <a:t>     and Computer Sciences</a:t>
            </a:r>
          </a:p>
          <a:p>
            <a:pPr lvl="0"/>
            <a:r>
              <a:rPr lang="en-US" sz="2000" kern="400" dirty="0" smtClean="0">
                <a:solidFill>
                  <a:schemeClr val="bg1"/>
                </a:solidFill>
                <a:effectLst>
                  <a:outerShdw blurRad="12700" dist="38100" dir="2700000" algn="tl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Helvetica Neue Condensed Bold"/>
              </a:rPr>
              <a:t>UC Berkeley</a:t>
            </a:r>
          </a:p>
        </p:txBody>
      </p:sp>
    </p:spTree>
    <p:extLst>
      <p:ext uri="{BB962C8B-B14F-4D97-AF65-F5344CB8AC3E}">
        <p14:creationId xmlns:p14="http://schemas.microsoft.com/office/powerpoint/2010/main" val="3921074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6696" y="1126807"/>
            <a:ext cx="2505168" cy="1756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584342" y="4177225"/>
            <a:ext cx="1912824" cy="3646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>
              <a:spcBef>
                <a:spcPct val="20000"/>
              </a:spcBef>
            </a:pPr>
            <a:r>
              <a:rPr lang="en-US" b="1" i="1" kern="1200" dirty="0" smtClean="0">
                <a:solidFill>
                  <a:schemeClr val="tx2">
                    <a:lumMod val="50000"/>
                  </a:schemeClr>
                </a:solidFill>
                <a:latin typeface="+mj-lt"/>
                <a:cs typeface="Arial Narrow"/>
              </a:rPr>
              <a:t>Cosmology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2296" y="2175698"/>
            <a:ext cx="2305855" cy="183699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01871" y="2595311"/>
            <a:ext cx="2223990" cy="1665847"/>
          </a:xfrm>
          <a:prstGeom prst="rect">
            <a:avLst/>
          </a:prstGeom>
        </p:spPr>
      </p:pic>
      <p:sp>
        <p:nvSpPr>
          <p:cNvPr id="12" name="Content Placeholder 2"/>
          <p:cNvSpPr txBox="1">
            <a:spLocks/>
          </p:cNvSpPr>
          <p:nvPr/>
        </p:nvSpPr>
        <p:spPr>
          <a:xfrm>
            <a:off x="4030133" y="4122689"/>
            <a:ext cx="2235200" cy="3646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>
              <a:spcBef>
                <a:spcPct val="20000"/>
              </a:spcBef>
            </a:pPr>
            <a:r>
              <a:rPr lang="en-US" b="1" i="1" dirty="0" smtClean="0">
                <a:solidFill>
                  <a:schemeClr val="tx2">
                    <a:lumMod val="50000"/>
                  </a:schemeClr>
                </a:solidFill>
                <a:latin typeface="+mj-lt"/>
                <a:cs typeface="Arial Narrow"/>
              </a:rPr>
              <a:t>Environment</a:t>
            </a:r>
            <a:endParaRPr lang="en-US" b="1" i="1" kern="1200" dirty="0" smtClean="0">
              <a:solidFill>
                <a:schemeClr val="tx2">
                  <a:lumMod val="50000"/>
                </a:schemeClr>
              </a:solidFill>
              <a:latin typeface="+mj-lt"/>
              <a:cs typeface="Arial Narrow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05155" y="1126807"/>
            <a:ext cx="1754161" cy="1756840"/>
          </a:xfrm>
          <a:prstGeom prst="rect">
            <a:avLst/>
          </a:prstGeom>
          <a:ln>
            <a:solidFill>
              <a:srgbClr val="FFFFFF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18104" y="1976574"/>
            <a:ext cx="1788596" cy="1814148"/>
          </a:xfrm>
          <a:prstGeom prst="rect">
            <a:avLst/>
          </a:prstGeom>
        </p:spPr>
      </p:pic>
      <p:sp>
        <p:nvSpPr>
          <p:cNvPr id="19" name="Content Placeholder 2"/>
          <p:cNvSpPr txBox="1">
            <a:spLocks/>
          </p:cNvSpPr>
          <p:nvPr/>
        </p:nvSpPr>
        <p:spPr>
          <a:xfrm>
            <a:off x="7094033" y="4164944"/>
            <a:ext cx="1800883" cy="4138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>
              <a:spcBef>
                <a:spcPct val="20000"/>
              </a:spcBef>
            </a:pPr>
            <a:r>
              <a:rPr lang="en-US" b="1" i="1" dirty="0" smtClean="0">
                <a:solidFill>
                  <a:schemeClr val="tx2">
                    <a:lumMod val="50000"/>
                  </a:schemeClr>
                </a:solidFill>
                <a:latin typeface="+mj-lt"/>
                <a:cs typeface="Arial Narrow"/>
              </a:rPr>
              <a:t>Materials</a:t>
            </a:r>
            <a:endParaRPr lang="en-US" b="1" i="1" kern="1200" dirty="0" smtClean="0">
              <a:solidFill>
                <a:schemeClr val="tx2">
                  <a:lumMod val="50000"/>
                </a:schemeClr>
              </a:solidFill>
              <a:latin typeface="+mj-lt"/>
              <a:cs typeface="Arial Narrow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84340" y="5214471"/>
            <a:ext cx="832236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In many areas, there are opportunities to combine simulation and observation for new discoveries.</a:t>
            </a:r>
          </a:p>
          <a:p>
            <a:r>
              <a:rPr lang="en-US" sz="2800" dirty="0" smtClean="0"/>
              <a:t>These will require increased computing capabilities.</a:t>
            </a:r>
            <a:endParaRPr 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8"/>
          <a:srcRect l="21432" t="13385" r="9011" b="17647"/>
          <a:stretch/>
        </p:blipFill>
        <p:spPr>
          <a:xfrm>
            <a:off x="3504223" y="1126808"/>
            <a:ext cx="1994132" cy="1776413"/>
          </a:xfrm>
          <a:prstGeom prst="rect">
            <a:avLst/>
          </a:prstGeom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Science at the Boundary of Simulation and Observation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2259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Chart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64965018"/>
              </p:ext>
            </p:extLst>
          </p:nvPr>
        </p:nvGraphicFramePr>
        <p:xfrm>
          <a:off x="-76200" y="1397000"/>
          <a:ext cx="8382000" cy="5422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3555" name="Picture 20" descr="nersc_06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03725" y="3721100"/>
            <a:ext cx="663178" cy="342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559" name="TextBox 13"/>
          <p:cNvSpPr txBox="1">
            <a:spLocks noChangeArrowheads="1"/>
          </p:cNvSpPr>
          <p:nvPr/>
        </p:nvSpPr>
        <p:spPr bwMode="auto">
          <a:xfrm>
            <a:off x="1117600" y="1541463"/>
            <a:ext cx="66802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lvl="1" algn="ctr" eaLnBrk="1" hangingPunct="1">
              <a:spcBef>
                <a:spcPts val="1400"/>
              </a:spcBef>
            </a:pPr>
            <a:r>
              <a:rPr lang="en-US" sz="2800" b="1" dirty="0" smtClean="0">
                <a:solidFill>
                  <a:srgbClr val="06405C"/>
                </a:solidFill>
                <a:cs typeface="Arial" charset="0"/>
              </a:rPr>
              <a:t>Application Performance Growth</a:t>
            </a:r>
          </a:p>
          <a:p>
            <a:pPr marL="0" lvl="1" algn="ctr" eaLnBrk="1" hangingPunct="1">
              <a:spcBef>
                <a:spcPts val="0"/>
              </a:spcBef>
            </a:pPr>
            <a:r>
              <a:rPr lang="en-US" sz="1800" b="1" dirty="0" smtClean="0">
                <a:solidFill>
                  <a:srgbClr val="06405C"/>
                </a:solidFill>
                <a:cs typeface="Arial" charset="0"/>
              </a:rPr>
              <a:t>(Gordon Bell Prizes)</a:t>
            </a:r>
            <a:endParaRPr lang="en-US" sz="1800" b="1" dirty="0">
              <a:solidFill>
                <a:srgbClr val="06405C"/>
              </a:solidFill>
              <a:cs typeface="Arial" charset="0"/>
            </a:endParaRPr>
          </a:p>
        </p:txBody>
      </p:sp>
      <p:sp>
        <p:nvSpPr>
          <p:cNvPr id="23560" name="Slide Number Placeholder 23"/>
          <p:cNvSpPr>
            <a:spLocks noGrp="1"/>
          </p:cNvSpPr>
          <p:nvPr>
            <p:ph type="sldNum" sz="quarter" idx="4294967295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754C8D6-340C-D145-AF20-F47A12C079A7}" type="slidenum">
              <a:rPr lang="en-US" sz="1400"/>
              <a:pPr eaLnBrk="1" hangingPunct="1"/>
              <a:t>3</a:t>
            </a:fld>
            <a:endParaRPr lang="en-US" sz="1400"/>
          </a:p>
        </p:txBody>
      </p:sp>
      <p:grpSp>
        <p:nvGrpSpPr>
          <p:cNvPr id="2" name="Group 36"/>
          <p:cNvGrpSpPr>
            <a:grpSpLocks/>
          </p:cNvGrpSpPr>
          <p:nvPr/>
        </p:nvGrpSpPr>
        <p:grpSpPr bwMode="auto">
          <a:xfrm>
            <a:off x="1955800" y="5296014"/>
            <a:ext cx="1473200" cy="888888"/>
            <a:chOff x="2413000" y="4991094"/>
            <a:chExt cx="2019106" cy="888855"/>
          </a:xfrm>
        </p:grpSpPr>
        <p:sp>
          <p:nvSpPr>
            <p:cNvPr id="32" name="Up Arrow 31"/>
            <p:cNvSpPr/>
            <p:nvPr/>
          </p:nvSpPr>
          <p:spPr>
            <a:xfrm>
              <a:off x="2413000" y="5016381"/>
              <a:ext cx="304800" cy="863568"/>
            </a:xfrm>
            <a:prstGeom prst="upArrow">
              <a:avLst/>
            </a:prstGeom>
            <a:solidFill>
              <a:srgbClr val="004F37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2705100" y="4991094"/>
              <a:ext cx="1727006" cy="646307"/>
            </a:xfrm>
            <a:prstGeom prst="rect">
              <a:avLst/>
            </a:prstGeom>
            <a:solidFill>
              <a:schemeClr val="bg1"/>
            </a:solidFill>
            <a:effectLst>
              <a:glow rad="254000">
                <a:schemeClr val="bg1">
                  <a:alpha val="75000"/>
                </a:schemeClr>
              </a:glow>
              <a:softEdge rad="317500"/>
            </a:effectLst>
          </p:spPr>
          <p:txBody>
            <a:bodyPr wrap="square">
              <a:spAutoFit/>
              <a:scene3d>
                <a:camera prst="orthographicFront">
                  <a:rot lat="0" lon="0" rev="0"/>
                </a:camera>
                <a:lightRig rig="threePt" dir="t"/>
              </a:scene3d>
            </a:bodyPr>
            <a:lstStyle/>
            <a:p>
              <a:pPr>
                <a:defRPr/>
              </a:pPr>
              <a:r>
                <a:rPr lang="en-US" dirty="0" smtClean="0">
                  <a:solidFill>
                    <a:srgbClr val="004F37"/>
                  </a:solidFill>
                </a:rPr>
                <a:t>Vector parallelism</a:t>
              </a:r>
              <a:endParaRPr lang="en-US" dirty="0">
                <a:solidFill>
                  <a:srgbClr val="004F37"/>
                </a:solidFill>
              </a:endParaRPr>
            </a:p>
          </p:txBody>
        </p:sp>
      </p:grpSp>
      <p:pic>
        <p:nvPicPr>
          <p:cNvPr id="23567" name="Picture 3" descr="NERSC1985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80094" y="5600700"/>
            <a:ext cx="43440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NERSC-CrayYMP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12332" y="4483100"/>
            <a:ext cx="694267" cy="520700"/>
          </a:xfrm>
          <a:prstGeom prst="rect">
            <a:avLst/>
          </a:prstGeom>
        </p:spPr>
      </p:pic>
      <p:pic>
        <p:nvPicPr>
          <p:cNvPr id="4" name="Picture 3" descr="NERSC-T3E.jp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60700" y="3632559"/>
            <a:ext cx="659692" cy="418741"/>
          </a:xfrm>
          <a:prstGeom prst="rect">
            <a:avLst/>
          </a:prstGeom>
        </p:spPr>
      </p:pic>
      <p:pic>
        <p:nvPicPr>
          <p:cNvPr id="5" name="Picture 4" descr="ORNL-Cheetah-IBMSP4-2004.jp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82042" y="4457700"/>
            <a:ext cx="680357" cy="381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37163" y="2404886"/>
            <a:ext cx="760338" cy="42721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67400" y="2225040"/>
            <a:ext cx="698500" cy="39116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7600" y="3066829"/>
            <a:ext cx="683021" cy="50187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26100" y="2973574"/>
            <a:ext cx="482600" cy="46363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84400" y="3944184"/>
            <a:ext cx="647700" cy="627815"/>
          </a:xfrm>
          <a:prstGeom prst="rect">
            <a:avLst/>
          </a:prstGeom>
        </p:spPr>
      </p:pic>
      <p:grpSp>
        <p:nvGrpSpPr>
          <p:cNvPr id="19" name="Group 36"/>
          <p:cNvGrpSpPr>
            <a:grpSpLocks/>
          </p:cNvGrpSpPr>
          <p:nvPr/>
        </p:nvGrpSpPr>
        <p:grpSpPr bwMode="auto">
          <a:xfrm>
            <a:off x="5600699" y="2590797"/>
            <a:ext cx="1600201" cy="1956041"/>
            <a:chOff x="1673411" y="5016381"/>
            <a:chExt cx="1694331" cy="1441526"/>
          </a:xfrm>
        </p:grpSpPr>
        <p:sp>
          <p:nvSpPr>
            <p:cNvPr id="20" name="Up Arrow 19"/>
            <p:cNvSpPr/>
            <p:nvPr/>
          </p:nvSpPr>
          <p:spPr>
            <a:xfrm>
              <a:off x="2224741" y="5016381"/>
              <a:ext cx="304800" cy="863568"/>
            </a:xfrm>
            <a:prstGeom prst="upArrow">
              <a:avLst/>
            </a:prstGeom>
            <a:solidFill>
              <a:srgbClr val="004F37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00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673411" y="5936223"/>
              <a:ext cx="1694331" cy="521684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effectLst>
              <a:glow rad="444500">
                <a:schemeClr val="bg1">
                  <a:alpha val="75000"/>
                </a:schemeClr>
              </a:glow>
              <a:softEdge rad="317500"/>
            </a:effectLst>
          </p:spPr>
          <p:txBody>
            <a:bodyPr wrap="square">
              <a:spAutoFit/>
              <a:scene3d>
                <a:camera prst="orthographicFront">
                  <a:rot lat="0" lon="0" rev="0"/>
                </a:camera>
                <a:lightRig rig="threePt" dir="t"/>
              </a:scene3d>
            </a:bodyPr>
            <a:lstStyle/>
            <a:p>
              <a:pPr>
                <a:defRPr/>
              </a:pPr>
              <a:r>
                <a:rPr lang="en-US" sz="2000" dirty="0" err="1" smtClean="0">
                  <a:solidFill>
                    <a:srgbClr val="004F37"/>
                  </a:solidFill>
                </a:rPr>
                <a:t>Manycore</a:t>
              </a:r>
              <a:r>
                <a:rPr lang="en-US" sz="2000" dirty="0" smtClean="0">
                  <a:solidFill>
                    <a:srgbClr val="004F37"/>
                  </a:solidFill>
                </a:rPr>
                <a:t> Parallelism</a:t>
              </a:r>
              <a:endParaRPr lang="en-US" sz="2000" dirty="0">
                <a:solidFill>
                  <a:srgbClr val="004F37"/>
                </a:solidFill>
              </a:endParaRP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6705600" y="2209800"/>
            <a:ext cx="1219200" cy="1015663"/>
          </a:xfrm>
          <a:prstGeom prst="rect">
            <a:avLst/>
          </a:prstGeom>
          <a:solidFill>
            <a:schemeClr val="bg1">
              <a:alpha val="70000"/>
            </a:schemeClr>
          </a:solidFill>
          <a:effectLst>
            <a:glow rad="254000">
              <a:schemeClr val="bg1">
                <a:alpha val="80000"/>
              </a:schemeClr>
            </a:glow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</a:rPr>
              <a:t>More, slower cores</a:t>
            </a:r>
            <a:endParaRPr lang="en-US" sz="1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4" name="Up Arrow 23"/>
          <p:cNvSpPr/>
          <p:nvPr/>
        </p:nvSpPr>
        <p:spPr bwMode="auto">
          <a:xfrm>
            <a:off x="7175501" y="1905000"/>
            <a:ext cx="292099" cy="342900"/>
          </a:xfrm>
          <a:prstGeom prst="upArrow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000"/>
          </a:p>
        </p:txBody>
      </p:sp>
      <p:sp>
        <p:nvSpPr>
          <p:cNvPr id="25" name="Down Arrow 24"/>
          <p:cNvSpPr/>
          <p:nvPr/>
        </p:nvSpPr>
        <p:spPr>
          <a:xfrm>
            <a:off x="4610100" y="4152900"/>
            <a:ext cx="292100" cy="609600"/>
          </a:xfrm>
          <a:prstGeom prst="downArrow">
            <a:avLst/>
          </a:prstGeom>
          <a:solidFill>
            <a:srgbClr val="1134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26" name="TextBox 25"/>
          <p:cNvSpPr txBox="1"/>
          <p:nvPr/>
        </p:nvSpPr>
        <p:spPr>
          <a:xfrm>
            <a:off x="4267200" y="4800600"/>
            <a:ext cx="1536700" cy="707886"/>
          </a:xfrm>
          <a:prstGeom prst="rect">
            <a:avLst/>
          </a:prstGeom>
          <a:solidFill>
            <a:schemeClr val="bg1">
              <a:alpha val="70000"/>
            </a:schemeClr>
          </a:solidFill>
          <a:effectLst>
            <a:glow rad="254000">
              <a:schemeClr val="bg1">
                <a:alpha val="80000"/>
              </a:schemeClr>
            </a:glow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113457"/>
                </a:solidFill>
              </a:rPr>
              <a:t>Multicore parallelism</a:t>
            </a:r>
            <a:endParaRPr lang="en-US" sz="1800" dirty="0">
              <a:solidFill>
                <a:srgbClr val="113457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429000" y="5181600"/>
            <a:ext cx="685800" cy="707886"/>
          </a:xfrm>
          <a:prstGeom prst="rect">
            <a:avLst/>
          </a:prstGeom>
          <a:solidFill>
            <a:schemeClr val="bg1">
              <a:alpha val="70000"/>
            </a:schemeClr>
          </a:solidFill>
          <a:effectLst>
            <a:glow rad="254000">
              <a:schemeClr val="bg1">
                <a:alpha val="80000"/>
              </a:schemeClr>
            </a:glow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113457"/>
                </a:solidFill>
              </a:rPr>
              <a:t>ILP,</a:t>
            </a:r>
          </a:p>
          <a:p>
            <a:pPr algn="ctr"/>
            <a:r>
              <a:rPr lang="en-US" sz="2000" dirty="0" smtClean="0">
                <a:solidFill>
                  <a:srgbClr val="113457"/>
                </a:solidFill>
              </a:rPr>
              <a:t>TLP</a:t>
            </a:r>
            <a:endParaRPr lang="en-US" sz="1800" dirty="0">
              <a:solidFill>
                <a:srgbClr val="113457"/>
              </a:solidFill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Hardware Trend: More Parallelism at Lower Levels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7620000" y="838200"/>
            <a:ext cx="1600200" cy="1261884"/>
          </a:xfrm>
          <a:prstGeom prst="rect">
            <a:avLst/>
          </a:prstGeom>
          <a:solidFill>
            <a:schemeClr val="tx2">
              <a:lumMod val="20000"/>
              <a:lumOff val="80000"/>
              <a:alpha val="70000"/>
            </a:schemeClr>
          </a:solidFill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</a:rPr>
              <a:t>More, slower devices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; new levels of parallelism</a:t>
            </a:r>
            <a:endParaRPr lang="en-US" sz="20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0" name="Up Arrow 29"/>
          <p:cNvSpPr/>
          <p:nvPr/>
        </p:nvSpPr>
        <p:spPr bwMode="auto">
          <a:xfrm>
            <a:off x="3429000" y="4876800"/>
            <a:ext cx="292099" cy="342900"/>
          </a:xfrm>
          <a:prstGeom prst="upArrow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38466714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26" grpId="0" animBg="1"/>
      <p:bldP spid="27" grpId="0" animBg="1"/>
      <p:bldP spid="29" grpId="0" animBg="1"/>
      <p:bldP spid="3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Movement is Expensive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7190912" y="6356350"/>
            <a:ext cx="1648288" cy="365125"/>
          </a:xfrm>
          <a:prstGeom prst="rect">
            <a:avLst/>
          </a:prstGeom>
        </p:spPr>
        <p:txBody>
          <a:bodyPr/>
          <a:lstStyle/>
          <a:p>
            <a:fld id="{58D4B532-8D92-4A76-9CB9-4097789726D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4294967295"/>
          </p:nvPr>
        </p:nvSpPr>
        <p:spPr>
          <a:xfrm>
            <a:off x="283221" y="6356350"/>
            <a:ext cx="6287495" cy="365125"/>
          </a:xfrm>
          <a:prstGeom prst="rect">
            <a:avLst/>
          </a:prstGeom>
        </p:spPr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Communication Avoidance for Algorithms with Sparse All-to-all Interactions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2439" y="746827"/>
            <a:ext cx="702137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solidFill>
                  <a:srgbClr val="005581"/>
                </a:solidFill>
              </a:rPr>
              <a:t>CPU cycle time vs memory access time</a:t>
            </a:r>
            <a:endParaRPr lang="en-US" sz="3000" b="1" dirty="0">
              <a:solidFill>
                <a:srgbClr val="00558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83221" y="5933587"/>
            <a:ext cx="66418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rgbClr val="005581"/>
                </a:solidFill>
              </a:rPr>
              <a:t>Sources: </a:t>
            </a:r>
            <a:br>
              <a:rPr lang="en-US" sz="1400" dirty="0" smtClean="0">
                <a:solidFill>
                  <a:srgbClr val="005581"/>
                </a:solidFill>
              </a:rPr>
            </a:br>
            <a:r>
              <a:rPr lang="en-US" sz="1400" dirty="0" smtClean="0">
                <a:solidFill>
                  <a:srgbClr val="005581"/>
                </a:solidFill>
                <a:hlinkClick r:id="rId2"/>
              </a:rPr>
              <a:t>http</a:t>
            </a:r>
            <a:r>
              <a:rPr lang="en-US" sz="1400" dirty="0">
                <a:solidFill>
                  <a:srgbClr val="005581"/>
                </a:solidFill>
                <a:hlinkClick r:id="rId2"/>
              </a:rPr>
              <a:t>://</a:t>
            </a:r>
            <a:r>
              <a:rPr lang="en-US" sz="1400" dirty="0" smtClean="0">
                <a:solidFill>
                  <a:srgbClr val="005581"/>
                </a:solidFill>
                <a:hlinkClick r:id="rId2"/>
              </a:rPr>
              <a:t>csapp.cs.cmu.edu/2e/figures.html</a:t>
            </a:r>
            <a:r>
              <a:rPr lang="en-US" sz="1400" dirty="0" smtClean="0">
                <a:solidFill>
                  <a:srgbClr val="005581"/>
                </a:solidFill>
              </a:rPr>
              <a:t>,</a:t>
            </a:r>
            <a:r>
              <a:rPr lang="en-US" sz="1400" dirty="0">
                <a:solidFill>
                  <a:srgbClr val="005581"/>
                </a:solidFill>
              </a:rPr>
              <a:t> </a:t>
            </a:r>
            <a:r>
              <a:rPr lang="en-US" sz="1400" dirty="0" smtClean="0">
                <a:solidFill>
                  <a:srgbClr val="005581"/>
                </a:solidFill>
                <a:hlinkClick r:id="rId3"/>
              </a:rPr>
              <a:t>http</a:t>
            </a:r>
            <a:r>
              <a:rPr lang="en-US" sz="1400" dirty="0">
                <a:solidFill>
                  <a:srgbClr val="005581"/>
                </a:solidFill>
                <a:hlinkClick r:id="rId3"/>
              </a:rPr>
              <a:t>://</a:t>
            </a:r>
            <a:r>
              <a:rPr lang="en-US" sz="1400" dirty="0" smtClean="0">
                <a:solidFill>
                  <a:srgbClr val="005581"/>
                </a:solidFill>
                <a:hlinkClick r:id="rId3"/>
              </a:rPr>
              <a:t>csapp.cs.cmu.edu/3e/figures.html</a:t>
            </a:r>
            <a:endParaRPr lang="en-US" sz="1400" dirty="0" smtClean="0">
              <a:solidFill>
                <a:srgbClr val="005581"/>
              </a:solidFill>
            </a:endParaRPr>
          </a:p>
        </p:txBody>
      </p:sp>
      <p:graphicFrame>
        <p:nvGraphicFramePr>
          <p:cNvPr id="12" name="Chart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1211064"/>
              </p:ext>
            </p:extLst>
          </p:nvPr>
        </p:nvGraphicFramePr>
        <p:xfrm>
          <a:off x="512964" y="1425824"/>
          <a:ext cx="8270472" cy="46718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7786684" y="4483302"/>
            <a:ext cx="768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>
                <a:solidFill>
                  <a:srgbClr val="4E8F00"/>
                </a:solidFill>
              </a:rPr>
              <a:t>CPU</a:t>
            </a:r>
            <a:endParaRPr lang="en-US" b="1">
              <a:solidFill>
                <a:srgbClr val="4E8F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614532" y="4039947"/>
            <a:ext cx="9405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5581"/>
                </a:solidFill>
              </a:rPr>
              <a:t>SRAM</a:t>
            </a:r>
            <a:endParaRPr lang="en-US" b="1" dirty="0">
              <a:solidFill>
                <a:srgbClr val="00558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544790" y="3475281"/>
            <a:ext cx="9405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4"/>
                </a:solidFill>
              </a:rPr>
              <a:t>D</a:t>
            </a:r>
            <a:r>
              <a:rPr lang="en-US" b="1" dirty="0" smtClean="0">
                <a:solidFill>
                  <a:schemeClr val="accent4"/>
                </a:solidFill>
              </a:rPr>
              <a:t>RAM</a:t>
            </a:r>
            <a:endParaRPr lang="en-US" b="1" dirty="0">
              <a:solidFill>
                <a:schemeClr val="accent4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493813" y="2320569"/>
            <a:ext cx="9405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 smtClean="0">
                <a:solidFill>
                  <a:srgbClr val="FF0000"/>
                </a:solidFill>
              </a:rPr>
              <a:t>SSD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493813" y="1602233"/>
            <a:ext cx="9405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 smtClean="0">
                <a:solidFill>
                  <a:srgbClr val="C00000"/>
                </a:solidFill>
              </a:rPr>
              <a:t>Disk</a:t>
            </a:r>
            <a:endParaRPr lang="en-US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81511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Movement is Expensive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7190912" y="6356350"/>
            <a:ext cx="1648288" cy="365125"/>
          </a:xfrm>
          <a:prstGeom prst="rect">
            <a:avLst/>
          </a:prstGeom>
        </p:spPr>
        <p:txBody>
          <a:bodyPr/>
          <a:lstStyle/>
          <a:p>
            <a:fld id="{58D4B532-8D92-4A76-9CB9-4097789726D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4294967295"/>
          </p:nvPr>
        </p:nvSpPr>
        <p:spPr>
          <a:xfrm>
            <a:off x="283221" y="6356350"/>
            <a:ext cx="6287495" cy="365125"/>
          </a:xfrm>
          <a:prstGeom prst="rect">
            <a:avLst/>
          </a:prstGeom>
        </p:spPr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Communication Avoidance for Algorithms with Sparse All-to-all Interactions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21205" y="6447377"/>
            <a:ext cx="5637635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1400" dirty="0" smtClean="0"/>
              <a:t>Source: http</a:t>
            </a:r>
            <a:r>
              <a:rPr lang="en-US" sz="1400" dirty="0"/>
              <a:t>://</a:t>
            </a:r>
            <a:r>
              <a:rPr lang="en-US" sz="1400" dirty="0" err="1"/>
              <a:t>slideplayer.com</a:t>
            </a:r>
            <a:r>
              <a:rPr lang="en-US" sz="1400" dirty="0"/>
              <a:t>/slide/7541288/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405050" y="1472962"/>
            <a:ext cx="8608220" cy="4732734"/>
            <a:chOff x="267890" y="973336"/>
            <a:chExt cx="8608220" cy="4911328"/>
          </a:xfrm>
        </p:grpSpPr>
        <p:sp>
          <p:nvSpPr>
            <p:cNvPr id="8" name="AutoShape 3"/>
            <p:cNvSpPr>
              <a:spLocks/>
            </p:cNvSpPr>
            <p:nvPr/>
          </p:nvSpPr>
          <p:spPr bwMode="auto">
            <a:xfrm>
              <a:off x="1518047" y="2634259"/>
              <a:ext cx="2411016" cy="750094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336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18240" y="0"/>
                  </a:lnTo>
                  <a:cubicBezTo>
                    <a:pt x="18240" y="0"/>
                    <a:pt x="3360" y="0"/>
                    <a:pt x="3360" y="0"/>
                  </a:cubicBezTo>
                  <a:close/>
                  <a:moveTo>
                    <a:pt x="3360" y="0"/>
                  </a:moveTo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1pPr>
              <a:lvl2pPr marL="321440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2pPr>
              <a:lvl3pPr marL="642882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3pPr>
              <a:lvl4pPr marL="964323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4pPr>
              <a:lvl5pPr marL="1285763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5pPr>
              <a:lvl6pPr marL="1607205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6pPr>
              <a:lvl7pPr marL="1928645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7pPr>
              <a:lvl8pPr marL="2250086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8pPr>
              <a:lvl9pPr marL="2571527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9pPr>
            </a:lstStyle>
            <a:p>
              <a:r>
                <a:rPr lang="en-US" sz="2500" b="1" dirty="0" smtClean="0">
                  <a:solidFill>
                    <a:schemeClr val="bg1"/>
                  </a:solidFill>
                  <a:latin typeface="Helvetica" charset="0"/>
                  <a:ea typeface="Helvetica" charset="0"/>
                  <a:cs typeface="Helvetica" charset="0"/>
                </a:rPr>
                <a:t>120 </a:t>
              </a:r>
              <a:r>
                <a:rPr lang="en-US" sz="2500" b="1" dirty="0" err="1" smtClean="0">
                  <a:solidFill>
                    <a:schemeClr val="bg1"/>
                  </a:solidFill>
                  <a:latin typeface="Helvetica" charset="0"/>
                  <a:ea typeface="Helvetica" charset="0"/>
                  <a:cs typeface="Helvetica" charset="0"/>
                </a:rPr>
                <a:t>pJ</a:t>
              </a:r>
              <a:endParaRPr lang="en-US" sz="2500" b="1" dirty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endParaRPr>
            </a:p>
          </p:txBody>
        </p:sp>
        <p:sp>
          <p:nvSpPr>
            <p:cNvPr id="9" name="AutoShape 4"/>
            <p:cNvSpPr>
              <a:spLocks/>
            </p:cNvSpPr>
            <p:nvPr/>
          </p:nvSpPr>
          <p:spPr bwMode="auto">
            <a:xfrm>
              <a:off x="678656" y="4304110"/>
              <a:ext cx="4080866" cy="750094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19615" y="0"/>
                  </a:lnTo>
                  <a:lnTo>
                    <a:pt x="1985" y="0"/>
                  </a:lnTo>
                  <a:lnTo>
                    <a:pt x="0" y="21600"/>
                  </a:lnTo>
                  <a:cubicBezTo>
                    <a:pt x="0" y="21600"/>
                    <a:pt x="21600" y="21600"/>
                    <a:pt x="21600" y="21600"/>
                  </a:cubicBezTo>
                  <a:close/>
                  <a:moveTo>
                    <a:pt x="21600" y="21600"/>
                  </a:move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1pPr>
              <a:lvl2pPr marL="321440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2pPr>
              <a:lvl3pPr marL="642882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3pPr>
              <a:lvl4pPr marL="964323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4pPr>
              <a:lvl5pPr marL="1285763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5pPr>
              <a:lvl6pPr marL="1607205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6pPr>
              <a:lvl7pPr marL="1928645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7pPr>
              <a:lvl8pPr marL="2250086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8pPr>
              <a:lvl9pPr marL="2571527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9pPr>
            </a:lstStyle>
            <a:p>
              <a:r>
                <a:rPr lang="en-US" sz="2500" b="1" dirty="0" smtClean="0">
                  <a:solidFill>
                    <a:schemeClr val="bg1"/>
                  </a:solidFill>
                  <a:latin typeface="Helvetica" charset="0"/>
                  <a:ea typeface="Helvetica" charset="0"/>
                  <a:cs typeface="Helvetica" charset="0"/>
                </a:rPr>
                <a:t>2000 </a:t>
              </a:r>
              <a:r>
                <a:rPr lang="en-US" sz="2500" b="1" dirty="0" err="1" smtClean="0">
                  <a:solidFill>
                    <a:schemeClr val="bg1"/>
                  </a:solidFill>
                  <a:latin typeface="Helvetica" charset="0"/>
                  <a:ea typeface="Helvetica" charset="0"/>
                  <a:cs typeface="Helvetica" charset="0"/>
                </a:rPr>
                <a:t>pJ</a:t>
              </a:r>
              <a:endParaRPr lang="en-US" sz="2500" b="1" dirty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endParaRPr>
            </a:p>
          </p:txBody>
        </p:sp>
        <p:sp>
          <p:nvSpPr>
            <p:cNvPr id="10" name="AutoShape 5"/>
            <p:cNvSpPr>
              <a:spLocks/>
            </p:cNvSpPr>
            <p:nvPr/>
          </p:nvSpPr>
          <p:spPr bwMode="auto">
            <a:xfrm>
              <a:off x="1098353" y="3473649"/>
              <a:ext cx="3241476" cy="741164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469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19131" y="0"/>
                  </a:lnTo>
                  <a:cubicBezTo>
                    <a:pt x="19131" y="0"/>
                    <a:pt x="2469" y="0"/>
                    <a:pt x="2469" y="0"/>
                  </a:cubicBezTo>
                  <a:close/>
                  <a:moveTo>
                    <a:pt x="2469" y="0"/>
                  </a:moveTo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1pPr>
              <a:lvl2pPr marL="321440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2pPr>
              <a:lvl3pPr marL="642882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3pPr>
              <a:lvl4pPr marL="964323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4pPr>
              <a:lvl5pPr marL="1285763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5pPr>
              <a:lvl6pPr marL="1607205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6pPr>
              <a:lvl7pPr marL="1928645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7pPr>
              <a:lvl8pPr marL="2250086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8pPr>
              <a:lvl9pPr marL="2571527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9pPr>
            </a:lstStyle>
            <a:p>
              <a:r>
                <a:rPr lang="en-US" sz="2500" b="1" dirty="0" smtClean="0">
                  <a:solidFill>
                    <a:schemeClr val="bg1"/>
                  </a:solidFill>
                  <a:latin typeface="Helvetica" charset="0"/>
                  <a:ea typeface="Helvetica" charset="0"/>
                  <a:cs typeface="Helvetica" charset="0"/>
                </a:rPr>
                <a:t>250 </a:t>
              </a:r>
              <a:r>
                <a:rPr lang="en-US" sz="2500" b="1" dirty="0" err="1" smtClean="0">
                  <a:solidFill>
                    <a:schemeClr val="bg1"/>
                  </a:solidFill>
                  <a:latin typeface="Helvetica" charset="0"/>
                  <a:ea typeface="Helvetica" charset="0"/>
                  <a:cs typeface="Helvetica" charset="0"/>
                </a:rPr>
                <a:t>pJ</a:t>
              </a:r>
              <a:endParaRPr lang="en-US" sz="2500" b="1" dirty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endParaRPr>
            </a:p>
          </p:txBody>
        </p:sp>
        <p:sp>
          <p:nvSpPr>
            <p:cNvPr id="11" name="AutoShape 6"/>
            <p:cNvSpPr>
              <a:spLocks/>
            </p:cNvSpPr>
            <p:nvPr/>
          </p:nvSpPr>
          <p:spPr bwMode="auto">
            <a:xfrm>
              <a:off x="267890" y="5143500"/>
              <a:ext cx="4911328" cy="741164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63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19970" y="0"/>
                  </a:lnTo>
                  <a:cubicBezTo>
                    <a:pt x="19970" y="0"/>
                    <a:pt x="1630" y="0"/>
                    <a:pt x="1630" y="0"/>
                  </a:cubicBezTo>
                  <a:close/>
                  <a:moveTo>
                    <a:pt x="1630" y="0"/>
                  </a:move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1pPr>
              <a:lvl2pPr marL="321440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2pPr>
              <a:lvl3pPr marL="642882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3pPr>
              <a:lvl4pPr marL="964323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4pPr>
              <a:lvl5pPr marL="1285763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5pPr>
              <a:lvl6pPr marL="1607205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6pPr>
              <a:lvl7pPr marL="1928645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7pPr>
              <a:lvl8pPr marL="2250086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8pPr>
              <a:lvl9pPr marL="2571527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9pPr>
            </a:lstStyle>
            <a:p>
              <a:r>
                <a:rPr lang="en-US" sz="2500" b="1" dirty="0" smtClean="0">
                  <a:solidFill>
                    <a:schemeClr val="bg1"/>
                  </a:solidFill>
                  <a:latin typeface="Helvetica" charset="0"/>
                  <a:ea typeface="Helvetica" charset="0"/>
                  <a:cs typeface="Helvetica" charset="0"/>
                </a:rPr>
                <a:t>~2500 </a:t>
              </a:r>
              <a:r>
                <a:rPr lang="en-US" sz="2500" b="1" dirty="0" err="1" smtClean="0">
                  <a:solidFill>
                    <a:schemeClr val="bg1"/>
                  </a:solidFill>
                  <a:latin typeface="Helvetica" charset="0"/>
                  <a:ea typeface="Helvetica" charset="0"/>
                  <a:cs typeface="Helvetica" charset="0"/>
                </a:rPr>
                <a:t>pJ</a:t>
              </a:r>
              <a:endParaRPr lang="en-US" sz="2500" b="1" dirty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endParaRPr>
            </a:p>
          </p:txBody>
        </p:sp>
        <p:sp>
          <p:nvSpPr>
            <p:cNvPr id="12" name="AutoShape 7"/>
            <p:cNvSpPr>
              <a:spLocks/>
            </p:cNvSpPr>
            <p:nvPr/>
          </p:nvSpPr>
          <p:spPr bwMode="auto">
            <a:xfrm>
              <a:off x="2348508" y="973336"/>
              <a:ext cx="741164" cy="741164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10800" y="0"/>
                  </a:lnTo>
                  <a:cubicBezTo>
                    <a:pt x="1080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1pPr>
              <a:lvl2pPr marL="321440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2pPr>
              <a:lvl3pPr marL="642882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3pPr>
              <a:lvl4pPr marL="964323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4pPr>
              <a:lvl5pPr marL="1285763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5pPr>
              <a:lvl6pPr marL="1607205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6pPr>
              <a:lvl7pPr marL="1928645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7pPr>
              <a:lvl8pPr marL="2250086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8pPr>
              <a:lvl9pPr marL="2571527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9pPr>
            </a:lstStyle>
            <a:p>
              <a:endParaRPr lang="en-US" b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endParaRPr>
            </a:p>
          </p:txBody>
        </p:sp>
        <p:sp>
          <p:nvSpPr>
            <p:cNvPr id="13" name="AutoShape 8"/>
            <p:cNvSpPr>
              <a:spLocks/>
            </p:cNvSpPr>
            <p:nvPr/>
          </p:nvSpPr>
          <p:spPr bwMode="auto">
            <a:xfrm>
              <a:off x="1937742" y="1803798"/>
              <a:ext cx="1571625" cy="741164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5093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16507" y="0"/>
                  </a:lnTo>
                  <a:cubicBezTo>
                    <a:pt x="16507" y="0"/>
                    <a:pt x="5093" y="0"/>
                    <a:pt x="5093" y="0"/>
                  </a:cubicBezTo>
                  <a:close/>
                  <a:moveTo>
                    <a:pt x="5093" y="0"/>
                  </a:moveTo>
                </a:path>
              </a:pathLst>
            </a:custGeom>
            <a:solidFill>
              <a:srgbClr val="4E8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1pPr>
              <a:lvl2pPr marL="321440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2pPr>
              <a:lvl3pPr marL="642882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3pPr>
              <a:lvl4pPr marL="964323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4pPr>
              <a:lvl5pPr marL="1285763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5pPr>
              <a:lvl6pPr marL="1607205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6pPr>
              <a:lvl7pPr marL="1928645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7pPr>
              <a:lvl8pPr marL="2250086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8pPr>
              <a:lvl9pPr marL="2571527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9pPr>
            </a:lstStyle>
            <a:p>
              <a:r>
                <a:rPr lang="en-US" sz="2300" b="1" dirty="0" smtClean="0">
                  <a:solidFill>
                    <a:schemeClr val="bg1"/>
                  </a:solidFill>
                  <a:latin typeface="Helvetica" charset="0"/>
                  <a:ea typeface="Helvetica" charset="0"/>
                  <a:cs typeface="Helvetica" charset="0"/>
                </a:rPr>
                <a:t>100 </a:t>
              </a:r>
              <a:r>
                <a:rPr lang="en-US" sz="2300" b="1" dirty="0" err="1" smtClean="0">
                  <a:solidFill>
                    <a:schemeClr val="bg1"/>
                  </a:solidFill>
                  <a:latin typeface="Helvetica" charset="0"/>
                  <a:ea typeface="Helvetica" charset="0"/>
                  <a:cs typeface="Helvetica" charset="0"/>
                </a:rPr>
                <a:t>pJ</a:t>
              </a:r>
              <a:endParaRPr lang="en-US" sz="2300" b="1" dirty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endParaRPr>
            </a:p>
          </p:txBody>
        </p:sp>
        <p:sp>
          <p:nvSpPr>
            <p:cNvPr id="14" name="Line 9"/>
            <p:cNvSpPr>
              <a:spLocks noChangeShapeType="1"/>
            </p:cNvSpPr>
            <p:nvPr/>
          </p:nvSpPr>
          <p:spPr bwMode="auto">
            <a:xfrm flipH="1">
              <a:off x="5258471" y="5882432"/>
              <a:ext cx="3599780" cy="0"/>
            </a:xfrm>
            <a:prstGeom prst="line">
              <a:avLst/>
            </a:prstGeom>
            <a:noFill/>
            <a:ln w="12700" cap="flat">
              <a:solidFill>
                <a:srgbClr val="E1E1E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1pPr>
              <a:lvl2pPr marL="321440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2pPr>
              <a:lvl3pPr marL="642882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3pPr>
              <a:lvl4pPr marL="964323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4pPr>
              <a:lvl5pPr marL="1285763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5pPr>
              <a:lvl6pPr marL="1607205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6pPr>
              <a:lvl7pPr marL="1928645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7pPr>
              <a:lvl8pPr marL="2250086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8pPr>
              <a:lvl9pPr marL="2571527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9pPr>
            </a:lstStyle>
            <a:p>
              <a:endParaRPr lang="en-US"/>
            </a:p>
          </p:txBody>
        </p:sp>
        <p:sp>
          <p:nvSpPr>
            <p:cNvPr id="15" name="Line 10"/>
            <p:cNvSpPr>
              <a:spLocks noChangeShapeType="1"/>
            </p:cNvSpPr>
            <p:nvPr/>
          </p:nvSpPr>
          <p:spPr bwMode="auto">
            <a:xfrm flipH="1">
              <a:off x="4848820" y="5045274"/>
              <a:ext cx="4009429" cy="0"/>
            </a:xfrm>
            <a:prstGeom prst="line">
              <a:avLst/>
            </a:prstGeom>
            <a:noFill/>
            <a:ln w="12700" cap="flat">
              <a:solidFill>
                <a:srgbClr val="E1E1E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1pPr>
              <a:lvl2pPr marL="321440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2pPr>
              <a:lvl3pPr marL="642882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3pPr>
              <a:lvl4pPr marL="964323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4pPr>
              <a:lvl5pPr marL="1285763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5pPr>
              <a:lvl6pPr marL="1607205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6pPr>
              <a:lvl7pPr marL="1928645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7pPr>
              <a:lvl8pPr marL="2250086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8pPr>
              <a:lvl9pPr marL="2571527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9pPr>
            </a:lstStyle>
            <a:p>
              <a:endParaRPr lang="en-US"/>
            </a:p>
          </p:txBody>
        </p:sp>
        <p:sp>
          <p:nvSpPr>
            <p:cNvPr id="16" name="Line 11"/>
            <p:cNvSpPr>
              <a:spLocks noChangeShapeType="1"/>
            </p:cNvSpPr>
            <p:nvPr/>
          </p:nvSpPr>
          <p:spPr bwMode="auto">
            <a:xfrm flipH="1">
              <a:off x="4446984" y="4205883"/>
              <a:ext cx="4411266" cy="0"/>
            </a:xfrm>
            <a:prstGeom prst="line">
              <a:avLst/>
            </a:prstGeom>
            <a:noFill/>
            <a:ln w="12700" cap="flat">
              <a:solidFill>
                <a:srgbClr val="E1E1E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1pPr>
              <a:lvl2pPr marL="321440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2pPr>
              <a:lvl3pPr marL="642882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3pPr>
              <a:lvl4pPr marL="964323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4pPr>
              <a:lvl5pPr marL="1285763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5pPr>
              <a:lvl6pPr marL="1607205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6pPr>
              <a:lvl7pPr marL="1928645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7pPr>
              <a:lvl8pPr marL="2250086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8pPr>
              <a:lvl9pPr marL="2571527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9pPr>
            </a:lstStyle>
            <a:p>
              <a:endParaRPr lang="en-US"/>
            </a:p>
          </p:txBody>
        </p:sp>
        <p:sp>
          <p:nvSpPr>
            <p:cNvPr id="17" name="Line 12"/>
            <p:cNvSpPr>
              <a:spLocks noChangeShapeType="1"/>
            </p:cNvSpPr>
            <p:nvPr/>
          </p:nvSpPr>
          <p:spPr bwMode="auto">
            <a:xfrm flipH="1">
              <a:off x="4027289" y="3375422"/>
              <a:ext cx="4830962" cy="0"/>
            </a:xfrm>
            <a:prstGeom prst="line">
              <a:avLst/>
            </a:prstGeom>
            <a:noFill/>
            <a:ln w="12700" cap="flat">
              <a:solidFill>
                <a:srgbClr val="E1E1E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1pPr>
              <a:lvl2pPr marL="321440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2pPr>
              <a:lvl3pPr marL="642882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3pPr>
              <a:lvl4pPr marL="964323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4pPr>
              <a:lvl5pPr marL="1285763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5pPr>
              <a:lvl6pPr marL="1607205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6pPr>
              <a:lvl7pPr marL="1928645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7pPr>
              <a:lvl8pPr marL="2250086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8pPr>
              <a:lvl9pPr marL="2571527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9pPr>
            </a:lstStyle>
            <a:p>
              <a:endParaRPr lang="en-US"/>
            </a:p>
          </p:txBody>
        </p:sp>
        <p:sp>
          <p:nvSpPr>
            <p:cNvPr id="18" name="Rectangle 17"/>
            <p:cNvSpPr>
              <a:spLocks/>
            </p:cNvSpPr>
            <p:nvPr/>
          </p:nvSpPr>
          <p:spPr bwMode="auto">
            <a:xfrm>
              <a:off x="1452812" y="1139836"/>
              <a:ext cx="641201" cy="399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1pPr>
              <a:lvl2pPr marL="321440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2pPr>
              <a:lvl3pPr marL="642882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3pPr>
              <a:lvl4pPr marL="964323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4pPr>
              <a:lvl5pPr marL="1285763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5pPr>
              <a:lvl6pPr marL="1607205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6pPr>
              <a:lvl7pPr marL="1928645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7pPr>
              <a:lvl8pPr marL="2250086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8pPr>
              <a:lvl9pPr marL="2571527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9pPr>
            </a:lstStyle>
            <a:p>
              <a:pPr algn="r"/>
              <a:r>
                <a:rPr lang="en-US" sz="2500" b="1" dirty="0" smtClean="0">
                  <a:solidFill>
                    <a:schemeClr val="tx1"/>
                  </a:solidFill>
                  <a:latin typeface="Helvetica" charset="0"/>
                  <a:ea typeface="Helvetica" charset="0"/>
                  <a:cs typeface="Helvetica" charset="0"/>
                </a:rPr>
                <a:t>6 </a:t>
              </a:r>
              <a:r>
                <a:rPr lang="en-US" sz="2500" b="1" dirty="0" err="1" smtClean="0">
                  <a:solidFill>
                    <a:schemeClr val="tx1"/>
                  </a:solidFill>
                  <a:latin typeface="Helvetica" charset="0"/>
                  <a:ea typeface="Helvetica" charset="0"/>
                  <a:cs typeface="Helvetica" charset="0"/>
                </a:rPr>
                <a:t>pJ</a:t>
              </a:r>
              <a:endParaRPr lang="en-US" sz="2500" b="1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endParaRPr>
            </a:p>
          </p:txBody>
        </p:sp>
        <p:sp>
          <p:nvSpPr>
            <p:cNvPr id="19" name="Line 14"/>
            <p:cNvSpPr>
              <a:spLocks noChangeShapeType="1"/>
            </p:cNvSpPr>
            <p:nvPr/>
          </p:nvSpPr>
          <p:spPr bwMode="auto">
            <a:xfrm rot="10800000">
              <a:off x="2152054" y="1366243"/>
              <a:ext cx="568152" cy="100459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oval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1pPr>
              <a:lvl2pPr marL="321440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2pPr>
              <a:lvl3pPr marL="642882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3pPr>
              <a:lvl4pPr marL="964323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4pPr>
              <a:lvl5pPr marL="1285763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5pPr>
              <a:lvl6pPr marL="1607205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6pPr>
              <a:lvl7pPr marL="1928645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7pPr>
              <a:lvl8pPr marL="2250086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8pPr>
              <a:lvl9pPr marL="2571527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9pPr>
            </a:lstStyle>
            <a:p>
              <a:endParaRPr lang="en-US"/>
            </a:p>
          </p:txBody>
        </p:sp>
        <p:sp>
          <p:nvSpPr>
            <p:cNvPr id="20" name="Line 15"/>
            <p:cNvSpPr>
              <a:spLocks noChangeShapeType="1"/>
            </p:cNvSpPr>
            <p:nvPr/>
          </p:nvSpPr>
          <p:spPr bwMode="auto">
            <a:xfrm flipH="1">
              <a:off x="3588618" y="2536031"/>
              <a:ext cx="5269632" cy="0"/>
            </a:xfrm>
            <a:prstGeom prst="line">
              <a:avLst/>
            </a:prstGeom>
            <a:noFill/>
            <a:ln w="12700" cap="flat">
              <a:solidFill>
                <a:srgbClr val="E1E1E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1pPr>
              <a:lvl2pPr marL="321440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2pPr>
              <a:lvl3pPr marL="642882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3pPr>
              <a:lvl4pPr marL="964323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4pPr>
              <a:lvl5pPr marL="1285763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5pPr>
              <a:lvl6pPr marL="1607205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6pPr>
              <a:lvl7pPr marL="1928645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7pPr>
              <a:lvl8pPr marL="2250086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8pPr>
              <a:lvl9pPr marL="2571527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9pPr>
            </a:lstStyle>
            <a:p>
              <a:endParaRPr lang="en-US"/>
            </a:p>
          </p:txBody>
        </p:sp>
        <p:sp>
          <p:nvSpPr>
            <p:cNvPr id="21" name="Line 16"/>
            <p:cNvSpPr>
              <a:spLocks noChangeShapeType="1"/>
            </p:cNvSpPr>
            <p:nvPr/>
          </p:nvSpPr>
          <p:spPr bwMode="auto">
            <a:xfrm flipH="1">
              <a:off x="3187898" y="1714500"/>
              <a:ext cx="5670352" cy="0"/>
            </a:xfrm>
            <a:prstGeom prst="line">
              <a:avLst/>
            </a:prstGeom>
            <a:noFill/>
            <a:ln w="12700" cap="flat">
              <a:solidFill>
                <a:srgbClr val="E1E1E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1pPr>
              <a:lvl2pPr marL="321440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2pPr>
              <a:lvl3pPr marL="642882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3pPr>
              <a:lvl4pPr marL="964323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4pPr>
              <a:lvl5pPr marL="1285763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5pPr>
              <a:lvl6pPr marL="1607205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6pPr>
              <a:lvl7pPr marL="1928645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7pPr>
              <a:lvl8pPr marL="2250086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8pPr>
              <a:lvl9pPr marL="2571527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9pPr>
            </a:lstStyle>
            <a:p>
              <a:endParaRPr lang="en-US"/>
            </a:p>
          </p:txBody>
        </p:sp>
        <p:sp>
          <p:nvSpPr>
            <p:cNvPr id="22" name="Rectangle 21"/>
            <p:cNvSpPr>
              <a:spLocks/>
            </p:cNvSpPr>
            <p:nvPr/>
          </p:nvSpPr>
          <p:spPr bwMode="auto">
            <a:xfrm>
              <a:off x="5259585" y="5317630"/>
              <a:ext cx="3598664" cy="5536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b"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1pPr>
              <a:lvl2pPr marL="321440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2pPr>
              <a:lvl3pPr marL="642882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3pPr>
              <a:lvl4pPr marL="964323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4pPr>
              <a:lvl5pPr marL="1285763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5pPr>
              <a:lvl6pPr marL="1607205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6pPr>
              <a:lvl7pPr marL="1928645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7pPr>
              <a:lvl8pPr marL="2250086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8pPr>
              <a:lvl9pPr marL="2571527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9pPr>
            </a:lstStyle>
            <a:p>
              <a:pPr algn="l">
                <a:spcBef>
                  <a:spcPts val="1687"/>
                </a:spcBef>
              </a:pPr>
              <a:r>
                <a:rPr lang="en-US" sz="2000" dirty="0" smtClean="0">
                  <a:solidFill>
                    <a:schemeClr val="tx1"/>
                  </a:solidFill>
                  <a:latin typeface="+mn-lt"/>
                  <a:ea typeface="ＭＳ Ｐゴシック" charset="0"/>
                  <a:cs typeface="Helvetica Neue Light"/>
                  <a:sym typeface="Baskerville" charset="0"/>
                </a:rPr>
                <a:t>Cost to move data off chip </a:t>
              </a:r>
              <a:br>
                <a:rPr lang="en-US" sz="2000" dirty="0" smtClean="0">
                  <a:solidFill>
                    <a:schemeClr val="tx1"/>
                  </a:solidFill>
                  <a:latin typeface="+mn-lt"/>
                  <a:ea typeface="ＭＳ Ｐゴシック" charset="0"/>
                  <a:cs typeface="Helvetica Neue Light"/>
                  <a:sym typeface="Baskerville" charset="0"/>
                </a:rPr>
              </a:br>
              <a:r>
                <a:rPr lang="en-US" sz="2000" dirty="0" smtClean="0">
                  <a:solidFill>
                    <a:schemeClr val="tx1"/>
                  </a:solidFill>
                  <a:latin typeface="+mn-lt"/>
                  <a:ea typeface="ＭＳ Ｐゴシック" charset="0"/>
                  <a:cs typeface="Helvetica Neue Light"/>
                  <a:sym typeface="Baskerville" charset="0"/>
                </a:rPr>
                <a:t>   to a neighboring node</a:t>
              </a:r>
              <a:endParaRPr lang="en-US" sz="2000" dirty="0">
                <a:solidFill>
                  <a:schemeClr val="tx1"/>
                </a:solidFill>
                <a:latin typeface="+mn-lt"/>
                <a:ea typeface="ＭＳ Ｐゴシック" charset="0"/>
                <a:cs typeface="Helvetica Neue Light"/>
                <a:sym typeface="Baskerville" charset="0"/>
              </a:endParaRPr>
            </a:p>
          </p:txBody>
        </p:sp>
        <p:sp>
          <p:nvSpPr>
            <p:cNvPr id="23" name="Rectangle 22"/>
            <p:cNvSpPr>
              <a:spLocks/>
            </p:cNvSpPr>
            <p:nvPr/>
          </p:nvSpPr>
          <p:spPr bwMode="auto">
            <a:xfrm>
              <a:off x="4848820" y="4491634"/>
              <a:ext cx="4009429" cy="5536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b"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1pPr>
              <a:lvl2pPr marL="321440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2pPr>
              <a:lvl3pPr marL="642882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3pPr>
              <a:lvl4pPr marL="964323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4pPr>
              <a:lvl5pPr marL="1285763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5pPr>
              <a:lvl6pPr marL="1607205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6pPr>
              <a:lvl7pPr marL="1928645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7pPr>
              <a:lvl8pPr marL="2250086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8pPr>
              <a:lvl9pPr marL="2571527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9pPr>
            </a:lstStyle>
            <a:p>
              <a:pPr algn="l">
                <a:spcBef>
                  <a:spcPts val="1687"/>
                </a:spcBef>
              </a:pPr>
              <a:r>
                <a:rPr lang="en-US" sz="2000" dirty="0" smtClean="0">
                  <a:solidFill>
                    <a:schemeClr val="tx1"/>
                  </a:solidFill>
                  <a:latin typeface="+mn-lt"/>
                  <a:ea typeface="ＭＳ Ｐゴシック" charset="0"/>
                  <a:cs typeface="Helvetica Neue Light"/>
                  <a:sym typeface="Baskerville" charset="0"/>
                </a:rPr>
                <a:t>Cost to move data off chip </a:t>
              </a:r>
              <a:br>
                <a:rPr lang="en-US" sz="2000" dirty="0" smtClean="0">
                  <a:solidFill>
                    <a:schemeClr val="tx1"/>
                  </a:solidFill>
                  <a:latin typeface="+mn-lt"/>
                  <a:ea typeface="ＭＳ Ｐゴシック" charset="0"/>
                  <a:cs typeface="Helvetica Neue Light"/>
                  <a:sym typeface="Baskerville" charset="0"/>
                </a:rPr>
              </a:br>
              <a:r>
                <a:rPr lang="en-US" sz="2000" dirty="0" smtClean="0">
                  <a:solidFill>
                    <a:schemeClr val="tx1"/>
                  </a:solidFill>
                  <a:latin typeface="+mn-lt"/>
                  <a:ea typeface="ＭＳ Ｐゴシック" charset="0"/>
                  <a:cs typeface="Helvetica Neue Light"/>
                  <a:sym typeface="Baskerville" charset="0"/>
                </a:rPr>
                <a:t>   into DRAM</a:t>
              </a:r>
              <a:endParaRPr lang="en-US" sz="2000" dirty="0">
                <a:solidFill>
                  <a:schemeClr val="tx1"/>
                </a:solidFill>
                <a:latin typeface="+mn-lt"/>
                <a:ea typeface="ＭＳ Ｐゴシック" charset="0"/>
                <a:cs typeface="Helvetica Neue Light"/>
                <a:sym typeface="Baskerville" charset="0"/>
              </a:endParaRPr>
            </a:p>
          </p:txBody>
        </p:sp>
        <p:sp>
          <p:nvSpPr>
            <p:cNvPr id="24" name="Rectangle 23"/>
            <p:cNvSpPr>
              <a:spLocks/>
            </p:cNvSpPr>
            <p:nvPr/>
          </p:nvSpPr>
          <p:spPr bwMode="auto">
            <a:xfrm>
              <a:off x="4446984" y="3652242"/>
              <a:ext cx="4411266" cy="5536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b"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1pPr>
              <a:lvl2pPr marL="321440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2pPr>
              <a:lvl3pPr marL="642882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3pPr>
              <a:lvl4pPr marL="964323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4pPr>
              <a:lvl5pPr marL="1285763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5pPr>
              <a:lvl6pPr marL="1607205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6pPr>
              <a:lvl7pPr marL="1928645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7pPr>
              <a:lvl8pPr marL="2250086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8pPr>
              <a:lvl9pPr marL="2571527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9pPr>
            </a:lstStyle>
            <a:p>
              <a:pPr algn="l">
                <a:spcBef>
                  <a:spcPts val="1687"/>
                </a:spcBef>
              </a:pPr>
              <a:r>
                <a:rPr lang="en-US" sz="2000" dirty="0" smtClean="0">
                  <a:solidFill>
                    <a:schemeClr val="tx1"/>
                  </a:solidFill>
                  <a:latin typeface="+mn-lt"/>
                  <a:ea typeface="ＭＳ Ｐゴシック" charset="0"/>
                  <a:cs typeface="Helvetica Neue Light"/>
                  <a:sym typeface="Baskerville" charset="0"/>
                </a:rPr>
                <a:t>Cost to move off-chip, </a:t>
              </a:r>
              <a:br>
                <a:rPr lang="en-US" sz="2000" dirty="0" smtClean="0">
                  <a:solidFill>
                    <a:schemeClr val="tx1"/>
                  </a:solidFill>
                  <a:latin typeface="+mn-lt"/>
                  <a:ea typeface="ＭＳ Ｐゴシック" charset="0"/>
                  <a:cs typeface="Helvetica Neue Light"/>
                  <a:sym typeface="Baskerville" charset="0"/>
                </a:rPr>
              </a:br>
              <a:r>
                <a:rPr lang="en-US" sz="2000" dirty="0" smtClean="0">
                  <a:solidFill>
                    <a:schemeClr val="tx1"/>
                  </a:solidFill>
                  <a:latin typeface="+mn-lt"/>
                  <a:ea typeface="ＭＳ Ｐゴシック" charset="0"/>
                  <a:cs typeface="Helvetica Neue Light"/>
                  <a:sym typeface="Baskerville" charset="0"/>
                </a:rPr>
                <a:t>   but stay within the package (SMP)</a:t>
              </a:r>
              <a:endParaRPr lang="en-US" sz="2000" dirty="0">
                <a:solidFill>
                  <a:schemeClr val="tx1"/>
                </a:solidFill>
                <a:latin typeface="+mn-lt"/>
                <a:ea typeface="ＭＳ Ｐゴシック" charset="0"/>
                <a:cs typeface="Helvetica Neue Light"/>
                <a:sym typeface="Baskerville" charset="0"/>
              </a:endParaRPr>
            </a:p>
          </p:txBody>
        </p:sp>
        <p:sp>
          <p:nvSpPr>
            <p:cNvPr id="25" name="Rectangle 24"/>
            <p:cNvSpPr>
              <a:spLocks/>
            </p:cNvSpPr>
            <p:nvPr/>
          </p:nvSpPr>
          <p:spPr bwMode="auto">
            <a:xfrm>
              <a:off x="4036219" y="2821782"/>
              <a:ext cx="4830962" cy="55364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b"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1pPr>
              <a:lvl2pPr marL="321440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2pPr>
              <a:lvl3pPr marL="642882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3pPr>
              <a:lvl4pPr marL="964323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4pPr>
              <a:lvl5pPr marL="1285763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5pPr>
              <a:lvl6pPr marL="1607205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6pPr>
              <a:lvl7pPr marL="1928645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7pPr>
              <a:lvl8pPr marL="2250086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8pPr>
              <a:lvl9pPr marL="2571527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9pPr>
            </a:lstStyle>
            <a:p>
              <a:pPr algn="l">
                <a:spcBef>
                  <a:spcPts val="1687"/>
                </a:spcBef>
              </a:pPr>
              <a:r>
                <a:rPr lang="en-US" sz="2000" dirty="0" smtClean="0">
                  <a:solidFill>
                    <a:schemeClr val="tx1"/>
                  </a:solidFill>
                  <a:latin typeface="+mn-lt"/>
                  <a:ea typeface="ＭＳ Ｐゴシック" charset="0"/>
                  <a:cs typeface="Helvetica Neue Light"/>
                  <a:sym typeface="Baskerville" charset="0"/>
                </a:rPr>
                <a:t>Cost to move data 20 mm on chip</a:t>
              </a:r>
              <a:endParaRPr lang="en-US" sz="2000" dirty="0">
                <a:solidFill>
                  <a:schemeClr val="tx1"/>
                </a:solidFill>
                <a:latin typeface="+mn-lt"/>
                <a:ea typeface="ＭＳ Ｐゴシック" charset="0"/>
                <a:cs typeface="Helvetica Neue Light"/>
                <a:sym typeface="Baskerville" charset="0"/>
              </a:endParaRPr>
            </a:p>
          </p:txBody>
        </p:sp>
        <p:sp>
          <p:nvSpPr>
            <p:cNvPr id="26" name="Rectangle 25"/>
            <p:cNvSpPr>
              <a:spLocks/>
            </p:cNvSpPr>
            <p:nvPr/>
          </p:nvSpPr>
          <p:spPr bwMode="auto">
            <a:xfrm>
              <a:off x="3607594" y="1982391"/>
              <a:ext cx="5268516" cy="55364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b"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1pPr>
              <a:lvl2pPr marL="321440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2pPr>
              <a:lvl3pPr marL="642882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3pPr>
              <a:lvl4pPr marL="964323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4pPr>
              <a:lvl5pPr marL="1285763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5pPr>
              <a:lvl6pPr marL="1607205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6pPr>
              <a:lvl7pPr marL="1928645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7pPr>
              <a:lvl8pPr marL="2250086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8pPr>
              <a:lvl9pPr marL="2571527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9pPr>
            </a:lstStyle>
            <a:p>
              <a:pPr algn="l">
                <a:spcBef>
                  <a:spcPts val="1687"/>
                </a:spcBef>
              </a:pPr>
              <a:r>
                <a:rPr lang="en-US" sz="2000" dirty="0">
                  <a:solidFill>
                    <a:schemeClr val="tx1"/>
                  </a:solidFill>
                  <a:latin typeface="+mn-lt"/>
                  <a:ea typeface="ＭＳ Ｐゴシック" charset="0"/>
                  <a:cs typeface="Helvetica Neue Light"/>
                  <a:sym typeface="Baskerville" charset="0"/>
                </a:rPr>
                <a:t>Typical cost of a single floating point operation</a:t>
              </a:r>
            </a:p>
          </p:txBody>
        </p:sp>
        <p:sp>
          <p:nvSpPr>
            <p:cNvPr id="27" name="Rectangle 26"/>
            <p:cNvSpPr>
              <a:spLocks/>
            </p:cNvSpPr>
            <p:nvPr/>
          </p:nvSpPr>
          <p:spPr bwMode="auto">
            <a:xfrm>
              <a:off x="3187898" y="1151930"/>
              <a:ext cx="5670352" cy="5536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b"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1pPr>
              <a:lvl2pPr marL="321440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2pPr>
              <a:lvl3pPr marL="642882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3pPr>
              <a:lvl4pPr marL="964323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4pPr>
              <a:lvl5pPr marL="1285763" algn="ctr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5pPr>
              <a:lvl6pPr marL="1607205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6pPr>
              <a:lvl7pPr marL="1928645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7pPr>
              <a:lvl8pPr marL="2250086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8pPr>
              <a:lvl9pPr marL="2571527" algn="l" defTabSz="321440" rtl="0" eaLnBrk="1" latinLnBrk="0" hangingPunct="1">
                <a:defRPr sz="3000" kern="1200">
                  <a:solidFill>
                    <a:srgbClr val="FFFFFF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defRPr>
              </a:lvl9pPr>
            </a:lstStyle>
            <a:p>
              <a:pPr algn="l">
                <a:spcBef>
                  <a:spcPts val="1687"/>
                </a:spcBef>
              </a:pPr>
              <a:r>
                <a:rPr lang="en-US" sz="2000" dirty="0" smtClean="0">
                  <a:solidFill>
                    <a:schemeClr val="tx1"/>
                  </a:solidFill>
                  <a:latin typeface="+mn-lt"/>
                  <a:ea typeface="ＭＳ Ｐゴシック" charset="0"/>
                  <a:cs typeface="Helvetica Neue Light"/>
                  <a:sym typeface="Baskerville" charset="0"/>
                </a:rPr>
                <a:t>Cost to move data 1 mm on-chip</a:t>
              </a:r>
              <a:endParaRPr lang="en-US" sz="2000" dirty="0">
                <a:solidFill>
                  <a:schemeClr val="tx1"/>
                </a:solidFill>
                <a:latin typeface="+mn-lt"/>
                <a:ea typeface="ＭＳ Ｐゴシック" charset="0"/>
                <a:cs typeface="Helvetica Neue Light"/>
                <a:sym typeface="Baskerville" charset="0"/>
              </a:endParaRPr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472440" y="746827"/>
            <a:ext cx="42824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solidFill>
                  <a:srgbClr val="005581"/>
                </a:solidFill>
              </a:rPr>
              <a:t>Hierarchical energy costs.</a:t>
            </a:r>
            <a:endParaRPr lang="en-US" sz="3000" b="1" dirty="0">
              <a:solidFill>
                <a:srgbClr val="00558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87294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28600" y="1981200"/>
            <a:ext cx="8915400" cy="4192588"/>
          </a:xfrm>
        </p:spPr>
        <p:txBody>
          <a:bodyPr>
            <a:normAutofit/>
          </a:bodyPr>
          <a:lstStyle/>
          <a:p>
            <a:r>
              <a:rPr lang="en-US" sz="3200" dirty="0" smtClean="0"/>
              <a:t>More parallelism</a:t>
            </a:r>
          </a:p>
          <a:p>
            <a:r>
              <a:rPr lang="en-US" sz="3200" dirty="0" smtClean="0"/>
              <a:t>Diversity of processors / accelerators</a:t>
            </a:r>
          </a:p>
          <a:p>
            <a:r>
              <a:rPr lang="en-US" sz="3200" dirty="0" smtClean="0"/>
              <a:t>Communication (data movement) is expensive</a:t>
            </a:r>
            <a:endParaRPr lang="en-US" sz="3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15469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1981200"/>
            <a:ext cx="8229600" cy="2286000"/>
          </a:xfrm>
        </p:spPr>
        <p:txBody>
          <a:bodyPr>
            <a:normAutofit/>
          </a:bodyPr>
          <a:lstStyle/>
          <a:p>
            <a:r>
              <a:rPr lang="en-US" sz="4400" dirty="0" smtClean="0"/>
              <a:t>Compilers and </a:t>
            </a:r>
            <a:r>
              <a:rPr lang="en-US" sz="4400" dirty="0" err="1" smtClean="0"/>
              <a:t>Autotuning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2664535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txBody>
          <a:bodyPr/>
          <a:lstStyle/>
          <a:p>
            <a:pPr eaLnBrk="1" hangingPunct="1"/>
            <a:r>
              <a:rPr lang="en-US" dirty="0" err="1" smtClean="0"/>
              <a:t>Autotuning</a:t>
            </a:r>
            <a:r>
              <a:rPr lang="en-US" dirty="0" smtClean="0"/>
              <a:t>: Write Code Generators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>
          <a:xfrm>
            <a:off x="381000" y="1082675"/>
            <a:ext cx="8369300" cy="1787525"/>
          </a:xfrm>
        </p:spPr>
        <p:txBody>
          <a:bodyPr>
            <a:normAutofit/>
          </a:bodyPr>
          <a:lstStyle/>
          <a:p>
            <a:pPr eaLnBrk="1" hangingPunct="1">
              <a:buClr>
                <a:srgbClr val="000090"/>
              </a:buClr>
            </a:pPr>
            <a:r>
              <a:rPr lang="en-US" dirty="0"/>
              <a:t>T</a:t>
            </a:r>
            <a:r>
              <a:rPr lang="en-US" sz="2400" dirty="0" smtClean="0"/>
              <a:t>wo “unsolved” compiler problems: </a:t>
            </a:r>
          </a:p>
          <a:p>
            <a:pPr lvl="1">
              <a:buClr>
                <a:srgbClr val="000090"/>
              </a:buClr>
            </a:pPr>
            <a:r>
              <a:rPr lang="en-US" sz="2200" dirty="0" smtClean="0"/>
              <a:t>dependence analysis and </a:t>
            </a:r>
            <a:endParaRPr lang="en-US" dirty="0"/>
          </a:p>
          <a:p>
            <a:pPr lvl="1">
              <a:buClr>
                <a:srgbClr val="000090"/>
              </a:buClr>
            </a:pPr>
            <a:r>
              <a:rPr lang="en-US" sz="2000" dirty="0" smtClean="0"/>
              <a:t>accurate performance models</a:t>
            </a:r>
          </a:p>
          <a:p>
            <a:pPr>
              <a:buClr>
                <a:srgbClr val="000090"/>
              </a:buClr>
            </a:pPr>
            <a:r>
              <a:rPr lang="en-US" dirty="0"/>
              <a:t>Autotuners are code generators plus search </a:t>
            </a:r>
          </a:p>
        </p:txBody>
      </p:sp>
      <p:sp>
        <p:nvSpPr>
          <p:cNvPr id="308" name="TextBox 307"/>
          <p:cNvSpPr txBox="1"/>
          <p:nvPr/>
        </p:nvSpPr>
        <p:spPr>
          <a:xfrm>
            <a:off x="1181100" y="6344270"/>
            <a:ext cx="6946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i="1" dirty="0" smtClean="0"/>
              <a:t>Work by Williams, </a:t>
            </a:r>
            <a:r>
              <a:rPr lang="en-US" sz="1800" i="1" dirty="0" err="1" smtClean="0"/>
              <a:t>Oliker</a:t>
            </a:r>
            <a:r>
              <a:rPr lang="en-US" sz="1800" i="1" dirty="0" smtClean="0"/>
              <a:t>, </a:t>
            </a:r>
            <a:r>
              <a:rPr lang="en-US" sz="1800" i="1" dirty="0" err="1" smtClean="0"/>
              <a:t>Shalf</a:t>
            </a:r>
            <a:r>
              <a:rPr lang="en-US" sz="1800" i="1" dirty="0" smtClean="0"/>
              <a:t>, </a:t>
            </a:r>
            <a:r>
              <a:rPr lang="en-US" sz="1800" i="1" dirty="0" err="1" smtClean="0"/>
              <a:t>Madduri</a:t>
            </a:r>
            <a:r>
              <a:rPr lang="en-US" sz="1800" i="1" dirty="0" smtClean="0"/>
              <a:t>, </a:t>
            </a:r>
            <a:r>
              <a:rPr lang="en-US" sz="1800" i="1" dirty="0" err="1" smtClean="0"/>
              <a:t>Kamil</a:t>
            </a:r>
            <a:r>
              <a:rPr lang="en-US" sz="1800" i="1" dirty="0" smtClean="0"/>
              <a:t>, </a:t>
            </a:r>
            <a:r>
              <a:rPr lang="en-US" sz="1800" i="1" dirty="0" err="1" smtClean="0"/>
              <a:t>Im</a:t>
            </a:r>
            <a:r>
              <a:rPr lang="en-US" sz="1800" i="1" dirty="0" smtClean="0"/>
              <a:t>, </a:t>
            </a:r>
            <a:r>
              <a:rPr lang="en-US" sz="1800" i="1" dirty="0" err="1" smtClean="0"/>
              <a:t>Ethier</a:t>
            </a:r>
            <a:r>
              <a:rPr lang="en-US" sz="1800" i="1" dirty="0" smtClean="0"/>
              <a:t>,… </a:t>
            </a:r>
            <a:endParaRPr lang="en-US" sz="1800" i="1" dirty="0"/>
          </a:p>
        </p:txBody>
      </p:sp>
      <p:grpSp>
        <p:nvGrpSpPr>
          <p:cNvPr id="2" name="Group 1"/>
          <p:cNvGrpSpPr/>
          <p:nvPr/>
        </p:nvGrpSpPr>
        <p:grpSpPr>
          <a:xfrm>
            <a:off x="635000" y="2781300"/>
            <a:ext cx="7658100" cy="3639170"/>
            <a:chOff x="-101600" y="2305670"/>
            <a:chExt cx="9029700" cy="4114800"/>
          </a:xfrm>
        </p:grpSpPr>
        <p:sp>
          <p:nvSpPr>
            <p:cNvPr id="164" name="Rectangle 163"/>
            <p:cNvSpPr/>
            <p:nvPr/>
          </p:nvSpPr>
          <p:spPr>
            <a:xfrm>
              <a:off x="114300" y="2305670"/>
              <a:ext cx="8813800" cy="4114800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grpSp>
          <p:nvGrpSpPr>
            <p:cNvPr id="165" name="Group 80"/>
            <p:cNvGrpSpPr/>
            <p:nvPr/>
          </p:nvGrpSpPr>
          <p:grpSpPr>
            <a:xfrm>
              <a:off x="808089" y="2938878"/>
              <a:ext cx="3200400" cy="2744788"/>
              <a:chOff x="2743200" y="1600200"/>
              <a:chExt cx="3200400" cy="2744788"/>
            </a:xfrm>
          </p:grpSpPr>
          <p:cxnSp>
            <p:nvCxnSpPr>
              <p:cNvPr id="166" name="Straight Connector 165"/>
              <p:cNvCxnSpPr/>
              <p:nvPr/>
            </p:nvCxnSpPr>
            <p:spPr>
              <a:xfrm>
                <a:off x="2743200" y="4343400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7" name="Straight Connector 166"/>
              <p:cNvCxnSpPr/>
              <p:nvPr/>
            </p:nvCxnSpPr>
            <p:spPr>
              <a:xfrm>
                <a:off x="2743200" y="4038600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8" name="Straight Connector 167"/>
              <p:cNvCxnSpPr/>
              <p:nvPr/>
            </p:nvCxnSpPr>
            <p:spPr>
              <a:xfrm>
                <a:off x="2743200" y="3733800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9" name="Straight Connector 168"/>
              <p:cNvCxnSpPr/>
              <p:nvPr/>
            </p:nvCxnSpPr>
            <p:spPr>
              <a:xfrm>
                <a:off x="2743200" y="3429000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0" name="Straight Connector 169"/>
              <p:cNvCxnSpPr/>
              <p:nvPr/>
            </p:nvCxnSpPr>
            <p:spPr>
              <a:xfrm>
                <a:off x="2743200" y="3124200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1" name="Straight Connector 170"/>
              <p:cNvCxnSpPr/>
              <p:nvPr/>
            </p:nvCxnSpPr>
            <p:spPr>
              <a:xfrm>
                <a:off x="2743200" y="2819400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2" name="Straight Connector 171"/>
              <p:cNvCxnSpPr/>
              <p:nvPr/>
            </p:nvCxnSpPr>
            <p:spPr>
              <a:xfrm>
                <a:off x="2743200" y="2514600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3" name="Straight Connector 172"/>
              <p:cNvCxnSpPr/>
              <p:nvPr/>
            </p:nvCxnSpPr>
            <p:spPr>
              <a:xfrm>
                <a:off x="2743200" y="2209800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4" name="Straight Connector 173"/>
              <p:cNvCxnSpPr/>
              <p:nvPr/>
            </p:nvCxnSpPr>
            <p:spPr>
              <a:xfrm>
                <a:off x="2743200" y="1905000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5" name="Straight Connector 174"/>
              <p:cNvCxnSpPr/>
              <p:nvPr/>
            </p:nvCxnSpPr>
            <p:spPr>
              <a:xfrm>
                <a:off x="2743200" y="1600200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6" name="Group 91"/>
            <p:cNvGrpSpPr/>
            <p:nvPr/>
          </p:nvGrpSpPr>
          <p:grpSpPr>
            <a:xfrm>
              <a:off x="882700" y="2868774"/>
              <a:ext cx="3049588" cy="2889504"/>
              <a:chOff x="2817811" y="1219200"/>
              <a:chExt cx="3049588" cy="3200400"/>
            </a:xfrm>
          </p:grpSpPr>
          <p:cxnSp>
            <p:nvCxnSpPr>
              <p:cNvPr id="177" name="Straight Connector 176"/>
              <p:cNvCxnSpPr/>
              <p:nvPr/>
            </p:nvCxnSpPr>
            <p:spPr>
              <a:xfrm rot="5400000">
                <a:off x="1218405" y="2818606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8" name="Straight Connector 177"/>
              <p:cNvCxnSpPr/>
              <p:nvPr/>
            </p:nvCxnSpPr>
            <p:spPr>
              <a:xfrm rot="5400000">
                <a:off x="1523205" y="2818606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9" name="Straight Connector 178"/>
              <p:cNvCxnSpPr/>
              <p:nvPr/>
            </p:nvCxnSpPr>
            <p:spPr>
              <a:xfrm rot="5400000">
                <a:off x="1828005" y="2818606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0" name="Straight Connector 179"/>
              <p:cNvCxnSpPr/>
              <p:nvPr/>
            </p:nvCxnSpPr>
            <p:spPr>
              <a:xfrm rot="5400000">
                <a:off x="2132805" y="2818606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Straight Connector 180"/>
              <p:cNvCxnSpPr/>
              <p:nvPr/>
            </p:nvCxnSpPr>
            <p:spPr>
              <a:xfrm rot="5400000">
                <a:off x="2437605" y="2818606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" name="Straight Connector 181"/>
              <p:cNvCxnSpPr/>
              <p:nvPr/>
            </p:nvCxnSpPr>
            <p:spPr>
              <a:xfrm rot="5400000">
                <a:off x="2742405" y="2818606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Straight Connector 182"/>
              <p:cNvCxnSpPr/>
              <p:nvPr/>
            </p:nvCxnSpPr>
            <p:spPr>
              <a:xfrm rot="5400000">
                <a:off x="3047205" y="2818606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4" name="Straight Connector 183"/>
              <p:cNvCxnSpPr/>
              <p:nvPr/>
            </p:nvCxnSpPr>
            <p:spPr>
              <a:xfrm rot="5400000">
                <a:off x="3352005" y="2818606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5" name="Straight Connector 184"/>
              <p:cNvCxnSpPr/>
              <p:nvPr/>
            </p:nvCxnSpPr>
            <p:spPr>
              <a:xfrm rot="5400000">
                <a:off x="3656805" y="2818606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6" name="Straight Connector 185"/>
              <p:cNvCxnSpPr/>
              <p:nvPr/>
            </p:nvCxnSpPr>
            <p:spPr>
              <a:xfrm rot="5400000">
                <a:off x="3961605" y="2818606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7" name="Straight Connector 186"/>
              <p:cNvCxnSpPr/>
              <p:nvPr/>
            </p:nvCxnSpPr>
            <p:spPr>
              <a:xfrm rot="5400000">
                <a:off x="4266405" y="2818606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8" name="Group 176"/>
            <p:cNvGrpSpPr/>
            <p:nvPr/>
          </p:nvGrpSpPr>
          <p:grpSpPr>
            <a:xfrm>
              <a:off x="5380089" y="2932782"/>
              <a:ext cx="3200400" cy="2743328"/>
              <a:chOff x="2743200" y="1601660"/>
              <a:chExt cx="3200400" cy="2743328"/>
            </a:xfrm>
          </p:grpSpPr>
          <p:cxnSp>
            <p:nvCxnSpPr>
              <p:cNvPr id="189" name="Straight Connector 188"/>
              <p:cNvCxnSpPr/>
              <p:nvPr/>
            </p:nvCxnSpPr>
            <p:spPr>
              <a:xfrm>
                <a:off x="2743200" y="4343400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0" name="Straight Connector 189"/>
              <p:cNvCxnSpPr/>
              <p:nvPr/>
            </p:nvCxnSpPr>
            <p:spPr>
              <a:xfrm>
                <a:off x="2743200" y="4038600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1" name="Straight Connector 190"/>
              <p:cNvCxnSpPr/>
              <p:nvPr/>
            </p:nvCxnSpPr>
            <p:spPr>
              <a:xfrm>
                <a:off x="2743200" y="3733800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2" name="Straight Connector 191"/>
              <p:cNvCxnSpPr/>
              <p:nvPr/>
            </p:nvCxnSpPr>
            <p:spPr>
              <a:xfrm>
                <a:off x="2743200" y="3429000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3" name="Straight Connector 192"/>
              <p:cNvCxnSpPr/>
              <p:nvPr/>
            </p:nvCxnSpPr>
            <p:spPr>
              <a:xfrm>
                <a:off x="2743200" y="3124200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4" name="Straight Connector 193"/>
              <p:cNvCxnSpPr/>
              <p:nvPr/>
            </p:nvCxnSpPr>
            <p:spPr>
              <a:xfrm>
                <a:off x="2743200" y="2819400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5" name="Straight Connector 194"/>
              <p:cNvCxnSpPr/>
              <p:nvPr/>
            </p:nvCxnSpPr>
            <p:spPr>
              <a:xfrm>
                <a:off x="2743200" y="2514600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6" name="Straight Connector 195"/>
              <p:cNvCxnSpPr/>
              <p:nvPr/>
            </p:nvCxnSpPr>
            <p:spPr>
              <a:xfrm>
                <a:off x="2743200" y="2209800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7" name="Straight Connector 196"/>
              <p:cNvCxnSpPr/>
              <p:nvPr/>
            </p:nvCxnSpPr>
            <p:spPr>
              <a:xfrm>
                <a:off x="2743200" y="1905000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8" name="Straight Connector 197"/>
              <p:cNvCxnSpPr/>
              <p:nvPr/>
            </p:nvCxnSpPr>
            <p:spPr>
              <a:xfrm>
                <a:off x="2743200" y="1601660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9" name="Group 187"/>
            <p:cNvGrpSpPr/>
            <p:nvPr/>
          </p:nvGrpSpPr>
          <p:grpSpPr>
            <a:xfrm>
              <a:off x="5454700" y="2859630"/>
              <a:ext cx="3049588" cy="2889504"/>
              <a:chOff x="2817811" y="1219200"/>
              <a:chExt cx="3049588" cy="3200400"/>
            </a:xfrm>
          </p:grpSpPr>
          <p:cxnSp>
            <p:nvCxnSpPr>
              <p:cNvPr id="200" name="Straight Connector 199"/>
              <p:cNvCxnSpPr/>
              <p:nvPr/>
            </p:nvCxnSpPr>
            <p:spPr>
              <a:xfrm rot="5400000">
                <a:off x="1218405" y="2818606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1" name="Straight Connector 200"/>
              <p:cNvCxnSpPr/>
              <p:nvPr/>
            </p:nvCxnSpPr>
            <p:spPr>
              <a:xfrm rot="5400000">
                <a:off x="1523205" y="2818606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2" name="Straight Connector 201"/>
              <p:cNvCxnSpPr/>
              <p:nvPr/>
            </p:nvCxnSpPr>
            <p:spPr>
              <a:xfrm rot="5400000">
                <a:off x="1828005" y="2818606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3" name="Straight Connector 202"/>
              <p:cNvCxnSpPr/>
              <p:nvPr/>
            </p:nvCxnSpPr>
            <p:spPr>
              <a:xfrm rot="5400000">
                <a:off x="2132805" y="2818606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4" name="Straight Connector 203"/>
              <p:cNvCxnSpPr/>
              <p:nvPr/>
            </p:nvCxnSpPr>
            <p:spPr>
              <a:xfrm rot="5400000">
                <a:off x="2437605" y="2818606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5" name="Straight Connector 204"/>
              <p:cNvCxnSpPr/>
              <p:nvPr/>
            </p:nvCxnSpPr>
            <p:spPr>
              <a:xfrm rot="5400000">
                <a:off x="2742405" y="2818606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6" name="Straight Connector 205"/>
              <p:cNvCxnSpPr/>
              <p:nvPr/>
            </p:nvCxnSpPr>
            <p:spPr>
              <a:xfrm rot="5400000">
                <a:off x="3047205" y="2818606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7" name="Straight Connector 206"/>
              <p:cNvCxnSpPr/>
              <p:nvPr/>
            </p:nvCxnSpPr>
            <p:spPr>
              <a:xfrm rot="5400000">
                <a:off x="3352005" y="2818606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8" name="Straight Connector 207"/>
              <p:cNvCxnSpPr/>
              <p:nvPr/>
            </p:nvCxnSpPr>
            <p:spPr>
              <a:xfrm rot="5400000">
                <a:off x="3656805" y="2818606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9" name="Straight Connector 208"/>
              <p:cNvCxnSpPr/>
              <p:nvPr/>
            </p:nvCxnSpPr>
            <p:spPr>
              <a:xfrm rot="5400000">
                <a:off x="3961605" y="2818606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0" name="Straight Connector 209"/>
              <p:cNvCxnSpPr/>
              <p:nvPr/>
            </p:nvCxnSpPr>
            <p:spPr>
              <a:xfrm rot="5400000">
                <a:off x="4266405" y="2818606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1" name="Group 305"/>
            <p:cNvGrpSpPr/>
            <p:nvPr/>
          </p:nvGrpSpPr>
          <p:grpSpPr>
            <a:xfrm>
              <a:off x="350889" y="2792574"/>
              <a:ext cx="3810000" cy="3270504"/>
              <a:chOff x="0" y="12192"/>
              <a:chExt cx="3810000" cy="3270504"/>
            </a:xfrm>
          </p:grpSpPr>
          <p:sp>
            <p:nvSpPr>
              <p:cNvPr id="212" name="TextBox 211"/>
              <p:cNvSpPr txBox="1"/>
              <p:nvPr/>
            </p:nvSpPr>
            <p:spPr>
              <a:xfrm>
                <a:off x="0" y="316992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100" dirty="0" smtClean="0">
                    <a:latin typeface="Arial"/>
                    <a:cs typeface="Arial"/>
                  </a:rPr>
                  <a:t>512</a:t>
                </a:r>
                <a:endParaRPr lang="en-US" sz="1100" dirty="0">
                  <a:latin typeface="Arial"/>
                  <a:cs typeface="Arial"/>
                </a:endParaRPr>
              </a:p>
            </p:txBody>
          </p:sp>
          <p:sp>
            <p:nvSpPr>
              <p:cNvPr id="213" name="TextBox 212"/>
              <p:cNvSpPr txBox="1"/>
              <p:nvPr/>
            </p:nvSpPr>
            <p:spPr>
              <a:xfrm>
                <a:off x="0" y="621792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100" dirty="0" smtClean="0">
                    <a:latin typeface="Arial"/>
                    <a:cs typeface="Arial"/>
                  </a:rPr>
                  <a:t>256</a:t>
                </a:r>
                <a:endParaRPr lang="en-US" sz="1100" dirty="0">
                  <a:latin typeface="Arial"/>
                  <a:cs typeface="Arial"/>
                </a:endParaRPr>
              </a:p>
            </p:txBody>
          </p:sp>
          <p:sp>
            <p:nvSpPr>
              <p:cNvPr id="214" name="TextBox 213"/>
              <p:cNvSpPr txBox="1"/>
              <p:nvPr/>
            </p:nvSpPr>
            <p:spPr>
              <a:xfrm>
                <a:off x="0" y="926592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100" dirty="0" smtClean="0">
                    <a:latin typeface="Arial"/>
                    <a:cs typeface="Arial"/>
                  </a:rPr>
                  <a:t>128</a:t>
                </a:r>
                <a:endParaRPr lang="en-US" sz="1100" dirty="0">
                  <a:latin typeface="Arial"/>
                  <a:cs typeface="Arial"/>
                </a:endParaRPr>
              </a:p>
            </p:txBody>
          </p:sp>
          <p:sp>
            <p:nvSpPr>
              <p:cNvPr id="215" name="TextBox 214"/>
              <p:cNvSpPr txBox="1"/>
              <p:nvPr/>
            </p:nvSpPr>
            <p:spPr>
              <a:xfrm>
                <a:off x="0" y="1231392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100" dirty="0" smtClean="0">
                    <a:latin typeface="Arial"/>
                    <a:cs typeface="Arial"/>
                  </a:rPr>
                  <a:t>64</a:t>
                </a:r>
                <a:endParaRPr lang="en-US" sz="1100" dirty="0">
                  <a:latin typeface="Arial"/>
                  <a:cs typeface="Arial"/>
                </a:endParaRPr>
              </a:p>
            </p:txBody>
          </p:sp>
          <p:sp>
            <p:nvSpPr>
              <p:cNvPr id="216" name="TextBox 215"/>
              <p:cNvSpPr txBox="1"/>
              <p:nvPr/>
            </p:nvSpPr>
            <p:spPr>
              <a:xfrm>
                <a:off x="0" y="1536192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100" dirty="0" smtClean="0">
                    <a:latin typeface="Arial"/>
                    <a:cs typeface="Arial"/>
                  </a:rPr>
                  <a:t>32</a:t>
                </a:r>
                <a:endParaRPr lang="en-US" sz="1100" dirty="0">
                  <a:latin typeface="Arial"/>
                  <a:cs typeface="Arial"/>
                </a:endParaRPr>
              </a:p>
            </p:txBody>
          </p:sp>
          <p:sp>
            <p:nvSpPr>
              <p:cNvPr id="217" name="TextBox 216"/>
              <p:cNvSpPr txBox="1"/>
              <p:nvPr/>
            </p:nvSpPr>
            <p:spPr>
              <a:xfrm>
                <a:off x="0" y="1840992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100" dirty="0" smtClean="0">
                    <a:latin typeface="Arial"/>
                    <a:cs typeface="Arial"/>
                  </a:rPr>
                  <a:t>16</a:t>
                </a:r>
                <a:endParaRPr lang="en-US" sz="1100" dirty="0">
                  <a:latin typeface="Arial"/>
                  <a:cs typeface="Arial"/>
                </a:endParaRPr>
              </a:p>
            </p:txBody>
          </p:sp>
          <p:sp>
            <p:nvSpPr>
              <p:cNvPr id="218" name="TextBox 217"/>
              <p:cNvSpPr txBox="1"/>
              <p:nvPr/>
            </p:nvSpPr>
            <p:spPr>
              <a:xfrm>
                <a:off x="0" y="2145792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100" dirty="0" smtClean="0">
                    <a:latin typeface="Arial"/>
                    <a:cs typeface="Arial"/>
                  </a:rPr>
                  <a:t>8</a:t>
                </a:r>
                <a:endParaRPr lang="en-US" sz="1100" dirty="0">
                  <a:latin typeface="Arial"/>
                  <a:cs typeface="Arial"/>
                </a:endParaRPr>
              </a:p>
            </p:txBody>
          </p:sp>
          <p:sp>
            <p:nvSpPr>
              <p:cNvPr id="219" name="TextBox 218"/>
              <p:cNvSpPr txBox="1"/>
              <p:nvPr/>
            </p:nvSpPr>
            <p:spPr>
              <a:xfrm>
                <a:off x="0" y="2450592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100" dirty="0" smtClean="0">
                    <a:latin typeface="Arial"/>
                    <a:cs typeface="Arial"/>
                  </a:rPr>
                  <a:t>4</a:t>
                </a:r>
                <a:endParaRPr lang="en-US" sz="1100" dirty="0">
                  <a:latin typeface="Arial"/>
                  <a:cs typeface="Arial"/>
                </a:endParaRPr>
              </a:p>
            </p:txBody>
          </p:sp>
          <p:sp>
            <p:nvSpPr>
              <p:cNvPr id="220" name="TextBox 219"/>
              <p:cNvSpPr txBox="1"/>
              <p:nvPr/>
            </p:nvSpPr>
            <p:spPr>
              <a:xfrm>
                <a:off x="0" y="2755392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100" dirty="0" smtClean="0">
                    <a:latin typeface="Arial"/>
                    <a:cs typeface="Arial"/>
                  </a:rPr>
                  <a:t>2</a:t>
                </a:r>
                <a:endParaRPr lang="en-US" sz="1100" dirty="0">
                  <a:latin typeface="Arial"/>
                  <a:cs typeface="Arial"/>
                </a:endParaRPr>
              </a:p>
            </p:txBody>
          </p:sp>
          <p:sp>
            <p:nvSpPr>
              <p:cNvPr id="221" name="TextBox 220"/>
              <p:cNvSpPr txBox="1"/>
              <p:nvPr/>
            </p:nvSpPr>
            <p:spPr>
              <a:xfrm>
                <a:off x="0" y="12192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100" dirty="0" smtClean="0">
                    <a:latin typeface="Arial"/>
                    <a:cs typeface="Arial"/>
                  </a:rPr>
                  <a:t>1024</a:t>
                </a:r>
                <a:endParaRPr lang="en-US" sz="1100" dirty="0">
                  <a:latin typeface="Arial"/>
                  <a:cs typeface="Arial"/>
                </a:endParaRPr>
              </a:p>
            </p:txBody>
          </p:sp>
          <p:sp>
            <p:nvSpPr>
              <p:cNvPr id="222" name="TextBox 221"/>
              <p:cNvSpPr txBox="1"/>
              <p:nvPr/>
            </p:nvSpPr>
            <p:spPr>
              <a:xfrm>
                <a:off x="609600" y="2980944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100" baseline="30000" dirty="0" smtClean="0">
                    <a:latin typeface="Arial"/>
                    <a:cs typeface="Arial"/>
                  </a:rPr>
                  <a:t>1</a:t>
                </a:r>
                <a:r>
                  <a:rPr lang="en-US" sz="1100" dirty="0" smtClean="0">
                    <a:latin typeface="Arial"/>
                    <a:cs typeface="Arial"/>
                  </a:rPr>
                  <a:t>/</a:t>
                </a:r>
                <a:r>
                  <a:rPr lang="en-US" sz="1100" baseline="-25000" dirty="0" smtClean="0">
                    <a:latin typeface="Arial"/>
                    <a:cs typeface="Arial"/>
                  </a:rPr>
                  <a:t>16</a:t>
                </a:r>
                <a:endParaRPr lang="en-US" sz="1100" baseline="-25000" dirty="0">
                  <a:latin typeface="Arial"/>
                  <a:cs typeface="Arial"/>
                </a:endParaRPr>
              </a:p>
            </p:txBody>
          </p:sp>
          <p:sp>
            <p:nvSpPr>
              <p:cNvPr id="223" name="TextBox 222"/>
              <p:cNvSpPr txBox="1"/>
              <p:nvPr/>
            </p:nvSpPr>
            <p:spPr>
              <a:xfrm>
                <a:off x="1828800" y="2980944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100" dirty="0" smtClean="0">
                    <a:latin typeface="Arial"/>
                    <a:cs typeface="Arial"/>
                  </a:rPr>
                  <a:t>1</a:t>
                </a:r>
                <a:endParaRPr lang="en-US" sz="1100" dirty="0">
                  <a:latin typeface="Arial"/>
                  <a:cs typeface="Arial"/>
                </a:endParaRPr>
              </a:p>
            </p:txBody>
          </p:sp>
          <p:sp>
            <p:nvSpPr>
              <p:cNvPr id="224" name="TextBox 223"/>
              <p:cNvSpPr txBox="1"/>
              <p:nvPr/>
            </p:nvSpPr>
            <p:spPr>
              <a:xfrm>
                <a:off x="2133600" y="2980944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100" dirty="0" smtClean="0">
                    <a:latin typeface="Arial"/>
                    <a:cs typeface="Arial"/>
                  </a:rPr>
                  <a:t>2</a:t>
                </a:r>
                <a:endParaRPr lang="en-US" sz="1100" dirty="0">
                  <a:latin typeface="Arial"/>
                  <a:cs typeface="Arial"/>
                </a:endParaRPr>
              </a:p>
            </p:txBody>
          </p:sp>
          <p:sp>
            <p:nvSpPr>
              <p:cNvPr id="225" name="TextBox 224"/>
              <p:cNvSpPr txBox="1"/>
              <p:nvPr/>
            </p:nvSpPr>
            <p:spPr>
              <a:xfrm>
                <a:off x="2438400" y="2980944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100" dirty="0" smtClean="0">
                    <a:latin typeface="Arial"/>
                    <a:cs typeface="Arial"/>
                  </a:rPr>
                  <a:t>4</a:t>
                </a:r>
                <a:endParaRPr lang="en-US" sz="1100" dirty="0">
                  <a:latin typeface="Arial"/>
                  <a:cs typeface="Arial"/>
                </a:endParaRPr>
              </a:p>
            </p:txBody>
          </p:sp>
          <p:sp>
            <p:nvSpPr>
              <p:cNvPr id="226" name="TextBox 225"/>
              <p:cNvSpPr txBox="1"/>
              <p:nvPr/>
            </p:nvSpPr>
            <p:spPr>
              <a:xfrm>
                <a:off x="2743200" y="2980944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100" dirty="0" smtClean="0">
                    <a:latin typeface="Arial"/>
                    <a:cs typeface="Arial"/>
                  </a:rPr>
                  <a:t>8</a:t>
                </a:r>
                <a:endParaRPr lang="en-US" sz="1100" dirty="0">
                  <a:latin typeface="Arial"/>
                  <a:cs typeface="Arial"/>
                </a:endParaRPr>
              </a:p>
            </p:txBody>
          </p:sp>
          <p:sp>
            <p:nvSpPr>
              <p:cNvPr id="227" name="TextBox 226"/>
              <p:cNvSpPr txBox="1"/>
              <p:nvPr/>
            </p:nvSpPr>
            <p:spPr>
              <a:xfrm>
                <a:off x="3048000" y="2980944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100" dirty="0" smtClean="0">
                    <a:latin typeface="Arial"/>
                    <a:cs typeface="Arial"/>
                  </a:rPr>
                  <a:t>16</a:t>
                </a:r>
                <a:endParaRPr lang="en-US" sz="1100" dirty="0">
                  <a:latin typeface="Arial"/>
                  <a:cs typeface="Arial"/>
                </a:endParaRPr>
              </a:p>
            </p:txBody>
          </p:sp>
          <p:sp>
            <p:nvSpPr>
              <p:cNvPr id="228" name="TextBox 227"/>
              <p:cNvSpPr txBox="1"/>
              <p:nvPr/>
            </p:nvSpPr>
            <p:spPr>
              <a:xfrm>
                <a:off x="3352800" y="2980944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100" dirty="0" smtClean="0">
                    <a:latin typeface="Arial"/>
                    <a:cs typeface="Arial"/>
                  </a:rPr>
                  <a:t>32</a:t>
                </a:r>
                <a:endParaRPr lang="en-US" sz="1100" dirty="0">
                  <a:latin typeface="Arial"/>
                  <a:cs typeface="Arial"/>
                </a:endParaRPr>
              </a:p>
            </p:txBody>
          </p:sp>
          <p:sp>
            <p:nvSpPr>
              <p:cNvPr id="229" name="TextBox 228"/>
              <p:cNvSpPr txBox="1"/>
              <p:nvPr/>
            </p:nvSpPr>
            <p:spPr>
              <a:xfrm>
                <a:off x="912812" y="2977896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100" baseline="30000" dirty="0" smtClean="0">
                    <a:latin typeface="Arial"/>
                    <a:cs typeface="Arial"/>
                  </a:rPr>
                  <a:t>1</a:t>
                </a:r>
                <a:r>
                  <a:rPr lang="en-US" sz="1100" dirty="0" smtClean="0">
                    <a:latin typeface="Arial"/>
                    <a:cs typeface="Arial"/>
                  </a:rPr>
                  <a:t>/</a:t>
                </a:r>
                <a:r>
                  <a:rPr lang="en-US" sz="1100" baseline="-25000" dirty="0">
                    <a:latin typeface="Arial"/>
                    <a:cs typeface="Arial"/>
                  </a:rPr>
                  <a:t>8</a:t>
                </a:r>
              </a:p>
            </p:txBody>
          </p:sp>
          <p:sp>
            <p:nvSpPr>
              <p:cNvPr id="230" name="TextBox 229"/>
              <p:cNvSpPr txBox="1"/>
              <p:nvPr/>
            </p:nvSpPr>
            <p:spPr>
              <a:xfrm>
                <a:off x="1219200" y="2980944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100" baseline="30000" dirty="0" smtClean="0">
                    <a:latin typeface="Arial"/>
                    <a:cs typeface="Arial"/>
                  </a:rPr>
                  <a:t>1</a:t>
                </a:r>
                <a:r>
                  <a:rPr lang="en-US" sz="1100" dirty="0" smtClean="0">
                    <a:latin typeface="Arial"/>
                    <a:cs typeface="Arial"/>
                  </a:rPr>
                  <a:t>/</a:t>
                </a:r>
                <a:r>
                  <a:rPr lang="en-US" sz="1100" baseline="-25000" dirty="0">
                    <a:latin typeface="Arial"/>
                    <a:cs typeface="Arial"/>
                  </a:rPr>
                  <a:t>4</a:t>
                </a:r>
              </a:p>
            </p:txBody>
          </p:sp>
          <p:sp>
            <p:nvSpPr>
              <p:cNvPr id="231" name="TextBox 230"/>
              <p:cNvSpPr txBox="1"/>
              <p:nvPr/>
            </p:nvSpPr>
            <p:spPr>
              <a:xfrm>
                <a:off x="1524000" y="2977896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100" baseline="30000" dirty="0" smtClean="0">
                    <a:latin typeface="Arial"/>
                    <a:cs typeface="Arial"/>
                  </a:rPr>
                  <a:t>1</a:t>
                </a:r>
                <a:r>
                  <a:rPr lang="en-US" sz="1100" dirty="0" smtClean="0">
                    <a:latin typeface="Arial"/>
                    <a:cs typeface="Arial"/>
                  </a:rPr>
                  <a:t>/</a:t>
                </a:r>
                <a:r>
                  <a:rPr lang="en-US" sz="1100" baseline="-25000" dirty="0">
                    <a:latin typeface="Arial"/>
                    <a:cs typeface="Arial"/>
                  </a:rPr>
                  <a:t>2</a:t>
                </a:r>
              </a:p>
            </p:txBody>
          </p:sp>
          <p:sp>
            <p:nvSpPr>
              <p:cNvPr id="232" name="TextBox 231"/>
              <p:cNvSpPr txBox="1"/>
              <p:nvPr/>
            </p:nvSpPr>
            <p:spPr>
              <a:xfrm>
                <a:off x="304800" y="2971800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100" baseline="30000" dirty="0" smtClean="0">
                    <a:latin typeface="Arial"/>
                    <a:cs typeface="Arial"/>
                  </a:rPr>
                  <a:t>1</a:t>
                </a:r>
                <a:r>
                  <a:rPr lang="en-US" sz="1100" dirty="0" smtClean="0">
                    <a:latin typeface="Arial"/>
                    <a:cs typeface="Arial"/>
                  </a:rPr>
                  <a:t>/</a:t>
                </a:r>
                <a:r>
                  <a:rPr lang="en-US" sz="1100" baseline="-25000" dirty="0" smtClean="0">
                    <a:latin typeface="Arial"/>
                    <a:cs typeface="Arial"/>
                  </a:rPr>
                  <a:t>32</a:t>
                </a:r>
                <a:endParaRPr lang="en-US" sz="1100" baseline="-25000" dirty="0">
                  <a:latin typeface="Arial"/>
                  <a:cs typeface="Arial"/>
                </a:endParaRPr>
              </a:p>
            </p:txBody>
          </p:sp>
        </p:grpSp>
        <p:grpSp>
          <p:nvGrpSpPr>
            <p:cNvPr id="233" name="Group 306"/>
            <p:cNvGrpSpPr/>
            <p:nvPr/>
          </p:nvGrpSpPr>
          <p:grpSpPr>
            <a:xfrm>
              <a:off x="4922889" y="2783430"/>
              <a:ext cx="3810000" cy="3270504"/>
              <a:chOff x="4572000" y="3048"/>
              <a:chExt cx="3810000" cy="3270504"/>
            </a:xfrm>
          </p:grpSpPr>
          <p:sp>
            <p:nvSpPr>
              <p:cNvPr id="234" name="TextBox 233"/>
              <p:cNvSpPr txBox="1"/>
              <p:nvPr/>
            </p:nvSpPr>
            <p:spPr>
              <a:xfrm>
                <a:off x="4572000" y="307848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100" dirty="0" smtClean="0">
                    <a:latin typeface="Arial"/>
                    <a:cs typeface="Arial"/>
                  </a:rPr>
                  <a:t>512</a:t>
                </a:r>
                <a:endParaRPr lang="en-US" sz="1100" dirty="0">
                  <a:latin typeface="Arial"/>
                  <a:cs typeface="Arial"/>
                </a:endParaRPr>
              </a:p>
            </p:txBody>
          </p:sp>
          <p:sp>
            <p:nvSpPr>
              <p:cNvPr id="235" name="TextBox 234"/>
              <p:cNvSpPr txBox="1"/>
              <p:nvPr/>
            </p:nvSpPr>
            <p:spPr>
              <a:xfrm>
                <a:off x="4572000" y="612648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100" dirty="0" smtClean="0">
                    <a:latin typeface="Arial"/>
                    <a:cs typeface="Arial"/>
                  </a:rPr>
                  <a:t>256</a:t>
                </a:r>
                <a:endParaRPr lang="en-US" sz="1100" dirty="0">
                  <a:latin typeface="Arial"/>
                  <a:cs typeface="Arial"/>
                </a:endParaRPr>
              </a:p>
            </p:txBody>
          </p:sp>
          <p:sp>
            <p:nvSpPr>
              <p:cNvPr id="236" name="TextBox 235"/>
              <p:cNvSpPr txBox="1"/>
              <p:nvPr/>
            </p:nvSpPr>
            <p:spPr>
              <a:xfrm>
                <a:off x="4572000" y="917448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100" dirty="0" smtClean="0">
                    <a:latin typeface="Arial"/>
                    <a:cs typeface="Arial"/>
                  </a:rPr>
                  <a:t>128</a:t>
                </a:r>
                <a:endParaRPr lang="en-US" sz="1100" dirty="0">
                  <a:latin typeface="Arial"/>
                  <a:cs typeface="Arial"/>
                </a:endParaRPr>
              </a:p>
            </p:txBody>
          </p:sp>
          <p:sp>
            <p:nvSpPr>
              <p:cNvPr id="237" name="TextBox 236"/>
              <p:cNvSpPr txBox="1"/>
              <p:nvPr/>
            </p:nvSpPr>
            <p:spPr>
              <a:xfrm>
                <a:off x="4572000" y="1222248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100" dirty="0" smtClean="0">
                    <a:latin typeface="Arial"/>
                    <a:cs typeface="Arial"/>
                  </a:rPr>
                  <a:t>64</a:t>
                </a:r>
                <a:endParaRPr lang="en-US" sz="1100" dirty="0">
                  <a:latin typeface="Arial"/>
                  <a:cs typeface="Arial"/>
                </a:endParaRPr>
              </a:p>
            </p:txBody>
          </p:sp>
          <p:sp>
            <p:nvSpPr>
              <p:cNvPr id="238" name="TextBox 237"/>
              <p:cNvSpPr txBox="1"/>
              <p:nvPr/>
            </p:nvSpPr>
            <p:spPr>
              <a:xfrm>
                <a:off x="4572000" y="1527048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100" dirty="0" smtClean="0">
                    <a:latin typeface="Arial"/>
                    <a:cs typeface="Arial"/>
                  </a:rPr>
                  <a:t>32</a:t>
                </a:r>
                <a:endParaRPr lang="en-US" sz="1100" dirty="0">
                  <a:latin typeface="Arial"/>
                  <a:cs typeface="Arial"/>
                </a:endParaRPr>
              </a:p>
            </p:txBody>
          </p:sp>
          <p:sp>
            <p:nvSpPr>
              <p:cNvPr id="239" name="TextBox 238"/>
              <p:cNvSpPr txBox="1"/>
              <p:nvPr/>
            </p:nvSpPr>
            <p:spPr>
              <a:xfrm>
                <a:off x="4572000" y="1831848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100" dirty="0" smtClean="0">
                    <a:latin typeface="Arial"/>
                    <a:cs typeface="Arial"/>
                  </a:rPr>
                  <a:t>16</a:t>
                </a:r>
                <a:endParaRPr lang="en-US" sz="1100" dirty="0">
                  <a:latin typeface="Arial"/>
                  <a:cs typeface="Arial"/>
                </a:endParaRPr>
              </a:p>
            </p:txBody>
          </p:sp>
          <p:sp>
            <p:nvSpPr>
              <p:cNvPr id="240" name="TextBox 239"/>
              <p:cNvSpPr txBox="1"/>
              <p:nvPr/>
            </p:nvSpPr>
            <p:spPr>
              <a:xfrm>
                <a:off x="4572000" y="2136648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100" dirty="0" smtClean="0">
                    <a:latin typeface="Arial"/>
                    <a:cs typeface="Arial"/>
                  </a:rPr>
                  <a:t>8</a:t>
                </a:r>
                <a:endParaRPr lang="en-US" sz="1100" dirty="0">
                  <a:latin typeface="Arial"/>
                  <a:cs typeface="Arial"/>
                </a:endParaRPr>
              </a:p>
            </p:txBody>
          </p:sp>
          <p:sp>
            <p:nvSpPr>
              <p:cNvPr id="241" name="TextBox 240"/>
              <p:cNvSpPr txBox="1"/>
              <p:nvPr/>
            </p:nvSpPr>
            <p:spPr>
              <a:xfrm>
                <a:off x="4572000" y="2441448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100" dirty="0" smtClean="0">
                    <a:latin typeface="Arial"/>
                    <a:cs typeface="Arial"/>
                  </a:rPr>
                  <a:t>4</a:t>
                </a:r>
                <a:endParaRPr lang="en-US" sz="1100" dirty="0">
                  <a:latin typeface="Arial"/>
                  <a:cs typeface="Arial"/>
                </a:endParaRPr>
              </a:p>
            </p:txBody>
          </p:sp>
          <p:sp>
            <p:nvSpPr>
              <p:cNvPr id="242" name="TextBox 241"/>
              <p:cNvSpPr txBox="1"/>
              <p:nvPr/>
            </p:nvSpPr>
            <p:spPr>
              <a:xfrm>
                <a:off x="4572000" y="2746248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100" dirty="0" smtClean="0">
                    <a:latin typeface="Arial"/>
                    <a:cs typeface="Arial"/>
                  </a:rPr>
                  <a:t>2</a:t>
                </a:r>
                <a:endParaRPr lang="en-US" sz="1100" dirty="0">
                  <a:latin typeface="Arial"/>
                  <a:cs typeface="Arial"/>
                </a:endParaRPr>
              </a:p>
            </p:txBody>
          </p:sp>
          <p:sp>
            <p:nvSpPr>
              <p:cNvPr id="243" name="TextBox 242"/>
              <p:cNvSpPr txBox="1"/>
              <p:nvPr/>
            </p:nvSpPr>
            <p:spPr>
              <a:xfrm>
                <a:off x="4572000" y="3048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100" dirty="0" smtClean="0">
                    <a:latin typeface="Arial"/>
                    <a:cs typeface="Arial"/>
                  </a:rPr>
                  <a:t>1024</a:t>
                </a:r>
                <a:endParaRPr lang="en-US" sz="1100" dirty="0">
                  <a:latin typeface="Arial"/>
                  <a:cs typeface="Arial"/>
                </a:endParaRPr>
              </a:p>
            </p:txBody>
          </p:sp>
          <p:sp>
            <p:nvSpPr>
              <p:cNvPr id="244" name="TextBox 243"/>
              <p:cNvSpPr txBox="1"/>
              <p:nvPr/>
            </p:nvSpPr>
            <p:spPr>
              <a:xfrm>
                <a:off x="5181600" y="2971800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100" baseline="30000" dirty="0" smtClean="0">
                    <a:latin typeface="Arial"/>
                    <a:cs typeface="Arial"/>
                  </a:rPr>
                  <a:t>1</a:t>
                </a:r>
                <a:r>
                  <a:rPr lang="en-US" sz="1100" dirty="0" smtClean="0">
                    <a:latin typeface="Arial"/>
                    <a:cs typeface="Arial"/>
                  </a:rPr>
                  <a:t>/</a:t>
                </a:r>
                <a:r>
                  <a:rPr lang="en-US" sz="1100" baseline="-25000" dirty="0" smtClean="0">
                    <a:latin typeface="Arial"/>
                    <a:cs typeface="Arial"/>
                  </a:rPr>
                  <a:t>16</a:t>
                </a:r>
                <a:endParaRPr lang="en-US" sz="1100" baseline="-25000" dirty="0">
                  <a:latin typeface="Arial"/>
                  <a:cs typeface="Arial"/>
                </a:endParaRPr>
              </a:p>
            </p:txBody>
          </p:sp>
          <p:sp>
            <p:nvSpPr>
              <p:cNvPr id="245" name="TextBox 244"/>
              <p:cNvSpPr txBox="1"/>
              <p:nvPr/>
            </p:nvSpPr>
            <p:spPr>
              <a:xfrm>
                <a:off x="6400800" y="2971800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100" dirty="0" smtClean="0">
                    <a:latin typeface="Arial"/>
                    <a:cs typeface="Arial"/>
                  </a:rPr>
                  <a:t>1</a:t>
                </a:r>
                <a:endParaRPr lang="en-US" sz="1100" dirty="0">
                  <a:latin typeface="Arial"/>
                  <a:cs typeface="Arial"/>
                </a:endParaRPr>
              </a:p>
            </p:txBody>
          </p:sp>
          <p:sp>
            <p:nvSpPr>
              <p:cNvPr id="246" name="TextBox 245"/>
              <p:cNvSpPr txBox="1"/>
              <p:nvPr/>
            </p:nvSpPr>
            <p:spPr>
              <a:xfrm>
                <a:off x="6705600" y="2971800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100" dirty="0" smtClean="0">
                    <a:latin typeface="Arial"/>
                    <a:cs typeface="Arial"/>
                  </a:rPr>
                  <a:t>2</a:t>
                </a:r>
                <a:endParaRPr lang="en-US" sz="1100" dirty="0">
                  <a:latin typeface="Arial"/>
                  <a:cs typeface="Arial"/>
                </a:endParaRPr>
              </a:p>
            </p:txBody>
          </p:sp>
          <p:sp>
            <p:nvSpPr>
              <p:cNvPr id="247" name="TextBox 246"/>
              <p:cNvSpPr txBox="1"/>
              <p:nvPr/>
            </p:nvSpPr>
            <p:spPr>
              <a:xfrm>
                <a:off x="7010400" y="2971800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100" dirty="0" smtClean="0">
                    <a:latin typeface="Arial"/>
                    <a:cs typeface="Arial"/>
                  </a:rPr>
                  <a:t>4</a:t>
                </a:r>
                <a:endParaRPr lang="en-US" sz="1100" dirty="0">
                  <a:latin typeface="Arial"/>
                  <a:cs typeface="Arial"/>
                </a:endParaRPr>
              </a:p>
            </p:txBody>
          </p:sp>
          <p:sp>
            <p:nvSpPr>
              <p:cNvPr id="248" name="TextBox 247"/>
              <p:cNvSpPr txBox="1"/>
              <p:nvPr/>
            </p:nvSpPr>
            <p:spPr>
              <a:xfrm>
                <a:off x="7315200" y="2971800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100" dirty="0" smtClean="0">
                    <a:latin typeface="Arial"/>
                    <a:cs typeface="Arial"/>
                  </a:rPr>
                  <a:t>8</a:t>
                </a:r>
                <a:endParaRPr lang="en-US" sz="1100" dirty="0">
                  <a:latin typeface="Arial"/>
                  <a:cs typeface="Arial"/>
                </a:endParaRPr>
              </a:p>
            </p:txBody>
          </p:sp>
          <p:sp>
            <p:nvSpPr>
              <p:cNvPr id="249" name="TextBox 248"/>
              <p:cNvSpPr txBox="1"/>
              <p:nvPr/>
            </p:nvSpPr>
            <p:spPr>
              <a:xfrm>
                <a:off x="7620000" y="2971800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100" dirty="0" smtClean="0">
                    <a:latin typeface="Arial"/>
                    <a:cs typeface="Arial"/>
                  </a:rPr>
                  <a:t>16</a:t>
                </a:r>
                <a:endParaRPr lang="en-US" sz="1100" dirty="0">
                  <a:latin typeface="Arial"/>
                  <a:cs typeface="Arial"/>
                </a:endParaRPr>
              </a:p>
            </p:txBody>
          </p:sp>
          <p:sp>
            <p:nvSpPr>
              <p:cNvPr id="250" name="TextBox 249"/>
              <p:cNvSpPr txBox="1"/>
              <p:nvPr/>
            </p:nvSpPr>
            <p:spPr>
              <a:xfrm>
                <a:off x="7924800" y="2971800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100" dirty="0" smtClean="0">
                    <a:latin typeface="Arial"/>
                    <a:cs typeface="Arial"/>
                  </a:rPr>
                  <a:t>32</a:t>
                </a:r>
                <a:endParaRPr lang="en-US" sz="1100" dirty="0">
                  <a:latin typeface="Arial"/>
                  <a:cs typeface="Arial"/>
                </a:endParaRPr>
              </a:p>
            </p:txBody>
          </p:sp>
          <p:sp>
            <p:nvSpPr>
              <p:cNvPr id="251" name="TextBox 250"/>
              <p:cNvSpPr txBox="1"/>
              <p:nvPr/>
            </p:nvSpPr>
            <p:spPr>
              <a:xfrm>
                <a:off x="5484812" y="2968752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100" baseline="30000" dirty="0" smtClean="0">
                    <a:latin typeface="Arial"/>
                    <a:cs typeface="Arial"/>
                  </a:rPr>
                  <a:t>1</a:t>
                </a:r>
                <a:r>
                  <a:rPr lang="en-US" sz="1100" dirty="0" smtClean="0">
                    <a:latin typeface="Arial"/>
                    <a:cs typeface="Arial"/>
                  </a:rPr>
                  <a:t>/</a:t>
                </a:r>
                <a:r>
                  <a:rPr lang="en-US" sz="1100" baseline="-25000" dirty="0">
                    <a:latin typeface="Arial"/>
                    <a:cs typeface="Arial"/>
                  </a:rPr>
                  <a:t>8</a:t>
                </a:r>
              </a:p>
            </p:txBody>
          </p:sp>
          <p:sp>
            <p:nvSpPr>
              <p:cNvPr id="252" name="TextBox 251"/>
              <p:cNvSpPr txBox="1"/>
              <p:nvPr/>
            </p:nvSpPr>
            <p:spPr>
              <a:xfrm>
                <a:off x="5791200" y="2971800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100" baseline="30000" dirty="0" smtClean="0">
                    <a:latin typeface="Arial"/>
                    <a:cs typeface="Arial"/>
                  </a:rPr>
                  <a:t>1</a:t>
                </a:r>
                <a:r>
                  <a:rPr lang="en-US" sz="1100" dirty="0" smtClean="0">
                    <a:latin typeface="Arial"/>
                    <a:cs typeface="Arial"/>
                  </a:rPr>
                  <a:t>/</a:t>
                </a:r>
                <a:r>
                  <a:rPr lang="en-US" sz="1100" baseline="-25000" dirty="0">
                    <a:latin typeface="Arial"/>
                    <a:cs typeface="Arial"/>
                  </a:rPr>
                  <a:t>4</a:t>
                </a:r>
              </a:p>
            </p:txBody>
          </p:sp>
          <p:sp>
            <p:nvSpPr>
              <p:cNvPr id="253" name="TextBox 252"/>
              <p:cNvSpPr txBox="1"/>
              <p:nvPr/>
            </p:nvSpPr>
            <p:spPr>
              <a:xfrm>
                <a:off x="6096000" y="2968752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100" baseline="30000" dirty="0" smtClean="0">
                    <a:latin typeface="Arial"/>
                    <a:cs typeface="Arial"/>
                  </a:rPr>
                  <a:t>1</a:t>
                </a:r>
                <a:r>
                  <a:rPr lang="en-US" sz="1100" dirty="0" smtClean="0">
                    <a:latin typeface="Arial"/>
                    <a:cs typeface="Arial"/>
                  </a:rPr>
                  <a:t>/</a:t>
                </a:r>
                <a:r>
                  <a:rPr lang="en-US" sz="1100" baseline="-25000" dirty="0">
                    <a:latin typeface="Arial"/>
                    <a:cs typeface="Arial"/>
                  </a:rPr>
                  <a:t>2</a:t>
                </a:r>
              </a:p>
            </p:txBody>
          </p:sp>
          <p:sp>
            <p:nvSpPr>
              <p:cNvPr id="254" name="TextBox 253"/>
              <p:cNvSpPr txBox="1"/>
              <p:nvPr/>
            </p:nvSpPr>
            <p:spPr>
              <a:xfrm>
                <a:off x="4876800" y="2962656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100" baseline="30000" dirty="0" smtClean="0">
                    <a:latin typeface="Arial"/>
                    <a:cs typeface="Arial"/>
                  </a:rPr>
                  <a:t>1</a:t>
                </a:r>
                <a:r>
                  <a:rPr lang="en-US" sz="1100" dirty="0" smtClean="0">
                    <a:latin typeface="Arial"/>
                    <a:cs typeface="Arial"/>
                  </a:rPr>
                  <a:t>/</a:t>
                </a:r>
                <a:r>
                  <a:rPr lang="en-US" sz="1100" baseline="-25000" dirty="0" smtClean="0">
                    <a:latin typeface="Arial"/>
                    <a:cs typeface="Arial"/>
                  </a:rPr>
                  <a:t>32</a:t>
                </a:r>
                <a:endParaRPr lang="en-US" sz="1100" baseline="-25000" dirty="0">
                  <a:latin typeface="Arial"/>
                  <a:cs typeface="Arial"/>
                </a:endParaRPr>
              </a:p>
            </p:txBody>
          </p:sp>
        </p:grpSp>
        <p:grpSp>
          <p:nvGrpSpPr>
            <p:cNvPr id="255" name="Group 327"/>
            <p:cNvGrpSpPr/>
            <p:nvPr/>
          </p:nvGrpSpPr>
          <p:grpSpPr>
            <a:xfrm>
              <a:off x="5456291" y="2932782"/>
              <a:ext cx="3124198" cy="2667000"/>
              <a:chOff x="5105402" y="152400"/>
              <a:chExt cx="3124198" cy="2667000"/>
            </a:xfrm>
          </p:grpSpPr>
          <p:cxnSp>
            <p:nvCxnSpPr>
              <p:cNvPr id="256" name="Straight Connector 255"/>
              <p:cNvCxnSpPr/>
              <p:nvPr/>
            </p:nvCxnSpPr>
            <p:spPr>
              <a:xfrm rot="5400000" flipH="1" flipV="1">
                <a:off x="5105401" y="228601"/>
                <a:ext cx="2590800" cy="2590798"/>
              </a:xfrm>
              <a:prstGeom prst="line">
                <a:avLst/>
              </a:prstGeom>
              <a:ln>
                <a:solidFill>
                  <a:srgbClr val="008000">
                    <a:alpha val="34000"/>
                  </a:srgb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7" name="Straight Connector 256"/>
              <p:cNvCxnSpPr/>
              <p:nvPr/>
            </p:nvCxnSpPr>
            <p:spPr>
              <a:xfrm>
                <a:off x="7467600" y="457200"/>
                <a:ext cx="762000" cy="1588"/>
              </a:xfrm>
              <a:prstGeom prst="line">
                <a:avLst/>
              </a:prstGeom>
              <a:ln>
                <a:solidFill>
                  <a:srgbClr val="008000">
                    <a:alpha val="34000"/>
                  </a:srgb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8" name="Straight Connector 257"/>
              <p:cNvCxnSpPr/>
              <p:nvPr/>
            </p:nvCxnSpPr>
            <p:spPr>
              <a:xfrm>
                <a:off x="7772400" y="152400"/>
                <a:ext cx="457200" cy="1588"/>
              </a:xfrm>
              <a:prstGeom prst="line">
                <a:avLst/>
              </a:prstGeom>
              <a:ln>
                <a:solidFill>
                  <a:srgbClr val="008000">
                    <a:alpha val="34000"/>
                  </a:srgb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9" name="Straight Connector 258"/>
              <p:cNvCxnSpPr/>
              <p:nvPr/>
            </p:nvCxnSpPr>
            <p:spPr>
              <a:xfrm rot="10800000" flipH="1" flipV="1">
                <a:off x="7162800" y="762000"/>
                <a:ext cx="1066800" cy="1588"/>
              </a:xfrm>
              <a:prstGeom prst="line">
                <a:avLst/>
              </a:prstGeom>
              <a:ln>
                <a:solidFill>
                  <a:srgbClr val="008000">
                    <a:alpha val="34000"/>
                  </a:srgb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60" name="Straight Connector 259"/>
            <p:cNvCxnSpPr/>
            <p:nvPr/>
          </p:nvCxnSpPr>
          <p:spPr>
            <a:xfrm rot="5400000" flipH="1" flipV="1">
              <a:off x="1112889" y="3694782"/>
              <a:ext cx="1981200" cy="1981200"/>
            </a:xfrm>
            <a:prstGeom prst="line">
              <a:avLst/>
            </a:prstGeom>
            <a:ln>
              <a:solidFill>
                <a:srgbClr val="0000FF">
                  <a:alpha val="34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>
              <a:off x="2789289" y="3999582"/>
              <a:ext cx="1219200" cy="1588"/>
            </a:xfrm>
            <a:prstGeom prst="line">
              <a:avLst/>
            </a:prstGeom>
            <a:ln>
              <a:solidFill>
                <a:srgbClr val="0000FF">
                  <a:alpha val="34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>
              <a:off x="3094089" y="3694782"/>
              <a:ext cx="914400" cy="1588"/>
            </a:xfrm>
            <a:prstGeom prst="line">
              <a:avLst/>
            </a:prstGeom>
            <a:ln>
              <a:solidFill>
                <a:srgbClr val="0000FF">
                  <a:alpha val="34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3" name="Straight Connector 262"/>
            <p:cNvCxnSpPr/>
            <p:nvPr/>
          </p:nvCxnSpPr>
          <p:spPr>
            <a:xfrm>
              <a:off x="2484489" y="4304382"/>
              <a:ext cx="1524000" cy="1588"/>
            </a:xfrm>
            <a:prstGeom prst="line">
              <a:avLst/>
            </a:prstGeom>
            <a:ln>
              <a:solidFill>
                <a:srgbClr val="0000FF">
                  <a:alpha val="34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4" name="TextBox 263"/>
            <p:cNvSpPr txBox="1"/>
            <p:nvPr/>
          </p:nvSpPr>
          <p:spPr>
            <a:xfrm>
              <a:off x="3475089" y="3542382"/>
              <a:ext cx="457200" cy="1524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r"/>
              <a:r>
                <a:rPr lang="en-US" sz="700" dirty="0" smtClean="0">
                  <a:solidFill>
                    <a:srgbClr val="0000FF">
                      <a:alpha val="50000"/>
                    </a:srgbClr>
                  </a:solidFill>
                  <a:latin typeface="Arial"/>
                  <a:cs typeface="Arial"/>
                </a:rPr>
                <a:t>single-precision peak</a:t>
              </a:r>
              <a:endParaRPr lang="en-US" sz="700" dirty="0">
                <a:solidFill>
                  <a:srgbClr val="0000FF">
                    <a:alpha val="50000"/>
                  </a:srgbClr>
                </a:solidFill>
                <a:latin typeface="Arial"/>
                <a:cs typeface="Arial"/>
              </a:endParaRPr>
            </a:p>
          </p:txBody>
        </p:sp>
        <p:sp>
          <p:nvSpPr>
            <p:cNvPr id="265" name="TextBox 264"/>
            <p:cNvSpPr txBox="1"/>
            <p:nvPr/>
          </p:nvSpPr>
          <p:spPr>
            <a:xfrm>
              <a:off x="3475089" y="3847182"/>
              <a:ext cx="457200" cy="1524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r"/>
              <a:r>
                <a:rPr lang="en-US" sz="700" dirty="0" smtClean="0">
                  <a:solidFill>
                    <a:srgbClr val="0000FF">
                      <a:alpha val="50000"/>
                    </a:srgbClr>
                  </a:solidFill>
                  <a:latin typeface="Arial"/>
                  <a:cs typeface="Arial"/>
                </a:rPr>
                <a:t>double-precision peak</a:t>
              </a:r>
              <a:endParaRPr lang="en-US" sz="700" dirty="0">
                <a:solidFill>
                  <a:srgbClr val="0000FF">
                    <a:alpha val="50000"/>
                  </a:srgbClr>
                </a:solidFill>
                <a:latin typeface="Arial"/>
                <a:cs typeface="Arial"/>
              </a:endParaRPr>
            </a:p>
          </p:txBody>
        </p:sp>
        <p:sp>
          <p:nvSpPr>
            <p:cNvPr id="266" name="TextBox 265"/>
            <p:cNvSpPr txBox="1"/>
            <p:nvPr/>
          </p:nvSpPr>
          <p:spPr>
            <a:xfrm>
              <a:off x="8047089" y="2780382"/>
              <a:ext cx="457200" cy="1524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r"/>
              <a:r>
                <a:rPr lang="en-US" sz="700" dirty="0" smtClean="0">
                  <a:solidFill>
                    <a:srgbClr val="008000">
                      <a:alpha val="50000"/>
                    </a:srgbClr>
                  </a:solidFill>
                  <a:latin typeface="Arial"/>
                  <a:cs typeface="Arial"/>
                </a:rPr>
                <a:t>single-precision peak</a:t>
              </a:r>
              <a:endParaRPr lang="en-US" sz="700" dirty="0">
                <a:solidFill>
                  <a:srgbClr val="008000">
                    <a:alpha val="50000"/>
                  </a:srgbClr>
                </a:solidFill>
                <a:latin typeface="Arial"/>
                <a:cs typeface="Arial"/>
              </a:endParaRPr>
            </a:p>
          </p:txBody>
        </p:sp>
        <p:sp>
          <p:nvSpPr>
            <p:cNvPr id="267" name="TextBox 266"/>
            <p:cNvSpPr txBox="1"/>
            <p:nvPr/>
          </p:nvSpPr>
          <p:spPr>
            <a:xfrm>
              <a:off x="8047089" y="3085182"/>
              <a:ext cx="457200" cy="1524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r"/>
              <a:r>
                <a:rPr lang="en-US" sz="700" dirty="0" smtClean="0">
                  <a:solidFill>
                    <a:srgbClr val="008000">
                      <a:alpha val="50000"/>
                    </a:srgbClr>
                  </a:solidFill>
                  <a:latin typeface="Arial"/>
                  <a:cs typeface="Arial"/>
                </a:rPr>
                <a:t>double-precision peak</a:t>
              </a:r>
              <a:endParaRPr lang="en-US" sz="700" dirty="0">
                <a:solidFill>
                  <a:srgbClr val="008000">
                    <a:alpha val="50000"/>
                  </a:srgbClr>
                </a:solidFill>
                <a:latin typeface="Arial"/>
                <a:cs typeface="Arial"/>
              </a:endParaRPr>
            </a:p>
          </p:txBody>
        </p:sp>
        <p:sp>
          <p:nvSpPr>
            <p:cNvPr id="268" name="TextBox 267"/>
            <p:cNvSpPr txBox="1"/>
            <p:nvPr/>
          </p:nvSpPr>
          <p:spPr>
            <a:xfrm rot="18900000">
              <a:off x="2103489" y="4228182"/>
              <a:ext cx="457200" cy="1524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/>
              <a:r>
                <a:rPr lang="en-US" sz="700" dirty="0" smtClean="0">
                  <a:solidFill>
                    <a:srgbClr val="0000FF">
                      <a:alpha val="50000"/>
                    </a:srgbClr>
                  </a:solidFill>
                  <a:latin typeface="Arial"/>
                  <a:cs typeface="Arial"/>
                </a:rPr>
                <a:t>STREAM bandwidth</a:t>
              </a:r>
              <a:endParaRPr lang="en-US" sz="700" dirty="0">
                <a:solidFill>
                  <a:srgbClr val="0000FF">
                    <a:alpha val="50000"/>
                  </a:srgbClr>
                </a:solidFill>
                <a:latin typeface="Arial"/>
                <a:cs typeface="Arial"/>
              </a:endParaRPr>
            </a:p>
          </p:txBody>
        </p:sp>
        <p:sp>
          <p:nvSpPr>
            <p:cNvPr id="269" name="TextBox 268"/>
            <p:cNvSpPr txBox="1"/>
            <p:nvPr/>
          </p:nvSpPr>
          <p:spPr>
            <a:xfrm rot="18900000">
              <a:off x="6510016" y="4088855"/>
              <a:ext cx="457200" cy="1524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/>
              <a:r>
                <a:rPr lang="en-US" sz="700" dirty="0" smtClean="0">
                  <a:solidFill>
                    <a:srgbClr val="008000">
                      <a:alpha val="50000"/>
                    </a:srgbClr>
                  </a:solidFill>
                  <a:latin typeface="Arial"/>
                  <a:cs typeface="Arial"/>
                </a:rPr>
                <a:t>Device bandwidth</a:t>
              </a:r>
              <a:endParaRPr lang="en-US" sz="700" dirty="0">
                <a:solidFill>
                  <a:srgbClr val="008000">
                    <a:alpha val="50000"/>
                  </a:srgbClr>
                </a:solidFill>
                <a:latin typeface="Arial"/>
                <a:cs typeface="Arial"/>
              </a:endParaRPr>
            </a:p>
          </p:txBody>
        </p:sp>
        <p:sp>
          <p:nvSpPr>
            <p:cNvPr id="270" name="Oval 269"/>
            <p:cNvSpPr/>
            <p:nvPr/>
          </p:nvSpPr>
          <p:spPr>
            <a:xfrm>
              <a:off x="2636889" y="4151982"/>
              <a:ext cx="165473" cy="152400"/>
            </a:xfrm>
            <a:prstGeom prst="ellipse">
              <a:avLst/>
            </a:prstGeom>
            <a:solidFill>
              <a:srgbClr val="FF66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271" name="TextBox 270"/>
            <p:cNvSpPr txBox="1"/>
            <p:nvPr/>
          </p:nvSpPr>
          <p:spPr>
            <a:xfrm>
              <a:off x="2789289" y="4228182"/>
              <a:ext cx="457200" cy="1524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r>
                <a:rPr lang="en-US" sz="700" b="1" dirty="0" smtClean="0">
                  <a:solidFill>
                    <a:srgbClr val="0000FF"/>
                  </a:solidFill>
                  <a:effectLst>
                    <a:glow rad="25400">
                      <a:schemeClr val="bg1">
                        <a:alpha val="75000"/>
                      </a:schemeClr>
                    </a:glow>
                  </a:effectLst>
                  <a:latin typeface="Arial"/>
                  <a:cs typeface="Arial"/>
                </a:rPr>
                <a:t>RTM/wave eqn.</a:t>
              </a:r>
              <a:endParaRPr lang="en-US" sz="700" b="1" dirty="0">
                <a:solidFill>
                  <a:srgbClr val="0000FF"/>
                </a:solidFill>
                <a:effectLst>
                  <a:glow rad="25400">
                    <a:schemeClr val="bg1">
                      <a:alpha val="75000"/>
                    </a:schemeClr>
                  </a:glow>
                </a:effectLst>
                <a:latin typeface="Arial"/>
                <a:cs typeface="Arial"/>
              </a:endParaRPr>
            </a:p>
          </p:txBody>
        </p:sp>
        <p:sp>
          <p:nvSpPr>
            <p:cNvPr id="272" name="Oval 271"/>
            <p:cNvSpPr/>
            <p:nvPr/>
          </p:nvSpPr>
          <p:spPr>
            <a:xfrm>
              <a:off x="7208889" y="3694782"/>
              <a:ext cx="165473" cy="152400"/>
            </a:xfrm>
            <a:prstGeom prst="ellipse">
              <a:avLst/>
            </a:prstGeom>
            <a:solidFill>
              <a:srgbClr val="FF66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273" name="TextBox 272"/>
            <p:cNvSpPr txBox="1"/>
            <p:nvPr/>
          </p:nvSpPr>
          <p:spPr>
            <a:xfrm>
              <a:off x="7361289" y="3770982"/>
              <a:ext cx="457200" cy="1524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r>
                <a:rPr lang="en-US" sz="700" b="1" dirty="0" smtClean="0">
                  <a:solidFill>
                    <a:srgbClr val="008000"/>
                  </a:solidFill>
                  <a:effectLst>
                    <a:glow rad="25400">
                      <a:schemeClr val="bg1">
                        <a:alpha val="75000"/>
                      </a:schemeClr>
                    </a:glow>
                  </a:effectLst>
                  <a:latin typeface="Arial"/>
                  <a:cs typeface="Arial"/>
                </a:rPr>
                <a:t>RTM/wave eqn.</a:t>
              </a:r>
              <a:endParaRPr lang="en-US" sz="700" b="1" dirty="0">
                <a:solidFill>
                  <a:srgbClr val="008000"/>
                </a:solidFill>
                <a:effectLst>
                  <a:glow rad="25400">
                    <a:schemeClr val="bg1">
                      <a:alpha val="75000"/>
                    </a:schemeClr>
                  </a:glow>
                </a:effectLst>
                <a:latin typeface="Arial"/>
                <a:cs typeface="Arial"/>
              </a:endParaRPr>
            </a:p>
          </p:txBody>
        </p:sp>
        <p:sp>
          <p:nvSpPr>
            <p:cNvPr id="274" name="Oval 273"/>
            <p:cNvSpPr/>
            <p:nvPr/>
          </p:nvSpPr>
          <p:spPr>
            <a:xfrm>
              <a:off x="2027289" y="4685382"/>
              <a:ext cx="165473" cy="152400"/>
            </a:xfrm>
            <a:prstGeom prst="ellipse">
              <a:avLst/>
            </a:prstGeom>
            <a:solidFill>
              <a:srgbClr val="D2EA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275" name="TextBox 274"/>
            <p:cNvSpPr txBox="1"/>
            <p:nvPr/>
          </p:nvSpPr>
          <p:spPr>
            <a:xfrm>
              <a:off x="1570089" y="4609182"/>
              <a:ext cx="457200" cy="1524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r"/>
              <a:r>
                <a:rPr lang="en-US" sz="700" b="1" dirty="0" smtClean="0">
                  <a:solidFill>
                    <a:srgbClr val="0000FF"/>
                  </a:solidFill>
                  <a:effectLst>
                    <a:glow rad="25400">
                      <a:schemeClr val="bg1">
                        <a:alpha val="75000"/>
                      </a:schemeClr>
                    </a:glow>
                  </a:effectLst>
                  <a:latin typeface="Arial"/>
                  <a:cs typeface="Arial"/>
                </a:rPr>
                <a:t>7pt Stencil</a:t>
              </a:r>
              <a:endParaRPr lang="en-US" sz="700" b="1" dirty="0">
                <a:solidFill>
                  <a:srgbClr val="0000FF"/>
                </a:solidFill>
                <a:effectLst>
                  <a:glow rad="25400">
                    <a:schemeClr val="bg1">
                      <a:alpha val="75000"/>
                    </a:schemeClr>
                  </a:glow>
                </a:effectLst>
                <a:latin typeface="Arial"/>
                <a:cs typeface="Arial"/>
              </a:endParaRPr>
            </a:p>
          </p:txBody>
        </p:sp>
        <p:sp>
          <p:nvSpPr>
            <p:cNvPr id="276" name="Oval 275"/>
            <p:cNvSpPr/>
            <p:nvPr/>
          </p:nvSpPr>
          <p:spPr>
            <a:xfrm>
              <a:off x="2408289" y="4609182"/>
              <a:ext cx="165473" cy="152400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277" name="TextBox 276"/>
            <p:cNvSpPr txBox="1"/>
            <p:nvPr/>
          </p:nvSpPr>
          <p:spPr>
            <a:xfrm>
              <a:off x="2560689" y="4532982"/>
              <a:ext cx="457200" cy="1524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r>
                <a:rPr lang="en-US" sz="700" b="1" dirty="0" smtClean="0">
                  <a:solidFill>
                    <a:srgbClr val="0000FF"/>
                  </a:solidFill>
                  <a:effectLst>
                    <a:glow rad="25400">
                      <a:schemeClr val="bg1">
                        <a:alpha val="75000"/>
                      </a:schemeClr>
                    </a:glow>
                  </a:effectLst>
                  <a:latin typeface="Arial"/>
                  <a:cs typeface="Arial"/>
                </a:rPr>
                <a:t>27pt Stencil</a:t>
              </a:r>
              <a:endParaRPr lang="en-US" sz="700" b="1" dirty="0">
                <a:solidFill>
                  <a:srgbClr val="0000FF"/>
                </a:solidFill>
                <a:effectLst>
                  <a:glow rad="25400">
                    <a:schemeClr val="bg1">
                      <a:alpha val="75000"/>
                    </a:schemeClr>
                  </a:glow>
                </a:effectLst>
                <a:latin typeface="Arial"/>
                <a:cs typeface="Arial"/>
              </a:endParaRPr>
            </a:p>
          </p:txBody>
        </p:sp>
        <p:sp>
          <p:nvSpPr>
            <p:cNvPr id="278" name="TextBox 277"/>
            <p:cNvSpPr txBox="1"/>
            <p:nvPr/>
          </p:nvSpPr>
          <p:spPr>
            <a:xfrm>
              <a:off x="641208" y="2480625"/>
              <a:ext cx="3452497" cy="331183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0000"/>
              </a:solidFill>
            </a:ln>
            <a:effectLst>
              <a:outerShdw blurRad="50800" dist="38100" dir="2700000">
                <a:srgbClr val="000000">
                  <a:alpha val="43000"/>
                </a:srgbClr>
              </a:outerShdw>
            </a:effectLst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/>
              <a:r>
                <a:rPr lang="en-US" sz="2000" dirty="0" smtClean="0">
                  <a:latin typeface="Arial"/>
                  <a:cs typeface="Arial"/>
                </a:rPr>
                <a:t>Xeon X5550 (Nehalem)</a:t>
              </a:r>
              <a:endParaRPr lang="en-US" sz="2000" dirty="0">
                <a:latin typeface="Arial"/>
                <a:cs typeface="Arial"/>
              </a:endParaRPr>
            </a:p>
          </p:txBody>
        </p:sp>
        <p:sp>
          <p:nvSpPr>
            <p:cNvPr id="279" name="TextBox 278"/>
            <p:cNvSpPr txBox="1"/>
            <p:nvPr/>
          </p:nvSpPr>
          <p:spPr>
            <a:xfrm>
              <a:off x="5213208" y="2477577"/>
              <a:ext cx="3452497" cy="331183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0000"/>
              </a:solidFill>
            </a:ln>
            <a:effectLst>
              <a:outerShdw blurRad="50800" dist="38100" dir="2700000">
                <a:srgbClr val="000000">
                  <a:alpha val="43000"/>
                </a:srgbClr>
              </a:outerShdw>
            </a:effectLst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/>
              <a:r>
                <a:rPr lang="en-US" sz="2000" dirty="0" smtClean="0">
                  <a:latin typeface="Arial"/>
                  <a:cs typeface="Arial"/>
                </a:rPr>
                <a:t>NVIDIA C2050 (Fermi)</a:t>
              </a:r>
              <a:endParaRPr lang="en-US" sz="2000" dirty="0">
                <a:latin typeface="Arial"/>
                <a:cs typeface="Arial"/>
              </a:endParaRPr>
            </a:p>
          </p:txBody>
        </p:sp>
        <p:sp>
          <p:nvSpPr>
            <p:cNvPr id="280" name="TextBox 279"/>
            <p:cNvSpPr txBox="1"/>
            <p:nvPr/>
          </p:nvSpPr>
          <p:spPr>
            <a:xfrm>
              <a:off x="3251568" y="4125413"/>
              <a:ext cx="680721" cy="178969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r"/>
              <a:r>
                <a:rPr lang="en-US" sz="700" dirty="0" smtClean="0">
                  <a:solidFill>
                    <a:srgbClr val="0000FF">
                      <a:alpha val="50000"/>
                    </a:srgbClr>
                  </a:solidFill>
                  <a:latin typeface="Arial"/>
                  <a:cs typeface="Arial"/>
                </a:rPr>
                <a:t>DP add-only</a:t>
              </a:r>
              <a:endParaRPr lang="en-US" sz="700" dirty="0">
                <a:solidFill>
                  <a:srgbClr val="0000FF">
                    <a:alpha val="50000"/>
                  </a:srgbClr>
                </a:solidFill>
                <a:latin typeface="Arial"/>
                <a:cs typeface="Arial"/>
              </a:endParaRPr>
            </a:p>
          </p:txBody>
        </p:sp>
        <p:sp>
          <p:nvSpPr>
            <p:cNvPr id="281" name="TextBox 280"/>
            <p:cNvSpPr txBox="1"/>
            <p:nvPr/>
          </p:nvSpPr>
          <p:spPr>
            <a:xfrm>
              <a:off x="8047089" y="3389982"/>
              <a:ext cx="457200" cy="1524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r"/>
              <a:r>
                <a:rPr lang="en-US" sz="700" dirty="0" smtClean="0">
                  <a:solidFill>
                    <a:srgbClr val="008000">
                      <a:alpha val="50000"/>
                    </a:srgbClr>
                  </a:solidFill>
                  <a:latin typeface="Arial"/>
                  <a:cs typeface="Arial"/>
                </a:rPr>
                <a:t>DP add-only</a:t>
              </a:r>
              <a:endParaRPr lang="en-US" sz="700" dirty="0">
                <a:solidFill>
                  <a:srgbClr val="008000">
                    <a:alpha val="50000"/>
                  </a:srgbClr>
                </a:solidFill>
                <a:latin typeface="Arial"/>
                <a:cs typeface="Arial"/>
              </a:endParaRPr>
            </a:p>
          </p:txBody>
        </p:sp>
        <p:sp>
          <p:nvSpPr>
            <p:cNvPr id="282" name="Oval 281"/>
            <p:cNvSpPr/>
            <p:nvPr/>
          </p:nvSpPr>
          <p:spPr>
            <a:xfrm>
              <a:off x="1722489" y="4913982"/>
              <a:ext cx="165473" cy="152400"/>
            </a:xfrm>
            <a:prstGeom prst="ellipse">
              <a:avLst/>
            </a:prstGeom>
            <a:solidFill>
              <a:srgbClr val="0000FF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283" name="Oval 282"/>
            <p:cNvSpPr/>
            <p:nvPr/>
          </p:nvSpPr>
          <p:spPr>
            <a:xfrm>
              <a:off x="1557016" y="5142582"/>
              <a:ext cx="165473" cy="152400"/>
            </a:xfrm>
            <a:prstGeom prst="ellipse">
              <a:avLst/>
            </a:prstGeom>
            <a:solidFill>
              <a:srgbClr val="0000FF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284" name="Oval 283"/>
            <p:cNvSpPr/>
            <p:nvPr/>
          </p:nvSpPr>
          <p:spPr>
            <a:xfrm>
              <a:off x="1404616" y="5599782"/>
              <a:ext cx="165473" cy="152400"/>
            </a:xfrm>
            <a:prstGeom prst="ellipse">
              <a:avLst/>
            </a:prstGeom>
            <a:solidFill>
              <a:srgbClr val="0000FF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285" name="Oval 284"/>
            <p:cNvSpPr/>
            <p:nvPr/>
          </p:nvSpPr>
          <p:spPr>
            <a:xfrm rot="17715158">
              <a:off x="1122905" y="5128864"/>
              <a:ext cx="1026432" cy="358386"/>
            </a:xfrm>
            <a:prstGeom prst="ellipse">
              <a:avLst/>
            </a:prstGeom>
            <a:noFill/>
            <a:ln w="12700" cap="flat" cmpd="sng" algn="ctr">
              <a:solidFill>
                <a:srgbClr val="0000FF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286" name="TextBox 285"/>
            <p:cNvSpPr txBox="1"/>
            <p:nvPr/>
          </p:nvSpPr>
          <p:spPr>
            <a:xfrm>
              <a:off x="1112889" y="5066382"/>
              <a:ext cx="457200" cy="1524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r"/>
              <a:r>
                <a:rPr lang="en-US" sz="700" b="1" dirty="0" err="1" smtClean="0">
                  <a:solidFill>
                    <a:srgbClr val="0000FF"/>
                  </a:solidFill>
                  <a:effectLst>
                    <a:glow rad="25400">
                      <a:schemeClr val="bg1">
                        <a:alpha val="75000"/>
                      </a:schemeClr>
                    </a:glow>
                  </a:effectLst>
                  <a:latin typeface="Arial"/>
                  <a:cs typeface="Arial"/>
                </a:rPr>
                <a:t>SpMV</a:t>
              </a:r>
              <a:endParaRPr lang="en-US" sz="700" b="1" dirty="0">
                <a:solidFill>
                  <a:srgbClr val="0000FF"/>
                </a:solidFill>
                <a:effectLst>
                  <a:glow rad="25400">
                    <a:schemeClr val="bg1">
                      <a:alpha val="75000"/>
                    </a:schemeClr>
                  </a:glow>
                </a:effectLst>
                <a:latin typeface="Arial"/>
                <a:cs typeface="Arial"/>
              </a:endParaRPr>
            </a:p>
          </p:txBody>
        </p:sp>
        <p:sp>
          <p:nvSpPr>
            <p:cNvPr id="287" name="Oval 286"/>
            <p:cNvSpPr/>
            <p:nvPr/>
          </p:nvSpPr>
          <p:spPr>
            <a:xfrm>
              <a:off x="5976616" y="5294982"/>
              <a:ext cx="165473" cy="152400"/>
            </a:xfrm>
            <a:prstGeom prst="ellipse">
              <a:avLst/>
            </a:prstGeom>
            <a:solidFill>
              <a:srgbClr val="0000FF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288" name="Oval 287"/>
            <p:cNvSpPr/>
            <p:nvPr/>
          </p:nvSpPr>
          <p:spPr>
            <a:xfrm>
              <a:off x="6129016" y="5142582"/>
              <a:ext cx="165473" cy="152400"/>
            </a:xfrm>
            <a:prstGeom prst="ellipse">
              <a:avLst/>
            </a:prstGeom>
            <a:solidFill>
              <a:srgbClr val="0000FF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289" name="Oval 288"/>
            <p:cNvSpPr/>
            <p:nvPr/>
          </p:nvSpPr>
          <p:spPr>
            <a:xfrm>
              <a:off x="6281416" y="4761582"/>
              <a:ext cx="165473" cy="152400"/>
            </a:xfrm>
            <a:prstGeom prst="ellipse">
              <a:avLst/>
            </a:prstGeom>
            <a:solidFill>
              <a:srgbClr val="0000FF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290" name="Oval 289"/>
            <p:cNvSpPr/>
            <p:nvPr/>
          </p:nvSpPr>
          <p:spPr>
            <a:xfrm rot="18117381">
              <a:off x="5796304" y="4930763"/>
              <a:ext cx="820103" cy="358386"/>
            </a:xfrm>
            <a:prstGeom prst="ellipse">
              <a:avLst/>
            </a:prstGeom>
            <a:noFill/>
            <a:ln w="12700" cap="flat" cmpd="sng" algn="ctr">
              <a:solidFill>
                <a:srgbClr val="008000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291" name="TextBox 290"/>
            <p:cNvSpPr txBox="1"/>
            <p:nvPr/>
          </p:nvSpPr>
          <p:spPr>
            <a:xfrm>
              <a:off x="5608689" y="4913982"/>
              <a:ext cx="457200" cy="1524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r"/>
              <a:r>
                <a:rPr lang="en-US" sz="700" b="1" dirty="0" err="1" smtClean="0">
                  <a:solidFill>
                    <a:srgbClr val="008000"/>
                  </a:solidFill>
                  <a:effectLst>
                    <a:glow rad="25400">
                      <a:schemeClr val="bg1">
                        <a:alpha val="75000"/>
                      </a:schemeClr>
                    </a:glow>
                  </a:effectLst>
                  <a:latin typeface="Arial"/>
                  <a:cs typeface="Arial"/>
                </a:rPr>
                <a:t>SpMV</a:t>
              </a:r>
              <a:endParaRPr lang="en-US" sz="700" b="1" dirty="0">
                <a:solidFill>
                  <a:srgbClr val="008000"/>
                </a:solidFill>
                <a:effectLst>
                  <a:glow rad="25400">
                    <a:schemeClr val="bg1">
                      <a:alpha val="75000"/>
                    </a:schemeClr>
                  </a:glow>
                </a:effectLst>
                <a:latin typeface="Arial"/>
                <a:cs typeface="Arial"/>
              </a:endParaRPr>
            </a:p>
          </p:txBody>
        </p:sp>
        <p:sp>
          <p:nvSpPr>
            <p:cNvPr id="292" name="Oval 291"/>
            <p:cNvSpPr/>
            <p:nvPr/>
          </p:nvSpPr>
          <p:spPr>
            <a:xfrm>
              <a:off x="6599289" y="4456782"/>
              <a:ext cx="165473" cy="152400"/>
            </a:xfrm>
            <a:prstGeom prst="ellipse">
              <a:avLst/>
            </a:prstGeom>
            <a:solidFill>
              <a:srgbClr val="D2EA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293" name="TextBox 292"/>
            <p:cNvSpPr txBox="1"/>
            <p:nvPr/>
          </p:nvSpPr>
          <p:spPr>
            <a:xfrm>
              <a:off x="6446889" y="4532982"/>
              <a:ext cx="457200" cy="1524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r"/>
              <a:r>
                <a:rPr lang="en-US" sz="700" b="1" dirty="0" smtClean="0">
                  <a:solidFill>
                    <a:srgbClr val="008000"/>
                  </a:solidFill>
                  <a:effectLst>
                    <a:glow rad="25400">
                      <a:schemeClr val="bg1">
                        <a:alpha val="75000"/>
                      </a:schemeClr>
                    </a:glow>
                  </a:effectLst>
                  <a:latin typeface="Arial"/>
                  <a:cs typeface="Arial"/>
                </a:rPr>
                <a:t>7pt Stencil</a:t>
              </a:r>
              <a:endParaRPr lang="en-US" sz="700" b="1" dirty="0">
                <a:solidFill>
                  <a:srgbClr val="008000"/>
                </a:solidFill>
                <a:effectLst>
                  <a:glow rad="25400">
                    <a:schemeClr val="bg1">
                      <a:alpha val="75000"/>
                    </a:schemeClr>
                  </a:glow>
                </a:effectLst>
                <a:latin typeface="Arial"/>
                <a:cs typeface="Arial"/>
              </a:endParaRPr>
            </a:p>
          </p:txBody>
        </p:sp>
        <p:sp>
          <p:nvSpPr>
            <p:cNvPr id="294" name="Oval 293"/>
            <p:cNvSpPr/>
            <p:nvPr/>
          </p:nvSpPr>
          <p:spPr>
            <a:xfrm>
              <a:off x="6980289" y="4151982"/>
              <a:ext cx="165473" cy="152400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295" name="TextBox 294"/>
            <p:cNvSpPr txBox="1"/>
            <p:nvPr/>
          </p:nvSpPr>
          <p:spPr>
            <a:xfrm>
              <a:off x="7132689" y="4228182"/>
              <a:ext cx="457200" cy="1524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r>
                <a:rPr lang="en-US" sz="700" b="1" dirty="0" smtClean="0">
                  <a:solidFill>
                    <a:srgbClr val="008000"/>
                  </a:solidFill>
                  <a:effectLst>
                    <a:glow rad="25400">
                      <a:schemeClr val="bg1">
                        <a:alpha val="75000"/>
                      </a:schemeClr>
                    </a:glow>
                  </a:effectLst>
                  <a:latin typeface="Arial"/>
                  <a:cs typeface="Arial"/>
                </a:rPr>
                <a:t>27pt Stencil</a:t>
              </a:r>
              <a:endParaRPr lang="en-US" sz="700" b="1" dirty="0">
                <a:solidFill>
                  <a:srgbClr val="008000"/>
                </a:solidFill>
                <a:effectLst>
                  <a:glow rad="25400">
                    <a:schemeClr val="bg1">
                      <a:alpha val="75000"/>
                    </a:schemeClr>
                  </a:glow>
                </a:effectLst>
                <a:latin typeface="Arial"/>
                <a:cs typeface="Arial"/>
              </a:endParaRPr>
            </a:p>
          </p:txBody>
        </p:sp>
        <p:sp>
          <p:nvSpPr>
            <p:cNvPr id="296" name="Rounded Rectangle 295"/>
            <p:cNvSpPr/>
            <p:nvPr/>
          </p:nvSpPr>
          <p:spPr>
            <a:xfrm>
              <a:off x="3551289" y="3999582"/>
              <a:ext cx="457200" cy="15240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297" name="TextBox 296"/>
            <p:cNvSpPr txBox="1"/>
            <p:nvPr/>
          </p:nvSpPr>
          <p:spPr>
            <a:xfrm>
              <a:off x="3856089" y="4075782"/>
              <a:ext cx="457200" cy="1524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r"/>
              <a:r>
                <a:rPr lang="en-US" sz="700" b="1" dirty="0" smtClean="0">
                  <a:solidFill>
                    <a:srgbClr val="0000FF"/>
                  </a:solidFill>
                  <a:effectLst>
                    <a:glow rad="25400">
                      <a:schemeClr val="bg1">
                        <a:alpha val="75000"/>
                      </a:schemeClr>
                    </a:glow>
                  </a:effectLst>
                  <a:latin typeface="Arial"/>
                  <a:cs typeface="Arial"/>
                </a:rPr>
                <a:t>DGEMM</a:t>
              </a:r>
              <a:endParaRPr lang="en-US" sz="700" b="1" dirty="0">
                <a:solidFill>
                  <a:srgbClr val="0000FF"/>
                </a:solidFill>
                <a:effectLst>
                  <a:glow rad="25400">
                    <a:schemeClr val="bg1">
                      <a:alpha val="75000"/>
                    </a:schemeClr>
                  </a:glow>
                </a:effectLst>
                <a:latin typeface="Arial"/>
                <a:cs typeface="Arial"/>
              </a:endParaRPr>
            </a:p>
          </p:txBody>
        </p:sp>
        <p:sp>
          <p:nvSpPr>
            <p:cNvPr id="298" name="Rounded Rectangle 297"/>
            <p:cNvSpPr/>
            <p:nvPr/>
          </p:nvSpPr>
          <p:spPr>
            <a:xfrm>
              <a:off x="7666089" y="3389982"/>
              <a:ext cx="304800" cy="15240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299" name="TextBox 298"/>
            <p:cNvSpPr txBox="1"/>
            <p:nvPr/>
          </p:nvSpPr>
          <p:spPr>
            <a:xfrm>
              <a:off x="7666089" y="3466182"/>
              <a:ext cx="457200" cy="1524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/>
              <a:r>
                <a:rPr lang="en-US" sz="700" b="1" dirty="0" smtClean="0">
                  <a:solidFill>
                    <a:srgbClr val="008000"/>
                  </a:solidFill>
                  <a:effectLst>
                    <a:glow rad="25400">
                      <a:schemeClr val="bg1">
                        <a:alpha val="75000"/>
                      </a:schemeClr>
                    </a:glow>
                  </a:effectLst>
                  <a:latin typeface="Arial"/>
                  <a:cs typeface="Arial"/>
                </a:rPr>
                <a:t>DGEMM</a:t>
              </a:r>
              <a:endParaRPr lang="en-US" sz="700" b="1" dirty="0">
                <a:solidFill>
                  <a:srgbClr val="008000"/>
                </a:solidFill>
                <a:effectLst>
                  <a:glow rad="25400">
                    <a:schemeClr val="bg1">
                      <a:alpha val="75000"/>
                    </a:schemeClr>
                  </a:glow>
                </a:effectLst>
                <a:latin typeface="Arial"/>
                <a:cs typeface="Arial"/>
              </a:endParaRPr>
            </a:p>
          </p:txBody>
        </p:sp>
        <p:sp>
          <p:nvSpPr>
            <p:cNvPr id="300" name="Rounded Rectangle 299"/>
            <p:cNvSpPr/>
            <p:nvPr/>
          </p:nvSpPr>
          <p:spPr>
            <a:xfrm>
              <a:off x="2255889" y="4837782"/>
              <a:ext cx="457200" cy="152400"/>
            </a:xfrm>
            <a:prstGeom prst="roundRect">
              <a:avLst>
                <a:gd name="adj" fmla="val 50000"/>
              </a:avLst>
            </a:prstGeom>
            <a:solidFill>
              <a:srgbClr val="008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301" name="Rounded Rectangle 300"/>
            <p:cNvSpPr/>
            <p:nvPr/>
          </p:nvSpPr>
          <p:spPr>
            <a:xfrm>
              <a:off x="6827889" y="4685382"/>
              <a:ext cx="457200" cy="152400"/>
            </a:xfrm>
            <a:prstGeom prst="roundRect">
              <a:avLst>
                <a:gd name="adj" fmla="val 50000"/>
              </a:avLst>
            </a:prstGeom>
            <a:solidFill>
              <a:srgbClr val="008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302" name="Rounded Rectangle 301"/>
            <p:cNvSpPr/>
            <p:nvPr/>
          </p:nvSpPr>
          <p:spPr>
            <a:xfrm>
              <a:off x="1798689" y="5142582"/>
              <a:ext cx="457200" cy="152400"/>
            </a:xfrm>
            <a:prstGeom prst="roundRect">
              <a:avLst>
                <a:gd name="adj" fmla="val 50000"/>
              </a:avLst>
            </a:prstGeom>
            <a:solidFill>
              <a:srgbClr val="660066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303" name="Rounded Rectangle 302"/>
            <p:cNvSpPr/>
            <p:nvPr/>
          </p:nvSpPr>
          <p:spPr>
            <a:xfrm>
              <a:off x="6370689" y="5371182"/>
              <a:ext cx="457200" cy="152400"/>
            </a:xfrm>
            <a:prstGeom prst="roundRect">
              <a:avLst>
                <a:gd name="adj" fmla="val 50000"/>
              </a:avLst>
            </a:prstGeom>
            <a:solidFill>
              <a:srgbClr val="660066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304" name="TextBox 303"/>
            <p:cNvSpPr txBox="1"/>
            <p:nvPr/>
          </p:nvSpPr>
          <p:spPr>
            <a:xfrm>
              <a:off x="2179689" y="5218782"/>
              <a:ext cx="457200" cy="1524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r>
                <a:rPr lang="en-US" sz="700" b="1" dirty="0" smtClean="0">
                  <a:solidFill>
                    <a:srgbClr val="0000FF"/>
                  </a:solidFill>
                  <a:effectLst>
                    <a:glow rad="25400">
                      <a:schemeClr val="bg1">
                        <a:alpha val="75000"/>
                      </a:schemeClr>
                    </a:glow>
                  </a:effectLst>
                  <a:latin typeface="Arial"/>
                  <a:cs typeface="Arial"/>
                </a:rPr>
                <a:t>GTC/</a:t>
              </a:r>
              <a:r>
                <a:rPr lang="en-US" sz="700" b="1" dirty="0" err="1" smtClean="0">
                  <a:solidFill>
                    <a:srgbClr val="0000FF"/>
                  </a:solidFill>
                  <a:effectLst>
                    <a:glow rad="25400">
                      <a:schemeClr val="bg1">
                        <a:alpha val="75000"/>
                      </a:schemeClr>
                    </a:glow>
                  </a:effectLst>
                  <a:latin typeface="Arial"/>
                  <a:cs typeface="Arial"/>
                </a:rPr>
                <a:t>chargei</a:t>
              </a:r>
              <a:endParaRPr lang="en-US" sz="700" b="1" dirty="0">
                <a:solidFill>
                  <a:srgbClr val="0000FF"/>
                </a:solidFill>
                <a:effectLst>
                  <a:glow rad="25400">
                    <a:schemeClr val="bg1">
                      <a:alpha val="75000"/>
                    </a:schemeClr>
                  </a:glow>
                </a:effectLst>
                <a:latin typeface="Arial"/>
                <a:cs typeface="Arial"/>
              </a:endParaRPr>
            </a:p>
          </p:txBody>
        </p:sp>
        <p:sp>
          <p:nvSpPr>
            <p:cNvPr id="305" name="TextBox 304"/>
            <p:cNvSpPr txBox="1"/>
            <p:nvPr/>
          </p:nvSpPr>
          <p:spPr>
            <a:xfrm>
              <a:off x="2636889" y="4913982"/>
              <a:ext cx="457200" cy="1524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r>
                <a:rPr lang="en-US" sz="700" b="1" dirty="0" smtClean="0">
                  <a:solidFill>
                    <a:srgbClr val="0000FF"/>
                  </a:solidFill>
                  <a:effectLst>
                    <a:glow rad="25400">
                      <a:schemeClr val="bg1">
                        <a:alpha val="75000"/>
                      </a:schemeClr>
                    </a:glow>
                  </a:effectLst>
                  <a:latin typeface="Arial"/>
                  <a:cs typeface="Arial"/>
                </a:rPr>
                <a:t>GTC/</a:t>
              </a:r>
              <a:r>
                <a:rPr lang="en-US" sz="700" b="1" dirty="0" err="1" smtClean="0">
                  <a:solidFill>
                    <a:srgbClr val="0000FF"/>
                  </a:solidFill>
                  <a:effectLst>
                    <a:glow rad="25400">
                      <a:schemeClr val="bg1">
                        <a:alpha val="75000"/>
                      </a:schemeClr>
                    </a:glow>
                  </a:effectLst>
                  <a:latin typeface="Arial"/>
                  <a:cs typeface="Arial"/>
                </a:rPr>
                <a:t>pushi</a:t>
              </a:r>
              <a:endParaRPr lang="en-US" sz="700" b="1" dirty="0">
                <a:solidFill>
                  <a:srgbClr val="0000FF"/>
                </a:solidFill>
                <a:effectLst>
                  <a:glow rad="25400">
                    <a:schemeClr val="bg1">
                      <a:alpha val="75000"/>
                    </a:schemeClr>
                  </a:glow>
                </a:effectLst>
                <a:latin typeface="Arial"/>
                <a:cs typeface="Arial"/>
              </a:endParaRPr>
            </a:p>
          </p:txBody>
        </p:sp>
        <p:sp>
          <p:nvSpPr>
            <p:cNvPr id="306" name="TextBox 305"/>
            <p:cNvSpPr txBox="1"/>
            <p:nvPr/>
          </p:nvSpPr>
          <p:spPr>
            <a:xfrm>
              <a:off x="6751689" y="5294982"/>
              <a:ext cx="457200" cy="1524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r>
                <a:rPr lang="en-US" sz="700" b="1" dirty="0" smtClean="0">
                  <a:solidFill>
                    <a:srgbClr val="008000"/>
                  </a:solidFill>
                  <a:effectLst>
                    <a:glow rad="25400">
                      <a:schemeClr val="bg1">
                        <a:alpha val="75000"/>
                      </a:schemeClr>
                    </a:glow>
                  </a:effectLst>
                  <a:latin typeface="Arial"/>
                  <a:cs typeface="Arial"/>
                </a:rPr>
                <a:t>GTC/</a:t>
              </a:r>
              <a:r>
                <a:rPr lang="en-US" sz="700" b="1" dirty="0" err="1" smtClean="0">
                  <a:solidFill>
                    <a:srgbClr val="008000"/>
                  </a:solidFill>
                  <a:effectLst>
                    <a:glow rad="25400">
                      <a:schemeClr val="bg1">
                        <a:alpha val="75000"/>
                      </a:schemeClr>
                    </a:glow>
                  </a:effectLst>
                  <a:latin typeface="Arial"/>
                  <a:cs typeface="Arial"/>
                </a:rPr>
                <a:t>chargei</a:t>
              </a:r>
              <a:endParaRPr lang="en-US" sz="700" b="1" dirty="0">
                <a:solidFill>
                  <a:srgbClr val="008000"/>
                </a:solidFill>
                <a:effectLst>
                  <a:glow rad="25400">
                    <a:schemeClr val="bg1">
                      <a:alpha val="75000"/>
                    </a:schemeClr>
                  </a:glow>
                </a:effectLst>
                <a:latin typeface="Arial"/>
                <a:cs typeface="Arial"/>
              </a:endParaRPr>
            </a:p>
          </p:txBody>
        </p:sp>
        <p:sp>
          <p:nvSpPr>
            <p:cNvPr id="307" name="TextBox 306"/>
            <p:cNvSpPr txBox="1"/>
            <p:nvPr/>
          </p:nvSpPr>
          <p:spPr>
            <a:xfrm>
              <a:off x="7208889" y="4761582"/>
              <a:ext cx="457200" cy="1524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r>
                <a:rPr lang="en-US" sz="700" b="1" dirty="0" smtClean="0">
                  <a:solidFill>
                    <a:srgbClr val="008000"/>
                  </a:solidFill>
                  <a:effectLst>
                    <a:glow rad="25400">
                      <a:schemeClr val="bg1">
                        <a:alpha val="75000"/>
                      </a:schemeClr>
                    </a:glow>
                  </a:effectLst>
                  <a:latin typeface="Arial"/>
                  <a:cs typeface="Arial"/>
                </a:rPr>
                <a:t>GTC/</a:t>
              </a:r>
              <a:r>
                <a:rPr lang="en-US" sz="700" b="1" dirty="0" err="1" smtClean="0">
                  <a:solidFill>
                    <a:srgbClr val="008000"/>
                  </a:solidFill>
                  <a:effectLst>
                    <a:glow rad="25400">
                      <a:schemeClr val="bg1">
                        <a:alpha val="75000"/>
                      </a:schemeClr>
                    </a:glow>
                  </a:effectLst>
                  <a:latin typeface="Arial"/>
                  <a:cs typeface="Arial"/>
                </a:rPr>
                <a:t>pushi</a:t>
              </a:r>
              <a:endParaRPr lang="en-US" sz="700" b="1" dirty="0">
                <a:solidFill>
                  <a:srgbClr val="008000"/>
                </a:solidFill>
                <a:effectLst>
                  <a:glow rad="25400">
                    <a:schemeClr val="bg1">
                      <a:alpha val="75000"/>
                    </a:schemeClr>
                  </a:glow>
                </a:effectLst>
                <a:latin typeface="Arial"/>
                <a:cs typeface="Arial"/>
              </a:endParaRPr>
            </a:p>
          </p:txBody>
        </p:sp>
        <p:sp>
          <p:nvSpPr>
            <p:cNvPr id="309" name="TextBox 308"/>
            <p:cNvSpPr txBox="1"/>
            <p:nvPr/>
          </p:nvSpPr>
          <p:spPr>
            <a:xfrm>
              <a:off x="-101600" y="3956670"/>
              <a:ext cx="984180" cy="382802"/>
            </a:xfrm>
            <a:prstGeom prst="rect">
              <a:avLst/>
            </a:prstGeom>
            <a:noFill/>
            <a:scene3d>
              <a:camera prst="orthographicFront">
                <a:rot lat="0" lon="0" rev="5400000"/>
              </a:camera>
              <a:lightRig rig="threePt" dir="t"/>
            </a:scene3d>
          </p:spPr>
          <p:txBody>
            <a:bodyPr wrap="none" rtlCol="0">
              <a:spAutoFit/>
            </a:bodyPr>
            <a:lstStyle/>
            <a:p>
              <a:r>
                <a:rPr lang="en-US" sz="1600" dirty="0" err="1" smtClean="0"/>
                <a:t>Gflop</a:t>
              </a:r>
              <a:r>
                <a:rPr lang="en-US" sz="1600" dirty="0" smtClean="0"/>
                <a:t>/s</a:t>
              </a:r>
              <a:endParaRPr lang="en-US" sz="1600" dirty="0"/>
            </a:p>
          </p:txBody>
        </p:sp>
        <p:sp>
          <p:nvSpPr>
            <p:cNvPr id="310" name="TextBox 309"/>
            <p:cNvSpPr txBox="1"/>
            <p:nvPr/>
          </p:nvSpPr>
          <p:spPr>
            <a:xfrm>
              <a:off x="685800" y="5950570"/>
              <a:ext cx="3296165" cy="3480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Algorithmic intensity: Flops/Word</a:t>
              </a:r>
              <a:endParaRPr lang="en-US" sz="1400" dirty="0"/>
            </a:p>
          </p:txBody>
        </p:sp>
        <p:sp>
          <p:nvSpPr>
            <p:cNvPr id="311" name="TextBox 310"/>
            <p:cNvSpPr txBox="1"/>
            <p:nvPr/>
          </p:nvSpPr>
          <p:spPr>
            <a:xfrm>
              <a:off x="5295900" y="5950570"/>
              <a:ext cx="3296165" cy="3480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Algorithmic intensity: Flops/Word</a:t>
              </a:r>
              <a:endParaRPr lang="en-US" sz="1400" dirty="0"/>
            </a:p>
          </p:txBody>
        </p:sp>
        <p:sp>
          <p:nvSpPr>
            <p:cNvPr id="312" name="TextBox 311"/>
            <p:cNvSpPr txBox="1"/>
            <p:nvPr/>
          </p:nvSpPr>
          <p:spPr>
            <a:xfrm>
              <a:off x="4495800" y="3931270"/>
              <a:ext cx="984180" cy="382802"/>
            </a:xfrm>
            <a:prstGeom prst="rect">
              <a:avLst/>
            </a:prstGeom>
            <a:noFill/>
            <a:scene3d>
              <a:camera prst="orthographicFront">
                <a:rot lat="0" lon="0" rev="5400000"/>
              </a:camera>
              <a:lightRig rig="threePt" dir="t"/>
            </a:scene3d>
          </p:spPr>
          <p:txBody>
            <a:bodyPr wrap="none" rtlCol="0">
              <a:spAutoFit/>
            </a:bodyPr>
            <a:lstStyle/>
            <a:p>
              <a:r>
                <a:rPr lang="en-US" sz="1600" dirty="0" err="1" smtClean="0"/>
                <a:t>Gflop</a:t>
              </a:r>
              <a:r>
                <a:rPr lang="en-US" sz="1600" dirty="0" smtClean="0"/>
                <a:t>/s</a:t>
              </a:r>
              <a:endParaRPr lang="en-US" sz="1600" dirty="0"/>
            </a:p>
          </p:txBody>
        </p:sp>
      </p:grpSp>
      <p:sp>
        <p:nvSpPr>
          <p:cNvPr id="21513" name="Slide Number Placeholder 21512"/>
          <p:cNvSpPr>
            <a:spLocks noGrp="1"/>
          </p:cNvSpPr>
          <p:nvPr>
            <p:ph type="sldNum" sz="quarter" idx="4294967295"/>
          </p:nvPr>
        </p:nvSpPr>
        <p:spPr>
          <a:xfrm>
            <a:off x="8458200" y="6375400"/>
            <a:ext cx="495300" cy="2540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7A5EC17-5166-B041-A83C-F216E1F49AF0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162" name="Rectangle 161"/>
          <p:cNvSpPr/>
          <p:nvPr/>
        </p:nvSpPr>
        <p:spPr>
          <a:xfrm>
            <a:off x="914400" y="2895600"/>
            <a:ext cx="3429000" cy="381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Moore’s Law End Game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533197" y="1905000"/>
            <a:ext cx="34659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>
                <a:solidFill>
                  <a:srgbClr val="FF0000"/>
                </a:solidFill>
              </a:rPr>
              <a:t>Autotuning</a:t>
            </a:r>
            <a:r>
              <a:rPr lang="en-US" sz="2000" dirty="0" smtClean="0">
                <a:solidFill>
                  <a:srgbClr val="FF0000"/>
                </a:solidFill>
              </a:rPr>
              <a:t> avoids this problem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315" name="TextBox 314"/>
          <p:cNvSpPr txBox="1"/>
          <p:nvPr/>
        </p:nvSpPr>
        <p:spPr>
          <a:xfrm>
            <a:off x="4499240" y="1524000"/>
            <a:ext cx="44923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Domain-Specific Languages help with this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2000" y="1905000"/>
            <a:ext cx="38985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30964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15" grpId="0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Libraries vs. DSLs (domain-specific languages)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F7F0FD8-C4D8-4FC8-ACE5-C8022F3C3BAB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Moore’s Law End Game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24648767"/>
              </p:ext>
            </p:extLst>
          </p:nvPr>
        </p:nvGraphicFramePr>
        <p:xfrm>
          <a:off x="228600" y="1295400"/>
          <a:ext cx="4648200" cy="43449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7950137"/>
              </p:ext>
            </p:extLst>
          </p:nvPr>
        </p:nvGraphicFramePr>
        <p:xfrm>
          <a:off x="4876800" y="1676401"/>
          <a:ext cx="3886200" cy="3518262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615712"/>
                <a:gridCol w="1270488"/>
              </a:tblGrid>
              <a:tr h="479697">
                <a:tc>
                  <a:txBody>
                    <a:bodyPr/>
                    <a:lstStyle/>
                    <a:p>
                      <a:r>
                        <a:rPr lang="en-US" dirty="0" smtClean="0"/>
                        <a:t>Dense Linear</a:t>
                      </a:r>
                      <a:r>
                        <a:rPr lang="en-US" baseline="0" dirty="0" smtClean="0"/>
                        <a:t> Algebra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Atlas</a:t>
                      </a:r>
                      <a:endParaRPr lang="en-US" dirty="0"/>
                    </a:p>
                  </a:txBody>
                  <a:tcPr/>
                </a:tc>
              </a:tr>
              <a:tr h="479697">
                <a:tc>
                  <a:txBody>
                    <a:bodyPr/>
                    <a:lstStyle/>
                    <a:p>
                      <a:r>
                        <a:rPr lang="en-US" dirty="0" smtClean="0"/>
                        <a:t>Spectral Algorithms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FFTW, Spiral</a:t>
                      </a:r>
                      <a:endParaRPr lang="en-US" dirty="0"/>
                    </a:p>
                  </a:txBody>
                  <a:tcPr/>
                </a:tc>
              </a:tr>
              <a:tr h="479697">
                <a:tc>
                  <a:txBody>
                    <a:bodyPr/>
                    <a:lstStyle/>
                    <a:p>
                      <a:r>
                        <a:rPr lang="en-US" dirty="0" smtClean="0"/>
                        <a:t>Sparse Linear</a:t>
                      </a:r>
                      <a:r>
                        <a:rPr lang="en-US" baseline="0" dirty="0" smtClean="0"/>
                        <a:t> Algebra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OSKI</a:t>
                      </a:r>
                      <a:endParaRPr lang="en-US" dirty="0"/>
                    </a:p>
                  </a:txBody>
                  <a:tcPr/>
                </a:tc>
              </a:tr>
              <a:tr h="479697">
                <a:tc>
                  <a:txBody>
                    <a:bodyPr/>
                    <a:lstStyle/>
                    <a:p>
                      <a:r>
                        <a:rPr lang="en-US" dirty="0" smtClean="0"/>
                        <a:t>Structured</a:t>
                      </a:r>
                      <a:r>
                        <a:rPr lang="en-US" baseline="0" dirty="0" smtClean="0"/>
                        <a:t> Grids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TBD</a:t>
                      </a:r>
                      <a:endParaRPr lang="en-US" dirty="0"/>
                    </a:p>
                  </a:txBody>
                  <a:tcPr/>
                </a:tc>
              </a:tr>
              <a:tr h="479697">
                <a:tc>
                  <a:txBody>
                    <a:bodyPr/>
                    <a:lstStyle/>
                    <a:p>
                      <a:r>
                        <a:rPr lang="en-US" dirty="0" smtClean="0"/>
                        <a:t>Unstructured Grids</a:t>
                      </a:r>
                      <a:endParaRPr lang="en-US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479697">
                <a:tc>
                  <a:txBody>
                    <a:bodyPr/>
                    <a:lstStyle/>
                    <a:p>
                      <a:r>
                        <a:rPr lang="en-US" dirty="0" smtClean="0"/>
                        <a:t>Particle Methods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79697">
                <a:tc>
                  <a:txBody>
                    <a:bodyPr/>
                    <a:lstStyle/>
                    <a:p>
                      <a:r>
                        <a:rPr lang="en-US" dirty="0" smtClean="0"/>
                        <a:t>Monte Carlo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85800" y="990600"/>
            <a:ext cx="3955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NERSC survey: what motifs do they use?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953000" y="1002268"/>
            <a:ext cx="35168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What code generators do we have?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28600" y="4919246"/>
            <a:ext cx="12971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Unstructured</a:t>
            </a:r>
            <a:endParaRPr lang="en-US" sz="1600" dirty="0"/>
          </a:p>
        </p:txBody>
      </p:sp>
      <p:sp>
        <p:nvSpPr>
          <p:cNvPr id="11" name="Rounded Rectangle 10"/>
          <p:cNvSpPr/>
          <p:nvPr/>
        </p:nvSpPr>
        <p:spPr>
          <a:xfrm>
            <a:off x="4724400" y="3276600"/>
            <a:ext cx="4191000" cy="533400"/>
          </a:xfrm>
          <a:prstGeom prst="roundRect">
            <a:avLst/>
          </a:prstGeom>
          <a:noFill/>
          <a:ln w="28575" cmpd="sng"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381000" y="5867400"/>
            <a:ext cx="83590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Stencils are both the most important motifs and a gap in our tools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628544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Approach: Small Compiler for Small Language</a:t>
            </a:r>
            <a:endParaRPr lang="en-US" dirty="0"/>
          </a:p>
        </p:txBody>
      </p:sp>
      <p:sp>
        <p:nvSpPr>
          <p:cNvPr id="20" name="Content Placeholder 19"/>
          <p:cNvSpPr>
            <a:spLocks noGrp="1"/>
          </p:cNvSpPr>
          <p:nvPr>
            <p:ph idx="1"/>
          </p:nvPr>
        </p:nvSpPr>
        <p:spPr>
          <a:xfrm>
            <a:off x="228600" y="914400"/>
            <a:ext cx="8610600" cy="5410200"/>
          </a:xfrm>
        </p:spPr>
        <p:txBody>
          <a:bodyPr>
            <a:normAutofit/>
          </a:bodyPr>
          <a:lstStyle/>
          <a:p>
            <a:r>
              <a:rPr lang="en-US" dirty="0" smtClean="0"/>
              <a:t>Snowflake: A DSL for Science Stencils</a:t>
            </a:r>
          </a:p>
          <a:p>
            <a:pPr lvl="1"/>
            <a:r>
              <a:rPr lang="en-US" dirty="0" smtClean="0"/>
              <a:t>Domain calculus inspired by Titanium, UPC++, and AMR in general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Complex stencils: red/black, asymmetric </a:t>
            </a:r>
          </a:p>
          <a:p>
            <a:r>
              <a:rPr lang="en-US" dirty="0" smtClean="0"/>
              <a:t>Update-in-place while preserving provable parallelism</a:t>
            </a:r>
          </a:p>
          <a:p>
            <a:r>
              <a:rPr lang="en-US" dirty="0" smtClean="0"/>
              <a:t>Complex boundary conditions 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7010400" y="6619875"/>
            <a:ext cx="2133600" cy="238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90A75C8-C148-D646-81FC-1D13FFF086FF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Moore’s Law End Game</a:t>
            </a:r>
            <a:endParaRPr lang="en-US" dirty="0"/>
          </a:p>
        </p:txBody>
      </p:sp>
      <p:pic>
        <p:nvPicPr>
          <p:cNvPr id="11" name="Picture 10" descr="snowflake-submitted-asplos17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93" b="73739"/>
          <a:stretch/>
        </p:blipFill>
        <p:spPr>
          <a:xfrm>
            <a:off x="29461" y="2286000"/>
            <a:ext cx="8520192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0237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4572000"/>
            <a:ext cx="8610600" cy="1828800"/>
          </a:xfrm>
        </p:spPr>
        <p:txBody>
          <a:bodyPr>
            <a:normAutofit/>
          </a:bodyPr>
          <a:lstStyle/>
          <a:p>
            <a:r>
              <a:rPr lang="en-US" dirty="0" smtClean="0"/>
              <a:t>Performance on the HPGMG application benchmark using all the features of Snowflake</a:t>
            </a:r>
          </a:p>
          <a:p>
            <a:r>
              <a:rPr lang="en-US" dirty="0" smtClean="0"/>
              <a:t>Competitive with hand-optimized performance </a:t>
            </a:r>
            <a:endParaRPr lang="en-US" dirty="0"/>
          </a:p>
          <a:p>
            <a:r>
              <a:rPr lang="en-US" dirty="0" smtClean="0"/>
              <a:t>Within 2x of optimal roofline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Snowflake Performance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F7F0FD8-C4D8-4FC8-ACE5-C8022F3C3BAB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Moore’s Law End Game</a:t>
            </a:r>
            <a:endParaRPr lang="en-US" dirty="0"/>
          </a:p>
        </p:txBody>
      </p:sp>
      <p:pic>
        <p:nvPicPr>
          <p:cNvPr id="8" name="Picture 7" descr="strong9.png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38" t="32066" r="17786" b="30062"/>
          <a:stretch/>
        </p:blipFill>
        <p:spPr>
          <a:xfrm>
            <a:off x="152400" y="990600"/>
            <a:ext cx="4835780" cy="3581400"/>
          </a:xfrm>
          <a:prstGeom prst="rect">
            <a:avLst/>
          </a:prstGeom>
        </p:spPr>
      </p:pic>
      <p:pic>
        <p:nvPicPr>
          <p:cNvPr id="9" name="Picture 8" descr="snowflake-submitted-asplos17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78" t="26814" r="10632" b="44437"/>
          <a:stretch/>
        </p:blipFill>
        <p:spPr>
          <a:xfrm>
            <a:off x="4876799" y="914400"/>
            <a:ext cx="3753255" cy="3581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62000" y="6324600"/>
            <a:ext cx="5344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Nathan Zhang, C. Markley,  S. Williams, A. Fox, K. </a:t>
            </a:r>
            <a:r>
              <a:rPr lang="en-US" dirty="0" err="1" smtClean="0"/>
              <a:t>Yelick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59001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28600" y="914400"/>
            <a:ext cx="4800600" cy="5259388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en-US" dirty="0"/>
              <a:t>Developed for Image </a:t>
            </a:r>
            <a:r>
              <a:rPr lang="en-US" dirty="0" smtClean="0"/>
              <a:t>Processing</a:t>
            </a:r>
            <a:endParaRPr lang="en-US" dirty="0"/>
          </a:p>
          <a:p>
            <a:pPr lvl="1">
              <a:defRPr/>
            </a:pPr>
            <a:endParaRPr lang="en-US" dirty="0" smtClean="0"/>
          </a:p>
          <a:p>
            <a:pPr lvl="1">
              <a:defRPr/>
            </a:pPr>
            <a:endParaRPr lang="en-US" dirty="0"/>
          </a:p>
          <a:p>
            <a:pPr lvl="1">
              <a:defRPr/>
            </a:pPr>
            <a:r>
              <a:rPr lang="en-US" sz="2000" dirty="0" smtClean="0"/>
              <a:t>10</a:t>
            </a:r>
            <a:r>
              <a:rPr lang="en-US" sz="2000" dirty="0"/>
              <a:t>+ FTEs developing </a:t>
            </a:r>
            <a:r>
              <a:rPr lang="en-US" sz="2000" dirty="0" smtClean="0"/>
              <a:t>Halide</a:t>
            </a:r>
            <a:endParaRPr lang="en-US" sz="2000" dirty="0"/>
          </a:p>
          <a:p>
            <a:pPr lvl="1">
              <a:defRPr/>
            </a:pPr>
            <a:r>
              <a:rPr lang="en-US" sz="2000" dirty="0" smtClean="0"/>
              <a:t>50</a:t>
            </a:r>
            <a:r>
              <a:rPr lang="en-US" sz="2000" dirty="0"/>
              <a:t>+ FTEs </a:t>
            </a:r>
            <a:r>
              <a:rPr lang="en-US" sz="2000" dirty="0" smtClean="0"/>
              <a:t>use it; </a:t>
            </a:r>
            <a:r>
              <a:rPr lang="en-US" sz="2000" dirty="0"/>
              <a:t>&gt; 20 </a:t>
            </a:r>
            <a:r>
              <a:rPr lang="en-US" sz="2000" dirty="0" err="1"/>
              <a:t>kLOC</a:t>
            </a:r>
            <a:r>
              <a:rPr lang="en-US" sz="2000" dirty="0"/>
              <a:t> </a:t>
            </a:r>
          </a:p>
          <a:p>
            <a:pPr marL="0" indent="0">
              <a:buNone/>
            </a:pPr>
            <a:r>
              <a:rPr lang="en-US" dirty="0" smtClean="0"/>
              <a:t>HPGMG (</a:t>
            </a:r>
            <a:r>
              <a:rPr lang="en-US" dirty="0" err="1" smtClean="0"/>
              <a:t>Multigrid</a:t>
            </a:r>
            <a:r>
              <a:rPr lang="en-US" dirty="0" smtClean="0"/>
              <a:t> on Halide)</a:t>
            </a:r>
          </a:p>
          <a:p>
            <a:r>
              <a:rPr lang="en-US" sz="2000" dirty="0" smtClean="0"/>
              <a:t>Halide Algorithm by domain </a:t>
            </a:r>
            <a:r>
              <a:rPr lang="en-US" sz="2000" dirty="0"/>
              <a:t>expert</a:t>
            </a:r>
          </a:p>
          <a:p>
            <a:pPr lvl="2">
              <a:spcBef>
                <a:spcPts val="300"/>
              </a:spcBef>
            </a:pPr>
            <a:endParaRPr lang="en-US" sz="1300" dirty="0"/>
          </a:p>
          <a:p>
            <a:pPr lvl="2">
              <a:spcBef>
                <a:spcPts val="300"/>
              </a:spcBef>
            </a:pPr>
            <a:endParaRPr lang="en-US" sz="1300" dirty="0"/>
          </a:p>
          <a:p>
            <a:pPr marL="457200" lvl="1" indent="0">
              <a:buNone/>
            </a:pPr>
            <a:endParaRPr lang="en-US" sz="1600" dirty="0" smtClean="0"/>
          </a:p>
          <a:p>
            <a:pPr marL="457200" lvl="1" indent="0">
              <a:buNone/>
            </a:pPr>
            <a:endParaRPr lang="en-US" sz="1600" dirty="0" smtClean="0"/>
          </a:p>
          <a:p>
            <a:pPr marL="457200" lvl="1" indent="0">
              <a:buNone/>
            </a:pPr>
            <a:endParaRPr lang="en-US" sz="1600" dirty="0" smtClean="0"/>
          </a:p>
          <a:p>
            <a:r>
              <a:rPr lang="en-US" sz="2000" dirty="0" smtClean="0"/>
              <a:t>Halide Schedule either</a:t>
            </a:r>
          </a:p>
          <a:p>
            <a:pPr lvl="1"/>
            <a:r>
              <a:rPr lang="en-US" sz="1550" dirty="0"/>
              <a:t>A</a:t>
            </a:r>
            <a:r>
              <a:rPr lang="en-US" sz="1550" dirty="0" smtClean="0"/>
              <a:t>uto-generated by autotuning with </a:t>
            </a:r>
            <a:r>
              <a:rPr lang="en-US" sz="1550" dirty="0" err="1" smtClean="0"/>
              <a:t>opentuner</a:t>
            </a:r>
            <a:endParaRPr lang="en-US" sz="1550" dirty="0" smtClean="0"/>
          </a:p>
          <a:p>
            <a:pPr lvl="1"/>
            <a:r>
              <a:rPr lang="en-US" sz="1550" dirty="0" smtClean="0"/>
              <a:t>Or hand created by an optimization expert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005"/>
            <a:ext cx="9144000" cy="960438"/>
          </a:xfrm>
        </p:spPr>
        <p:txBody>
          <a:bodyPr lIns="0" rIns="0">
            <a:normAutofit/>
          </a:bodyPr>
          <a:lstStyle/>
          <a:p>
            <a:pPr lvl="1">
              <a:defRPr/>
            </a:pPr>
            <a:r>
              <a:rPr lang="en-US" sz="2800" kern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 Condensed Bold"/>
                <a:cs typeface="Arial" pitchFamily="34" charset="0"/>
              </a:rPr>
              <a:t>   DSLs popular outside scientific computing</a:t>
            </a:r>
            <a:endParaRPr lang="en-US" sz="2800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 Neue Condensed Bold"/>
              <a:cs typeface="Arial" pitchFamily="34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half" idx="4294967295"/>
          </p:nvPr>
        </p:nvSpPr>
        <p:spPr>
          <a:xfrm>
            <a:off x="5257800" y="944724"/>
            <a:ext cx="3886200" cy="5257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>
                <a:solidFill>
                  <a:schemeClr val="tx1"/>
                </a:solidFill>
              </a:rPr>
              <a:t>Halide performance</a:t>
            </a:r>
          </a:p>
          <a:p>
            <a:r>
              <a:rPr lang="en-US" sz="1800" b="0" dirty="0" err="1" smtClean="0"/>
              <a:t>Autogenerated</a:t>
            </a:r>
            <a:r>
              <a:rPr lang="en-US" sz="1800" b="0" dirty="0" smtClean="0"/>
              <a:t> schedule for CPU</a:t>
            </a:r>
          </a:p>
          <a:p>
            <a:r>
              <a:rPr lang="en-US" sz="1800" b="0" dirty="0"/>
              <a:t>Hand created schedule for GPU</a:t>
            </a:r>
          </a:p>
          <a:p>
            <a:r>
              <a:rPr lang="en-US" sz="1800" b="0" dirty="0"/>
              <a:t>No change to the algorithm</a:t>
            </a:r>
          </a:p>
          <a:p>
            <a:pPr lvl="1"/>
            <a:endParaRPr lang="en-US" sz="1600" dirty="0" smtClean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990600" y="3810000"/>
            <a:ext cx="3048000" cy="1143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rgbClr val="898989"/>
            </a:solidFill>
            <a:miter lim="0"/>
            <a:headEnd/>
            <a:tailEnd/>
          </a:ln>
          <a:effectLst>
            <a:outerShdw blurRad="76200" dist="63500" dir="2700000" algn="ctr" rotWithShape="0">
              <a:srgbClr val="808080">
                <a:alpha val="50000"/>
              </a:srgbClr>
            </a:outerShdw>
          </a:effectLst>
        </p:spPr>
        <p:txBody>
          <a:bodyPr lIns="16002" tIns="16002" rIns="16002" bIns="16002"/>
          <a:lstStyle/>
          <a:p>
            <a:pPr defTabSz="272034" eaLnBrk="1">
              <a:tabLst>
                <a:tab pos="634746" algn="l"/>
              </a:tabLst>
              <a:defRPr/>
            </a:pP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Func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 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Ax_n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("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Ax_n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"), 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lambda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("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lambda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"), 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chebyshev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("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chebyshev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");</a:t>
            </a:r>
          </a:p>
          <a:p>
            <a:pPr defTabSz="272034" eaLnBrk="1">
              <a:tabLst>
                <a:tab pos="634746" algn="l"/>
              </a:tabLst>
              <a:defRPr/>
            </a:pP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Var i("i"),j("j"),k("k");</a:t>
            </a:r>
          </a:p>
          <a:p>
            <a:pPr defTabSz="272034" eaLnBrk="1">
              <a:tabLst>
                <a:tab pos="634746" algn="l"/>
              </a:tabLst>
              <a:defRPr/>
            </a:pP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Ax_n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i,j,k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) =  a*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alpha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i,j,k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)*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x_n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i,j,k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) - b*h2inv*(</a:t>
            </a:r>
          </a:p>
          <a:p>
            <a:pPr defTabSz="272034" eaLnBrk="1">
              <a:tabLst>
                <a:tab pos="634746" algn="l"/>
              </a:tabLst>
              <a:defRPr/>
            </a:pP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    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beta_i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i,j,k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)  *(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valid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(i-1,j,k)*(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x_n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i,j,k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) + 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x_n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(i-1,j,k)) - 2.0f*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x_n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i,j,k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))</a:t>
            </a:r>
          </a:p>
          <a:p>
            <a:pPr defTabSz="272034" eaLnBrk="1">
              <a:tabLst>
                <a:tab pos="634746" algn="l"/>
              </a:tabLst>
              <a:defRPr/>
            </a:pP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  + 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beta_j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i,j,k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)  *(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valid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(i,j-1,k)*(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x_n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i,j,k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) + 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x_n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(i,j-1,k)) - 2.0f*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x_n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i,j,k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))</a:t>
            </a:r>
          </a:p>
          <a:p>
            <a:pPr defTabSz="272034" eaLnBrk="1">
              <a:tabLst>
                <a:tab pos="634746" algn="l"/>
              </a:tabLst>
              <a:defRPr/>
            </a:pP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  + 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beta_k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i,j,k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)  *(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valid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(i,j,k-1)*(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x_n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i,j,k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) + 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x_n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(i,j,k-1)) - 2.0f*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x_n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i,j,k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))</a:t>
            </a:r>
          </a:p>
          <a:p>
            <a:pPr defTabSz="272034" eaLnBrk="1">
              <a:tabLst>
                <a:tab pos="634746" algn="l"/>
              </a:tabLst>
              <a:defRPr/>
            </a:pP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  + 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beta_i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(i+1,j,k)*(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valid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(i+1,j,k)*(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x_n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i,j,k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) + 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x_n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(i+1,j,k)) - 2.0f*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x_n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i,j,k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))</a:t>
            </a:r>
          </a:p>
          <a:p>
            <a:pPr defTabSz="272034" eaLnBrk="1">
              <a:tabLst>
                <a:tab pos="634746" algn="l"/>
              </a:tabLst>
              <a:defRPr/>
            </a:pP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  + 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beta_j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(i,j+1,k)*(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valid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(i,j+1,k)*(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x_n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i,j,k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) + 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x_n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(i,j+1,k)) - 2.0f*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x_n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i,j,k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))</a:t>
            </a:r>
          </a:p>
          <a:p>
            <a:pPr defTabSz="272034" eaLnBrk="1">
              <a:tabLst>
                <a:tab pos="634746" algn="l"/>
              </a:tabLst>
              <a:defRPr/>
            </a:pP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  + 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beta_k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(i,j,k+1)*(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valid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(i,j,k+1)*(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x_n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i,j,k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) + 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x_n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(i,j,k+1)) - 2.0f*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x_n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i,j,k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)));</a:t>
            </a:r>
          </a:p>
          <a:p>
            <a:pPr defTabSz="272034" eaLnBrk="1">
              <a:tabLst>
                <a:tab pos="634746" algn="l"/>
              </a:tabLst>
              <a:defRPr/>
            </a:pP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lambda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i,j,k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) = 1.0f / (a*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alpha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i,j,k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) - b*h2inv*(</a:t>
            </a:r>
          </a:p>
          <a:p>
            <a:pPr defTabSz="272034" eaLnBrk="1">
              <a:tabLst>
                <a:tab pos="634746" algn="l"/>
              </a:tabLst>
              <a:defRPr/>
            </a:pP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    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beta_i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i,j,k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)  *(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valid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(i-1,j,k) - 2.0f)</a:t>
            </a:r>
          </a:p>
          <a:p>
            <a:pPr defTabSz="272034" eaLnBrk="1">
              <a:tabLst>
                <a:tab pos="634746" algn="l"/>
              </a:tabLst>
              <a:defRPr/>
            </a:pP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  + 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beta_j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i,j,k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)  *(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valid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(i,j-1,k) - 2.0f)</a:t>
            </a:r>
          </a:p>
          <a:p>
            <a:pPr defTabSz="272034" eaLnBrk="1">
              <a:tabLst>
                <a:tab pos="634746" algn="l"/>
              </a:tabLst>
              <a:defRPr/>
            </a:pP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  + 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beta_k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i,j,k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)  *(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valid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(i,j,k-1) - 2.0f)</a:t>
            </a:r>
          </a:p>
          <a:p>
            <a:pPr defTabSz="272034" eaLnBrk="1">
              <a:tabLst>
                <a:tab pos="634746" algn="l"/>
              </a:tabLst>
              <a:defRPr/>
            </a:pP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  + 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beta_i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(i+1,j,k)*(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valid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(i+1,j,k) - 2.0f)</a:t>
            </a:r>
          </a:p>
          <a:p>
            <a:pPr defTabSz="272034" eaLnBrk="1">
              <a:tabLst>
                <a:tab pos="634746" algn="l"/>
              </a:tabLst>
              <a:defRPr/>
            </a:pP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  + 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beta_j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(i,j+1,k)*(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valid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(i,j+1,k) - 2.0f)</a:t>
            </a:r>
          </a:p>
          <a:p>
            <a:pPr defTabSz="272034" eaLnBrk="1">
              <a:tabLst>
                <a:tab pos="634746" algn="l"/>
              </a:tabLst>
              <a:defRPr/>
            </a:pP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  + 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beta_k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(i,j,k+1)*(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valid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(i,j,k+1) - 2.0f)));</a:t>
            </a:r>
          </a:p>
          <a:p>
            <a:pPr defTabSz="272034" eaLnBrk="1">
              <a:tabLst>
                <a:tab pos="634746" algn="l"/>
              </a:tabLst>
              <a:defRPr/>
            </a:pP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chebyshev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i,j,k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) = 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x_n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i,j,k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) + c1*(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x_n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i,j,k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)-x_nm1(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i,j,k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))+ </a:t>
            </a:r>
          </a:p>
          <a:p>
            <a:pPr defTabSz="272034" eaLnBrk="1">
              <a:tabLst>
                <a:tab pos="634746" algn="l"/>
              </a:tabLst>
              <a:defRPr/>
            </a:pP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                   c2*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lambda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i,j,k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)*(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rhs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i,j,k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)-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Ax_n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(</a:t>
            </a:r>
            <a:r>
              <a:rPr lang="nl-NL" sz="400" dirty="0" err="1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i,j,k</a:t>
            </a:r>
            <a:r>
              <a:rPr lang="nl-NL" sz="400" dirty="0">
                <a:solidFill>
                  <a:schemeClr val="tx1"/>
                </a:solidFill>
                <a:latin typeface="Courier"/>
                <a:ea typeface="MS PGothic" charset="0"/>
                <a:cs typeface="Courier"/>
              </a:rPr>
              <a:t>));</a:t>
            </a:r>
          </a:p>
          <a:p>
            <a:pPr defTabSz="272034" eaLnBrk="1">
              <a:tabLst>
                <a:tab pos="634746" algn="l"/>
              </a:tabLst>
              <a:defRPr/>
            </a:pPr>
            <a:endParaRPr lang="nl-NL" sz="400" dirty="0">
              <a:solidFill>
                <a:schemeClr val="tx1"/>
              </a:solidFill>
              <a:latin typeface="Courier"/>
              <a:ea typeface="MS PGothic" charset="0"/>
              <a:cs typeface="Courier"/>
            </a:endParaRPr>
          </a:p>
          <a:p>
            <a:pPr defTabSz="272034" eaLnBrk="1">
              <a:tabLst>
                <a:tab pos="634746" algn="l"/>
              </a:tabLst>
              <a:defRPr/>
            </a:pPr>
            <a:endParaRPr lang="nl-NL" sz="400" dirty="0">
              <a:solidFill>
                <a:schemeClr val="tx1"/>
              </a:solidFill>
              <a:latin typeface="Courier"/>
              <a:ea typeface="MS PGothic" charset="0"/>
              <a:cs typeface="Courier"/>
            </a:endParaRPr>
          </a:p>
        </p:txBody>
      </p:sp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60514883"/>
              </p:ext>
            </p:extLst>
          </p:nvPr>
        </p:nvGraphicFramePr>
        <p:xfrm>
          <a:off x="5029200" y="2849724"/>
          <a:ext cx="3352800" cy="34213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722876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3B1F13A-AF70-7344-9987-CA9F2C91CA11}" type="slidenum">
              <a:rPr lang="en-US" smtClean="0"/>
              <a:t>12</a:t>
            </a:fld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609600" y="1447801"/>
            <a:ext cx="3732909" cy="770870"/>
            <a:chOff x="1093396" y="1600200"/>
            <a:chExt cx="4011046" cy="987364"/>
          </a:xfrm>
        </p:grpSpPr>
        <p:pic>
          <p:nvPicPr>
            <p:cNvPr id="12" name="Adobe.pdf"/>
            <p:cNvPicPr>
              <a:picLocks noChangeAspect="1" noChangeArrowheads="1"/>
            </p:cNvPicPr>
            <p:nvPr/>
          </p:nvPicPr>
          <p:blipFill>
            <a:blip r:embed="rId3">
              <a:alphaModFix amt="9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3396" y="1666565"/>
              <a:ext cx="909637" cy="909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92999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grpSp>
          <p:nvGrpSpPr>
            <p:cNvPr id="13" name="Group 6"/>
            <p:cNvGrpSpPr>
              <a:grpSpLocks/>
            </p:cNvGrpSpPr>
            <p:nvPr/>
          </p:nvGrpSpPr>
          <p:grpSpPr bwMode="auto">
            <a:xfrm>
              <a:off x="2209061" y="1737829"/>
              <a:ext cx="979835" cy="755823"/>
              <a:chOff x="0" y="0"/>
              <a:chExt cx="5765800" cy="4541521"/>
            </a:xfrm>
          </p:grpSpPr>
          <p:pic>
            <p:nvPicPr>
              <p:cNvPr id="18" name="google-glass-wallpaper-hd2.jpg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5765800" cy="45415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</p:pic>
          <p:pic>
            <p:nvPicPr>
              <p:cNvPr id="19" name="droppedImage.pdf"/>
              <p:cNvPicPr/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2179" y="758375"/>
                <a:ext cx="3748206" cy="1420856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>
                <a:outerShdw blurRad="76200" dist="50800" dir="5400000" rotWithShape="0">
                  <a:srgbClr val="000000">
                    <a:alpha val="50000"/>
                  </a:srgbClr>
                </a:outerShdw>
              </a:effectLst>
            </p:spPr>
          </p:pic>
        </p:grpSp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97193" y="1737829"/>
              <a:ext cx="743631" cy="756084"/>
            </a:xfrm>
            <a:prstGeom prst="rect">
              <a:avLst/>
            </a:prstGeom>
          </p:spPr>
        </p:pic>
        <p:sp>
          <p:nvSpPr>
            <p:cNvPr id="15" name="Rounded Rectangle 14"/>
            <p:cNvSpPr/>
            <p:nvPr/>
          </p:nvSpPr>
          <p:spPr>
            <a:xfrm>
              <a:off x="4369301" y="1737829"/>
              <a:ext cx="720080" cy="756084"/>
            </a:xfrm>
            <a:prstGeom prst="roundRect">
              <a:avLst/>
            </a:prstGeom>
            <a:gradFill>
              <a:gsLst>
                <a:gs pos="0">
                  <a:srgbClr val="FF0000"/>
                </a:gs>
                <a:gs pos="80000">
                  <a:srgbClr val="BC0000"/>
                </a:gs>
                <a:gs pos="100000">
                  <a:srgbClr val="FF0000"/>
                </a:gs>
              </a:gsLst>
            </a:gradFill>
            <a:ln>
              <a:solidFill>
                <a:srgbClr val="66006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347078" y="1600200"/>
              <a:ext cx="391339" cy="3942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>
                  <a:solidFill>
                    <a:schemeClr val="bg1"/>
                  </a:solidFill>
                  <a:latin typeface="Footlight MT Light"/>
                  <a:cs typeface="Footlight MT Light"/>
                </a:rPr>
                <a:t>g</a:t>
              </a:r>
              <a:r>
                <a:rPr lang="en-US" sz="1100" b="1" dirty="0" smtClean="0">
                  <a:solidFill>
                    <a:schemeClr val="bg1"/>
                  </a:solidFill>
                </a:rPr>
                <a:t>+</a:t>
              </a:r>
              <a:endParaRPr lang="en-US" sz="1100" b="1" dirty="0">
                <a:solidFill>
                  <a:schemeClr val="bg1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369301" y="1989674"/>
              <a:ext cx="735141" cy="5978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10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Euphemia UCAS"/>
                  <a:cs typeface="Euphemia UCAS"/>
                </a:rPr>
                <a:t>Image </a:t>
              </a:r>
            </a:p>
            <a:p>
              <a:pPr>
                <a:lnSpc>
                  <a:spcPct val="80000"/>
                </a:lnSpc>
              </a:pPr>
              <a:r>
                <a:rPr lang="en-US" sz="10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Euphemia UCAS"/>
                  <a:cs typeface="Euphemia UCAS"/>
                </a:rPr>
                <a:t>Auto</a:t>
              </a:r>
            </a:p>
            <a:p>
              <a:pPr>
                <a:lnSpc>
                  <a:spcPct val="80000"/>
                </a:lnSpc>
              </a:pPr>
              <a:r>
                <a:rPr lang="en-US" sz="10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Euphemia UCAS"/>
                  <a:cs typeface="Euphemia UCAS"/>
                </a:rPr>
                <a:t>Enhance</a:t>
              </a:r>
              <a:endParaRPr lang="en-US" sz="1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Euphemia UCAS"/>
                <a:cs typeface="Euphemia UCAS"/>
              </a:endParaRPr>
            </a:p>
          </p:txBody>
        </p:sp>
      </p:grp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Moore’s Law End Game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7594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1981200"/>
            <a:ext cx="8229600" cy="2286000"/>
          </a:xfrm>
        </p:spPr>
        <p:txBody>
          <a:bodyPr>
            <a:normAutofit/>
          </a:bodyPr>
          <a:lstStyle/>
          <a:p>
            <a:r>
              <a:rPr lang="en-US" sz="4400" dirty="0" smtClean="0"/>
              <a:t>Algorithms for the Hardware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8208503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86118" y="1219200"/>
            <a:ext cx="7868666" cy="486906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618"/>
            <a:ext cx="7454900" cy="739381"/>
          </a:xfrm>
        </p:spPr>
        <p:txBody>
          <a:bodyPr>
            <a:noAutofit/>
          </a:bodyPr>
          <a:lstStyle/>
          <a:p>
            <a:r>
              <a:rPr lang="en-US" dirty="0" smtClean="0"/>
              <a:t>Beyond Domain Decomposition</a:t>
            </a:r>
            <a:r>
              <a:rPr lang="en-US" dirty="0"/>
              <a:t/>
            </a:r>
            <a:br>
              <a:rPr lang="en-US" dirty="0"/>
            </a:br>
            <a:r>
              <a:rPr lang="en-US" sz="2000" i="1" dirty="0" smtClean="0"/>
              <a:t>2.5D Matrix Multiply on BG/P, 16K nodes / 64K cores</a:t>
            </a:r>
            <a:endParaRPr lang="en-US" sz="2000" i="1" dirty="0"/>
          </a:p>
        </p:txBody>
      </p:sp>
      <p:pic>
        <p:nvPicPr>
          <p:cNvPr id="4" name="Content Placeholder 3" descr="mm_time_p16384.pd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885" r="-11885"/>
          <a:stretch>
            <a:fillRect/>
          </a:stretch>
        </p:blipFill>
        <p:spPr>
          <a:xfrm>
            <a:off x="457199" y="1219200"/>
            <a:ext cx="8904155" cy="5029200"/>
          </a:xfrm>
        </p:spPr>
      </p:pic>
      <p:sp>
        <p:nvSpPr>
          <p:cNvPr id="5" name="TextBox 4"/>
          <p:cNvSpPr txBox="1"/>
          <p:nvPr/>
        </p:nvSpPr>
        <p:spPr>
          <a:xfrm>
            <a:off x="3486676" y="927100"/>
            <a:ext cx="13901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  <a:r>
              <a:rPr lang="en-US" dirty="0" smtClean="0"/>
              <a:t> = 16 copies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368217" y="6030575"/>
            <a:ext cx="468196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i="1" dirty="0" smtClean="0"/>
              <a:t>EuroPar’11 (</a:t>
            </a:r>
            <a:r>
              <a:rPr lang="en-US" sz="2000" i="1" dirty="0" err="1" smtClean="0"/>
              <a:t>Solomonik</a:t>
            </a:r>
            <a:r>
              <a:rPr lang="en-US" sz="2000" i="1" dirty="0" smtClean="0"/>
              <a:t>, Demmel)</a:t>
            </a:r>
          </a:p>
          <a:p>
            <a:pPr algn="ctr"/>
            <a:r>
              <a:rPr lang="en-US" sz="2000" i="1" dirty="0" smtClean="0"/>
              <a:t>SC’11 paper </a:t>
            </a:r>
            <a:r>
              <a:rPr lang="en-US" sz="2000" i="1" dirty="0"/>
              <a:t>(</a:t>
            </a:r>
            <a:r>
              <a:rPr lang="en-US" sz="2000" i="1" dirty="0" err="1" smtClean="0"/>
              <a:t>Solomonik</a:t>
            </a:r>
            <a:r>
              <a:rPr lang="en-US" sz="2000" i="1" dirty="0" smtClean="0"/>
              <a:t>, </a:t>
            </a:r>
            <a:r>
              <a:rPr lang="en-US" sz="2000" i="1" dirty="0" err="1" smtClean="0"/>
              <a:t>Bhatele</a:t>
            </a:r>
            <a:r>
              <a:rPr lang="en-US" sz="2000" i="1" dirty="0" smtClean="0"/>
              <a:t>, Demmel)</a:t>
            </a:r>
            <a:endParaRPr lang="en-US" sz="2000" i="1" dirty="0"/>
          </a:p>
        </p:txBody>
      </p:sp>
      <p:sp>
        <p:nvSpPr>
          <p:cNvPr id="7" name="TextBox 6"/>
          <p:cNvSpPr txBox="1"/>
          <p:nvPr/>
        </p:nvSpPr>
        <p:spPr>
          <a:xfrm>
            <a:off x="457198" y="991286"/>
            <a:ext cx="8397586" cy="5693867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endParaRPr lang="en-US" sz="2800" b="1" dirty="0" smtClean="0"/>
          </a:p>
          <a:p>
            <a:r>
              <a:rPr lang="en-US" sz="2800" b="1" dirty="0" smtClean="0"/>
              <a:t>Surprises: </a:t>
            </a:r>
          </a:p>
          <a:p>
            <a:pPr marL="342900" indent="-342900">
              <a:buFont typeface="Arial"/>
              <a:buChar char="•"/>
            </a:pPr>
            <a:r>
              <a:rPr lang="en-US" sz="2800" dirty="0" smtClean="0"/>
              <a:t>Even Matrix Multiply had room for improvement</a:t>
            </a:r>
          </a:p>
          <a:p>
            <a:pPr marL="342900" indent="-342900">
              <a:buFont typeface="Arial"/>
              <a:buChar char="•"/>
            </a:pPr>
            <a:r>
              <a:rPr lang="en-US" sz="2800" dirty="0" smtClean="0"/>
              <a:t>Idea: make copies of C matrix  (as in prior 3D algorithm, but not as many)</a:t>
            </a:r>
          </a:p>
          <a:p>
            <a:pPr marL="342900" indent="-342900">
              <a:buFont typeface="Arial"/>
              <a:buChar char="•"/>
            </a:pPr>
            <a:r>
              <a:rPr lang="en-US" sz="2800" dirty="0" smtClean="0"/>
              <a:t>Result is provably optimal in communication</a:t>
            </a:r>
          </a:p>
          <a:p>
            <a:endParaRPr lang="en-US" sz="2800" b="1" dirty="0" smtClean="0"/>
          </a:p>
          <a:p>
            <a:r>
              <a:rPr lang="en-US" sz="2800" b="1" dirty="0" smtClean="0">
                <a:solidFill>
                  <a:srgbClr val="FFFFD4"/>
                </a:solidFill>
              </a:rPr>
              <a:t>Lesson: Never waste fast memory</a:t>
            </a:r>
          </a:p>
          <a:p>
            <a:r>
              <a:rPr lang="en-US" sz="2800" b="1" dirty="0">
                <a:solidFill>
                  <a:srgbClr val="FFFFD4"/>
                </a:solidFill>
              </a:rPr>
              <a:t> </a:t>
            </a:r>
            <a:r>
              <a:rPr lang="en-US" sz="2800" b="1" dirty="0" smtClean="0">
                <a:solidFill>
                  <a:srgbClr val="FFFFD4"/>
                </a:solidFill>
              </a:rPr>
              <a:t>  And don’t get hung up on the owner computes rule</a:t>
            </a:r>
          </a:p>
          <a:p>
            <a:endParaRPr lang="en-US" sz="2800" b="1" dirty="0" smtClean="0"/>
          </a:p>
          <a:p>
            <a:r>
              <a:rPr lang="en-US" sz="2800" b="1" dirty="0" smtClean="0"/>
              <a:t>Can we generalize for compiler writers?</a:t>
            </a:r>
          </a:p>
          <a:p>
            <a:endParaRPr lang="en-US" sz="2800" b="1" dirty="0" smtClean="0"/>
          </a:p>
          <a:p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6032854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09" name="Title 1"/>
          <p:cNvSpPr>
            <a:spLocks noGrp="1"/>
          </p:cNvSpPr>
          <p:nvPr>
            <p:ph type="title"/>
          </p:nvPr>
        </p:nvSpPr>
        <p:spPr>
          <a:xfrm>
            <a:off x="639763" y="306388"/>
            <a:ext cx="8250237" cy="37306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Deconstructing 2.5D Matrix Multiply</a:t>
            </a:r>
            <a:b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1800" dirty="0" err="1" smtClean="0">
                <a:latin typeface="Arial" charset="0"/>
                <a:ea typeface="ＭＳ Ｐゴシック" charset="0"/>
                <a:cs typeface="ＭＳ Ｐゴシック" charset="0"/>
              </a:rPr>
              <a:t>Solomonick</a:t>
            </a:r>
            <a:r>
              <a:rPr lang="en-US" sz="1800" dirty="0" smtClean="0">
                <a:latin typeface="Arial" charset="0"/>
                <a:ea typeface="ＭＳ Ｐゴシック" charset="0"/>
                <a:cs typeface="ＭＳ Ｐゴシック" charset="0"/>
              </a:rPr>
              <a:t> &amp; </a:t>
            </a:r>
            <a:r>
              <a:rPr lang="en-US" sz="1800" dirty="0" err="1" smtClean="0">
                <a:latin typeface="Arial" charset="0"/>
                <a:ea typeface="ＭＳ Ｐゴシック" charset="0"/>
                <a:cs typeface="ＭＳ Ｐゴシック" charset="0"/>
              </a:rPr>
              <a:t>Demmel</a:t>
            </a:r>
            <a:endParaRPr lang="en-US" sz="18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71038" name="Cube 3"/>
          <p:cNvSpPr>
            <a:spLocks noChangeArrowheads="1"/>
          </p:cNvSpPr>
          <p:nvPr/>
        </p:nvSpPr>
        <p:spPr bwMode="auto">
          <a:xfrm>
            <a:off x="1262063" y="1283187"/>
            <a:ext cx="3060700" cy="2783988"/>
          </a:xfrm>
          <a:prstGeom prst="cube">
            <a:avLst>
              <a:gd name="adj" fmla="val 25000"/>
            </a:avLst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1698428" y="1281113"/>
            <a:ext cx="2624335" cy="2344848"/>
            <a:chOff x="1698428" y="1281113"/>
            <a:chExt cx="2624335" cy="2344848"/>
          </a:xfrm>
        </p:grpSpPr>
        <p:sp>
          <p:nvSpPr>
            <p:cNvPr id="171039" name="Cube 5"/>
            <p:cNvSpPr>
              <a:spLocks noChangeArrowheads="1"/>
            </p:cNvSpPr>
            <p:nvPr/>
          </p:nvSpPr>
          <p:spPr bwMode="auto">
            <a:xfrm>
              <a:off x="2388295" y="2482124"/>
              <a:ext cx="675739" cy="309321"/>
            </a:xfrm>
            <a:prstGeom prst="cube">
              <a:avLst>
                <a:gd name="adj" fmla="val 25000"/>
              </a:avLst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1040" name="Rectangle 6"/>
            <p:cNvSpPr>
              <a:spLocks noChangeArrowheads="1"/>
            </p:cNvSpPr>
            <p:nvPr/>
          </p:nvSpPr>
          <p:spPr bwMode="auto">
            <a:xfrm>
              <a:off x="2099698" y="2996665"/>
              <a:ext cx="577194" cy="251885"/>
            </a:xfrm>
            <a:prstGeom prst="rect">
              <a:avLst/>
            </a:prstGeom>
            <a:noFill/>
            <a:ln w="12700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71041" name="Group 14"/>
            <p:cNvGrpSpPr>
              <a:grpSpLocks/>
            </p:cNvGrpSpPr>
            <p:nvPr/>
          </p:nvGrpSpPr>
          <p:grpSpPr bwMode="auto">
            <a:xfrm>
              <a:off x="3920197" y="2457150"/>
              <a:ext cx="87297" cy="334295"/>
              <a:chOff x="2913856" y="2976562"/>
              <a:chExt cx="87313" cy="334171"/>
            </a:xfrm>
          </p:grpSpPr>
          <p:cxnSp>
            <p:nvCxnSpPr>
              <p:cNvPr id="171071" name="Straight Connector 9"/>
              <p:cNvCxnSpPr>
                <a:cxnSpLocks noChangeShapeType="1"/>
              </p:cNvCxnSpPr>
              <p:nvPr/>
            </p:nvCxnSpPr>
            <p:spPr bwMode="auto">
              <a:xfrm rot="5400000">
                <a:off x="2793206" y="3188494"/>
                <a:ext cx="242888" cy="1588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71072" name="Straight Connector 10"/>
              <p:cNvCxnSpPr>
                <a:cxnSpLocks noChangeShapeType="1"/>
              </p:cNvCxnSpPr>
              <p:nvPr/>
            </p:nvCxnSpPr>
            <p:spPr bwMode="auto">
              <a:xfrm rot="5400000">
                <a:off x="2878931" y="3098006"/>
                <a:ext cx="242888" cy="1588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71073" name="Straight Connector 12"/>
              <p:cNvCxnSpPr>
                <a:cxnSpLocks noChangeShapeType="1"/>
              </p:cNvCxnSpPr>
              <p:nvPr/>
            </p:nvCxnSpPr>
            <p:spPr bwMode="auto">
              <a:xfrm rot="5400000" flipH="1" flipV="1">
                <a:off x="2911871" y="3223023"/>
                <a:ext cx="90488" cy="84931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71074" name="Straight Connector 13"/>
              <p:cNvCxnSpPr>
                <a:cxnSpLocks noChangeShapeType="1"/>
              </p:cNvCxnSpPr>
              <p:nvPr/>
            </p:nvCxnSpPr>
            <p:spPr bwMode="auto">
              <a:xfrm rot="5400000" flipH="1" flipV="1">
                <a:off x="2913460" y="2979340"/>
                <a:ext cx="90488" cy="84931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171042" name="Group 22"/>
            <p:cNvGrpSpPr>
              <a:grpSpLocks/>
            </p:cNvGrpSpPr>
            <p:nvPr/>
          </p:nvGrpSpPr>
          <p:grpSpPr bwMode="auto">
            <a:xfrm>
              <a:off x="2394084" y="1619793"/>
              <a:ext cx="665180" cy="90523"/>
              <a:chOff x="2219325" y="2867024"/>
              <a:chExt cx="665300" cy="90489"/>
            </a:xfrm>
          </p:grpSpPr>
          <p:cxnSp>
            <p:nvCxnSpPr>
              <p:cNvPr id="171067" name="Straight Connector 16"/>
              <p:cNvCxnSpPr>
                <a:cxnSpLocks noChangeShapeType="1"/>
              </p:cNvCxnSpPr>
              <p:nvPr/>
            </p:nvCxnSpPr>
            <p:spPr bwMode="auto">
              <a:xfrm>
                <a:off x="2219325" y="2952750"/>
                <a:ext cx="603388" cy="4763"/>
              </a:xfrm>
              <a:prstGeom prst="line">
                <a:avLst/>
              </a:prstGeom>
              <a:noFill/>
              <a:ln w="12700">
                <a:solidFill>
                  <a:srgbClr val="008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71068" name="Straight Connector 17"/>
              <p:cNvCxnSpPr>
                <a:cxnSpLocks noChangeShapeType="1"/>
              </p:cNvCxnSpPr>
              <p:nvPr/>
            </p:nvCxnSpPr>
            <p:spPr bwMode="auto">
              <a:xfrm>
                <a:off x="2281237" y="2867025"/>
                <a:ext cx="603388" cy="4763"/>
              </a:xfrm>
              <a:prstGeom prst="line">
                <a:avLst/>
              </a:prstGeom>
              <a:noFill/>
              <a:ln w="12700">
                <a:solidFill>
                  <a:srgbClr val="008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71069" name="Straight Connector 19"/>
              <p:cNvCxnSpPr>
                <a:cxnSpLocks noChangeShapeType="1"/>
              </p:cNvCxnSpPr>
              <p:nvPr/>
            </p:nvCxnSpPr>
            <p:spPr bwMode="auto">
              <a:xfrm rot="5400000" flipH="1" flipV="1">
                <a:off x="2207419" y="2878932"/>
                <a:ext cx="85725" cy="61912"/>
              </a:xfrm>
              <a:prstGeom prst="line">
                <a:avLst/>
              </a:prstGeom>
              <a:noFill/>
              <a:ln w="12700">
                <a:solidFill>
                  <a:srgbClr val="008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71070" name="Straight Connector 20"/>
              <p:cNvCxnSpPr>
                <a:cxnSpLocks noChangeShapeType="1"/>
              </p:cNvCxnSpPr>
              <p:nvPr/>
            </p:nvCxnSpPr>
            <p:spPr bwMode="auto">
              <a:xfrm rot="5400000" flipH="1" flipV="1">
                <a:off x="2810805" y="2878930"/>
                <a:ext cx="85726" cy="61914"/>
              </a:xfrm>
              <a:prstGeom prst="line">
                <a:avLst/>
              </a:prstGeom>
              <a:noFill/>
              <a:ln w="12700">
                <a:solidFill>
                  <a:srgbClr val="008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cxnSp>
          <p:nvCxnSpPr>
            <p:cNvPr id="171043" name="Straight Connector 24"/>
            <p:cNvCxnSpPr>
              <a:cxnSpLocks noChangeShapeType="1"/>
            </p:cNvCxnSpPr>
            <p:nvPr/>
          </p:nvCxnSpPr>
          <p:spPr bwMode="auto">
            <a:xfrm rot="5400000" flipH="1" flipV="1">
              <a:off x="2019499" y="2627871"/>
              <a:ext cx="448993" cy="288597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prstDash val="sysDot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1044" name="Straight Connector 25"/>
            <p:cNvCxnSpPr>
              <a:cxnSpLocks noChangeShapeType="1"/>
            </p:cNvCxnSpPr>
            <p:nvPr/>
          </p:nvCxnSpPr>
          <p:spPr bwMode="auto">
            <a:xfrm rot="5400000" flipH="1" flipV="1">
              <a:off x="2596693" y="2627870"/>
              <a:ext cx="448993" cy="288597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prstDash val="sysDot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1045" name="Straight Connector 26"/>
            <p:cNvCxnSpPr>
              <a:cxnSpLocks noChangeShapeType="1"/>
            </p:cNvCxnSpPr>
            <p:nvPr/>
          </p:nvCxnSpPr>
          <p:spPr bwMode="auto">
            <a:xfrm rot="5400000" flipH="1" flipV="1">
              <a:off x="2604767" y="2879755"/>
              <a:ext cx="448993" cy="288597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prstDash val="sysDot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1046" name="Straight Connector 29"/>
            <p:cNvCxnSpPr>
              <a:cxnSpLocks noChangeShapeType="1"/>
            </p:cNvCxnSpPr>
            <p:nvPr/>
          </p:nvCxnSpPr>
          <p:spPr bwMode="auto">
            <a:xfrm rot="5400000" flipH="1" flipV="1">
              <a:off x="2027573" y="2871643"/>
              <a:ext cx="448993" cy="288597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prstDash val="sysDot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1047" name="Straight Connector 31"/>
            <p:cNvCxnSpPr>
              <a:cxnSpLocks noChangeShapeType="1"/>
            </p:cNvCxnSpPr>
            <p:nvPr/>
          </p:nvCxnSpPr>
          <p:spPr bwMode="auto">
            <a:xfrm flipV="1">
              <a:off x="2973562" y="2791444"/>
              <a:ext cx="946635" cy="1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prstDash val="sysDot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1048" name="Straight Connector 32"/>
            <p:cNvCxnSpPr>
              <a:cxnSpLocks noChangeShapeType="1"/>
            </p:cNvCxnSpPr>
            <p:nvPr/>
          </p:nvCxnSpPr>
          <p:spPr bwMode="auto">
            <a:xfrm flipV="1">
              <a:off x="3064033" y="2700922"/>
              <a:ext cx="946635" cy="1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prstDash val="sysDot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1049" name="Straight Connector 33"/>
            <p:cNvCxnSpPr>
              <a:cxnSpLocks noChangeShapeType="1"/>
            </p:cNvCxnSpPr>
            <p:nvPr/>
          </p:nvCxnSpPr>
          <p:spPr bwMode="auto">
            <a:xfrm flipV="1">
              <a:off x="2975943" y="2548466"/>
              <a:ext cx="946635" cy="1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prstDash val="sysDot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1050" name="Straight Connector 34"/>
            <p:cNvCxnSpPr>
              <a:cxnSpLocks noChangeShapeType="1"/>
            </p:cNvCxnSpPr>
            <p:nvPr/>
          </p:nvCxnSpPr>
          <p:spPr bwMode="auto">
            <a:xfrm flipV="1">
              <a:off x="3064033" y="2482124"/>
              <a:ext cx="946635" cy="1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prstDash val="sysDot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1051" name="Straight Connector 36"/>
            <p:cNvCxnSpPr>
              <a:cxnSpLocks noChangeShapeType="1"/>
            </p:cNvCxnSpPr>
            <p:nvPr/>
          </p:nvCxnSpPr>
          <p:spPr bwMode="auto">
            <a:xfrm rot="5400000" flipH="1" flipV="1">
              <a:off x="1966836" y="2127009"/>
              <a:ext cx="842917" cy="1588"/>
            </a:xfrm>
            <a:prstGeom prst="line">
              <a:avLst/>
            </a:prstGeom>
            <a:noFill/>
            <a:ln w="12700">
              <a:solidFill>
                <a:srgbClr val="008000"/>
              </a:solidFill>
              <a:prstDash val="sysDot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1052" name="Straight Connector 37"/>
            <p:cNvCxnSpPr>
              <a:cxnSpLocks noChangeShapeType="1"/>
            </p:cNvCxnSpPr>
            <p:nvPr/>
          </p:nvCxnSpPr>
          <p:spPr bwMode="auto">
            <a:xfrm rot="5400000" flipH="1" flipV="1">
              <a:off x="2035322" y="2059873"/>
              <a:ext cx="842917" cy="1588"/>
            </a:xfrm>
            <a:prstGeom prst="line">
              <a:avLst/>
            </a:prstGeom>
            <a:noFill/>
            <a:ln w="12700">
              <a:solidFill>
                <a:srgbClr val="008000"/>
              </a:solidFill>
              <a:prstDash val="sysDot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1053" name="Straight Connector 38"/>
            <p:cNvCxnSpPr>
              <a:cxnSpLocks noChangeShapeType="1"/>
            </p:cNvCxnSpPr>
            <p:nvPr/>
          </p:nvCxnSpPr>
          <p:spPr bwMode="auto">
            <a:xfrm rot="5400000" flipH="1" flipV="1">
              <a:off x="2575109" y="2130980"/>
              <a:ext cx="842917" cy="1588"/>
            </a:xfrm>
            <a:prstGeom prst="line">
              <a:avLst/>
            </a:prstGeom>
            <a:noFill/>
            <a:ln w="12700">
              <a:solidFill>
                <a:srgbClr val="008000"/>
              </a:solidFill>
              <a:prstDash val="sysDot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1054" name="Straight Connector 39"/>
            <p:cNvCxnSpPr>
              <a:cxnSpLocks noChangeShapeType="1"/>
            </p:cNvCxnSpPr>
            <p:nvPr/>
          </p:nvCxnSpPr>
          <p:spPr bwMode="auto">
            <a:xfrm rot="5400000" flipH="1" flipV="1">
              <a:off x="2643369" y="2059872"/>
              <a:ext cx="842917" cy="1588"/>
            </a:xfrm>
            <a:prstGeom prst="line">
              <a:avLst/>
            </a:prstGeom>
            <a:noFill/>
            <a:ln w="12700">
              <a:solidFill>
                <a:srgbClr val="008000"/>
              </a:solidFill>
              <a:prstDash val="sysDot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71055" name="TextBox 40"/>
            <p:cNvSpPr txBox="1">
              <a:spLocks noChangeArrowheads="1"/>
            </p:cNvSpPr>
            <p:nvPr/>
          </p:nvSpPr>
          <p:spPr bwMode="auto">
            <a:xfrm>
              <a:off x="2228954" y="3287281"/>
              <a:ext cx="287206" cy="3386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600" b="0">
                  <a:solidFill>
                    <a:schemeClr val="tx1"/>
                  </a:solidFill>
                </a:rPr>
                <a:t>x</a:t>
              </a:r>
            </a:p>
          </p:txBody>
        </p:sp>
        <p:sp>
          <p:nvSpPr>
            <p:cNvPr id="171056" name="TextBox 41"/>
            <p:cNvSpPr txBox="1">
              <a:spLocks noChangeArrowheads="1"/>
            </p:cNvSpPr>
            <p:nvPr/>
          </p:nvSpPr>
          <p:spPr bwMode="auto">
            <a:xfrm>
              <a:off x="1698428" y="2948601"/>
              <a:ext cx="287206" cy="3386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600" b="0">
                  <a:solidFill>
                    <a:schemeClr val="tx1"/>
                  </a:solidFill>
                </a:rPr>
                <a:t>z</a:t>
              </a:r>
            </a:p>
          </p:txBody>
        </p:sp>
        <p:sp>
          <p:nvSpPr>
            <p:cNvPr id="171057" name="TextBox 42"/>
            <p:cNvSpPr txBox="1">
              <a:spLocks noChangeArrowheads="1"/>
            </p:cNvSpPr>
            <p:nvPr/>
          </p:nvSpPr>
          <p:spPr bwMode="auto">
            <a:xfrm>
              <a:off x="4035557" y="2362243"/>
              <a:ext cx="287206" cy="3386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600" b="0">
                  <a:solidFill>
                    <a:schemeClr val="tx1"/>
                  </a:solidFill>
                </a:rPr>
                <a:t>z</a:t>
              </a:r>
            </a:p>
          </p:txBody>
        </p:sp>
        <p:sp>
          <p:nvSpPr>
            <p:cNvPr id="171058" name="TextBox 43"/>
            <p:cNvSpPr txBox="1">
              <a:spLocks noChangeArrowheads="1"/>
            </p:cNvSpPr>
            <p:nvPr/>
          </p:nvSpPr>
          <p:spPr bwMode="auto">
            <a:xfrm>
              <a:off x="3933735" y="2755855"/>
              <a:ext cx="287206" cy="3386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600" b="0">
                  <a:solidFill>
                    <a:schemeClr val="tx1"/>
                  </a:solidFill>
                </a:rPr>
                <a:t>y</a:t>
              </a:r>
            </a:p>
          </p:txBody>
        </p:sp>
        <p:sp>
          <p:nvSpPr>
            <p:cNvPr id="171059" name="TextBox 44"/>
            <p:cNvSpPr txBox="1">
              <a:spLocks noChangeArrowheads="1"/>
            </p:cNvSpPr>
            <p:nvPr/>
          </p:nvSpPr>
          <p:spPr bwMode="auto">
            <a:xfrm>
              <a:off x="2586411" y="1281113"/>
              <a:ext cx="287206" cy="3386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600" b="0">
                  <a:solidFill>
                    <a:schemeClr val="tx1"/>
                  </a:solidFill>
                </a:rPr>
                <a:t>x</a:t>
              </a:r>
            </a:p>
          </p:txBody>
        </p:sp>
        <p:sp>
          <p:nvSpPr>
            <p:cNvPr id="171060" name="TextBox 45"/>
            <p:cNvSpPr txBox="1">
              <a:spLocks noChangeArrowheads="1"/>
            </p:cNvSpPr>
            <p:nvPr/>
          </p:nvSpPr>
          <p:spPr bwMode="auto">
            <a:xfrm>
              <a:off x="3192539" y="1536211"/>
              <a:ext cx="287206" cy="3386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600" b="0">
                  <a:solidFill>
                    <a:schemeClr val="tx1"/>
                  </a:solidFill>
                </a:rPr>
                <a:t>y</a:t>
              </a:r>
            </a:p>
          </p:txBody>
        </p:sp>
        <p:cxnSp>
          <p:nvCxnSpPr>
            <p:cNvPr id="171061" name="Straight Arrow Connector 47"/>
            <p:cNvCxnSpPr>
              <a:cxnSpLocks noChangeShapeType="1"/>
            </p:cNvCxnSpPr>
            <p:nvPr/>
          </p:nvCxnSpPr>
          <p:spPr bwMode="auto">
            <a:xfrm>
              <a:off x="2099698" y="3333340"/>
              <a:ext cx="577194" cy="1589"/>
            </a:xfrm>
            <a:prstGeom prst="straightConnector1">
              <a:avLst/>
            </a:prstGeom>
            <a:noFill/>
            <a:ln w="635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1062" name="Straight Arrow Connector 52"/>
            <p:cNvCxnSpPr>
              <a:cxnSpLocks noChangeShapeType="1"/>
            </p:cNvCxnSpPr>
            <p:nvPr/>
          </p:nvCxnSpPr>
          <p:spPr bwMode="auto">
            <a:xfrm rot="5400000" flipH="1" flipV="1">
              <a:off x="1861029" y="3120228"/>
              <a:ext cx="251884" cy="4762"/>
            </a:xfrm>
            <a:prstGeom prst="straightConnector1">
              <a:avLst/>
            </a:prstGeom>
            <a:noFill/>
            <a:ln w="635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1063" name="Straight Arrow Connector 54"/>
            <p:cNvCxnSpPr>
              <a:cxnSpLocks noChangeShapeType="1"/>
            </p:cNvCxnSpPr>
            <p:nvPr/>
          </p:nvCxnSpPr>
          <p:spPr bwMode="auto">
            <a:xfrm rot="5400000" flipH="1" flipV="1">
              <a:off x="3942702" y="2736145"/>
              <a:ext cx="126410" cy="110596"/>
            </a:xfrm>
            <a:prstGeom prst="straightConnector1">
              <a:avLst/>
            </a:prstGeom>
            <a:noFill/>
            <a:ln w="635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1064" name="Straight Arrow Connector 62"/>
            <p:cNvCxnSpPr>
              <a:cxnSpLocks noChangeShapeType="1"/>
            </p:cNvCxnSpPr>
            <p:nvPr/>
          </p:nvCxnSpPr>
          <p:spPr bwMode="auto">
            <a:xfrm rot="5400000" flipH="1" flipV="1">
              <a:off x="3937644" y="2572599"/>
              <a:ext cx="251884" cy="4762"/>
            </a:xfrm>
            <a:prstGeom prst="straightConnector1">
              <a:avLst/>
            </a:prstGeom>
            <a:noFill/>
            <a:ln w="635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1065" name="Straight Arrow Connector 63"/>
            <p:cNvCxnSpPr>
              <a:cxnSpLocks noChangeShapeType="1"/>
            </p:cNvCxnSpPr>
            <p:nvPr/>
          </p:nvCxnSpPr>
          <p:spPr bwMode="auto">
            <a:xfrm>
              <a:off x="2482071" y="1536211"/>
              <a:ext cx="577194" cy="1589"/>
            </a:xfrm>
            <a:prstGeom prst="straightConnector1">
              <a:avLst/>
            </a:prstGeom>
            <a:noFill/>
            <a:ln w="635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1066" name="Straight Arrow Connector 64"/>
            <p:cNvCxnSpPr>
              <a:cxnSpLocks noChangeShapeType="1"/>
            </p:cNvCxnSpPr>
            <p:nvPr/>
          </p:nvCxnSpPr>
          <p:spPr bwMode="auto">
            <a:xfrm rot="5400000" flipH="1" flipV="1">
              <a:off x="3074037" y="1655016"/>
              <a:ext cx="126410" cy="110596"/>
            </a:xfrm>
            <a:prstGeom prst="straightConnector1">
              <a:avLst/>
            </a:prstGeom>
            <a:noFill/>
            <a:ln w="635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71012" name="TextBox 65"/>
          <p:cNvSpPr txBox="1">
            <a:spLocks noChangeArrowheads="1"/>
          </p:cNvSpPr>
          <p:nvPr/>
        </p:nvSpPr>
        <p:spPr bwMode="auto">
          <a:xfrm>
            <a:off x="4660900" y="1516063"/>
            <a:ext cx="43688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9pPr>
          </a:lstStyle>
          <a:p>
            <a:pPr marL="342900" indent="-342900">
              <a:buFont typeface="Arial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Tiling the iteration space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2D algorithm: never chop k dim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2.5 or 3D: Assume + is associative; chop k, </a:t>
            </a:r>
            <a:r>
              <a:rPr lang="en-US" smtClean="0">
                <a:solidFill>
                  <a:schemeClr val="tx1"/>
                </a:solidFill>
              </a:rPr>
              <a:t>which is </a:t>
            </a:r>
            <a:r>
              <a:rPr lang="en-US" smtClean="0">
                <a:solidFill>
                  <a:schemeClr val="tx1"/>
                </a:solidFill>
                <a:sym typeface="Wingdings"/>
              </a:rPr>
              <a:t> </a:t>
            </a:r>
            <a:r>
              <a:rPr lang="en-US" dirty="0" smtClean="0">
                <a:solidFill>
                  <a:schemeClr val="tx1"/>
                </a:solidFill>
                <a:sym typeface="Wingdings"/>
              </a:rPr>
              <a:t>replication of C matrix</a:t>
            </a:r>
            <a:endParaRPr lang="en-US" dirty="0" smtClean="0">
              <a:solidFill>
                <a:schemeClr val="tx1"/>
              </a:solidFill>
            </a:endParaRPr>
          </a:p>
          <a:p>
            <a:pPr marL="342900" indent="-342900">
              <a:buFont typeface="Arial"/>
              <a:buChar char="•"/>
            </a:pPr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66" name="TextBox 100"/>
          <p:cNvSpPr txBox="1">
            <a:spLocks noChangeArrowheads="1"/>
          </p:cNvSpPr>
          <p:nvPr/>
        </p:nvSpPr>
        <p:spPr bwMode="auto">
          <a:xfrm>
            <a:off x="4493242" y="1344613"/>
            <a:ext cx="312939" cy="400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b="0">
                <a:solidFill>
                  <a:schemeClr val="tx2"/>
                </a:solidFill>
              </a:rPr>
              <a:t>k</a:t>
            </a:r>
          </a:p>
        </p:txBody>
      </p:sp>
      <p:cxnSp>
        <p:nvCxnSpPr>
          <p:cNvPr id="67" name="Straight Arrow Connector 99"/>
          <p:cNvCxnSpPr>
            <a:cxnSpLocks noChangeShapeType="1"/>
          </p:cNvCxnSpPr>
          <p:nvPr/>
        </p:nvCxnSpPr>
        <p:spPr bwMode="auto">
          <a:xfrm rot="5400000" flipH="1" flipV="1">
            <a:off x="4366018" y="1548313"/>
            <a:ext cx="202926" cy="158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8" name="Straight Arrow Connector 95"/>
          <p:cNvCxnSpPr>
            <a:cxnSpLocks noChangeShapeType="1"/>
          </p:cNvCxnSpPr>
          <p:nvPr/>
        </p:nvCxnSpPr>
        <p:spPr bwMode="auto">
          <a:xfrm rot="10800000">
            <a:off x="1142899" y="4217173"/>
            <a:ext cx="321818" cy="158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9" name="Straight Arrow Connector 97"/>
          <p:cNvCxnSpPr>
            <a:cxnSpLocks noChangeShapeType="1"/>
          </p:cNvCxnSpPr>
          <p:nvPr/>
        </p:nvCxnSpPr>
        <p:spPr bwMode="auto">
          <a:xfrm flipV="1">
            <a:off x="4230271" y="3527148"/>
            <a:ext cx="202525" cy="19189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0" name="TextBox 101"/>
          <p:cNvSpPr txBox="1">
            <a:spLocks noChangeArrowheads="1"/>
          </p:cNvSpPr>
          <p:nvPr/>
        </p:nvSpPr>
        <p:spPr bwMode="auto">
          <a:xfrm>
            <a:off x="4551848" y="3138475"/>
            <a:ext cx="242400" cy="400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b="0">
                <a:solidFill>
                  <a:schemeClr val="tx2"/>
                </a:solidFill>
              </a:rPr>
              <a:t>j</a:t>
            </a:r>
          </a:p>
        </p:txBody>
      </p:sp>
      <p:sp>
        <p:nvSpPr>
          <p:cNvPr id="71" name="TextBox 102"/>
          <p:cNvSpPr txBox="1">
            <a:spLocks noChangeArrowheads="1"/>
          </p:cNvSpPr>
          <p:nvPr/>
        </p:nvSpPr>
        <p:spPr bwMode="auto">
          <a:xfrm>
            <a:off x="823913" y="4005120"/>
            <a:ext cx="242400" cy="400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b="0">
                <a:solidFill>
                  <a:schemeClr val="tx2"/>
                </a:solidFill>
              </a:rPr>
              <a:t>i</a:t>
            </a:r>
          </a:p>
        </p:txBody>
      </p:sp>
      <p:sp>
        <p:nvSpPr>
          <p:cNvPr id="47" name="TextBox 65"/>
          <p:cNvSpPr txBox="1">
            <a:spLocks noChangeArrowheads="1"/>
          </p:cNvSpPr>
          <p:nvPr/>
        </p:nvSpPr>
        <p:spPr bwMode="auto">
          <a:xfrm>
            <a:off x="1206500" y="4271963"/>
            <a:ext cx="7340600" cy="183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dirty="0" smtClean="0">
                <a:solidFill>
                  <a:schemeClr val="tx1"/>
                </a:solidFill>
              </a:rPr>
              <a:t>Matrix Multiplication code has a 3D iteration space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Each point in the space is a constant computation (*/+)</a:t>
            </a:r>
            <a:endParaRPr lang="en-US" baseline="30000" dirty="0" smtClean="0">
              <a:solidFill>
                <a:schemeClr val="tx1"/>
              </a:solidFill>
            </a:endParaRPr>
          </a:p>
          <a:p>
            <a:endParaRPr lang="en-US" baseline="30000" dirty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for </a:t>
            </a:r>
            <a:r>
              <a:rPr lang="en-US" dirty="0" err="1" smtClean="0">
                <a:solidFill>
                  <a:schemeClr val="tx1"/>
                </a:solidFill>
              </a:rPr>
              <a:t>i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  for j</a:t>
            </a:r>
          </a:p>
          <a:p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     for k</a:t>
            </a:r>
          </a:p>
        </p:txBody>
      </p:sp>
      <p:sp>
        <p:nvSpPr>
          <p:cNvPr id="50" name="TextBox 65"/>
          <p:cNvSpPr txBox="1">
            <a:spLocks noChangeArrowheads="1"/>
          </p:cNvSpPr>
          <p:nvPr/>
        </p:nvSpPr>
        <p:spPr bwMode="auto">
          <a:xfrm>
            <a:off x="4406900" y="5986463"/>
            <a:ext cx="13208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dirty="0" smtClean="0">
                <a:solidFill>
                  <a:srgbClr val="0000FF"/>
                </a:solidFill>
              </a:rPr>
              <a:t>B[</a:t>
            </a:r>
            <a:r>
              <a:rPr lang="en-US" dirty="0" err="1" smtClean="0">
                <a:solidFill>
                  <a:srgbClr val="0000FF"/>
                </a:solidFill>
              </a:rPr>
              <a:t>k,j</a:t>
            </a:r>
            <a:r>
              <a:rPr lang="en-US" dirty="0" smtClean="0">
                <a:solidFill>
                  <a:srgbClr val="0000FF"/>
                </a:solidFill>
              </a:rPr>
              <a:t>] </a:t>
            </a:r>
            <a:r>
              <a:rPr lang="en-US" dirty="0" smtClean="0">
                <a:solidFill>
                  <a:schemeClr val="tx1"/>
                </a:solidFill>
              </a:rPr>
              <a:t> …</a:t>
            </a:r>
          </a:p>
        </p:txBody>
      </p:sp>
      <p:sp>
        <p:nvSpPr>
          <p:cNvPr id="52" name="TextBox 65"/>
          <p:cNvSpPr txBox="1">
            <a:spLocks noChangeArrowheads="1"/>
          </p:cNvSpPr>
          <p:nvPr/>
        </p:nvSpPr>
        <p:spPr bwMode="auto">
          <a:xfrm>
            <a:off x="3175000" y="5973763"/>
            <a:ext cx="16256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dirty="0" smtClean="0">
                <a:solidFill>
                  <a:srgbClr val="FF0000"/>
                </a:solidFill>
              </a:rPr>
              <a:t>A[</a:t>
            </a:r>
            <a:r>
              <a:rPr lang="en-US" dirty="0" err="1" smtClean="0">
                <a:solidFill>
                  <a:srgbClr val="FF0000"/>
                </a:solidFill>
              </a:rPr>
              <a:t>i,k</a:t>
            </a:r>
            <a:r>
              <a:rPr lang="en-US" dirty="0" smtClean="0">
                <a:solidFill>
                  <a:srgbClr val="FF0000"/>
                </a:solidFill>
              </a:rPr>
              <a:t>]</a:t>
            </a:r>
            <a:r>
              <a:rPr lang="en-US" dirty="0" smtClean="0">
                <a:solidFill>
                  <a:schemeClr val="tx1"/>
                </a:solidFill>
              </a:rPr>
              <a:t> … </a:t>
            </a:r>
          </a:p>
        </p:txBody>
      </p:sp>
      <p:sp>
        <p:nvSpPr>
          <p:cNvPr id="5" name="Rectangle 4"/>
          <p:cNvSpPr/>
          <p:nvPr/>
        </p:nvSpPr>
        <p:spPr>
          <a:xfrm>
            <a:off x="1282700" y="1981200"/>
            <a:ext cx="2336800" cy="2082800"/>
          </a:xfrm>
          <a:prstGeom prst="rect">
            <a:avLst/>
          </a:prstGeom>
          <a:solidFill>
            <a:srgbClr val="FF0000">
              <a:alpha val="3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TextBox 65"/>
          <p:cNvSpPr txBox="1">
            <a:spLocks noChangeArrowheads="1"/>
          </p:cNvSpPr>
          <p:nvPr/>
        </p:nvSpPr>
        <p:spPr bwMode="auto">
          <a:xfrm>
            <a:off x="2120900" y="5986463"/>
            <a:ext cx="12319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dirty="0" smtClean="0">
                <a:solidFill>
                  <a:srgbClr val="008000"/>
                </a:solidFill>
              </a:rPr>
              <a:t>C[</a:t>
            </a:r>
            <a:r>
              <a:rPr lang="en-US" dirty="0" err="1" smtClean="0">
                <a:solidFill>
                  <a:srgbClr val="008000"/>
                </a:solidFill>
              </a:rPr>
              <a:t>i,j</a:t>
            </a:r>
            <a:r>
              <a:rPr lang="en-US" dirty="0" smtClean="0">
                <a:solidFill>
                  <a:srgbClr val="008000"/>
                </a:solidFill>
              </a:rPr>
              <a:t>]</a:t>
            </a:r>
            <a:r>
              <a:rPr lang="en-US" dirty="0" smtClean="0">
                <a:solidFill>
                  <a:schemeClr val="tx1"/>
                </a:solidFill>
              </a:rPr>
              <a:t> …</a:t>
            </a:r>
          </a:p>
        </p:txBody>
      </p:sp>
      <p:sp>
        <p:nvSpPr>
          <p:cNvPr id="6" name="Parallelogram 5"/>
          <p:cNvSpPr/>
          <p:nvPr/>
        </p:nvSpPr>
        <p:spPr>
          <a:xfrm>
            <a:off x="1282700" y="1282700"/>
            <a:ext cx="3035300" cy="685800"/>
          </a:xfrm>
          <a:prstGeom prst="parallelogram">
            <a:avLst>
              <a:gd name="adj" fmla="val 100926"/>
            </a:avLst>
          </a:prstGeom>
          <a:solidFill>
            <a:srgbClr val="00842E">
              <a:alpha val="3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arallelogram 6"/>
          <p:cNvSpPr/>
          <p:nvPr/>
        </p:nvSpPr>
        <p:spPr>
          <a:xfrm flipV="1">
            <a:off x="2628900" y="2349500"/>
            <a:ext cx="2692400" cy="660400"/>
          </a:xfrm>
          <a:prstGeom prst="parallelogram">
            <a:avLst>
              <a:gd name="adj" fmla="val 96573"/>
            </a:avLst>
          </a:prstGeom>
          <a:solidFill>
            <a:srgbClr val="3366FF">
              <a:alpha val="30000"/>
            </a:srgbClr>
          </a:solidFill>
          <a:ln>
            <a:noFill/>
          </a:ln>
          <a:scene3d>
            <a:camera prst="orthographicFront">
              <a:rot lat="0" lon="0" rev="5400000"/>
            </a:camera>
            <a:lightRig rig="threePt" dir="t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3505200" y="6477000"/>
            <a:ext cx="2133600" cy="3048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330221A-CE08-ED44-ACF0-0EAA9C400BEF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50283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1012" grpId="0"/>
      <p:bldP spid="50" grpId="0"/>
      <p:bldP spid="52" grpId="0"/>
      <p:bldP spid="5" grpId="0" animBg="1"/>
      <p:bldP spid="51" grpId="0"/>
      <p:bldP spid="6" grpId="0" animBg="1"/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.5D ideas on N-body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228600" y="914400"/>
            <a:ext cx="8763000" cy="4648200"/>
          </a:xfrm>
        </p:spPr>
        <p:txBody>
          <a:bodyPr>
            <a:normAutofit lnSpcReduction="10000"/>
          </a:bodyPr>
          <a:lstStyle/>
          <a:p>
            <a:r>
              <a:rPr lang="en-US" sz="3200" dirty="0" smtClean="0"/>
              <a:t>n particles, k-way interaction.</a:t>
            </a:r>
          </a:p>
          <a:p>
            <a:pPr lvl="1"/>
            <a:r>
              <a:rPr lang="en-US" sz="2800" dirty="0" smtClean="0"/>
              <a:t>Molecules, stars in galaxies, etc.</a:t>
            </a:r>
          </a:p>
          <a:p>
            <a:r>
              <a:rPr lang="en-US" sz="3200" b="1" dirty="0"/>
              <a:t>Most common: </a:t>
            </a:r>
            <a:r>
              <a:rPr lang="en-US" sz="3200" dirty="0"/>
              <a:t>2-way N-</a:t>
            </a:r>
            <a:r>
              <a:rPr lang="en-US" sz="3200" dirty="0" smtClean="0"/>
              <a:t>body</a:t>
            </a:r>
            <a:endParaRPr lang="en-US" sz="2800" dirty="0"/>
          </a:p>
          <a:p>
            <a:endParaRPr lang="en-US" sz="2800" dirty="0" smtClean="0"/>
          </a:p>
          <a:p>
            <a:endParaRPr lang="en-US" sz="2800" dirty="0"/>
          </a:p>
          <a:p>
            <a:endParaRPr lang="en-US" sz="2800" dirty="0" smtClean="0"/>
          </a:p>
          <a:p>
            <a:endParaRPr lang="en-US" sz="2800" dirty="0"/>
          </a:p>
          <a:p>
            <a:endParaRPr lang="en-US" sz="2800" dirty="0" smtClean="0"/>
          </a:p>
          <a:p>
            <a:r>
              <a:rPr lang="en-US" sz="2800" dirty="0" smtClean="0"/>
              <a:t>Best algorithm is to divide n particles into p groups??</a:t>
            </a:r>
            <a:endParaRPr lang="en-US" sz="3200" dirty="0"/>
          </a:p>
          <a:p>
            <a:endParaRPr lang="en-US" sz="3200" dirty="0" smtClean="0"/>
          </a:p>
          <a:p>
            <a:endParaRPr lang="en-US" sz="3200" dirty="0"/>
          </a:p>
          <a:p>
            <a:pPr marL="0" indent="0">
              <a:buNone/>
            </a:pPr>
            <a:endParaRPr lang="en-US" sz="3200" b="1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4294967295"/>
          </p:nvPr>
        </p:nvSpPr>
        <p:spPr>
          <a:xfrm>
            <a:off x="228600" y="6324600"/>
            <a:ext cx="6287495" cy="365125"/>
          </a:xfrm>
          <a:prstGeom prst="rect">
            <a:avLst/>
          </a:prstGeom>
        </p:spPr>
        <p:txBody>
          <a:bodyPr/>
          <a:lstStyle/>
          <a:p>
            <a:r>
              <a:rPr lang="en-US" dirty="0" err="1" smtClean="0">
                <a:solidFill>
                  <a:prstClr val="black">
                    <a:tint val="75000"/>
                  </a:prstClr>
                </a:solidFill>
              </a:rPr>
              <a:t>Penporn</a:t>
            </a: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 </a:t>
            </a:r>
            <a:r>
              <a:rPr lang="en-US" dirty="0" err="1" smtClean="0">
                <a:solidFill>
                  <a:prstClr val="black">
                    <a:tint val="75000"/>
                  </a:prstClr>
                </a:solidFill>
              </a:rPr>
              <a:t>Koanantakool</a:t>
            </a: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, K. </a:t>
            </a:r>
            <a:r>
              <a:rPr lang="en-US" dirty="0" err="1" smtClean="0">
                <a:solidFill>
                  <a:prstClr val="black">
                    <a:tint val="75000"/>
                  </a:prstClr>
                </a:solidFill>
              </a:rPr>
              <a:t>Yelick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74861" y="2590800"/>
            <a:ext cx="7194277" cy="2092881"/>
          </a:xfrm>
          <a:prstGeom prst="rect">
            <a:avLst/>
          </a:prstGeom>
          <a:solidFill>
            <a:srgbClr val="E6E6E6"/>
          </a:solidFill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1295D8"/>
                </a:solidFill>
                <a:latin typeface="cmss12" pitchFamily="34" charset="0"/>
              </a:rPr>
              <a:t>for </a:t>
            </a:r>
            <a:r>
              <a:rPr lang="en-US" sz="2400" dirty="0">
                <a:latin typeface="cmss12" pitchFamily="34" charset="0"/>
              </a:rPr>
              <a:t>t </a:t>
            </a:r>
            <a:r>
              <a:rPr lang="en-US" sz="2400" dirty="0" err="1">
                <a:latin typeface="cmss12" pitchFamily="34" charset="0"/>
              </a:rPr>
              <a:t>timesteps</a:t>
            </a:r>
            <a:endParaRPr lang="en-US" sz="2400" dirty="0">
              <a:latin typeface="cmss12" pitchFamily="34" charset="0"/>
            </a:endParaRPr>
          </a:p>
          <a:p>
            <a:pPr>
              <a:spcBef>
                <a:spcPts val="600"/>
              </a:spcBef>
            </a:pPr>
            <a:r>
              <a:rPr lang="en-US" sz="2400" b="1" dirty="0" smtClean="0">
                <a:solidFill>
                  <a:srgbClr val="1295D8"/>
                </a:solidFill>
                <a:latin typeface="cmss12" pitchFamily="34" charset="0"/>
              </a:rPr>
              <a:t>    </a:t>
            </a:r>
            <a:r>
              <a:rPr lang="en-US" sz="2400" b="1" dirty="0" err="1" smtClean="0">
                <a:solidFill>
                  <a:srgbClr val="1295D8"/>
                </a:solidFill>
                <a:latin typeface="cmss12" pitchFamily="34" charset="0"/>
              </a:rPr>
              <a:t>forall</a:t>
            </a:r>
            <a:r>
              <a:rPr lang="en-US" sz="2400" dirty="0" smtClean="0">
                <a:solidFill>
                  <a:srgbClr val="0070C0"/>
                </a:solidFill>
                <a:latin typeface="cmss12" pitchFamily="34" charset="0"/>
              </a:rPr>
              <a:t> </a:t>
            </a:r>
            <a:r>
              <a:rPr lang="en-US" sz="2400" dirty="0" smtClean="0">
                <a:latin typeface="cmss12" pitchFamily="34" charset="0"/>
              </a:rPr>
              <a:t>i</a:t>
            </a:r>
            <a:r>
              <a:rPr lang="en-US" sz="2400" baseline="-25000" dirty="0" smtClean="0">
                <a:latin typeface="cmss12" pitchFamily="34" charset="0"/>
              </a:rPr>
              <a:t>1</a:t>
            </a:r>
            <a:r>
              <a:rPr lang="en-US" sz="2400" dirty="0" smtClean="0">
                <a:latin typeface="cmss12" pitchFamily="34" charset="0"/>
              </a:rPr>
              <a:t>, </a:t>
            </a:r>
            <a:r>
              <a:rPr lang="is-IS" sz="2400" dirty="0" smtClean="0">
                <a:latin typeface="cmss12" pitchFamily="34" charset="0"/>
              </a:rPr>
              <a:t>…, i</a:t>
            </a:r>
            <a:r>
              <a:rPr lang="is-IS" sz="2400" baseline="-25000" dirty="0" smtClean="0">
                <a:latin typeface="cmss12" pitchFamily="34" charset="0"/>
              </a:rPr>
              <a:t>k</a:t>
            </a:r>
            <a:endParaRPr lang="en-US" sz="2400" b="1" baseline="-25000" dirty="0" smtClean="0">
              <a:latin typeface="cmr10" pitchFamily="34" charset="0"/>
            </a:endParaRPr>
          </a:p>
          <a:p>
            <a:pPr>
              <a:tabLst>
                <a:tab pos="457200" algn="l"/>
                <a:tab pos="914400" algn="l"/>
                <a:tab pos="1371600" algn="l"/>
              </a:tabLst>
            </a:pPr>
            <a:r>
              <a:rPr lang="en-US" sz="2400" dirty="0">
                <a:latin typeface="cmss12" pitchFamily="34" charset="0"/>
              </a:rPr>
              <a:t>	</a:t>
            </a:r>
            <a:r>
              <a:rPr lang="en-US" sz="2400" dirty="0" smtClean="0">
                <a:latin typeface="cmss12" pitchFamily="34" charset="0"/>
              </a:rPr>
              <a:t>    force[i</a:t>
            </a:r>
            <a:r>
              <a:rPr lang="en-US" sz="2400" baseline="-25000" dirty="0" smtClean="0">
                <a:latin typeface="cmss12" pitchFamily="34" charset="0"/>
              </a:rPr>
              <a:t>1</a:t>
            </a:r>
            <a:r>
              <a:rPr lang="en-US" sz="2400" dirty="0" smtClean="0">
                <a:latin typeface="cmss12" pitchFamily="34" charset="0"/>
              </a:rPr>
              <a:t>] </a:t>
            </a:r>
            <a:r>
              <a:rPr lang="en-US" sz="2000" dirty="0" smtClean="0">
                <a:latin typeface="cmss12" pitchFamily="34" charset="0"/>
              </a:rPr>
              <a:t>+=</a:t>
            </a:r>
            <a:r>
              <a:rPr lang="en-US" sz="2400" dirty="0" smtClean="0">
                <a:latin typeface="cmss12" pitchFamily="34" charset="0"/>
              </a:rPr>
              <a:t> interact(particle[i</a:t>
            </a:r>
            <a:r>
              <a:rPr lang="en-US" sz="2400" baseline="-25000" dirty="0" smtClean="0">
                <a:latin typeface="cmss12" pitchFamily="34" charset="0"/>
              </a:rPr>
              <a:t>1</a:t>
            </a:r>
            <a:r>
              <a:rPr lang="en-US" sz="2400" dirty="0" smtClean="0">
                <a:latin typeface="cmss12" pitchFamily="34" charset="0"/>
              </a:rPr>
              <a:t>], </a:t>
            </a:r>
            <a:r>
              <a:rPr lang="is-IS" sz="2400" dirty="0" smtClean="0">
                <a:latin typeface="cmss12" pitchFamily="34" charset="0"/>
              </a:rPr>
              <a:t>…, </a:t>
            </a:r>
            <a:r>
              <a:rPr lang="en-US" sz="2400" dirty="0" smtClean="0">
                <a:latin typeface="cmss12" pitchFamily="34" charset="0"/>
              </a:rPr>
              <a:t>particle[</a:t>
            </a:r>
            <a:r>
              <a:rPr lang="en-US" sz="2400" dirty="0" err="1" smtClean="0">
                <a:latin typeface="cmss12" pitchFamily="34" charset="0"/>
              </a:rPr>
              <a:t>i</a:t>
            </a:r>
            <a:r>
              <a:rPr lang="en-US" sz="2400" baseline="-25000" dirty="0" err="1" smtClean="0">
                <a:latin typeface="cmss12" pitchFamily="34" charset="0"/>
              </a:rPr>
              <a:t>k</a:t>
            </a:r>
            <a:r>
              <a:rPr lang="en-US" sz="2400" dirty="0" smtClean="0">
                <a:latin typeface="cmss12" pitchFamily="34" charset="0"/>
              </a:rPr>
              <a:t>])</a:t>
            </a:r>
          </a:p>
          <a:p>
            <a:pPr>
              <a:spcBef>
                <a:spcPts val="600"/>
              </a:spcBef>
              <a:tabLst>
                <a:tab pos="457200" algn="l"/>
                <a:tab pos="914400" algn="l"/>
                <a:tab pos="1371600" algn="l"/>
              </a:tabLst>
            </a:pPr>
            <a:r>
              <a:rPr lang="en-US" sz="2400" dirty="0">
                <a:latin typeface="cmss12" pitchFamily="34" charset="0"/>
              </a:rPr>
              <a:t> </a:t>
            </a:r>
            <a:r>
              <a:rPr lang="en-US" sz="2400" dirty="0" smtClean="0">
                <a:latin typeface="cmss12" pitchFamily="34" charset="0"/>
              </a:rPr>
              <a:t>   </a:t>
            </a:r>
            <a:r>
              <a:rPr lang="en-US" sz="2400" b="1" dirty="0" err="1">
                <a:solidFill>
                  <a:srgbClr val="1295D8"/>
                </a:solidFill>
                <a:latin typeface="cmss12" pitchFamily="34" charset="0"/>
              </a:rPr>
              <a:t>forall</a:t>
            </a:r>
            <a:r>
              <a:rPr lang="en-US" sz="2400" dirty="0" smtClean="0">
                <a:latin typeface="cmss12" pitchFamily="34" charset="0"/>
              </a:rPr>
              <a:t> </a:t>
            </a:r>
            <a:r>
              <a:rPr lang="en-US" sz="2400" dirty="0" err="1" smtClean="0">
                <a:latin typeface="cmss12" pitchFamily="34" charset="0"/>
              </a:rPr>
              <a:t>i</a:t>
            </a:r>
            <a:endParaRPr lang="en-US" sz="2400" dirty="0" smtClean="0">
              <a:latin typeface="cmss12" pitchFamily="34" charset="0"/>
            </a:endParaRPr>
          </a:p>
          <a:p>
            <a:pPr>
              <a:tabLst>
                <a:tab pos="457200" algn="l"/>
                <a:tab pos="914400" algn="l"/>
                <a:tab pos="1371600" algn="l"/>
              </a:tabLst>
            </a:pPr>
            <a:r>
              <a:rPr lang="en-US" sz="2400" dirty="0">
                <a:latin typeface="cmss12" pitchFamily="34" charset="0"/>
              </a:rPr>
              <a:t> </a:t>
            </a:r>
            <a:r>
              <a:rPr lang="en-US" sz="2400" dirty="0" smtClean="0">
                <a:latin typeface="cmss12" pitchFamily="34" charset="0"/>
              </a:rPr>
              <a:t>       move(particle[</a:t>
            </a:r>
            <a:r>
              <a:rPr lang="en-US" sz="2400" dirty="0" err="1" smtClean="0">
                <a:latin typeface="cmss12" pitchFamily="34" charset="0"/>
              </a:rPr>
              <a:t>i</a:t>
            </a:r>
            <a:r>
              <a:rPr lang="en-US" sz="2400" dirty="0" smtClean="0">
                <a:latin typeface="cmss12" pitchFamily="34" charset="0"/>
              </a:rPr>
              <a:t>], force[</a:t>
            </a:r>
            <a:r>
              <a:rPr lang="en-US" sz="2400" dirty="0" err="1" smtClean="0">
                <a:latin typeface="cmss12" pitchFamily="34" charset="0"/>
              </a:rPr>
              <a:t>i</a:t>
            </a:r>
            <a:r>
              <a:rPr lang="en-US" sz="2400" dirty="0" smtClean="0">
                <a:latin typeface="cmss12" pitchFamily="34" charset="0"/>
              </a:rPr>
              <a:t>])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1325880" y="3052907"/>
            <a:ext cx="6751320" cy="1290493"/>
            <a:chOff x="1325880" y="2712720"/>
            <a:chExt cx="6446520" cy="1290493"/>
          </a:xfrm>
        </p:grpSpPr>
        <p:sp>
          <p:nvSpPr>
            <p:cNvPr id="11" name="Rectangle 10"/>
            <p:cNvSpPr/>
            <p:nvPr/>
          </p:nvSpPr>
          <p:spPr>
            <a:xfrm>
              <a:off x="1325880" y="2712720"/>
              <a:ext cx="6446520" cy="8382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Connector 12"/>
            <p:cNvCxnSpPr/>
            <p:nvPr/>
          </p:nvCxnSpPr>
          <p:spPr>
            <a:xfrm>
              <a:off x="5897880" y="3550920"/>
              <a:ext cx="502920" cy="452293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Rectangle 13"/>
          <p:cNvSpPr/>
          <p:nvPr/>
        </p:nvSpPr>
        <p:spPr>
          <a:xfrm>
            <a:off x="762000" y="5410200"/>
            <a:ext cx="274320" cy="2743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 cmpd="sng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21080" y="5410200"/>
            <a:ext cx="274320" cy="27432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8575" cmpd="sng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1295400" y="5410200"/>
            <a:ext cx="274320" cy="2743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 cmpd="sng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1554480" y="5410200"/>
            <a:ext cx="274320" cy="2743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 cmpd="sng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Rectangle 98"/>
          <p:cNvSpPr/>
          <p:nvPr/>
        </p:nvSpPr>
        <p:spPr>
          <a:xfrm>
            <a:off x="1859280" y="5410200"/>
            <a:ext cx="274320" cy="2743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 cmpd="sng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Rectangle 99"/>
          <p:cNvSpPr/>
          <p:nvPr/>
        </p:nvSpPr>
        <p:spPr>
          <a:xfrm>
            <a:off x="2118360" y="5410200"/>
            <a:ext cx="274320" cy="27432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8575" cmpd="sng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2392680" y="5410200"/>
            <a:ext cx="274320" cy="2743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 cmpd="sng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2697480" y="5410200"/>
            <a:ext cx="274320" cy="2743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 cmpd="sng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Rectangle 103"/>
          <p:cNvSpPr/>
          <p:nvPr/>
        </p:nvSpPr>
        <p:spPr>
          <a:xfrm>
            <a:off x="3002280" y="5410200"/>
            <a:ext cx="274320" cy="2743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 cmpd="sng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3261360" y="5410200"/>
            <a:ext cx="274320" cy="27432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8575" cmpd="sng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Rectangle 105"/>
          <p:cNvSpPr/>
          <p:nvPr/>
        </p:nvSpPr>
        <p:spPr>
          <a:xfrm>
            <a:off x="3535680" y="5410200"/>
            <a:ext cx="274320" cy="2743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 cmpd="sng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Rectangle 106"/>
          <p:cNvSpPr/>
          <p:nvPr/>
        </p:nvSpPr>
        <p:spPr>
          <a:xfrm>
            <a:off x="3840480" y="5410200"/>
            <a:ext cx="274320" cy="2743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 cmpd="sng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Rectangle 108"/>
          <p:cNvSpPr/>
          <p:nvPr/>
        </p:nvSpPr>
        <p:spPr>
          <a:xfrm>
            <a:off x="4145280" y="5410200"/>
            <a:ext cx="274320" cy="2743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 cmpd="sng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Rectangle 109"/>
          <p:cNvSpPr/>
          <p:nvPr/>
        </p:nvSpPr>
        <p:spPr>
          <a:xfrm>
            <a:off x="4404360" y="5410200"/>
            <a:ext cx="274320" cy="27432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8575" cmpd="sng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Rectangle 110"/>
          <p:cNvSpPr/>
          <p:nvPr/>
        </p:nvSpPr>
        <p:spPr>
          <a:xfrm>
            <a:off x="4678680" y="5410200"/>
            <a:ext cx="274320" cy="2743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 cmpd="sng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Rectangle 111"/>
          <p:cNvSpPr/>
          <p:nvPr/>
        </p:nvSpPr>
        <p:spPr>
          <a:xfrm>
            <a:off x="4983480" y="5410200"/>
            <a:ext cx="274320" cy="2743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 cmpd="sng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Rectangle 113"/>
          <p:cNvSpPr/>
          <p:nvPr/>
        </p:nvSpPr>
        <p:spPr>
          <a:xfrm>
            <a:off x="5288280" y="5410200"/>
            <a:ext cx="274320" cy="2743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 cmpd="sng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Rectangle 114"/>
          <p:cNvSpPr/>
          <p:nvPr/>
        </p:nvSpPr>
        <p:spPr>
          <a:xfrm>
            <a:off x="5547360" y="5410200"/>
            <a:ext cx="274320" cy="27432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8575" cmpd="sng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Rectangle 115"/>
          <p:cNvSpPr/>
          <p:nvPr/>
        </p:nvSpPr>
        <p:spPr>
          <a:xfrm>
            <a:off x="5821680" y="5410200"/>
            <a:ext cx="274320" cy="2743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 cmpd="sng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Rectangle 116"/>
          <p:cNvSpPr/>
          <p:nvPr/>
        </p:nvSpPr>
        <p:spPr>
          <a:xfrm>
            <a:off x="6126480" y="5410200"/>
            <a:ext cx="274320" cy="2743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 cmpd="sng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Rectangle 118"/>
          <p:cNvSpPr/>
          <p:nvPr/>
        </p:nvSpPr>
        <p:spPr>
          <a:xfrm>
            <a:off x="6400800" y="5410200"/>
            <a:ext cx="274320" cy="2743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 cmpd="sng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Rectangle 119"/>
          <p:cNvSpPr/>
          <p:nvPr/>
        </p:nvSpPr>
        <p:spPr>
          <a:xfrm>
            <a:off x="6659880" y="5410200"/>
            <a:ext cx="274320" cy="27432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8575" cmpd="sng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Rectangle 120"/>
          <p:cNvSpPr/>
          <p:nvPr/>
        </p:nvSpPr>
        <p:spPr>
          <a:xfrm>
            <a:off x="6934200" y="5410200"/>
            <a:ext cx="274320" cy="2743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 cmpd="sng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Rectangle 121"/>
          <p:cNvSpPr/>
          <p:nvPr/>
        </p:nvSpPr>
        <p:spPr>
          <a:xfrm>
            <a:off x="7239000" y="5410200"/>
            <a:ext cx="274320" cy="2743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 cmpd="sng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762000" y="5410200"/>
            <a:ext cx="6781800" cy="304800"/>
          </a:xfrm>
          <a:prstGeom prst="rect">
            <a:avLst/>
          </a:prstGeom>
          <a:noFill/>
          <a:ln w="28575" cmpd="sng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rtlCol="0" anchor="ctr"/>
          <a:lstStyle/>
          <a:p>
            <a:pPr algn="ctr">
              <a:lnSpc>
                <a:spcPts val="1400"/>
              </a:lnSpc>
            </a:pPr>
            <a:r>
              <a:rPr lang="en-US" sz="2400" dirty="0" smtClean="0">
                <a:solidFill>
                  <a:schemeClr val="tx1"/>
                </a:solidFill>
              </a:rPr>
              <a:t>.......................................................................................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629400" y="4191000"/>
            <a:ext cx="10133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  <a:latin typeface="cmti7" charset="0"/>
                <a:ea typeface="cmti7" charset="0"/>
                <a:cs typeface="cmti7" charset="0"/>
              </a:rPr>
              <a:t>O</a:t>
            </a:r>
            <a:r>
              <a:rPr lang="en-US" sz="2400" b="1" dirty="0">
                <a:solidFill>
                  <a:srgbClr val="C00000"/>
                </a:solidFill>
                <a:latin typeface="cmti7" charset="0"/>
                <a:ea typeface="cmti7" charset="0"/>
                <a:cs typeface="cmti7" charset="0"/>
              </a:rPr>
              <a:t>(</a:t>
            </a:r>
            <a:r>
              <a:rPr lang="en-US" sz="2400" b="1" dirty="0" err="1">
                <a:solidFill>
                  <a:srgbClr val="C00000"/>
                </a:solidFill>
                <a:latin typeface="cmti7" charset="0"/>
                <a:ea typeface="cmti7" charset="0"/>
                <a:cs typeface="cmti7" charset="0"/>
              </a:rPr>
              <a:t>n</a:t>
            </a:r>
            <a:r>
              <a:rPr lang="en-US" sz="2400" b="1" baseline="30000" dirty="0" err="1">
                <a:solidFill>
                  <a:srgbClr val="C00000"/>
                </a:solidFill>
                <a:latin typeface="cmti7" charset="0"/>
                <a:ea typeface="cmti7" charset="0"/>
                <a:cs typeface="cmti7" charset="0"/>
              </a:rPr>
              <a:t>k</a:t>
            </a:r>
            <a:r>
              <a:rPr lang="en-US" sz="2400" b="1" dirty="0">
                <a:solidFill>
                  <a:srgbClr val="C00000"/>
                </a:solidFill>
                <a:latin typeface="cmti7" charset="0"/>
                <a:ea typeface="cmti7" charset="0"/>
                <a:cs typeface="cmti7" charset="0"/>
              </a:rPr>
              <a:t>)</a:t>
            </a:r>
            <a:r>
              <a:rPr lang="en-US" sz="2400" b="1" dirty="0"/>
              <a:t>.</a:t>
            </a:r>
          </a:p>
        </p:txBody>
      </p:sp>
      <p:sp>
        <p:nvSpPr>
          <p:cNvPr id="123" name="Rectangle 122"/>
          <p:cNvSpPr/>
          <p:nvPr/>
        </p:nvSpPr>
        <p:spPr>
          <a:xfrm>
            <a:off x="7696200" y="5334000"/>
            <a:ext cx="6974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  <a:latin typeface="cmti7" charset="0"/>
                <a:ea typeface="cmti7" charset="0"/>
                <a:cs typeface="cmti7" charset="0"/>
              </a:rPr>
              <a:t>No!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9651390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" y="-152400"/>
            <a:ext cx="8610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Communication Avoiding 2-way N-body </a:t>
            </a:r>
            <a:br>
              <a:rPr lang="en-US" dirty="0" smtClean="0"/>
            </a:br>
            <a:r>
              <a:rPr lang="en-US" sz="2400" dirty="0" smtClean="0"/>
              <a:t>(using a “1.5D” decomposition)</a:t>
            </a:r>
            <a:endParaRPr lang="en-US" sz="1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300" y="3352800"/>
            <a:ext cx="8851900" cy="2819400"/>
          </a:xfrm>
        </p:spPr>
        <p:txBody>
          <a:bodyPr>
            <a:noAutofit/>
          </a:bodyPr>
          <a:lstStyle/>
          <a:p>
            <a:r>
              <a:rPr lang="en-US" sz="2400" dirty="0" smtClean="0"/>
              <a:t>Divide p into c groups </a:t>
            </a:r>
          </a:p>
          <a:p>
            <a:r>
              <a:rPr lang="en-US" sz="2400" dirty="0" smtClean="0"/>
              <a:t>Replicate particles across groups</a:t>
            </a:r>
          </a:p>
          <a:p>
            <a:r>
              <a:rPr lang="en-US" dirty="0" smtClean="0"/>
              <a:t>Repeat</a:t>
            </a:r>
            <a:r>
              <a:rPr lang="en-US" sz="2400" dirty="0" smtClean="0"/>
              <a:t>: shift copy of n/(p*c) particles to the left within a group</a:t>
            </a:r>
          </a:p>
          <a:p>
            <a:r>
              <a:rPr lang="en-US" sz="2400" dirty="0" smtClean="0"/>
              <a:t>Reduce across c to produce final value for each particle</a:t>
            </a:r>
            <a:endParaRPr lang="en-US" sz="1800" dirty="0" smtClean="0"/>
          </a:p>
          <a:p>
            <a:pPr marL="0" lvl="1" indent="0">
              <a:buNone/>
            </a:pPr>
            <a:r>
              <a:rPr lang="en-US" sz="2400" dirty="0" smtClean="0"/>
              <a:t>Total Communication: </a:t>
            </a:r>
            <a:r>
              <a:rPr lang="en-US" sz="2400" dirty="0"/>
              <a:t>O</a:t>
            </a:r>
            <a:r>
              <a:rPr lang="en-US" sz="2400" dirty="0" smtClean="0"/>
              <a:t>(log(p/c) + log c) </a:t>
            </a:r>
            <a:r>
              <a:rPr lang="en-US" sz="2400" dirty="0"/>
              <a:t>messages, </a:t>
            </a:r>
            <a:endParaRPr lang="en-US" sz="2400" dirty="0" smtClean="0"/>
          </a:p>
          <a:p>
            <a:pPr marL="0" lvl="1" indent="0">
              <a:buNone/>
            </a:pPr>
            <a:r>
              <a:rPr lang="en-US" sz="2400" dirty="0" smtClean="0"/>
              <a:t>                                           O(n*(c/p+1/c)) words</a:t>
            </a:r>
            <a:endParaRPr lang="en-US" sz="3200" dirty="0"/>
          </a:p>
        </p:txBody>
      </p:sp>
      <p:grpSp>
        <p:nvGrpSpPr>
          <p:cNvPr id="163" name="Group 162"/>
          <p:cNvGrpSpPr/>
          <p:nvPr/>
        </p:nvGrpSpPr>
        <p:grpSpPr>
          <a:xfrm>
            <a:off x="266700" y="1371600"/>
            <a:ext cx="8534400" cy="1828800"/>
            <a:chOff x="304800" y="1524000"/>
            <a:chExt cx="8534400" cy="1828800"/>
          </a:xfrm>
        </p:grpSpPr>
        <p:sp>
          <p:nvSpPr>
            <p:cNvPr id="6" name="Rectangle 5"/>
            <p:cNvSpPr/>
            <p:nvPr/>
          </p:nvSpPr>
          <p:spPr>
            <a:xfrm>
              <a:off x="304800" y="1524000"/>
              <a:ext cx="274320" cy="18288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563880" y="1524000"/>
              <a:ext cx="274320" cy="18288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838200" y="1524000"/>
              <a:ext cx="274320" cy="1828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ectangle 43"/>
            <p:cNvSpPr/>
            <p:nvPr/>
          </p:nvSpPr>
          <p:spPr>
            <a:xfrm>
              <a:off x="1097280" y="1524000"/>
              <a:ext cx="274320" cy="18288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Rectangle 64"/>
            <p:cNvSpPr/>
            <p:nvPr/>
          </p:nvSpPr>
          <p:spPr>
            <a:xfrm>
              <a:off x="1371600" y="1524000"/>
              <a:ext cx="274320" cy="18288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Rectangle 65"/>
            <p:cNvSpPr/>
            <p:nvPr/>
          </p:nvSpPr>
          <p:spPr>
            <a:xfrm>
              <a:off x="1630680" y="1524000"/>
              <a:ext cx="274320" cy="18288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Rectangle 66"/>
            <p:cNvSpPr/>
            <p:nvPr/>
          </p:nvSpPr>
          <p:spPr>
            <a:xfrm>
              <a:off x="1905000" y="1524000"/>
              <a:ext cx="274320" cy="1828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Rectangle 67"/>
            <p:cNvSpPr/>
            <p:nvPr/>
          </p:nvSpPr>
          <p:spPr>
            <a:xfrm>
              <a:off x="2164080" y="1524000"/>
              <a:ext cx="274320" cy="18288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Rectangle 72"/>
            <p:cNvSpPr/>
            <p:nvPr/>
          </p:nvSpPr>
          <p:spPr>
            <a:xfrm>
              <a:off x="2438400" y="1524000"/>
              <a:ext cx="274320" cy="18288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Rectangle 73"/>
            <p:cNvSpPr/>
            <p:nvPr/>
          </p:nvSpPr>
          <p:spPr>
            <a:xfrm>
              <a:off x="2697480" y="1524000"/>
              <a:ext cx="274320" cy="18288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Rectangle 74"/>
            <p:cNvSpPr/>
            <p:nvPr/>
          </p:nvSpPr>
          <p:spPr>
            <a:xfrm>
              <a:off x="2971800" y="1524000"/>
              <a:ext cx="274320" cy="1828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Rectangle 75"/>
            <p:cNvSpPr/>
            <p:nvPr/>
          </p:nvSpPr>
          <p:spPr>
            <a:xfrm>
              <a:off x="3230880" y="1524000"/>
              <a:ext cx="274320" cy="18288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Rectangle 80"/>
            <p:cNvSpPr/>
            <p:nvPr/>
          </p:nvSpPr>
          <p:spPr>
            <a:xfrm>
              <a:off x="3505200" y="1524000"/>
              <a:ext cx="274320" cy="18288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Rectangle 81"/>
            <p:cNvSpPr/>
            <p:nvPr/>
          </p:nvSpPr>
          <p:spPr>
            <a:xfrm>
              <a:off x="3764280" y="1524000"/>
              <a:ext cx="274320" cy="18288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Rectangle 82"/>
            <p:cNvSpPr/>
            <p:nvPr/>
          </p:nvSpPr>
          <p:spPr>
            <a:xfrm>
              <a:off x="4038600" y="1524000"/>
              <a:ext cx="274320" cy="1828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Rectangle 83"/>
            <p:cNvSpPr/>
            <p:nvPr/>
          </p:nvSpPr>
          <p:spPr>
            <a:xfrm>
              <a:off x="4297680" y="1524000"/>
              <a:ext cx="274320" cy="18288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Rectangle 88"/>
            <p:cNvSpPr/>
            <p:nvPr/>
          </p:nvSpPr>
          <p:spPr>
            <a:xfrm>
              <a:off x="4541520" y="1524000"/>
              <a:ext cx="274320" cy="18288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Rectangle 89"/>
            <p:cNvSpPr/>
            <p:nvPr/>
          </p:nvSpPr>
          <p:spPr>
            <a:xfrm>
              <a:off x="4800600" y="1524000"/>
              <a:ext cx="274320" cy="18288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Rectangle 90"/>
            <p:cNvSpPr/>
            <p:nvPr/>
          </p:nvSpPr>
          <p:spPr>
            <a:xfrm>
              <a:off x="5074920" y="1524000"/>
              <a:ext cx="274320" cy="1828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Rectangle 91"/>
            <p:cNvSpPr/>
            <p:nvPr/>
          </p:nvSpPr>
          <p:spPr>
            <a:xfrm>
              <a:off x="5334000" y="1524000"/>
              <a:ext cx="274320" cy="18288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Rectangle 96"/>
            <p:cNvSpPr/>
            <p:nvPr/>
          </p:nvSpPr>
          <p:spPr>
            <a:xfrm>
              <a:off x="5608320" y="1524000"/>
              <a:ext cx="274320" cy="18288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Rectangle 97"/>
            <p:cNvSpPr/>
            <p:nvPr/>
          </p:nvSpPr>
          <p:spPr>
            <a:xfrm>
              <a:off x="5867400" y="1524000"/>
              <a:ext cx="274320" cy="18288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Rectangle 98"/>
            <p:cNvSpPr/>
            <p:nvPr/>
          </p:nvSpPr>
          <p:spPr>
            <a:xfrm>
              <a:off x="6141720" y="1524000"/>
              <a:ext cx="274320" cy="1828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Rectangle 99"/>
            <p:cNvSpPr/>
            <p:nvPr/>
          </p:nvSpPr>
          <p:spPr>
            <a:xfrm>
              <a:off x="6400800" y="1524000"/>
              <a:ext cx="274320" cy="18288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Rectangle 104"/>
            <p:cNvSpPr/>
            <p:nvPr/>
          </p:nvSpPr>
          <p:spPr>
            <a:xfrm>
              <a:off x="6705600" y="1524000"/>
              <a:ext cx="274320" cy="18288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Rectangle 105"/>
            <p:cNvSpPr/>
            <p:nvPr/>
          </p:nvSpPr>
          <p:spPr>
            <a:xfrm>
              <a:off x="6964680" y="1524000"/>
              <a:ext cx="274320" cy="18288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Rectangle 106"/>
            <p:cNvSpPr/>
            <p:nvPr/>
          </p:nvSpPr>
          <p:spPr>
            <a:xfrm>
              <a:off x="7239000" y="1524000"/>
              <a:ext cx="274320" cy="1828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Rectangle 107"/>
            <p:cNvSpPr/>
            <p:nvPr/>
          </p:nvSpPr>
          <p:spPr>
            <a:xfrm>
              <a:off x="7498080" y="1524000"/>
              <a:ext cx="274320" cy="18288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Rectangle 112"/>
            <p:cNvSpPr/>
            <p:nvPr/>
          </p:nvSpPr>
          <p:spPr>
            <a:xfrm>
              <a:off x="7772400" y="1524000"/>
              <a:ext cx="274320" cy="18288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Rectangle 113"/>
            <p:cNvSpPr/>
            <p:nvPr/>
          </p:nvSpPr>
          <p:spPr>
            <a:xfrm>
              <a:off x="8031480" y="1524000"/>
              <a:ext cx="274320" cy="18288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" name="Rectangle 114"/>
            <p:cNvSpPr/>
            <p:nvPr/>
          </p:nvSpPr>
          <p:spPr>
            <a:xfrm>
              <a:off x="8305800" y="1524000"/>
              <a:ext cx="274320" cy="1828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Rectangle 115"/>
            <p:cNvSpPr/>
            <p:nvPr/>
          </p:nvSpPr>
          <p:spPr>
            <a:xfrm>
              <a:off x="8564880" y="1524000"/>
              <a:ext cx="274320" cy="18288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1371600" y="1524000"/>
              <a:ext cx="1066800" cy="457200"/>
            </a:xfrm>
            <a:prstGeom prst="rect">
              <a:avLst/>
            </a:prstGeom>
            <a:noFill/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2400" dirty="0" smtClean="0">
                  <a:solidFill>
                    <a:schemeClr val="tx1"/>
                  </a:solidFill>
                </a:rPr>
                <a:t>............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2438400" y="1524000"/>
              <a:ext cx="1066800" cy="457200"/>
            </a:xfrm>
            <a:prstGeom prst="rect">
              <a:avLst/>
            </a:prstGeom>
            <a:noFill/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2400" dirty="0" smtClean="0">
                  <a:solidFill>
                    <a:schemeClr val="tx1"/>
                  </a:solidFill>
                </a:rPr>
                <a:t>............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505200" y="1524000"/>
              <a:ext cx="1066800" cy="457200"/>
            </a:xfrm>
            <a:prstGeom prst="rect">
              <a:avLst/>
            </a:prstGeom>
            <a:noFill/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2400" dirty="0" smtClean="0">
                  <a:solidFill>
                    <a:schemeClr val="tx1"/>
                  </a:solidFill>
                </a:rPr>
                <a:t>............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572000" y="1524000"/>
              <a:ext cx="1066800" cy="457200"/>
            </a:xfrm>
            <a:prstGeom prst="rect">
              <a:avLst/>
            </a:prstGeom>
            <a:noFill/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2400" dirty="0" smtClean="0">
                  <a:solidFill>
                    <a:schemeClr val="tx1"/>
                  </a:solidFill>
                </a:rPr>
                <a:t>............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5638800" y="1524000"/>
              <a:ext cx="1066800" cy="457200"/>
            </a:xfrm>
            <a:prstGeom prst="rect">
              <a:avLst/>
            </a:prstGeom>
            <a:noFill/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2400" dirty="0" smtClean="0">
                  <a:solidFill>
                    <a:schemeClr val="tx1"/>
                  </a:solidFill>
                </a:rPr>
                <a:t>............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6705600" y="1524000"/>
              <a:ext cx="1066800" cy="457200"/>
            </a:xfrm>
            <a:prstGeom prst="rect">
              <a:avLst/>
            </a:prstGeom>
            <a:noFill/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2400" dirty="0" smtClean="0">
                  <a:solidFill>
                    <a:schemeClr val="tx1"/>
                  </a:solidFill>
                </a:rPr>
                <a:t>............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04800" y="1524000"/>
              <a:ext cx="1066800" cy="457200"/>
            </a:xfrm>
            <a:prstGeom prst="rect">
              <a:avLst/>
            </a:prstGeom>
            <a:noFill/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2400" dirty="0" smtClean="0">
                  <a:solidFill>
                    <a:schemeClr val="tx1"/>
                  </a:solidFill>
                </a:rPr>
                <a:t>............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7772400" y="1524000"/>
              <a:ext cx="1066800" cy="457200"/>
            </a:xfrm>
            <a:prstGeom prst="rect">
              <a:avLst/>
            </a:prstGeom>
            <a:noFill/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2400" dirty="0" smtClean="0">
                  <a:solidFill>
                    <a:schemeClr val="tx1"/>
                  </a:solidFill>
                </a:rPr>
                <a:t>............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371600" y="1981200"/>
              <a:ext cx="1066800" cy="457200"/>
            </a:xfrm>
            <a:prstGeom prst="rect">
              <a:avLst/>
            </a:prstGeom>
            <a:noFill/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2400" dirty="0" smtClean="0">
                  <a:solidFill>
                    <a:schemeClr val="tx1"/>
                  </a:solidFill>
                </a:rPr>
                <a:t>............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2438400" y="1981200"/>
              <a:ext cx="1066800" cy="457200"/>
            </a:xfrm>
            <a:prstGeom prst="rect">
              <a:avLst/>
            </a:prstGeom>
            <a:noFill/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2400" dirty="0" smtClean="0">
                  <a:solidFill>
                    <a:schemeClr val="tx1"/>
                  </a:solidFill>
                </a:rPr>
                <a:t>............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3505200" y="1981200"/>
              <a:ext cx="1066800" cy="457200"/>
            </a:xfrm>
            <a:prstGeom prst="rect">
              <a:avLst/>
            </a:prstGeom>
            <a:noFill/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2400" dirty="0" smtClean="0">
                  <a:solidFill>
                    <a:schemeClr val="tx1"/>
                  </a:solidFill>
                </a:rPr>
                <a:t>............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4572000" y="1981200"/>
              <a:ext cx="1066800" cy="457200"/>
            </a:xfrm>
            <a:prstGeom prst="rect">
              <a:avLst/>
            </a:prstGeom>
            <a:noFill/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2400" dirty="0" smtClean="0">
                  <a:solidFill>
                    <a:schemeClr val="tx1"/>
                  </a:solidFill>
                </a:rPr>
                <a:t>............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5638800" y="1981200"/>
              <a:ext cx="1066800" cy="457200"/>
            </a:xfrm>
            <a:prstGeom prst="rect">
              <a:avLst/>
            </a:prstGeom>
            <a:noFill/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2400" dirty="0" smtClean="0">
                  <a:solidFill>
                    <a:schemeClr val="tx1"/>
                  </a:solidFill>
                </a:rPr>
                <a:t>............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6705600" y="1981200"/>
              <a:ext cx="1066800" cy="457200"/>
            </a:xfrm>
            <a:prstGeom prst="rect">
              <a:avLst/>
            </a:prstGeom>
            <a:noFill/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2400" dirty="0" smtClean="0">
                  <a:solidFill>
                    <a:schemeClr val="tx1"/>
                  </a:solidFill>
                </a:rPr>
                <a:t>............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304800" y="1981200"/>
              <a:ext cx="1066800" cy="457200"/>
            </a:xfrm>
            <a:prstGeom prst="rect">
              <a:avLst/>
            </a:prstGeom>
            <a:noFill/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2400" dirty="0" smtClean="0">
                  <a:solidFill>
                    <a:schemeClr val="tx1"/>
                  </a:solidFill>
                </a:rPr>
                <a:t>............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7772400" y="1981200"/>
              <a:ext cx="1066800" cy="457200"/>
            </a:xfrm>
            <a:prstGeom prst="rect">
              <a:avLst/>
            </a:prstGeom>
            <a:noFill/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2400" dirty="0" smtClean="0">
                  <a:solidFill>
                    <a:schemeClr val="tx1"/>
                  </a:solidFill>
                </a:rPr>
                <a:t>............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1371600" y="2438400"/>
              <a:ext cx="1066800" cy="457200"/>
            </a:xfrm>
            <a:prstGeom prst="rect">
              <a:avLst/>
            </a:prstGeom>
            <a:noFill/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2400" dirty="0" smtClean="0">
                  <a:solidFill>
                    <a:schemeClr val="tx1"/>
                  </a:solidFill>
                </a:rPr>
                <a:t>............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2438400" y="2438400"/>
              <a:ext cx="1066800" cy="457200"/>
            </a:xfrm>
            <a:prstGeom prst="rect">
              <a:avLst/>
            </a:prstGeom>
            <a:noFill/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2400" dirty="0" smtClean="0">
                  <a:solidFill>
                    <a:schemeClr val="tx1"/>
                  </a:solidFill>
                </a:rPr>
                <a:t>............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3505200" y="2438400"/>
              <a:ext cx="1066800" cy="457200"/>
            </a:xfrm>
            <a:prstGeom prst="rect">
              <a:avLst/>
            </a:prstGeom>
            <a:noFill/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2400" dirty="0" smtClean="0">
                  <a:solidFill>
                    <a:schemeClr val="tx1"/>
                  </a:solidFill>
                </a:rPr>
                <a:t>............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4572000" y="2438400"/>
              <a:ext cx="1066800" cy="457200"/>
            </a:xfrm>
            <a:prstGeom prst="rect">
              <a:avLst/>
            </a:prstGeom>
            <a:noFill/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2400" dirty="0" smtClean="0">
                  <a:solidFill>
                    <a:schemeClr val="tx1"/>
                  </a:solidFill>
                </a:rPr>
                <a:t>............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5638800" y="2438400"/>
              <a:ext cx="1066800" cy="457200"/>
            </a:xfrm>
            <a:prstGeom prst="rect">
              <a:avLst/>
            </a:prstGeom>
            <a:noFill/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2400" dirty="0" smtClean="0">
                  <a:solidFill>
                    <a:schemeClr val="tx1"/>
                  </a:solidFill>
                </a:rPr>
                <a:t>............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6705600" y="2438400"/>
              <a:ext cx="1066800" cy="457200"/>
            </a:xfrm>
            <a:prstGeom prst="rect">
              <a:avLst/>
            </a:prstGeom>
            <a:noFill/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2400" dirty="0" smtClean="0">
                  <a:solidFill>
                    <a:schemeClr val="tx1"/>
                  </a:solidFill>
                </a:rPr>
                <a:t>............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304800" y="2438400"/>
              <a:ext cx="1066800" cy="457200"/>
            </a:xfrm>
            <a:prstGeom prst="rect">
              <a:avLst/>
            </a:prstGeom>
            <a:noFill/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2400" dirty="0" smtClean="0">
                  <a:solidFill>
                    <a:schemeClr val="tx1"/>
                  </a:solidFill>
                </a:rPr>
                <a:t>............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7772400" y="2438400"/>
              <a:ext cx="1066800" cy="457200"/>
            </a:xfrm>
            <a:prstGeom prst="rect">
              <a:avLst/>
            </a:prstGeom>
            <a:noFill/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2400" dirty="0" smtClean="0">
                  <a:solidFill>
                    <a:schemeClr val="tx1"/>
                  </a:solidFill>
                </a:rPr>
                <a:t>............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1371600" y="2895600"/>
              <a:ext cx="1066800" cy="457200"/>
            </a:xfrm>
            <a:prstGeom prst="rect">
              <a:avLst/>
            </a:prstGeom>
            <a:noFill/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2400" dirty="0" smtClean="0">
                  <a:solidFill>
                    <a:schemeClr val="tx1"/>
                  </a:solidFill>
                </a:rPr>
                <a:t>............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2438400" y="2895600"/>
              <a:ext cx="1066800" cy="457200"/>
            </a:xfrm>
            <a:prstGeom prst="rect">
              <a:avLst/>
            </a:prstGeom>
            <a:noFill/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2400" dirty="0" smtClean="0">
                  <a:solidFill>
                    <a:schemeClr val="tx1"/>
                  </a:solidFill>
                </a:rPr>
                <a:t>............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3505200" y="2895600"/>
              <a:ext cx="1066800" cy="457200"/>
            </a:xfrm>
            <a:prstGeom prst="rect">
              <a:avLst/>
            </a:prstGeom>
            <a:noFill/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2400" dirty="0" smtClean="0">
                  <a:solidFill>
                    <a:schemeClr val="tx1"/>
                  </a:solidFill>
                </a:rPr>
                <a:t>............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4572000" y="2895600"/>
              <a:ext cx="1066800" cy="457200"/>
            </a:xfrm>
            <a:prstGeom prst="rect">
              <a:avLst/>
            </a:prstGeom>
            <a:noFill/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2400" dirty="0" smtClean="0">
                  <a:solidFill>
                    <a:schemeClr val="tx1"/>
                  </a:solidFill>
                </a:rPr>
                <a:t>............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5638800" y="2895600"/>
              <a:ext cx="1066800" cy="457200"/>
            </a:xfrm>
            <a:prstGeom prst="rect">
              <a:avLst/>
            </a:prstGeom>
            <a:noFill/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2400" dirty="0" smtClean="0">
                  <a:solidFill>
                    <a:schemeClr val="tx1"/>
                  </a:solidFill>
                </a:rPr>
                <a:t>............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6705600" y="2895600"/>
              <a:ext cx="1066800" cy="457200"/>
            </a:xfrm>
            <a:prstGeom prst="rect">
              <a:avLst/>
            </a:prstGeom>
            <a:noFill/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2400" dirty="0" smtClean="0">
                  <a:solidFill>
                    <a:schemeClr val="tx1"/>
                  </a:solidFill>
                </a:rPr>
                <a:t>............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304800" y="2895600"/>
              <a:ext cx="1066800" cy="457200"/>
            </a:xfrm>
            <a:prstGeom prst="rect">
              <a:avLst/>
            </a:prstGeom>
            <a:noFill/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2400" dirty="0" smtClean="0">
                  <a:solidFill>
                    <a:schemeClr val="tx1"/>
                  </a:solidFill>
                </a:rPr>
                <a:t>............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7772400" y="2895600"/>
              <a:ext cx="1066800" cy="457200"/>
            </a:xfrm>
            <a:prstGeom prst="rect">
              <a:avLst/>
            </a:prstGeom>
            <a:noFill/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2400" dirty="0" smtClean="0">
                  <a:solidFill>
                    <a:schemeClr val="tx1"/>
                  </a:solidFill>
                </a:rPr>
                <a:t>............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61" name="Rectangle 60"/>
            <p:cNvSpPr/>
            <p:nvPr/>
          </p:nvSpPr>
          <p:spPr>
            <a:xfrm>
              <a:off x="1371600" y="1524000"/>
              <a:ext cx="1066800" cy="457200"/>
            </a:xfrm>
            <a:prstGeom prst="rect">
              <a:avLst/>
            </a:prstGeom>
            <a:noFill/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2400" dirty="0" smtClean="0">
                  <a:solidFill>
                    <a:schemeClr val="tx1"/>
                  </a:solidFill>
                </a:rPr>
                <a:t>............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1371600" y="1981200"/>
              <a:ext cx="1066800" cy="457200"/>
            </a:xfrm>
            <a:prstGeom prst="rect">
              <a:avLst/>
            </a:prstGeom>
            <a:noFill/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2400" dirty="0" smtClean="0">
                  <a:solidFill>
                    <a:schemeClr val="tx1"/>
                  </a:solidFill>
                </a:rPr>
                <a:t>............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63" name="Rectangle 62"/>
            <p:cNvSpPr/>
            <p:nvPr/>
          </p:nvSpPr>
          <p:spPr>
            <a:xfrm>
              <a:off x="1371600" y="2438400"/>
              <a:ext cx="1066800" cy="457200"/>
            </a:xfrm>
            <a:prstGeom prst="rect">
              <a:avLst/>
            </a:prstGeom>
            <a:noFill/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2400" dirty="0" smtClean="0">
                  <a:solidFill>
                    <a:schemeClr val="tx1"/>
                  </a:solidFill>
                </a:rPr>
                <a:t>............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64" name="Rectangle 63"/>
            <p:cNvSpPr/>
            <p:nvPr/>
          </p:nvSpPr>
          <p:spPr>
            <a:xfrm>
              <a:off x="1371600" y="2895600"/>
              <a:ext cx="1066800" cy="457200"/>
            </a:xfrm>
            <a:prstGeom prst="rect">
              <a:avLst/>
            </a:prstGeom>
            <a:noFill/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2400" dirty="0" smtClean="0">
                  <a:solidFill>
                    <a:schemeClr val="tx1"/>
                  </a:solidFill>
                </a:rPr>
                <a:t>............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69" name="Rectangle 68"/>
            <p:cNvSpPr/>
            <p:nvPr/>
          </p:nvSpPr>
          <p:spPr>
            <a:xfrm>
              <a:off x="2438400" y="1524000"/>
              <a:ext cx="1066800" cy="457200"/>
            </a:xfrm>
            <a:prstGeom prst="rect">
              <a:avLst/>
            </a:prstGeom>
            <a:noFill/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2400" dirty="0" smtClean="0">
                  <a:solidFill>
                    <a:schemeClr val="tx1"/>
                  </a:solidFill>
                </a:rPr>
                <a:t>............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70" name="Rectangle 69"/>
            <p:cNvSpPr/>
            <p:nvPr/>
          </p:nvSpPr>
          <p:spPr>
            <a:xfrm>
              <a:off x="2438400" y="1981200"/>
              <a:ext cx="1066800" cy="457200"/>
            </a:xfrm>
            <a:prstGeom prst="rect">
              <a:avLst/>
            </a:prstGeom>
            <a:noFill/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2400" dirty="0" smtClean="0">
                  <a:solidFill>
                    <a:schemeClr val="tx1"/>
                  </a:solidFill>
                </a:rPr>
                <a:t>............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71" name="Rectangle 70"/>
            <p:cNvSpPr/>
            <p:nvPr/>
          </p:nvSpPr>
          <p:spPr>
            <a:xfrm>
              <a:off x="2438400" y="2438400"/>
              <a:ext cx="1066800" cy="457200"/>
            </a:xfrm>
            <a:prstGeom prst="rect">
              <a:avLst/>
            </a:prstGeom>
            <a:noFill/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2400" dirty="0" smtClean="0">
                  <a:solidFill>
                    <a:schemeClr val="tx1"/>
                  </a:solidFill>
                </a:rPr>
                <a:t>............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72" name="Rectangle 71"/>
            <p:cNvSpPr/>
            <p:nvPr/>
          </p:nvSpPr>
          <p:spPr>
            <a:xfrm>
              <a:off x="2438400" y="2895600"/>
              <a:ext cx="1066800" cy="457200"/>
            </a:xfrm>
            <a:prstGeom prst="rect">
              <a:avLst/>
            </a:prstGeom>
            <a:noFill/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2400" dirty="0" smtClean="0">
                  <a:solidFill>
                    <a:schemeClr val="tx1"/>
                  </a:solidFill>
                </a:rPr>
                <a:t>............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77" name="Rectangle 76"/>
            <p:cNvSpPr/>
            <p:nvPr/>
          </p:nvSpPr>
          <p:spPr>
            <a:xfrm>
              <a:off x="3505200" y="1524000"/>
              <a:ext cx="1066800" cy="457200"/>
            </a:xfrm>
            <a:prstGeom prst="rect">
              <a:avLst/>
            </a:prstGeom>
            <a:noFill/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2400" dirty="0" smtClean="0">
                  <a:solidFill>
                    <a:schemeClr val="tx1"/>
                  </a:solidFill>
                </a:rPr>
                <a:t>............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78" name="Rectangle 77"/>
            <p:cNvSpPr/>
            <p:nvPr/>
          </p:nvSpPr>
          <p:spPr>
            <a:xfrm>
              <a:off x="3505200" y="1981200"/>
              <a:ext cx="1066800" cy="457200"/>
            </a:xfrm>
            <a:prstGeom prst="rect">
              <a:avLst/>
            </a:prstGeom>
            <a:noFill/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2400" dirty="0" smtClean="0">
                  <a:solidFill>
                    <a:schemeClr val="tx1"/>
                  </a:solidFill>
                </a:rPr>
                <a:t>............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79" name="Rectangle 78"/>
            <p:cNvSpPr/>
            <p:nvPr/>
          </p:nvSpPr>
          <p:spPr>
            <a:xfrm>
              <a:off x="3505200" y="2438400"/>
              <a:ext cx="1066800" cy="457200"/>
            </a:xfrm>
            <a:prstGeom prst="rect">
              <a:avLst/>
            </a:prstGeom>
            <a:noFill/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2400" dirty="0" smtClean="0">
                  <a:solidFill>
                    <a:schemeClr val="tx1"/>
                  </a:solidFill>
                </a:rPr>
                <a:t>............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80" name="Rectangle 79"/>
            <p:cNvSpPr/>
            <p:nvPr/>
          </p:nvSpPr>
          <p:spPr>
            <a:xfrm>
              <a:off x="3505200" y="2895600"/>
              <a:ext cx="1066800" cy="457200"/>
            </a:xfrm>
            <a:prstGeom prst="rect">
              <a:avLst/>
            </a:prstGeom>
            <a:noFill/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2400" dirty="0" smtClean="0">
                  <a:solidFill>
                    <a:schemeClr val="tx1"/>
                  </a:solidFill>
                </a:rPr>
                <a:t>............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01" name="Rectangle 100"/>
            <p:cNvSpPr/>
            <p:nvPr/>
          </p:nvSpPr>
          <p:spPr>
            <a:xfrm>
              <a:off x="6705600" y="1524000"/>
              <a:ext cx="1066800" cy="457200"/>
            </a:xfrm>
            <a:prstGeom prst="rect">
              <a:avLst/>
            </a:prstGeom>
            <a:noFill/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2400" dirty="0" smtClean="0">
                  <a:solidFill>
                    <a:schemeClr val="tx1"/>
                  </a:solidFill>
                </a:rPr>
                <a:t>............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6705600" y="1981200"/>
              <a:ext cx="1066800" cy="457200"/>
            </a:xfrm>
            <a:prstGeom prst="rect">
              <a:avLst/>
            </a:prstGeom>
            <a:noFill/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2400" dirty="0" smtClean="0">
                  <a:solidFill>
                    <a:schemeClr val="tx1"/>
                  </a:solidFill>
                </a:rPr>
                <a:t>............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03" name="Rectangle 102"/>
            <p:cNvSpPr/>
            <p:nvPr/>
          </p:nvSpPr>
          <p:spPr>
            <a:xfrm>
              <a:off x="6705600" y="2438400"/>
              <a:ext cx="1066800" cy="457200"/>
            </a:xfrm>
            <a:prstGeom prst="rect">
              <a:avLst/>
            </a:prstGeom>
            <a:noFill/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2400" dirty="0" smtClean="0">
                  <a:solidFill>
                    <a:schemeClr val="tx1"/>
                  </a:solidFill>
                </a:rPr>
                <a:t>............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04" name="Rectangle 103"/>
            <p:cNvSpPr/>
            <p:nvPr/>
          </p:nvSpPr>
          <p:spPr>
            <a:xfrm>
              <a:off x="6705600" y="2895600"/>
              <a:ext cx="1066800" cy="457200"/>
            </a:xfrm>
            <a:prstGeom prst="rect">
              <a:avLst/>
            </a:prstGeom>
            <a:noFill/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2400" dirty="0" smtClean="0">
                  <a:solidFill>
                    <a:schemeClr val="tx1"/>
                  </a:solidFill>
                </a:rPr>
                <a:t>............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09" name="Rectangle 108"/>
            <p:cNvSpPr/>
            <p:nvPr/>
          </p:nvSpPr>
          <p:spPr>
            <a:xfrm>
              <a:off x="7772400" y="1524000"/>
              <a:ext cx="1066800" cy="457200"/>
            </a:xfrm>
            <a:prstGeom prst="rect">
              <a:avLst/>
            </a:prstGeom>
            <a:noFill/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2400" dirty="0" smtClean="0">
                  <a:solidFill>
                    <a:schemeClr val="tx1"/>
                  </a:solidFill>
                </a:rPr>
                <a:t>............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10" name="Rectangle 109"/>
            <p:cNvSpPr/>
            <p:nvPr/>
          </p:nvSpPr>
          <p:spPr>
            <a:xfrm>
              <a:off x="7772400" y="1981200"/>
              <a:ext cx="1066800" cy="457200"/>
            </a:xfrm>
            <a:prstGeom prst="rect">
              <a:avLst/>
            </a:prstGeom>
            <a:noFill/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2400" dirty="0" smtClean="0">
                  <a:solidFill>
                    <a:schemeClr val="tx1"/>
                  </a:solidFill>
                </a:rPr>
                <a:t>............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11" name="Rectangle 110"/>
            <p:cNvSpPr/>
            <p:nvPr/>
          </p:nvSpPr>
          <p:spPr>
            <a:xfrm>
              <a:off x="7772400" y="2438400"/>
              <a:ext cx="1066800" cy="457200"/>
            </a:xfrm>
            <a:prstGeom prst="rect">
              <a:avLst/>
            </a:prstGeom>
            <a:noFill/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2400" dirty="0" smtClean="0">
                  <a:solidFill>
                    <a:schemeClr val="tx1"/>
                  </a:solidFill>
                </a:rPr>
                <a:t>............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12" name="Rectangle 111"/>
            <p:cNvSpPr/>
            <p:nvPr/>
          </p:nvSpPr>
          <p:spPr>
            <a:xfrm>
              <a:off x="7772400" y="2895600"/>
              <a:ext cx="1066800" cy="457200"/>
            </a:xfrm>
            <a:prstGeom prst="rect">
              <a:avLst/>
            </a:prstGeom>
            <a:noFill/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2400" dirty="0" smtClean="0">
                  <a:solidFill>
                    <a:schemeClr val="tx1"/>
                  </a:solidFill>
                </a:rPr>
                <a:t>............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</p:grpSp>
      <p:sp>
        <p:nvSpPr>
          <p:cNvPr id="122" name="TextBox 121"/>
          <p:cNvSpPr txBox="1"/>
          <p:nvPr/>
        </p:nvSpPr>
        <p:spPr>
          <a:xfrm>
            <a:off x="8767346" y="2082800"/>
            <a:ext cx="338554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c</a:t>
            </a:r>
            <a:endParaRPr lang="en-US" baseline="30000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8940800" y="2552700"/>
            <a:ext cx="0" cy="4191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5" name="TextBox 124"/>
          <p:cNvSpPr txBox="1"/>
          <p:nvPr/>
        </p:nvSpPr>
        <p:spPr>
          <a:xfrm>
            <a:off x="3433346" y="965200"/>
            <a:ext cx="595235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p/c</a:t>
            </a:r>
            <a:endParaRPr lang="en-US" baseline="30000" dirty="0"/>
          </a:p>
        </p:txBody>
      </p:sp>
      <p:cxnSp>
        <p:nvCxnSpPr>
          <p:cNvPr id="126" name="Straight Arrow Connector 125"/>
          <p:cNvCxnSpPr/>
          <p:nvPr/>
        </p:nvCxnSpPr>
        <p:spPr>
          <a:xfrm>
            <a:off x="4064000" y="1193800"/>
            <a:ext cx="9271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Arrow Connector 127"/>
          <p:cNvCxnSpPr/>
          <p:nvPr/>
        </p:nvCxnSpPr>
        <p:spPr>
          <a:xfrm flipH="1">
            <a:off x="228600" y="1674876"/>
            <a:ext cx="1524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9" name="Straight Arrow Connector 128"/>
          <p:cNvCxnSpPr/>
          <p:nvPr/>
        </p:nvCxnSpPr>
        <p:spPr>
          <a:xfrm flipH="1">
            <a:off x="228600" y="2141220"/>
            <a:ext cx="4572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Arrow Connector 129"/>
          <p:cNvCxnSpPr/>
          <p:nvPr/>
        </p:nvCxnSpPr>
        <p:spPr>
          <a:xfrm flipH="1">
            <a:off x="228600" y="2589276"/>
            <a:ext cx="6858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Arrow Connector 130"/>
          <p:cNvCxnSpPr/>
          <p:nvPr/>
        </p:nvCxnSpPr>
        <p:spPr>
          <a:xfrm flipH="1">
            <a:off x="228600" y="3046476"/>
            <a:ext cx="9906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Arrow Connector 131"/>
          <p:cNvCxnSpPr/>
          <p:nvPr/>
        </p:nvCxnSpPr>
        <p:spPr>
          <a:xfrm flipH="1">
            <a:off x="1295400" y="1674876"/>
            <a:ext cx="1524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Arrow Connector 132"/>
          <p:cNvCxnSpPr/>
          <p:nvPr/>
        </p:nvCxnSpPr>
        <p:spPr>
          <a:xfrm flipH="1">
            <a:off x="1295400" y="2141220"/>
            <a:ext cx="4572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Arrow Connector 133"/>
          <p:cNvCxnSpPr/>
          <p:nvPr/>
        </p:nvCxnSpPr>
        <p:spPr>
          <a:xfrm flipH="1">
            <a:off x="1295400" y="2589276"/>
            <a:ext cx="6858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Arrow Connector 134"/>
          <p:cNvCxnSpPr/>
          <p:nvPr/>
        </p:nvCxnSpPr>
        <p:spPr>
          <a:xfrm flipH="1">
            <a:off x="1295400" y="3046476"/>
            <a:ext cx="9906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Arrow Connector 135"/>
          <p:cNvCxnSpPr/>
          <p:nvPr/>
        </p:nvCxnSpPr>
        <p:spPr>
          <a:xfrm flipH="1">
            <a:off x="2362200" y="1674876"/>
            <a:ext cx="1524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Arrow Connector 136"/>
          <p:cNvCxnSpPr/>
          <p:nvPr/>
        </p:nvCxnSpPr>
        <p:spPr>
          <a:xfrm flipH="1">
            <a:off x="2362200" y="2141220"/>
            <a:ext cx="4572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Arrow Connector 137"/>
          <p:cNvCxnSpPr/>
          <p:nvPr/>
        </p:nvCxnSpPr>
        <p:spPr>
          <a:xfrm flipH="1">
            <a:off x="2362200" y="2589276"/>
            <a:ext cx="6858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Arrow Connector 138"/>
          <p:cNvCxnSpPr/>
          <p:nvPr/>
        </p:nvCxnSpPr>
        <p:spPr>
          <a:xfrm flipH="1">
            <a:off x="2362200" y="3046476"/>
            <a:ext cx="9906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Arrow Connector 139"/>
          <p:cNvCxnSpPr/>
          <p:nvPr/>
        </p:nvCxnSpPr>
        <p:spPr>
          <a:xfrm flipH="1">
            <a:off x="3429000" y="1674876"/>
            <a:ext cx="1524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Arrow Connector 140"/>
          <p:cNvCxnSpPr/>
          <p:nvPr/>
        </p:nvCxnSpPr>
        <p:spPr>
          <a:xfrm flipH="1">
            <a:off x="3429000" y="2141220"/>
            <a:ext cx="4572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Arrow Connector 141"/>
          <p:cNvCxnSpPr/>
          <p:nvPr/>
        </p:nvCxnSpPr>
        <p:spPr>
          <a:xfrm flipH="1">
            <a:off x="3429000" y="2589276"/>
            <a:ext cx="6858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Arrow Connector 142"/>
          <p:cNvCxnSpPr/>
          <p:nvPr/>
        </p:nvCxnSpPr>
        <p:spPr>
          <a:xfrm flipH="1">
            <a:off x="3429000" y="3046476"/>
            <a:ext cx="9906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Arrow Connector 143"/>
          <p:cNvCxnSpPr/>
          <p:nvPr/>
        </p:nvCxnSpPr>
        <p:spPr>
          <a:xfrm flipH="1">
            <a:off x="4495800" y="1674876"/>
            <a:ext cx="1524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Arrow Connector 144"/>
          <p:cNvCxnSpPr/>
          <p:nvPr/>
        </p:nvCxnSpPr>
        <p:spPr>
          <a:xfrm flipH="1">
            <a:off x="4495800" y="2141220"/>
            <a:ext cx="4572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Arrow Connector 145"/>
          <p:cNvCxnSpPr/>
          <p:nvPr/>
        </p:nvCxnSpPr>
        <p:spPr>
          <a:xfrm flipH="1">
            <a:off x="4495800" y="2589276"/>
            <a:ext cx="6858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Arrow Connector 146"/>
          <p:cNvCxnSpPr/>
          <p:nvPr/>
        </p:nvCxnSpPr>
        <p:spPr>
          <a:xfrm flipH="1">
            <a:off x="4495800" y="3046476"/>
            <a:ext cx="9906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Arrow Connector 147"/>
          <p:cNvCxnSpPr/>
          <p:nvPr/>
        </p:nvCxnSpPr>
        <p:spPr>
          <a:xfrm flipH="1">
            <a:off x="5562600" y="1674876"/>
            <a:ext cx="1524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/>
          <p:cNvCxnSpPr/>
          <p:nvPr/>
        </p:nvCxnSpPr>
        <p:spPr>
          <a:xfrm flipH="1">
            <a:off x="5562600" y="2141220"/>
            <a:ext cx="4572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Arrow Connector 149"/>
          <p:cNvCxnSpPr/>
          <p:nvPr/>
        </p:nvCxnSpPr>
        <p:spPr>
          <a:xfrm flipH="1">
            <a:off x="5562600" y="2589276"/>
            <a:ext cx="6858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Arrow Connector 150"/>
          <p:cNvCxnSpPr/>
          <p:nvPr/>
        </p:nvCxnSpPr>
        <p:spPr>
          <a:xfrm flipH="1">
            <a:off x="5562600" y="3046476"/>
            <a:ext cx="9906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Arrow Connector 153"/>
          <p:cNvCxnSpPr/>
          <p:nvPr/>
        </p:nvCxnSpPr>
        <p:spPr>
          <a:xfrm flipH="1">
            <a:off x="6629400" y="1674876"/>
            <a:ext cx="1524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Arrow Connector 154"/>
          <p:cNvCxnSpPr/>
          <p:nvPr/>
        </p:nvCxnSpPr>
        <p:spPr>
          <a:xfrm flipH="1">
            <a:off x="6629400" y="2141220"/>
            <a:ext cx="4572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Arrow Connector 155"/>
          <p:cNvCxnSpPr/>
          <p:nvPr/>
        </p:nvCxnSpPr>
        <p:spPr>
          <a:xfrm flipH="1">
            <a:off x="6629400" y="2589276"/>
            <a:ext cx="6858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Arrow Connector 156"/>
          <p:cNvCxnSpPr/>
          <p:nvPr/>
        </p:nvCxnSpPr>
        <p:spPr>
          <a:xfrm flipH="1">
            <a:off x="6629400" y="3046476"/>
            <a:ext cx="9906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Arrow Connector 158"/>
          <p:cNvCxnSpPr/>
          <p:nvPr/>
        </p:nvCxnSpPr>
        <p:spPr>
          <a:xfrm flipH="1">
            <a:off x="7696200" y="1674876"/>
            <a:ext cx="1524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Arrow Connector 159"/>
          <p:cNvCxnSpPr/>
          <p:nvPr/>
        </p:nvCxnSpPr>
        <p:spPr>
          <a:xfrm flipH="1">
            <a:off x="7696200" y="2141220"/>
            <a:ext cx="4572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Arrow Connector 161"/>
          <p:cNvCxnSpPr/>
          <p:nvPr/>
        </p:nvCxnSpPr>
        <p:spPr>
          <a:xfrm flipH="1">
            <a:off x="7696200" y="2589276"/>
            <a:ext cx="6858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2" name="Straight Arrow Connector 171"/>
          <p:cNvCxnSpPr/>
          <p:nvPr/>
        </p:nvCxnSpPr>
        <p:spPr>
          <a:xfrm flipH="1">
            <a:off x="7696200" y="3046476"/>
            <a:ext cx="9906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2" name="Footer Placeholder 4"/>
          <p:cNvSpPr txBox="1">
            <a:spLocks/>
          </p:cNvSpPr>
          <p:nvPr/>
        </p:nvSpPr>
        <p:spPr>
          <a:xfrm>
            <a:off x="838352" y="6434051"/>
            <a:ext cx="7155027" cy="3905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1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7" algn="l" defTabSz="4571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4571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4571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4571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4571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3" algn="l" defTabSz="4571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4571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7" algn="l" defTabSz="4571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/>
              <a:t>Driscoll, </a:t>
            </a:r>
            <a:r>
              <a:rPr lang="en-US" sz="2000" dirty="0" err="1" smtClean="0"/>
              <a:t>Georganas</a:t>
            </a:r>
            <a:r>
              <a:rPr lang="en-US" sz="2000" dirty="0" smtClean="0"/>
              <a:t>, </a:t>
            </a:r>
            <a:r>
              <a:rPr lang="en-US" sz="2000" dirty="0" err="1" smtClean="0"/>
              <a:t>Koanantakool</a:t>
            </a:r>
            <a:r>
              <a:rPr lang="en-US" sz="2000" dirty="0" smtClean="0"/>
              <a:t>, </a:t>
            </a:r>
            <a:r>
              <a:rPr lang="en-US" sz="2000" dirty="0" err="1" smtClean="0"/>
              <a:t>Solomonik</a:t>
            </a:r>
            <a:r>
              <a:rPr lang="en-US" sz="2000" dirty="0" smtClean="0"/>
              <a:t>, Yelick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8634633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807" y="1870910"/>
            <a:ext cx="7573923" cy="459558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Less Communication..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Cray XE-6; </a:t>
            </a:r>
            <a:r>
              <a:rPr lang="en-US" dirty="0" smtClean="0">
                <a:latin typeface="cmr10" pitchFamily="34" charset="0"/>
              </a:rPr>
              <a:t>n=24K</a:t>
            </a:r>
            <a:r>
              <a:rPr lang="en-US" dirty="0" smtClean="0"/>
              <a:t> particles, </a:t>
            </a:r>
            <a:r>
              <a:rPr lang="en-US" dirty="0" smtClean="0">
                <a:latin typeface="cmr10" pitchFamily="34" charset="0"/>
              </a:rPr>
              <a:t>p=6K</a:t>
            </a:r>
            <a:r>
              <a:rPr lang="en-US" dirty="0" smtClean="0"/>
              <a:t> cores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4B532-8D92-4A76-9CB9-4097789726D0}" type="slidenum">
              <a:rPr lang="en-US" smtClean="0"/>
              <a:t>18</a:t>
            </a:fld>
            <a:endParaRPr lang="en-US"/>
          </a:p>
        </p:txBody>
      </p:sp>
      <p:sp>
        <p:nvSpPr>
          <p:cNvPr id="15" name="Up Arrow 14"/>
          <p:cNvSpPr/>
          <p:nvPr/>
        </p:nvSpPr>
        <p:spPr>
          <a:xfrm flipV="1">
            <a:off x="8138921" y="2286000"/>
            <a:ext cx="700279" cy="3276600"/>
          </a:xfrm>
          <a:prstGeom prst="upArrow">
            <a:avLst>
              <a:gd name="adj1" fmla="val 59929"/>
              <a:gd name="adj2" fmla="val 50000"/>
            </a:avLst>
          </a:prstGeom>
          <a:gradFill>
            <a:gsLst>
              <a:gs pos="0">
                <a:schemeClr val="accent3">
                  <a:shade val="51000"/>
                  <a:satMod val="130000"/>
                </a:schemeClr>
              </a:gs>
              <a:gs pos="100000">
                <a:schemeClr val="accent3">
                  <a:shade val="51000"/>
                  <a:satMod val="130000"/>
                </a:schemeClr>
              </a:gs>
              <a:gs pos="76000">
                <a:schemeClr val="accent3">
                  <a:shade val="93000"/>
                  <a:satMod val="130000"/>
                </a:schemeClr>
              </a:gs>
              <a:gs pos="65000">
                <a:schemeClr val="accent3">
                  <a:shade val="94000"/>
                  <a:satMod val="135000"/>
                </a:schemeClr>
              </a:gs>
            </a:gsLst>
          </a:gra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2400" b="1" dirty="0" smtClean="0">
                <a:latin typeface="cmss12" pitchFamily="34" charset="0"/>
              </a:rPr>
              <a:t>Down is good</a:t>
            </a:r>
            <a:endParaRPr lang="en-US" sz="2400" b="1" dirty="0">
              <a:latin typeface="cmss12" pitchFamily="34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5390782" y="3881266"/>
            <a:ext cx="1673025" cy="757974"/>
            <a:chOff x="288866" y="5458893"/>
            <a:chExt cx="2089266" cy="946555"/>
          </a:xfrm>
        </p:grpSpPr>
        <p:cxnSp>
          <p:nvCxnSpPr>
            <p:cNvPr id="14" name="Straight Arrow Connector 13"/>
            <p:cNvCxnSpPr/>
            <p:nvPr/>
          </p:nvCxnSpPr>
          <p:spPr>
            <a:xfrm>
              <a:off x="1333500" y="6119974"/>
              <a:ext cx="0" cy="285474"/>
            </a:xfrm>
            <a:prstGeom prst="straightConnector1">
              <a:avLst/>
            </a:prstGeom>
            <a:ln w="38100">
              <a:solidFill>
                <a:schemeClr val="tx1">
                  <a:lumMod val="75000"/>
                  <a:lumOff val="25000"/>
                </a:schemeClr>
              </a:solidFill>
              <a:tailEnd type="arrow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288866" y="5458893"/>
              <a:ext cx="2089266" cy="661081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</p:spPr>
          <p:txBody>
            <a:bodyPr wrap="square" lIns="45720" tIns="18288" rIns="45720" bIns="18288" rtlCol="0">
              <a:spAutoFit/>
            </a:bodyPr>
            <a:lstStyle/>
            <a:p>
              <a:pPr algn="ctr"/>
              <a:r>
                <a:rPr lang="en-US" sz="1600" dirty="0" smtClean="0">
                  <a:solidFill>
                    <a:schemeClr val="bg1"/>
                  </a:solidFill>
                  <a:latin typeface="cmss12" pitchFamily="34" charset="0"/>
                </a:rPr>
                <a:t>96% reduction in </a:t>
              </a:r>
              <a:r>
                <a:rPr lang="en-US" sz="1600" smtClean="0">
                  <a:solidFill>
                    <a:schemeClr val="bg1"/>
                  </a:solidFill>
                  <a:latin typeface="cmss12" pitchFamily="34" charset="0"/>
                </a:rPr>
                <a:t>shift time (red)</a:t>
              </a:r>
              <a:endParaRPr lang="en-US" sz="1600" dirty="0">
                <a:solidFill>
                  <a:schemeClr val="bg1"/>
                </a:solidFill>
                <a:latin typeface="cmss12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339392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Strong Scaling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4294967295"/>
          </p:nvPr>
        </p:nvSpPr>
        <p:spPr>
          <a:xfrm>
            <a:off x="331773" y="6356350"/>
            <a:ext cx="6238943" cy="365125"/>
          </a:xfrm>
          <a:prstGeom prst="rect">
            <a:avLst/>
          </a:prstGeom>
        </p:spPr>
        <p:txBody>
          <a:bodyPr/>
          <a:lstStyle/>
          <a:p>
            <a:r>
              <a:rPr lang="en-US" dirty="0" err="1" smtClean="0"/>
              <a:t>Koantakool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7830105" y="6356350"/>
            <a:ext cx="856694" cy="365125"/>
          </a:xfrm>
          <a:prstGeom prst="rect">
            <a:avLst/>
          </a:prstGeom>
        </p:spPr>
        <p:txBody>
          <a:bodyPr/>
          <a:lstStyle/>
          <a:p>
            <a:fld id="{58D4B532-8D92-4A76-9CB9-4097789726D0}" type="slidenum">
              <a:rPr lang="en-US" smtClean="0"/>
              <a:t>19</a:t>
            </a:fld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3400" y="1215493"/>
            <a:ext cx="7679531" cy="4845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7999475" y="2055042"/>
            <a:ext cx="915925" cy="2577917"/>
            <a:chOff x="8228075" y="2017776"/>
            <a:chExt cx="915925" cy="2706624"/>
          </a:xfrm>
        </p:grpSpPr>
        <p:sp>
          <p:nvSpPr>
            <p:cNvPr id="7" name="Right Brace 6"/>
            <p:cNvSpPr/>
            <p:nvPr/>
          </p:nvSpPr>
          <p:spPr>
            <a:xfrm>
              <a:off x="8228075" y="2017776"/>
              <a:ext cx="152401" cy="2706624"/>
            </a:xfrm>
            <a:prstGeom prst="rightBrace">
              <a:avLst>
                <a:gd name="adj1" fmla="val 68333"/>
                <a:gd name="adj2" fmla="val 84968"/>
              </a:avLst>
            </a:prstGeom>
            <a:ln w="381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8343900" y="4105572"/>
              <a:ext cx="8001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cmss12" pitchFamily="34" charset="0"/>
                </a:rPr>
                <a:t>4.4x</a:t>
              </a:r>
              <a:endPara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cmss12" pitchFamily="34" charset="0"/>
              </a:endParaRPr>
            </a:p>
          </p:txBody>
        </p:sp>
      </p:grpSp>
      <p:sp>
        <p:nvSpPr>
          <p:cNvPr id="13" name="Up Arrow 12"/>
          <p:cNvSpPr/>
          <p:nvPr/>
        </p:nvSpPr>
        <p:spPr>
          <a:xfrm>
            <a:off x="8158586" y="1600200"/>
            <a:ext cx="756814" cy="2286000"/>
          </a:xfrm>
          <a:prstGeom prst="upArrow">
            <a:avLst>
              <a:gd name="adj1" fmla="val 62718"/>
              <a:gd name="adj2" fmla="val 50000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2400" b="1" dirty="0" smtClean="0">
                <a:latin typeface="cmss12" pitchFamily="34" charset="0"/>
              </a:rPr>
              <a:t>Up is good</a:t>
            </a:r>
            <a:endParaRPr lang="en-US" sz="2400" b="1" dirty="0">
              <a:latin typeface="cmss12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06604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89322" y="3111500"/>
            <a:ext cx="2019822" cy="163494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Challenge: Symmetry &amp; Load Balance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Force symmetry (</a:t>
            </a:r>
            <a:r>
              <a:rPr lang="en-US" b="1" dirty="0" err="1" smtClean="0">
                <a:latin typeface="cmr10" panose="020B0500000000000000" pitchFamily="34" charset="0"/>
              </a:rPr>
              <a:t>f</a:t>
            </a:r>
            <a:r>
              <a:rPr lang="en-US" b="1" baseline="-25000" dirty="0" err="1" smtClean="0">
                <a:latin typeface="cmr10" panose="020B0500000000000000" pitchFamily="34" charset="0"/>
              </a:rPr>
              <a:t>ij</a:t>
            </a:r>
            <a:r>
              <a:rPr lang="en-US" b="1" dirty="0" smtClean="0">
                <a:latin typeface="cmr10" panose="020B0500000000000000" pitchFamily="34" charset="0"/>
              </a:rPr>
              <a:t> = -</a:t>
            </a:r>
            <a:r>
              <a:rPr lang="en-US" b="1" dirty="0" err="1" smtClean="0">
                <a:latin typeface="cmr10" panose="020B0500000000000000" pitchFamily="34" charset="0"/>
              </a:rPr>
              <a:t>f</a:t>
            </a:r>
            <a:r>
              <a:rPr lang="en-US" b="1" baseline="-25000" dirty="0" err="1" smtClean="0">
                <a:latin typeface="cmr10" panose="020B0500000000000000" pitchFamily="34" charset="0"/>
              </a:rPr>
              <a:t>ji</a:t>
            </a:r>
            <a:r>
              <a:rPr lang="en-US" b="1" dirty="0" smtClean="0">
                <a:latin typeface="cmr10" panose="020B0500000000000000" pitchFamily="34" charset="0"/>
              </a:rPr>
              <a:t>) </a:t>
            </a:r>
            <a:r>
              <a:rPr lang="en-US" dirty="0" smtClean="0"/>
              <a:t>saves computation</a:t>
            </a:r>
          </a:p>
          <a:p>
            <a:r>
              <a:rPr lang="en-US" dirty="0" smtClean="0"/>
              <a:t>2-body force matrix vs 3-body force cube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How to divide work equally?</a:t>
            </a:r>
          </a:p>
          <a:p>
            <a:endParaRPr lang="en-US" dirty="0" smtClean="0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48200" y="2870248"/>
            <a:ext cx="3048000" cy="2232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7203346" y="3568700"/>
            <a:ext cx="133562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cmss12" panose="020B0500000000000000" pitchFamily="34" charset="0"/>
              </a:rPr>
              <a:t>6x save</a:t>
            </a:r>
            <a:endParaRPr lang="en-US" sz="2400" b="1" dirty="0">
              <a:solidFill>
                <a:srgbClr val="FF0000"/>
              </a:solidFill>
              <a:latin typeface="cmss12" panose="020B0500000000000000" pitchFamily="34" charset="0"/>
            </a:endParaRPr>
          </a:p>
          <a:p>
            <a:r>
              <a:rPr lang="en-US" sz="2400" b="1" dirty="0" smtClean="0">
                <a:solidFill>
                  <a:srgbClr val="FF0000"/>
                </a:solidFill>
                <a:latin typeface="cmss12" panose="020B0500000000000000" pitchFamily="34" charset="0"/>
              </a:rPr>
              <a:t>of O(n</a:t>
            </a:r>
            <a:r>
              <a:rPr lang="en-US" sz="2400" b="1" baseline="30000" dirty="0" smtClean="0">
                <a:solidFill>
                  <a:srgbClr val="FF0000"/>
                </a:solidFill>
                <a:latin typeface="cmss12" panose="020B0500000000000000" pitchFamily="34" charset="0"/>
              </a:rPr>
              <a:t>3</a:t>
            </a:r>
            <a:r>
              <a:rPr lang="en-US" sz="2400" b="1" dirty="0" smtClean="0">
                <a:solidFill>
                  <a:srgbClr val="FF0000"/>
                </a:solidFill>
                <a:latin typeface="cmss12" panose="020B0500000000000000" pitchFamily="34" charset="0"/>
              </a:rPr>
              <a:t>)!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48658" y="2832764"/>
            <a:ext cx="2360486" cy="1863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789322" y="4001828"/>
            <a:ext cx="130716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cmss12" panose="020B0500000000000000" pitchFamily="34" charset="0"/>
              </a:rPr>
              <a:t>2</a:t>
            </a:r>
            <a:r>
              <a:rPr lang="en-US" sz="2400" b="1" dirty="0" smtClean="0">
                <a:solidFill>
                  <a:srgbClr val="FF0000"/>
                </a:solidFill>
                <a:latin typeface="cmss12" panose="020B0500000000000000" pitchFamily="34" charset="0"/>
              </a:rPr>
              <a:t>x save</a:t>
            </a:r>
          </a:p>
          <a:p>
            <a:r>
              <a:rPr lang="en-US" sz="2400" b="1" dirty="0" smtClean="0">
                <a:solidFill>
                  <a:srgbClr val="FF0000"/>
                </a:solidFill>
                <a:latin typeface="cmss12" panose="020B0500000000000000" pitchFamily="34" charset="0"/>
              </a:rPr>
              <a:t>of O(n</a:t>
            </a:r>
            <a:r>
              <a:rPr lang="en-US" sz="2400" b="1" baseline="30000" dirty="0" smtClean="0">
                <a:solidFill>
                  <a:srgbClr val="FF0000"/>
                </a:solidFill>
                <a:latin typeface="cmss12" panose="020B0500000000000000" pitchFamily="34" charset="0"/>
              </a:rPr>
              <a:t>2</a:t>
            </a:r>
            <a:r>
              <a:rPr lang="en-US" sz="2400" b="1" dirty="0" smtClean="0">
                <a:solidFill>
                  <a:srgbClr val="FF0000"/>
                </a:solidFill>
                <a:latin typeface="cmss12" panose="020B0500000000000000" pitchFamily="34" charset="0"/>
              </a:rPr>
              <a:t>)</a:t>
            </a:r>
            <a:endParaRPr lang="en-US" sz="2400" b="1" dirty="0">
              <a:solidFill>
                <a:srgbClr val="FF0000"/>
              </a:solidFill>
              <a:latin typeface="cmss12" panose="020B0500000000000000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2540000" y="6102350"/>
            <a:ext cx="4102100" cy="365125"/>
          </a:xfrm>
          <a:prstGeom prst="rect">
            <a:avLst/>
          </a:prstGeom>
        </p:spPr>
        <p:txBody>
          <a:bodyPr/>
          <a:lstStyle/>
          <a:p>
            <a:r>
              <a:rPr lang="en-US" sz="2000" dirty="0" err="1" smtClean="0"/>
              <a:t>Koanantakool</a:t>
            </a:r>
            <a:r>
              <a:rPr lang="en-US" sz="2000" dirty="0" smtClean="0"/>
              <a:t> &amp; Yelick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1874979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186339" y="1921712"/>
            <a:ext cx="6760034" cy="422116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</a:t>
            </a:r>
            <a:r>
              <a:rPr lang="en-US" dirty="0"/>
              <a:t>-Way N-Body </a:t>
            </a:r>
            <a:r>
              <a:rPr lang="en-US" dirty="0" smtClean="0"/>
              <a:t>Speedup</a:t>
            </a:r>
            <a:endParaRPr lang="en-US" dirty="0"/>
          </a:p>
        </p:txBody>
      </p:sp>
      <p:sp>
        <p:nvSpPr>
          <p:cNvPr id="9" name="Up Arrow 8"/>
          <p:cNvSpPr/>
          <p:nvPr/>
        </p:nvSpPr>
        <p:spPr>
          <a:xfrm flipV="1">
            <a:off x="8077200" y="2286000"/>
            <a:ext cx="700279" cy="3276600"/>
          </a:xfrm>
          <a:prstGeom prst="upArrow">
            <a:avLst>
              <a:gd name="adj1" fmla="val 59929"/>
              <a:gd name="adj2" fmla="val 50000"/>
            </a:avLst>
          </a:prstGeom>
          <a:gradFill>
            <a:gsLst>
              <a:gs pos="0">
                <a:schemeClr val="accent3">
                  <a:shade val="51000"/>
                  <a:satMod val="130000"/>
                </a:schemeClr>
              </a:gs>
              <a:gs pos="100000">
                <a:schemeClr val="accent3">
                  <a:shade val="51000"/>
                  <a:satMod val="130000"/>
                </a:schemeClr>
              </a:gs>
              <a:gs pos="76000">
                <a:schemeClr val="accent3">
                  <a:shade val="93000"/>
                  <a:satMod val="130000"/>
                </a:schemeClr>
              </a:gs>
              <a:gs pos="65000">
                <a:schemeClr val="accent3">
                  <a:shade val="94000"/>
                  <a:satMod val="135000"/>
                </a:schemeClr>
              </a:gs>
            </a:gsLst>
          </a:gra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2400" b="1" dirty="0" smtClean="0">
                <a:latin typeface="cmss12" pitchFamily="34" charset="0"/>
              </a:rPr>
              <a:t>Down is good</a:t>
            </a:r>
            <a:endParaRPr lang="en-US" sz="2400" b="1" dirty="0">
              <a:latin typeface="cmss12" pitchFamily="34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Cray XC30, 24k cores, 24k particles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4854" y="1905000"/>
            <a:ext cx="7041265" cy="4571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5486400" y="5181600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70C0"/>
                </a:solidFill>
              </a:rPr>
              <a:t>22.1x</a:t>
            </a:r>
            <a:endParaRPr lang="en-US" sz="2400" b="1" dirty="0">
              <a:solidFill>
                <a:srgbClr val="0070C0"/>
              </a:solidFill>
            </a:endParaRPr>
          </a:p>
        </p:txBody>
      </p:sp>
      <p:sp>
        <p:nvSpPr>
          <p:cNvPr id="11" name="Footer Placeholder 4"/>
          <p:cNvSpPr txBox="1">
            <a:spLocks/>
          </p:cNvSpPr>
          <p:nvPr/>
        </p:nvSpPr>
        <p:spPr>
          <a:xfrm>
            <a:off x="2540000" y="6267450"/>
            <a:ext cx="41021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9pPr>
          </a:lstStyle>
          <a:p>
            <a:r>
              <a:rPr lang="en-US" sz="2000" dirty="0" err="1" smtClean="0"/>
              <a:t>Koanantakool</a:t>
            </a:r>
            <a:r>
              <a:rPr lang="en-US" sz="2000" dirty="0" smtClean="0"/>
              <a:t> &amp; Yelick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9862206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Perfect Strong Scaling</a:t>
            </a:r>
            <a:endParaRPr lang="en-US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90" y="1533885"/>
            <a:ext cx="7469302" cy="4552230"/>
          </a:xfrm>
        </p:spPr>
      </p:pic>
      <p:sp>
        <p:nvSpPr>
          <p:cNvPr id="8" name="Up Arrow 7"/>
          <p:cNvSpPr/>
          <p:nvPr/>
        </p:nvSpPr>
        <p:spPr>
          <a:xfrm>
            <a:off x="8158586" y="1600200"/>
            <a:ext cx="756814" cy="2895600"/>
          </a:xfrm>
          <a:prstGeom prst="upArrow">
            <a:avLst>
              <a:gd name="adj1" fmla="val 62718"/>
              <a:gd name="adj2" fmla="val 50000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2400" b="1" dirty="0" smtClean="0">
                <a:latin typeface="cmss12" pitchFamily="34" charset="0"/>
              </a:rPr>
              <a:t>Up is good</a:t>
            </a:r>
            <a:endParaRPr lang="en-US" sz="2400" b="1" dirty="0">
              <a:latin typeface="cmss12" pitchFamily="34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7924800" y="1790700"/>
            <a:ext cx="952500" cy="3581400"/>
            <a:chOff x="8153400" y="1862223"/>
            <a:chExt cx="952500" cy="3655498"/>
          </a:xfrm>
        </p:grpSpPr>
        <p:sp>
          <p:nvSpPr>
            <p:cNvPr id="11" name="Right Brace 10"/>
            <p:cNvSpPr/>
            <p:nvPr/>
          </p:nvSpPr>
          <p:spPr>
            <a:xfrm>
              <a:off x="8153400" y="1862223"/>
              <a:ext cx="159111" cy="3655498"/>
            </a:xfrm>
            <a:prstGeom prst="rightBrace">
              <a:avLst>
                <a:gd name="adj1" fmla="val 68333"/>
                <a:gd name="adj2" fmla="val 84968"/>
              </a:avLst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8305800" y="4774286"/>
              <a:ext cx="800100" cy="47121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FF0000"/>
                  </a:solidFill>
                  <a:latin typeface="cmss12" pitchFamily="34" charset="0"/>
                </a:rPr>
                <a:t>4</a:t>
              </a:r>
              <a:r>
                <a:rPr lang="en-US" sz="2400" b="1" dirty="0" smtClean="0">
                  <a:solidFill>
                    <a:srgbClr val="FF0000"/>
                  </a:solidFill>
                  <a:latin typeface="cmss12" pitchFamily="34" charset="0"/>
                </a:rPr>
                <a:t>2x</a:t>
              </a:r>
              <a:endParaRPr lang="en-US" sz="2400" b="1" dirty="0">
                <a:solidFill>
                  <a:srgbClr val="FF0000"/>
                </a:solidFill>
                <a:latin typeface="cmss12" pitchFamily="34" charset="0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4B532-8D92-4A76-9CB9-4097789726D0}" type="slidenum">
              <a:rPr lang="en-US" smtClean="0"/>
              <a:t>22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536392" y="1131198"/>
            <a:ext cx="41136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mtClean="0"/>
              <a:t>BlueGene</a:t>
            </a:r>
            <a:r>
              <a:rPr lang="en-US" dirty="0" smtClean="0"/>
              <a:t>/Q </a:t>
            </a:r>
            <a:r>
              <a:rPr lang="en-US" dirty="0"/>
              <a:t>16k particles, Strong Scaling</a:t>
            </a:r>
          </a:p>
        </p:txBody>
      </p:sp>
      <p:sp>
        <p:nvSpPr>
          <p:cNvPr id="13" name="Footer Placeholder 4"/>
          <p:cNvSpPr txBox="1">
            <a:spLocks/>
          </p:cNvSpPr>
          <p:nvPr/>
        </p:nvSpPr>
        <p:spPr>
          <a:xfrm>
            <a:off x="990600" y="6248400"/>
            <a:ext cx="4102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err="1" smtClean="0"/>
              <a:t>Koanantakool</a:t>
            </a:r>
            <a:r>
              <a:rPr lang="en-US" sz="2000" dirty="0" smtClean="0"/>
              <a:t> &amp; </a:t>
            </a:r>
            <a:r>
              <a:rPr lang="en-US" sz="2000" dirty="0" err="1" smtClean="0"/>
              <a:t>Yelick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5581066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35957" y="1232537"/>
            <a:ext cx="7067907" cy="433006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Sparse-Dense Matrix Multiply Too!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549900"/>
            <a:ext cx="8229600" cy="576263"/>
          </a:xfrm>
        </p:spPr>
        <p:txBody>
          <a:bodyPr/>
          <a:lstStyle/>
          <a:p>
            <a:r>
              <a:rPr lang="en-US" sz="2400" dirty="0" smtClean="0"/>
              <a:t>Variety of algorithms that divide in or 2 dimensions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3505200" y="6477000"/>
            <a:ext cx="2133600" cy="3048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7A5EC17-5166-B041-A83C-F216E1F49AF0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  <p:pic>
        <p:nvPicPr>
          <p:cNvPr id="8" name="Picture 7" descr="edison-c-p12288-n65536-e655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300" y="1206500"/>
            <a:ext cx="8712200" cy="4356100"/>
          </a:xfrm>
          <a:prstGeom prst="rect">
            <a:avLst/>
          </a:prstGeom>
        </p:spPr>
      </p:pic>
      <p:sp>
        <p:nvSpPr>
          <p:cNvPr id="9" name="Footer Placeholder 4"/>
          <p:cNvSpPr txBox="1">
            <a:spLocks/>
          </p:cNvSpPr>
          <p:nvPr/>
        </p:nvSpPr>
        <p:spPr>
          <a:xfrm>
            <a:off x="2540000" y="6102350"/>
            <a:ext cx="41021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9pPr>
          </a:lstStyle>
          <a:p>
            <a:r>
              <a:rPr lang="en-US" sz="2000" dirty="0" err="1" smtClean="0"/>
              <a:t>Koanantakool</a:t>
            </a:r>
            <a:r>
              <a:rPr lang="en-US" sz="2000" dirty="0" smtClean="0"/>
              <a:t> &amp; Yelick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3944948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10</a:t>
            </a:r>
            <a:r>
              <a:rPr lang="en-US" spc="100" dirty="0" smtClean="0"/>
              <a:t>0x</a:t>
            </a:r>
            <a:r>
              <a:rPr lang="en-US" dirty="0" smtClean="0"/>
              <a:t> Improvement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</a:t>
            </a:r>
            <a:r>
              <a:rPr lang="en-US" baseline="30000" dirty="0" smtClean="0"/>
              <a:t>66k x 172k</a:t>
            </a:r>
            <a:r>
              <a:rPr lang="en-US" dirty="0" smtClean="0"/>
              <a:t>, B</a:t>
            </a:r>
            <a:r>
              <a:rPr lang="en-US" baseline="30000" dirty="0" smtClean="0"/>
              <a:t>172k x 66k</a:t>
            </a:r>
            <a:r>
              <a:rPr lang="en-US" dirty="0" smtClean="0"/>
              <a:t>, 0.0038% </a:t>
            </a:r>
            <a:r>
              <a:rPr lang="en-US" dirty="0" err="1" smtClean="0"/>
              <a:t>nnz</a:t>
            </a:r>
            <a:r>
              <a:rPr lang="en-US" dirty="0" smtClean="0"/>
              <a:t>, Cray XC30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4B532-8D92-4A76-9CB9-4097789726D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099" y="1741608"/>
            <a:ext cx="6470107" cy="4614742"/>
          </a:xfrm>
          <a:prstGeom prst="rect">
            <a:avLst/>
          </a:prstGeom>
        </p:spPr>
      </p:pic>
      <p:cxnSp>
        <p:nvCxnSpPr>
          <p:cNvPr id="10" name="Straight Arrow Connector 9"/>
          <p:cNvCxnSpPr/>
          <p:nvPr/>
        </p:nvCxnSpPr>
        <p:spPr>
          <a:xfrm>
            <a:off x="4772296" y="2795450"/>
            <a:ext cx="0" cy="2760617"/>
          </a:xfrm>
          <a:prstGeom prst="straightConnector1">
            <a:avLst/>
          </a:prstGeom>
          <a:ln w="28575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4349930" y="3683219"/>
            <a:ext cx="844731" cy="3657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10</a:t>
            </a:r>
            <a:r>
              <a:rPr lang="en-US" b="1" spc="100" dirty="0" smtClean="0">
                <a:solidFill>
                  <a:schemeClr val="tx1"/>
                </a:solidFill>
              </a:rPr>
              <a:t>0x</a:t>
            </a:r>
            <a:endParaRPr lang="en-US" b="1" spc="100" dirty="0">
              <a:solidFill>
                <a:schemeClr val="tx1"/>
              </a:solidFill>
            </a:endParaRPr>
          </a:p>
        </p:txBody>
      </p:sp>
      <p:sp>
        <p:nvSpPr>
          <p:cNvPr id="9" name="Up Arrow 8"/>
          <p:cNvSpPr/>
          <p:nvPr/>
        </p:nvSpPr>
        <p:spPr>
          <a:xfrm>
            <a:off x="7735206" y="2514600"/>
            <a:ext cx="756814" cy="2286000"/>
          </a:xfrm>
          <a:prstGeom prst="upArrow">
            <a:avLst>
              <a:gd name="adj1" fmla="val 62718"/>
              <a:gd name="adj2" fmla="val 50000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2400" b="1" dirty="0" smtClean="0">
                <a:latin typeface="cmss12" pitchFamily="34" charset="0"/>
              </a:rPr>
              <a:t>Up is good</a:t>
            </a:r>
            <a:endParaRPr lang="en-US" sz="2400" b="1" dirty="0">
              <a:latin typeface="cmss12" pitchFamily="34" charset="0"/>
            </a:endParaRPr>
          </a:p>
        </p:txBody>
      </p:sp>
      <p:sp>
        <p:nvSpPr>
          <p:cNvPr id="12" name="Footer Placeholder 4"/>
          <p:cNvSpPr txBox="1">
            <a:spLocks/>
          </p:cNvSpPr>
          <p:nvPr/>
        </p:nvSpPr>
        <p:spPr>
          <a:xfrm>
            <a:off x="533400" y="6324600"/>
            <a:ext cx="4102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smtClean="0"/>
              <a:t>Koanantakool &amp; Yelick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6428049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CustomShape 1"/>
          <p:cNvSpPr/>
          <p:nvPr/>
        </p:nvSpPr>
        <p:spPr>
          <a:xfrm>
            <a:off x="5753940" y="4390920"/>
            <a:ext cx="989760" cy="1425680"/>
          </a:xfrm>
          <a:prstGeom prst="rect">
            <a:avLst/>
          </a:prstGeom>
          <a:gradFill>
            <a:gsLst>
              <a:gs pos="0">
                <a:srgbClr val="2E5F99"/>
              </a:gs>
              <a:gs pos="100000">
                <a:srgbClr val="3C7AC7"/>
              </a:gs>
            </a:gsLst>
            <a:lin ang="16200000"/>
          </a:gradFill>
          <a:ln w="9360">
            <a:solidFill>
              <a:srgbClr val="4A7EBB"/>
            </a:solidFill>
            <a:round/>
          </a:ln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1800" dirty="0" smtClean="0">
                <a:solidFill>
                  <a:srgbClr val="FFFFFF"/>
                </a:solidFill>
                <a:latin typeface="Calibri"/>
                <a:ea typeface="DejaVu Sans"/>
              </a:rPr>
              <a:t>Dense Matrix Vector</a:t>
            </a:r>
            <a:endParaRPr sz="1800" dirty="0"/>
          </a:p>
          <a:p>
            <a:pPr algn="ctr">
              <a:lnSpc>
                <a:spcPct val="100000"/>
              </a:lnSpc>
            </a:pPr>
            <a:r>
              <a:rPr lang="en-US" sz="1800" dirty="0" smtClean="0">
                <a:solidFill>
                  <a:srgbClr val="FFFFFF"/>
                </a:solidFill>
                <a:latin typeface="Calibri"/>
                <a:ea typeface="DejaVu Sans"/>
              </a:rPr>
              <a:t>(BLAS2)</a:t>
            </a:r>
            <a:endParaRPr sz="1800" dirty="0"/>
          </a:p>
        </p:txBody>
      </p:sp>
      <p:sp>
        <p:nvSpPr>
          <p:cNvPr id="37" name="CustomShape 2"/>
          <p:cNvSpPr/>
          <p:nvPr/>
        </p:nvSpPr>
        <p:spPr>
          <a:xfrm>
            <a:off x="4328220" y="4390920"/>
            <a:ext cx="1375846" cy="1425680"/>
          </a:xfrm>
          <a:prstGeom prst="rect">
            <a:avLst/>
          </a:prstGeom>
          <a:gradFill>
            <a:gsLst>
              <a:gs pos="0">
                <a:srgbClr val="2E5F99"/>
              </a:gs>
              <a:gs pos="100000">
                <a:srgbClr val="3C7AC7"/>
              </a:gs>
            </a:gsLst>
            <a:lin ang="16200000"/>
          </a:gradFill>
          <a:ln w="9360">
            <a:solidFill>
              <a:srgbClr val="4A7EBB"/>
            </a:solidFill>
            <a:round/>
          </a:ln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1800" dirty="0">
                <a:solidFill>
                  <a:srgbClr val="FFFFFF"/>
                </a:solidFill>
                <a:latin typeface="Calibri"/>
                <a:ea typeface="DejaVu Sans"/>
              </a:rPr>
              <a:t>Sparse - Sparse Matrix Product</a:t>
            </a:r>
            <a:endParaRPr sz="1800" dirty="0"/>
          </a:p>
          <a:p>
            <a:pPr algn="ctr">
              <a:lnSpc>
                <a:spcPct val="100000"/>
              </a:lnSpc>
            </a:pPr>
            <a:r>
              <a:rPr lang="en-US" sz="1800" dirty="0">
                <a:solidFill>
                  <a:srgbClr val="FFFFFF"/>
                </a:solidFill>
                <a:latin typeface="Calibri"/>
                <a:ea typeface="DejaVu Sans"/>
              </a:rPr>
              <a:t>(</a:t>
            </a:r>
            <a:r>
              <a:rPr lang="en-US" sz="1800" dirty="0" err="1">
                <a:solidFill>
                  <a:srgbClr val="FFFFFF"/>
                </a:solidFill>
                <a:latin typeface="Calibri"/>
                <a:ea typeface="DejaVu Sans"/>
              </a:rPr>
              <a:t>SpGEMM</a:t>
            </a:r>
            <a:r>
              <a:rPr lang="en-US" sz="1800" dirty="0">
                <a:solidFill>
                  <a:srgbClr val="FFFFFF"/>
                </a:solidFill>
                <a:latin typeface="Calibri"/>
                <a:ea typeface="DejaVu Sans"/>
              </a:rPr>
              <a:t>)</a:t>
            </a:r>
            <a:endParaRPr sz="1800" dirty="0"/>
          </a:p>
        </p:txBody>
      </p:sp>
      <p:sp>
        <p:nvSpPr>
          <p:cNvPr id="38" name="CustomShape 3"/>
          <p:cNvSpPr/>
          <p:nvPr/>
        </p:nvSpPr>
        <p:spPr>
          <a:xfrm>
            <a:off x="2756260" y="4390920"/>
            <a:ext cx="1523640" cy="1425680"/>
          </a:xfrm>
          <a:prstGeom prst="rect">
            <a:avLst/>
          </a:prstGeom>
          <a:gradFill>
            <a:gsLst>
              <a:gs pos="0">
                <a:srgbClr val="2E5F99"/>
              </a:gs>
              <a:gs pos="100000">
                <a:srgbClr val="3C7AC7"/>
              </a:gs>
            </a:gsLst>
            <a:lin ang="16200000"/>
          </a:gradFill>
          <a:ln w="9360">
            <a:solidFill>
              <a:srgbClr val="4A7EBB"/>
            </a:solidFill>
            <a:round/>
          </a:ln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1800" dirty="0">
                <a:solidFill>
                  <a:srgbClr val="FFFFFF"/>
                </a:solidFill>
                <a:latin typeface="Calibri"/>
                <a:ea typeface="DejaVu Sans"/>
              </a:rPr>
              <a:t>Sparse Matrix Times Multiple Dense Vectors</a:t>
            </a:r>
            <a:endParaRPr sz="1800" dirty="0"/>
          </a:p>
          <a:p>
            <a:pPr algn="ctr">
              <a:lnSpc>
                <a:spcPct val="100000"/>
              </a:lnSpc>
            </a:pPr>
            <a:r>
              <a:rPr lang="en-US" sz="1800" dirty="0">
                <a:solidFill>
                  <a:srgbClr val="FFFFFF"/>
                </a:solidFill>
                <a:latin typeface="Calibri"/>
                <a:ea typeface="DejaVu Sans"/>
              </a:rPr>
              <a:t>(</a:t>
            </a:r>
            <a:r>
              <a:rPr lang="en-US" sz="1800" dirty="0" err="1">
                <a:solidFill>
                  <a:srgbClr val="FFFFFF"/>
                </a:solidFill>
                <a:latin typeface="Calibri"/>
                <a:ea typeface="DejaVu Sans"/>
              </a:rPr>
              <a:t>SpMM</a:t>
            </a:r>
            <a:r>
              <a:rPr lang="en-US" sz="1800" dirty="0">
                <a:solidFill>
                  <a:srgbClr val="FFFFFF"/>
                </a:solidFill>
                <a:latin typeface="Calibri"/>
                <a:ea typeface="DejaVu Sans"/>
              </a:rPr>
              <a:t>)</a:t>
            </a:r>
            <a:endParaRPr sz="1800" dirty="0"/>
          </a:p>
        </p:txBody>
      </p:sp>
      <p:sp>
        <p:nvSpPr>
          <p:cNvPr id="39" name="CustomShape 4"/>
          <p:cNvSpPr/>
          <p:nvPr/>
        </p:nvSpPr>
        <p:spPr>
          <a:xfrm>
            <a:off x="1427641" y="4390920"/>
            <a:ext cx="1277460" cy="1425680"/>
          </a:xfrm>
          <a:prstGeom prst="rect">
            <a:avLst/>
          </a:prstGeom>
          <a:gradFill>
            <a:gsLst>
              <a:gs pos="0">
                <a:srgbClr val="2E5F99"/>
              </a:gs>
              <a:gs pos="100000">
                <a:srgbClr val="3C7AC7"/>
              </a:gs>
            </a:gsLst>
            <a:lin ang="16200000"/>
          </a:gradFill>
          <a:ln w="9360">
            <a:solidFill>
              <a:srgbClr val="4A7EBB"/>
            </a:solidFill>
            <a:round/>
          </a:ln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1800" dirty="0">
                <a:solidFill>
                  <a:srgbClr val="FFFFFF"/>
                </a:solidFill>
                <a:latin typeface="Calibri"/>
                <a:ea typeface="DejaVu Sans"/>
              </a:rPr>
              <a:t>Sparse Matrix-Dense Vector (</a:t>
            </a:r>
            <a:r>
              <a:rPr lang="en-US" sz="1800" dirty="0" err="1">
                <a:solidFill>
                  <a:srgbClr val="FFFFFF"/>
                </a:solidFill>
                <a:latin typeface="Calibri"/>
                <a:ea typeface="DejaVu Sans"/>
              </a:rPr>
              <a:t>SpMV</a:t>
            </a:r>
            <a:r>
              <a:rPr lang="en-US" sz="1800" dirty="0">
                <a:solidFill>
                  <a:srgbClr val="FFFFFF"/>
                </a:solidFill>
                <a:latin typeface="Calibri"/>
                <a:ea typeface="DejaVu Sans"/>
              </a:rPr>
              <a:t>)</a:t>
            </a:r>
            <a:endParaRPr sz="1800" dirty="0"/>
          </a:p>
        </p:txBody>
      </p:sp>
      <p:sp>
        <p:nvSpPr>
          <p:cNvPr id="40" name="CustomShape 5"/>
          <p:cNvSpPr/>
          <p:nvPr/>
        </p:nvSpPr>
        <p:spPr>
          <a:xfrm>
            <a:off x="55881" y="4390920"/>
            <a:ext cx="1328420" cy="1425680"/>
          </a:xfrm>
          <a:prstGeom prst="rect">
            <a:avLst/>
          </a:prstGeom>
          <a:gradFill>
            <a:gsLst>
              <a:gs pos="0">
                <a:srgbClr val="2E5F99"/>
              </a:gs>
              <a:gs pos="100000">
                <a:srgbClr val="3C7AC7"/>
              </a:gs>
            </a:gsLst>
            <a:lin ang="16200000"/>
          </a:gradFill>
          <a:ln w="9360">
            <a:solidFill>
              <a:srgbClr val="4A7EBB"/>
            </a:solidFill>
            <a:round/>
          </a:ln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1800" dirty="0">
                <a:solidFill>
                  <a:srgbClr val="FFFFFF"/>
                </a:solidFill>
                <a:latin typeface="Calibri"/>
                <a:ea typeface="DejaVu Sans"/>
              </a:rPr>
              <a:t>Sparse Matrix-Sparse Vector (</a:t>
            </a:r>
            <a:r>
              <a:rPr lang="en-US" sz="1800" dirty="0" err="1">
                <a:solidFill>
                  <a:srgbClr val="FFFFFF"/>
                </a:solidFill>
                <a:latin typeface="Calibri"/>
                <a:ea typeface="DejaVu Sans"/>
              </a:rPr>
              <a:t>SpMSpV</a:t>
            </a:r>
            <a:r>
              <a:rPr lang="en-US" sz="1800" dirty="0">
                <a:solidFill>
                  <a:srgbClr val="FFFFFF"/>
                </a:solidFill>
                <a:latin typeface="Calibri"/>
                <a:ea typeface="DejaVu Sans"/>
              </a:rPr>
              <a:t>)</a:t>
            </a:r>
            <a:endParaRPr sz="1800" dirty="0"/>
          </a:p>
        </p:txBody>
      </p:sp>
      <p:sp>
        <p:nvSpPr>
          <p:cNvPr id="42" name="CustomShape 7"/>
          <p:cNvSpPr/>
          <p:nvPr/>
        </p:nvSpPr>
        <p:spPr>
          <a:xfrm>
            <a:off x="2647080" y="6005880"/>
            <a:ext cx="4176360" cy="3949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000" dirty="0">
                <a:solidFill>
                  <a:srgbClr val="000000"/>
                </a:solidFill>
                <a:latin typeface="Calibri"/>
                <a:ea typeface="DejaVu Sans"/>
              </a:rPr>
              <a:t>Increasing arithmetic intensity</a:t>
            </a:r>
            <a:endParaRPr dirty="0"/>
          </a:p>
        </p:txBody>
      </p:sp>
      <p:sp>
        <p:nvSpPr>
          <p:cNvPr id="43" name="CustomShape 8"/>
          <p:cNvSpPr/>
          <p:nvPr/>
        </p:nvSpPr>
        <p:spPr>
          <a:xfrm>
            <a:off x="5516060" y="1242360"/>
            <a:ext cx="1557840" cy="14832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360">
            <a:solidFill>
              <a:srgbClr val="FAC090"/>
            </a:solidFill>
            <a:round/>
          </a:ln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1800" dirty="0">
                <a:solidFill>
                  <a:srgbClr val="000000"/>
                </a:solidFill>
                <a:latin typeface="Calibri"/>
                <a:ea typeface="DejaVu Sans"/>
              </a:rPr>
              <a:t>Graphical Model Structure Learning (e.g., CONCORD)</a:t>
            </a:r>
            <a:endParaRPr sz="1800" dirty="0"/>
          </a:p>
        </p:txBody>
      </p:sp>
      <p:sp>
        <p:nvSpPr>
          <p:cNvPr id="44" name="CustomShape 9"/>
          <p:cNvSpPr/>
          <p:nvPr/>
        </p:nvSpPr>
        <p:spPr>
          <a:xfrm>
            <a:off x="3798920" y="1242360"/>
            <a:ext cx="1557840" cy="14832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360">
            <a:solidFill>
              <a:srgbClr val="FAC090"/>
            </a:solidFill>
            <a:round/>
          </a:ln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1800" dirty="0">
                <a:solidFill>
                  <a:srgbClr val="000000"/>
                </a:solidFill>
                <a:latin typeface="Calibri"/>
                <a:ea typeface="DejaVu Sans"/>
              </a:rPr>
              <a:t>Clustering (e.g., MCL, Spectral Clustering)</a:t>
            </a:r>
            <a:endParaRPr sz="1800" dirty="0"/>
          </a:p>
        </p:txBody>
      </p:sp>
      <p:sp>
        <p:nvSpPr>
          <p:cNvPr id="45" name="CustomShape 10"/>
          <p:cNvSpPr/>
          <p:nvPr/>
        </p:nvSpPr>
        <p:spPr>
          <a:xfrm>
            <a:off x="276120" y="1242360"/>
            <a:ext cx="1557840" cy="14832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360">
            <a:solidFill>
              <a:srgbClr val="77933C"/>
            </a:solidFill>
            <a:round/>
          </a:ln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1800" dirty="0">
                <a:solidFill>
                  <a:srgbClr val="000000"/>
                </a:solidFill>
                <a:latin typeface="Calibri"/>
                <a:ea typeface="DejaVu Sans"/>
              </a:rPr>
              <a:t>Logistic Regression, Support Vector Machines</a:t>
            </a:r>
            <a:endParaRPr sz="1800" dirty="0"/>
          </a:p>
        </p:txBody>
      </p:sp>
      <p:sp>
        <p:nvSpPr>
          <p:cNvPr id="46" name="CustomShape 11"/>
          <p:cNvSpPr/>
          <p:nvPr/>
        </p:nvSpPr>
        <p:spPr>
          <a:xfrm>
            <a:off x="1992540" y="1242360"/>
            <a:ext cx="1655914" cy="14832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360">
            <a:solidFill>
              <a:srgbClr val="FAC090"/>
            </a:solidFill>
            <a:round/>
          </a:ln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1800" dirty="0">
                <a:solidFill>
                  <a:srgbClr val="000000"/>
                </a:solidFill>
                <a:latin typeface="Calibri"/>
                <a:ea typeface="DejaVu Sans"/>
              </a:rPr>
              <a:t>Dimensionality Reduction (e.g., NMF, CX/CUR, PCA)</a:t>
            </a:r>
            <a:endParaRPr sz="1800" dirty="0"/>
          </a:p>
        </p:txBody>
      </p:sp>
      <p:sp>
        <p:nvSpPr>
          <p:cNvPr id="47" name="Line 12"/>
          <p:cNvSpPr/>
          <p:nvPr/>
        </p:nvSpPr>
        <p:spPr>
          <a:xfrm flipH="1" flipV="1">
            <a:off x="6248400" y="2730503"/>
            <a:ext cx="1206500" cy="1663700"/>
          </a:xfrm>
          <a:prstGeom prst="line">
            <a:avLst/>
          </a:prstGeom>
          <a:ln w="38160">
            <a:solidFill>
              <a:srgbClr val="800000"/>
            </a:solidFill>
            <a:round/>
          </a:ln>
        </p:spPr>
      </p:sp>
      <p:sp>
        <p:nvSpPr>
          <p:cNvPr id="48" name="Line 13"/>
          <p:cNvSpPr/>
          <p:nvPr/>
        </p:nvSpPr>
        <p:spPr>
          <a:xfrm flipH="1" flipV="1">
            <a:off x="4597400" y="2717803"/>
            <a:ext cx="254000" cy="1638300"/>
          </a:xfrm>
          <a:prstGeom prst="line">
            <a:avLst/>
          </a:prstGeom>
          <a:ln w="38160">
            <a:solidFill>
              <a:schemeClr val="accent2">
                <a:lumMod val="50000"/>
              </a:schemeClr>
            </a:solidFill>
            <a:round/>
          </a:ln>
        </p:spPr>
      </p:sp>
      <p:sp>
        <p:nvSpPr>
          <p:cNvPr id="49" name="Line 14"/>
          <p:cNvSpPr/>
          <p:nvPr/>
        </p:nvSpPr>
        <p:spPr>
          <a:xfrm flipV="1">
            <a:off x="2032000" y="2717803"/>
            <a:ext cx="2540000" cy="1689100"/>
          </a:xfrm>
          <a:prstGeom prst="line">
            <a:avLst/>
          </a:prstGeom>
          <a:ln w="38160">
            <a:solidFill>
              <a:schemeClr val="accent2">
                <a:lumMod val="50000"/>
              </a:schemeClr>
            </a:solidFill>
            <a:round/>
          </a:ln>
        </p:spPr>
      </p:sp>
      <p:sp>
        <p:nvSpPr>
          <p:cNvPr id="50" name="Line 15"/>
          <p:cNvSpPr/>
          <p:nvPr/>
        </p:nvSpPr>
        <p:spPr>
          <a:xfrm flipV="1">
            <a:off x="2044700" y="2730503"/>
            <a:ext cx="850900" cy="1638300"/>
          </a:xfrm>
          <a:prstGeom prst="line">
            <a:avLst/>
          </a:prstGeom>
          <a:ln w="38160">
            <a:solidFill>
              <a:schemeClr val="accent6">
                <a:lumMod val="50000"/>
              </a:schemeClr>
            </a:solidFill>
            <a:round/>
          </a:ln>
        </p:spPr>
      </p:sp>
      <p:sp>
        <p:nvSpPr>
          <p:cNvPr id="51" name="Line 16"/>
          <p:cNvSpPr/>
          <p:nvPr/>
        </p:nvSpPr>
        <p:spPr>
          <a:xfrm flipH="1" flipV="1">
            <a:off x="2908300" y="2755900"/>
            <a:ext cx="457200" cy="1625600"/>
          </a:xfrm>
          <a:prstGeom prst="line">
            <a:avLst/>
          </a:prstGeom>
          <a:ln w="38160">
            <a:solidFill>
              <a:schemeClr val="accent6">
                <a:lumMod val="50000"/>
              </a:schemeClr>
            </a:solidFill>
            <a:round/>
          </a:ln>
        </p:spPr>
      </p:sp>
      <p:sp>
        <p:nvSpPr>
          <p:cNvPr id="52" name="Line 17"/>
          <p:cNvSpPr/>
          <p:nvPr/>
        </p:nvSpPr>
        <p:spPr>
          <a:xfrm flipV="1">
            <a:off x="749300" y="2730500"/>
            <a:ext cx="2146300" cy="1651000"/>
          </a:xfrm>
          <a:prstGeom prst="line">
            <a:avLst/>
          </a:prstGeom>
          <a:ln w="38160">
            <a:solidFill>
              <a:schemeClr val="accent6">
                <a:lumMod val="50000"/>
              </a:schemeClr>
            </a:solidFill>
            <a:round/>
          </a:ln>
        </p:spPr>
      </p:sp>
      <p:sp>
        <p:nvSpPr>
          <p:cNvPr id="53" name="Line 18"/>
          <p:cNvSpPr/>
          <p:nvPr/>
        </p:nvSpPr>
        <p:spPr>
          <a:xfrm flipH="1" flipV="1">
            <a:off x="1239840" y="2725923"/>
            <a:ext cx="779460" cy="1655580"/>
          </a:xfrm>
          <a:prstGeom prst="line">
            <a:avLst/>
          </a:prstGeom>
          <a:ln w="38160">
            <a:solidFill>
              <a:schemeClr val="accent3">
                <a:lumMod val="50000"/>
              </a:schemeClr>
            </a:solidFill>
            <a:round/>
          </a:ln>
        </p:spPr>
      </p:sp>
      <p:sp>
        <p:nvSpPr>
          <p:cNvPr id="54" name="Line 19"/>
          <p:cNvSpPr/>
          <p:nvPr/>
        </p:nvSpPr>
        <p:spPr>
          <a:xfrm flipV="1">
            <a:off x="749300" y="2725920"/>
            <a:ext cx="490540" cy="1668280"/>
          </a:xfrm>
          <a:prstGeom prst="line">
            <a:avLst/>
          </a:prstGeom>
          <a:ln w="38160">
            <a:solidFill>
              <a:schemeClr val="accent3">
                <a:lumMod val="50000"/>
              </a:schemeClr>
            </a:solidFill>
            <a:round/>
          </a:ln>
        </p:spPr>
      </p:sp>
      <p:sp>
        <p:nvSpPr>
          <p:cNvPr id="55" name="Line 20"/>
          <p:cNvSpPr/>
          <p:nvPr/>
        </p:nvSpPr>
        <p:spPr>
          <a:xfrm flipV="1">
            <a:off x="3416300" y="2730503"/>
            <a:ext cx="2832100" cy="1638300"/>
          </a:xfrm>
          <a:prstGeom prst="line">
            <a:avLst/>
          </a:prstGeom>
          <a:ln w="38160">
            <a:solidFill>
              <a:srgbClr val="800000"/>
            </a:solidFill>
            <a:round/>
          </a:ln>
        </p:spPr>
      </p:sp>
      <p:sp>
        <p:nvSpPr>
          <p:cNvPr id="58" name="Line 23"/>
          <p:cNvSpPr/>
          <p:nvPr/>
        </p:nvSpPr>
        <p:spPr>
          <a:xfrm flipH="1" flipV="1">
            <a:off x="2882900" y="2755900"/>
            <a:ext cx="4559300" cy="1625600"/>
          </a:xfrm>
          <a:prstGeom prst="line">
            <a:avLst/>
          </a:prstGeom>
          <a:ln w="38160">
            <a:solidFill>
              <a:schemeClr val="accent6">
                <a:lumMod val="50000"/>
              </a:schemeClr>
            </a:solidFill>
            <a:round/>
          </a:ln>
        </p:spPr>
      </p:sp>
      <p:sp>
        <p:nvSpPr>
          <p:cNvPr id="59" name="Line 24"/>
          <p:cNvSpPr/>
          <p:nvPr/>
        </p:nvSpPr>
        <p:spPr>
          <a:xfrm flipH="1" flipV="1">
            <a:off x="2895600" y="2755900"/>
            <a:ext cx="1955800" cy="1625600"/>
          </a:xfrm>
          <a:prstGeom prst="line">
            <a:avLst/>
          </a:prstGeom>
          <a:ln w="38160">
            <a:solidFill>
              <a:schemeClr val="accent6">
                <a:lumMod val="50000"/>
              </a:schemeClr>
            </a:solidFill>
            <a:round/>
          </a:ln>
        </p:spPr>
      </p:sp>
      <p:sp>
        <p:nvSpPr>
          <p:cNvPr id="60" name="Line 25"/>
          <p:cNvSpPr/>
          <p:nvPr/>
        </p:nvSpPr>
        <p:spPr>
          <a:xfrm flipV="1">
            <a:off x="3378200" y="2705100"/>
            <a:ext cx="1206500" cy="1676400"/>
          </a:xfrm>
          <a:prstGeom prst="line">
            <a:avLst/>
          </a:prstGeom>
          <a:ln w="38160">
            <a:solidFill>
              <a:schemeClr val="accent2">
                <a:lumMod val="50000"/>
              </a:schemeClr>
            </a:solidFill>
            <a:round/>
          </a:ln>
        </p:spPr>
      </p:sp>
      <p:sp>
        <p:nvSpPr>
          <p:cNvPr id="61" name="Line 26"/>
          <p:cNvSpPr/>
          <p:nvPr/>
        </p:nvSpPr>
        <p:spPr>
          <a:xfrm flipV="1">
            <a:off x="749300" y="2743200"/>
            <a:ext cx="3784600" cy="1625600"/>
          </a:xfrm>
          <a:prstGeom prst="line">
            <a:avLst/>
          </a:prstGeom>
          <a:ln w="38160">
            <a:solidFill>
              <a:schemeClr val="accent2">
                <a:lumMod val="50000"/>
              </a:schemeClr>
            </a:solidFill>
            <a:rou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Linear Algebra is important to Machine Learning too!</a:t>
            </a:r>
            <a:endParaRPr lang="en-US" dirty="0"/>
          </a:p>
        </p:txBody>
      </p:sp>
      <p:sp>
        <p:nvSpPr>
          <p:cNvPr id="3" name="Right Arrow 2"/>
          <p:cNvSpPr/>
          <p:nvPr/>
        </p:nvSpPr>
        <p:spPr>
          <a:xfrm>
            <a:off x="101600" y="5880100"/>
            <a:ext cx="8648700" cy="228600"/>
          </a:xfrm>
          <a:prstGeom prst="rightArrow">
            <a:avLst/>
          </a:prstGeom>
          <a:gradFill flip="none" rotWithShape="1">
            <a:gsLst>
              <a:gs pos="0">
                <a:srgbClr val="3366FF"/>
              </a:gs>
              <a:gs pos="100000">
                <a:srgbClr val="800000"/>
              </a:gs>
              <a:gs pos="68000">
                <a:schemeClr val="accent2">
                  <a:lumMod val="75000"/>
                </a:schemeClr>
              </a:gs>
              <a:gs pos="37000">
                <a:schemeClr val="accent3">
                  <a:lumMod val="7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CustomShape 8"/>
          <p:cNvSpPr/>
          <p:nvPr/>
        </p:nvSpPr>
        <p:spPr>
          <a:xfrm>
            <a:off x="7268660" y="1242360"/>
            <a:ext cx="1557840" cy="14832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360">
            <a:solidFill>
              <a:srgbClr val="FAC090"/>
            </a:solidFill>
            <a:round/>
          </a:ln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1800" dirty="0" smtClean="0">
                <a:solidFill>
                  <a:srgbClr val="000000"/>
                </a:solidFill>
                <a:latin typeface="Calibri"/>
                <a:ea typeface="DejaVu Sans"/>
              </a:rPr>
              <a:t>Deep Learning (Convolutional Neural Nets)</a:t>
            </a:r>
            <a:endParaRPr sz="1800" dirty="0"/>
          </a:p>
        </p:txBody>
      </p:sp>
      <p:sp>
        <p:nvSpPr>
          <p:cNvPr id="31" name="CustomShape 1"/>
          <p:cNvSpPr/>
          <p:nvPr/>
        </p:nvSpPr>
        <p:spPr>
          <a:xfrm>
            <a:off x="6795340" y="4378220"/>
            <a:ext cx="1281860" cy="1425680"/>
          </a:xfrm>
          <a:prstGeom prst="rect">
            <a:avLst/>
          </a:prstGeom>
          <a:gradFill>
            <a:gsLst>
              <a:gs pos="0">
                <a:srgbClr val="2E5F99"/>
              </a:gs>
              <a:gs pos="100000">
                <a:srgbClr val="3C7AC7"/>
              </a:gs>
            </a:gsLst>
            <a:lin ang="16200000"/>
          </a:gradFill>
          <a:ln w="9360">
            <a:solidFill>
              <a:srgbClr val="4A7EBB"/>
            </a:solidFill>
            <a:round/>
          </a:ln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1800" dirty="0">
                <a:solidFill>
                  <a:srgbClr val="FFFFFF"/>
                </a:solidFill>
                <a:latin typeface="Calibri"/>
                <a:ea typeface="DejaVu Sans"/>
              </a:rPr>
              <a:t>Sparse - Dense Matrix Product</a:t>
            </a:r>
            <a:endParaRPr sz="1800" dirty="0"/>
          </a:p>
          <a:p>
            <a:pPr algn="ctr">
              <a:lnSpc>
                <a:spcPct val="100000"/>
              </a:lnSpc>
            </a:pPr>
            <a:r>
              <a:rPr lang="en-US" sz="1800" dirty="0">
                <a:solidFill>
                  <a:srgbClr val="FFFFFF"/>
                </a:solidFill>
                <a:latin typeface="Calibri"/>
                <a:ea typeface="DejaVu Sans"/>
              </a:rPr>
              <a:t>(SpDM</a:t>
            </a:r>
            <a:r>
              <a:rPr lang="en-US" sz="1800" baseline="30000" dirty="0">
                <a:solidFill>
                  <a:srgbClr val="FFFFFF"/>
                </a:solidFill>
                <a:latin typeface="Calibri"/>
                <a:ea typeface="DejaVu Sans"/>
              </a:rPr>
              <a:t>3</a:t>
            </a:r>
            <a:r>
              <a:rPr lang="en-US" sz="1800" dirty="0">
                <a:solidFill>
                  <a:srgbClr val="FFFFFF"/>
                </a:solidFill>
                <a:latin typeface="Calibri"/>
                <a:ea typeface="DejaVu Sans"/>
              </a:rPr>
              <a:t>)</a:t>
            </a:r>
            <a:endParaRPr sz="1800" dirty="0"/>
          </a:p>
        </p:txBody>
      </p:sp>
      <p:sp>
        <p:nvSpPr>
          <p:cNvPr id="32" name="CustomShape 1"/>
          <p:cNvSpPr/>
          <p:nvPr/>
        </p:nvSpPr>
        <p:spPr>
          <a:xfrm>
            <a:off x="8116140" y="4365520"/>
            <a:ext cx="989760" cy="1425680"/>
          </a:xfrm>
          <a:prstGeom prst="rect">
            <a:avLst/>
          </a:prstGeom>
          <a:gradFill>
            <a:gsLst>
              <a:gs pos="0">
                <a:srgbClr val="2E5F99"/>
              </a:gs>
              <a:gs pos="100000">
                <a:srgbClr val="3C7AC7"/>
              </a:gs>
            </a:gsLst>
            <a:lin ang="16200000"/>
          </a:gradFill>
          <a:ln w="9360">
            <a:solidFill>
              <a:srgbClr val="4A7EBB"/>
            </a:solidFill>
            <a:round/>
          </a:ln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1800" dirty="0" smtClean="0">
                <a:solidFill>
                  <a:srgbClr val="FFFFFF"/>
                </a:solidFill>
                <a:latin typeface="Calibri"/>
                <a:ea typeface="DejaVu Sans"/>
              </a:rPr>
              <a:t>Dense Matrix Matrix (BLAS3)</a:t>
            </a:r>
            <a:endParaRPr sz="1800" dirty="0"/>
          </a:p>
        </p:txBody>
      </p:sp>
      <p:sp>
        <p:nvSpPr>
          <p:cNvPr id="33" name="Line 20"/>
          <p:cNvSpPr/>
          <p:nvPr/>
        </p:nvSpPr>
        <p:spPr>
          <a:xfrm flipV="1">
            <a:off x="6223000" y="2743203"/>
            <a:ext cx="1879600" cy="1638300"/>
          </a:xfrm>
          <a:prstGeom prst="line">
            <a:avLst/>
          </a:prstGeom>
          <a:ln w="38160">
            <a:solidFill>
              <a:schemeClr val="accent1">
                <a:lumMod val="75000"/>
              </a:schemeClr>
            </a:solidFill>
            <a:round/>
          </a:ln>
        </p:spPr>
      </p:sp>
      <p:sp>
        <p:nvSpPr>
          <p:cNvPr id="34" name="Line 20"/>
          <p:cNvSpPr/>
          <p:nvPr/>
        </p:nvSpPr>
        <p:spPr>
          <a:xfrm flipH="1" flipV="1">
            <a:off x="8102600" y="2743203"/>
            <a:ext cx="495300" cy="1638300"/>
          </a:xfrm>
          <a:prstGeom prst="line">
            <a:avLst/>
          </a:prstGeom>
          <a:ln w="38160">
            <a:solidFill>
              <a:schemeClr val="accent1">
                <a:lumMod val="75000"/>
              </a:schemeClr>
            </a:solidFill>
            <a:round/>
          </a:ln>
        </p:spPr>
      </p:sp>
      <p:sp>
        <p:nvSpPr>
          <p:cNvPr id="35" name="Rectangle 34"/>
          <p:cNvSpPr/>
          <p:nvPr/>
        </p:nvSpPr>
        <p:spPr>
          <a:xfrm>
            <a:off x="457200" y="6477000"/>
            <a:ext cx="605964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err="1" smtClean="0"/>
              <a:t>Aydin</a:t>
            </a:r>
            <a:r>
              <a:rPr lang="en-US" sz="1600" dirty="0" smtClean="0"/>
              <a:t> </a:t>
            </a:r>
            <a:r>
              <a:rPr lang="en-US" sz="1600" dirty="0" err="1" smtClean="0"/>
              <a:t>Buluc</a:t>
            </a:r>
            <a:r>
              <a:rPr lang="en-US" sz="1600" dirty="0" smtClean="0"/>
              <a:t>, Sang Oh, John Gilbert, Kathy </a:t>
            </a:r>
            <a:r>
              <a:rPr lang="en-US" sz="1600" dirty="0" err="1" smtClean="0"/>
              <a:t>Yelick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7530566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1981200"/>
            <a:ext cx="8229600" cy="2286000"/>
          </a:xfrm>
        </p:spPr>
        <p:txBody>
          <a:bodyPr>
            <a:normAutofit/>
          </a:bodyPr>
          <a:lstStyle/>
          <a:p>
            <a:r>
              <a:rPr lang="en-US" sz="4400" dirty="0" smtClean="0"/>
              <a:t>Overhead Can’t be Tolerated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40157181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PGAS: A programming model for </a:t>
            </a:r>
            <a:r>
              <a:rPr lang="en-US" dirty="0" err="1" smtClean="0"/>
              <a:t>exascale</a:t>
            </a:r>
            <a:endParaRPr lang="en-US" dirty="0"/>
          </a:p>
        </p:txBody>
      </p:sp>
      <p:sp>
        <p:nvSpPr>
          <p:cNvPr id="4" name="Content Placeholder 3"/>
          <p:cNvSpPr>
            <a:spLocks noGrp="1" noChangeArrowheads="1"/>
          </p:cNvSpPr>
          <p:nvPr>
            <p:ph idx="1"/>
          </p:nvPr>
        </p:nvSpPr>
        <p:spPr bwMode="auto">
          <a:xfrm>
            <a:off x="457200" y="1161707"/>
            <a:ext cx="8229600" cy="2514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/>
          <a:lstStyle/>
          <a:p>
            <a:pPr marL="169863" indent="-169863" defTabSz="457200" eaLnBrk="0" hangingPunct="0">
              <a:lnSpc>
                <a:spcPct val="95000"/>
              </a:lnSpc>
              <a:spcBef>
                <a:spcPts val="1000"/>
              </a:spcBef>
              <a:buSzPct val="100000"/>
              <a:buFontTx/>
              <a:buChar char="•"/>
            </a:pPr>
            <a:r>
              <a:rPr lang="en-US" b="1" i="1" dirty="0">
                <a:solidFill>
                  <a:schemeClr val="accent2">
                    <a:lumMod val="50000"/>
                  </a:schemeClr>
                </a:solidFill>
              </a:rPr>
              <a:t>Global address space: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b="0" dirty="0">
                <a:solidFill>
                  <a:schemeClr val="tx1"/>
                </a:solidFill>
              </a:rPr>
              <a:t>thread may directly read/write remote data </a:t>
            </a:r>
            <a:r>
              <a:rPr lang="en-US" b="0" dirty="0" smtClean="0">
                <a:solidFill>
                  <a:schemeClr val="tx1"/>
                </a:solidFill>
              </a:rPr>
              <a:t>using an address (pointers and arrays)</a:t>
            </a:r>
          </a:p>
          <a:p>
            <a:pPr marL="457177" lvl="1" indent="0" defTabSz="457200" eaLnBrk="0" hangingPunct="0">
              <a:lnSpc>
                <a:spcPct val="95000"/>
              </a:lnSpc>
              <a:spcBef>
                <a:spcPts val="1000"/>
              </a:spcBef>
              <a:buSzPct val="100000"/>
              <a:buNone/>
            </a:pPr>
            <a:r>
              <a:rPr lang="en-US" dirty="0" smtClean="0"/>
              <a:t>       … = *</a:t>
            </a:r>
            <a:r>
              <a:rPr lang="en-US" dirty="0" err="1" smtClean="0"/>
              <a:t>gp</a:t>
            </a:r>
            <a:r>
              <a:rPr lang="en-US" dirty="0" smtClean="0"/>
              <a:t>;        </a:t>
            </a:r>
            <a:r>
              <a:rPr lang="en-US" dirty="0" err="1" smtClean="0"/>
              <a:t>ga</a:t>
            </a:r>
            <a:r>
              <a:rPr lang="en-US" dirty="0" smtClean="0"/>
              <a:t>[</a:t>
            </a:r>
            <a:r>
              <a:rPr lang="en-US" dirty="0" err="1" smtClean="0"/>
              <a:t>i</a:t>
            </a:r>
            <a:r>
              <a:rPr lang="en-US" dirty="0" smtClean="0"/>
              <a:t>] = … </a:t>
            </a:r>
            <a:endParaRPr lang="en-US" b="0" dirty="0">
              <a:solidFill>
                <a:schemeClr val="tx1"/>
              </a:solidFill>
            </a:endParaRPr>
          </a:p>
          <a:p>
            <a:pPr marL="169863" indent="-169863" defTabSz="457200" eaLnBrk="0" hangingPunct="0">
              <a:lnSpc>
                <a:spcPct val="95000"/>
              </a:lnSpc>
              <a:spcBef>
                <a:spcPts val="1000"/>
              </a:spcBef>
              <a:buSzPct val="100000"/>
              <a:buFontTx/>
              <a:buChar char="•"/>
            </a:pPr>
            <a:r>
              <a:rPr lang="en-US" b="1" i="1" dirty="0" smtClean="0">
                <a:solidFill>
                  <a:schemeClr val="accent2">
                    <a:lumMod val="50000"/>
                  </a:schemeClr>
                </a:solidFill>
              </a:rPr>
              <a:t>Partitioned: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b="0" dirty="0" smtClean="0">
                <a:solidFill>
                  <a:schemeClr val="tx1"/>
                </a:solidFill>
              </a:rPr>
              <a:t>data </a:t>
            </a:r>
            <a:r>
              <a:rPr lang="en-US" b="0" dirty="0">
                <a:solidFill>
                  <a:schemeClr val="tx1"/>
                </a:solidFill>
              </a:rPr>
              <a:t>is designated as local or </a:t>
            </a:r>
            <a:r>
              <a:rPr lang="en-US" b="0" dirty="0" smtClean="0">
                <a:solidFill>
                  <a:schemeClr val="tx1"/>
                </a:solidFill>
              </a:rPr>
              <a:t>global</a:t>
            </a:r>
          </a:p>
          <a:p>
            <a:pPr marL="0" indent="0" defTabSz="457200" eaLnBrk="0" hangingPunct="0">
              <a:lnSpc>
                <a:spcPct val="95000"/>
              </a:lnSpc>
              <a:spcBef>
                <a:spcPts val="1000"/>
              </a:spcBef>
              <a:buSzPct val="100000"/>
              <a:buNone/>
            </a:pPr>
            <a:r>
              <a:rPr lang="en-US" dirty="0" smtClean="0"/>
              <a:t>           </a:t>
            </a:r>
            <a:r>
              <a:rPr lang="en-US" sz="2400" b="0" dirty="0" smtClean="0"/>
              <a:t> shared </a:t>
            </a:r>
            <a:r>
              <a:rPr lang="en-US" sz="2400" b="0" dirty="0" err="1" smtClean="0"/>
              <a:t>int</a:t>
            </a:r>
            <a:r>
              <a:rPr lang="en-US" sz="2400" b="0" dirty="0" smtClean="0"/>
              <a:t> [ ] </a:t>
            </a:r>
            <a:r>
              <a:rPr lang="en-US" sz="2400" b="0" dirty="0" err="1" smtClean="0"/>
              <a:t>ga</a:t>
            </a:r>
            <a:r>
              <a:rPr lang="en-US" sz="2400" b="0" dirty="0" smtClean="0"/>
              <a:t>;   and   </a:t>
            </a:r>
            <a:r>
              <a:rPr lang="en-US" sz="2400" b="0" dirty="0" err="1" smtClean="0"/>
              <a:t>upc_malloc</a:t>
            </a:r>
            <a:r>
              <a:rPr lang="en-US" sz="2400" b="0" dirty="0" smtClean="0"/>
              <a:t> (…)</a:t>
            </a:r>
            <a:endParaRPr lang="en-US" sz="2400" b="0" dirty="0" smtClean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885790" y="3705225"/>
            <a:ext cx="5334000" cy="1101725"/>
          </a:xfrm>
          <a:prstGeom prst="rect">
            <a:avLst/>
          </a:prstGeom>
          <a:solidFill>
            <a:srgbClr val="FFFF66"/>
          </a:solidFill>
          <a:ln w="2857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sz="2400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 flipH="1">
            <a:off x="4003515" y="3687762"/>
            <a:ext cx="31750" cy="2243138"/>
          </a:xfrm>
          <a:prstGeom prst="line">
            <a:avLst/>
          </a:prstGeom>
          <a:noFill/>
          <a:ln w="9525">
            <a:solidFill>
              <a:srgbClr val="0000FF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885790" y="4821237"/>
            <a:ext cx="5334000" cy="1093788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FF"/>
            </a:solidFill>
            <a:miter lim="800000"/>
            <a:headEnd/>
            <a:tailEnd/>
          </a:ln>
          <a:extLst/>
        </p:spPr>
        <p:txBody>
          <a:bodyPr wrap="none" anchor="ctr"/>
          <a:lstStyle/>
          <a:p>
            <a:pPr eaLnBrk="0" hangingPunct="0"/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Line 7"/>
          <p:cNvSpPr>
            <a:spLocks noChangeShapeType="1"/>
          </p:cNvSpPr>
          <p:nvPr/>
        </p:nvSpPr>
        <p:spPr bwMode="auto">
          <a:xfrm flipH="1">
            <a:off x="4005103" y="4832350"/>
            <a:ext cx="14287" cy="1068387"/>
          </a:xfrm>
          <a:prstGeom prst="line">
            <a:avLst/>
          </a:prstGeom>
          <a:noFill/>
          <a:ln w="12700" cmpd="sng">
            <a:solidFill>
              <a:srgbClr val="0000FF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Line 8"/>
          <p:cNvSpPr>
            <a:spLocks noChangeShapeType="1"/>
          </p:cNvSpPr>
          <p:nvPr/>
        </p:nvSpPr>
        <p:spPr bwMode="auto">
          <a:xfrm flipH="1">
            <a:off x="2895440" y="4824412"/>
            <a:ext cx="1588" cy="1090613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" name="Line 9"/>
          <p:cNvSpPr>
            <a:spLocks noChangeShapeType="1"/>
          </p:cNvSpPr>
          <p:nvPr/>
        </p:nvSpPr>
        <p:spPr bwMode="auto">
          <a:xfrm flipH="1">
            <a:off x="6075203" y="3690937"/>
            <a:ext cx="33337" cy="2224088"/>
          </a:xfrm>
          <a:prstGeom prst="line">
            <a:avLst/>
          </a:prstGeom>
          <a:noFill/>
          <a:ln w="9525">
            <a:solidFill>
              <a:srgbClr val="0000FF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1" name="Line 10"/>
          <p:cNvSpPr>
            <a:spLocks noChangeShapeType="1"/>
          </p:cNvSpPr>
          <p:nvPr/>
        </p:nvSpPr>
        <p:spPr bwMode="auto">
          <a:xfrm flipH="1">
            <a:off x="6076790" y="4832350"/>
            <a:ext cx="14288" cy="1084262"/>
          </a:xfrm>
          <a:prstGeom prst="line">
            <a:avLst/>
          </a:prstGeom>
          <a:noFill/>
          <a:ln w="12700" cmpd="sng">
            <a:solidFill>
              <a:srgbClr val="0000FF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 rot="16200000">
            <a:off x="287972" y="4601369"/>
            <a:ext cx="262096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dirty="0">
                <a:solidFill>
                  <a:srgbClr val="FFFFD4"/>
                </a:solidFill>
                <a:latin typeface="Helvetica" charset="0"/>
              </a:rPr>
              <a:t>Global address space</a:t>
            </a:r>
            <a:endParaRPr lang="en-US" sz="3200" dirty="0">
              <a:solidFill>
                <a:srgbClr val="FFFFD4"/>
              </a:solidFill>
              <a:latin typeface="Helvetica" charset="0"/>
            </a:endParaRPr>
          </a:p>
        </p:txBody>
      </p:sp>
      <p:sp>
        <p:nvSpPr>
          <p:cNvPr id="13" name="Oval 12"/>
          <p:cNvSpPr>
            <a:spLocks noChangeArrowheads="1"/>
          </p:cNvSpPr>
          <p:nvPr/>
        </p:nvSpPr>
        <p:spPr bwMode="auto">
          <a:xfrm>
            <a:off x="4754403" y="5070475"/>
            <a:ext cx="88900" cy="88900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>
              <a:solidFill>
                <a:srgbClr val="000000"/>
              </a:solidFill>
            </a:endParaRPr>
          </a:p>
        </p:txBody>
      </p:sp>
      <p:sp>
        <p:nvSpPr>
          <p:cNvPr id="14" name="Oval 13"/>
          <p:cNvSpPr>
            <a:spLocks noChangeArrowheads="1"/>
          </p:cNvSpPr>
          <p:nvPr/>
        </p:nvSpPr>
        <p:spPr bwMode="auto">
          <a:xfrm>
            <a:off x="4932203" y="5070475"/>
            <a:ext cx="88900" cy="88900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>
              <a:solidFill>
                <a:srgbClr val="000000"/>
              </a:solidFill>
            </a:endParaRPr>
          </a:p>
        </p:txBody>
      </p:sp>
      <p:sp>
        <p:nvSpPr>
          <p:cNvPr id="15" name="Oval 14"/>
          <p:cNvSpPr>
            <a:spLocks noChangeArrowheads="1"/>
          </p:cNvSpPr>
          <p:nvPr/>
        </p:nvSpPr>
        <p:spPr bwMode="auto">
          <a:xfrm>
            <a:off x="5110003" y="5070475"/>
            <a:ext cx="88900" cy="88900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>
              <a:solidFill>
                <a:srgbClr val="000000"/>
              </a:solidFill>
            </a:endParaRPr>
          </a:p>
        </p:txBody>
      </p:sp>
      <p:sp>
        <p:nvSpPr>
          <p:cNvPr id="16" name="Text Box 15"/>
          <p:cNvSpPr txBox="1">
            <a:spLocks noChangeArrowheads="1"/>
          </p:cNvSpPr>
          <p:nvPr/>
        </p:nvSpPr>
        <p:spPr bwMode="auto">
          <a:xfrm>
            <a:off x="2114390" y="3970337"/>
            <a:ext cx="657225" cy="654050"/>
          </a:xfrm>
          <a:prstGeom prst="rect">
            <a:avLst/>
          </a:prstGeom>
          <a:noFill/>
          <a:ln w="12700">
            <a:solidFill>
              <a:srgbClr val="00009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 smtClean="0">
                <a:solidFill>
                  <a:srgbClr val="000000"/>
                </a:solidFill>
                <a:latin typeface="Times New Roman" charset="0"/>
              </a:rPr>
              <a:t>x: 1</a:t>
            </a:r>
          </a:p>
          <a:p>
            <a:pPr>
              <a:defRPr/>
            </a:pPr>
            <a:r>
              <a:rPr lang="en-US" sz="1800" smtClean="0">
                <a:solidFill>
                  <a:srgbClr val="000000"/>
                </a:solidFill>
                <a:latin typeface="Times New Roman" charset="0"/>
              </a:rPr>
              <a:t>y: </a:t>
            </a:r>
          </a:p>
        </p:txBody>
      </p:sp>
      <p:sp>
        <p:nvSpPr>
          <p:cNvPr id="17" name="Text Box 16"/>
          <p:cNvSpPr txBox="1">
            <a:spLocks noChangeArrowheads="1"/>
          </p:cNvSpPr>
          <p:nvPr/>
        </p:nvSpPr>
        <p:spPr bwMode="auto">
          <a:xfrm>
            <a:off x="2101690" y="4965700"/>
            <a:ext cx="325668" cy="369332"/>
          </a:xfrm>
          <a:prstGeom prst="rect">
            <a:avLst/>
          </a:prstGeom>
          <a:noFill/>
          <a:ln w="12700">
            <a:solidFill>
              <a:srgbClr val="00009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 smtClean="0">
                <a:solidFill>
                  <a:srgbClr val="000000"/>
                </a:solidFill>
                <a:latin typeface="Times New Roman" charset="0"/>
              </a:rPr>
              <a:t>l: </a:t>
            </a:r>
          </a:p>
        </p:txBody>
      </p:sp>
      <p:sp>
        <p:nvSpPr>
          <p:cNvPr id="18" name="Text Box 17"/>
          <p:cNvSpPr txBox="1">
            <a:spLocks noChangeArrowheads="1"/>
          </p:cNvSpPr>
          <p:nvPr/>
        </p:nvSpPr>
        <p:spPr bwMode="auto">
          <a:xfrm>
            <a:off x="3212940" y="4959350"/>
            <a:ext cx="325668" cy="369332"/>
          </a:xfrm>
          <a:prstGeom prst="rect">
            <a:avLst/>
          </a:prstGeom>
          <a:noFill/>
          <a:ln w="12700">
            <a:solidFill>
              <a:srgbClr val="00009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 smtClean="0">
                <a:solidFill>
                  <a:srgbClr val="000000"/>
                </a:solidFill>
                <a:latin typeface="Times New Roman" charset="0"/>
              </a:rPr>
              <a:t>l: </a:t>
            </a:r>
          </a:p>
        </p:txBody>
      </p:sp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6384765" y="4938712"/>
            <a:ext cx="325668" cy="369332"/>
          </a:xfrm>
          <a:prstGeom prst="rect">
            <a:avLst/>
          </a:prstGeom>
          <a:noFill/>
          <a:ln w="12700">
            <a:solidFill>
              <a:srgbClr val="00009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 smtClean="0">
                <a:solidFill>
                  <a:srgbClr val="000000"/>
                </a:solidFill>
                <a:latin typeface="Times New Roman" charset="0"/>
              </a:rPr>
              <a:t>l: </a:t>
            </a:r>
          </a:p>
        </p:txBody>
      </p:sp>
      <p:sp>
        <p:nvSpPr>
          <p:cNvPr id="20" name="Text Box 19"/>
          <p:cNvSpPr txBox="1">
            <a:spLocks noChangeArrowheads="1"/>
          </p:cNvSpPr>
          <p:nvPr/>
        </p:nvSpPr>
        <p:spPr bwMode="auto">
          <a:xfrm>
            <a:off x="2131853" y="5441950"/>
            <a:ext cx="584200" cy="379412"/>
          </a:xfrm>
          <a:prstGeom prst="rect">
            <a:avLst/>
          </a:prstGeom>
          <a:noFill/>
          <a:ln w="12700">
            <a:solidFill>
              <a:srgbClr val="00009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 smtClean="0">
                <a:solidFill>
                  <a:srgbClr val="000000"/>
                </a:solidFill>
                <a:latin typeface="Times New Roman" charset="0"/>
              </a:rPr>
              <a:t>g: </a:t>
            </a:r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 flipV="1">
            <a:off x="2362040" y="4579937"/>
            <a:ext cx="304800" cy="557213"/>
          </a:xfrm>
          <a:custGeom>
            <a:avLst/>
            <a:gdLst>
              <a:gd name="T0" fmla="*/ 0 w 152"/>
              <a:gd name="T1" fmla="*/ 0 h 219"/>
              <a:gd name="T2" fmla="*/ 2147483647 w 152"/>
              <a:gd name="T3" fmla="*/ 2147483647 h 219"/>
              <a:gd name="T4" fmla="*/ 2147483647 w 152"/>
              <a:gd name="T5" fmla="*/ 2147483647 h 219"/>
              <a:gd name="T6" fmla="*/ 0 60000 65536"/>
              <a:gd name="T7" fmla="*/ 0 60000 65536"/>
              <a:gd name="T8" fmla="*/ 0 60000 65536"/>
              <a:gd name="T9" fmla="*/ 0 w 152"/>
              <a:gd name="T10" fmla="*/ 0 h 219"/>
              <a:gd name="T11" fmla="*/ 152 w 152"/>
              <a:gd name="T12" fmla="*/ 219 h 21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2" h="219">
                <a:moveTo>
                  <a:pt x="0" y="0"/>
                </a:moveTo>
                <a:cubicBezTo>
                  <a:pt x="70" y="41"/>
                  <a:pt x="140" y="83"/>
                  <a:pt x="146" y="119"/>
                </a:cubicBezTo>
                <a:cubicBezTo>
                  <a:pt x="152" y="155"/>
                  <a:pt x="94" y="187"/>
                  <a:pt x="36" y="219"/>
                </a:cubicBezTo>
              </a:path>
            </a:pathLst>
          </a:custGeom>
          <a:noFill/>
          <a:ln w="12700">
            <a:solidFill>
              <a:srgbClr val="FF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2" name="Text Box 21"/>
          <p:cNvSpPr txBox="1">
            <a:spLocks noChangeArrowheads="1"/>
          </p:cNvSpPr>
          <p:nvPr/>
        </p:nvSpPr>
        <p:spPr bwMode="auto">
          <a:xfrm>
            <a:off x="3097053" y="5448300"/>
            <a:ext cx="600075" cy="379412"/>
          </a:xfrm>
          <a:prstGeom prst="rect">
            <a:avLst/>
          </a:prstGeom>
          <a:noFill/>
          <a:ln w="12700">
            <a:solidFill>
              <a:srgbClr val="00009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 smtClean="0">
                <a:solidFill>
                  <a:srgbClr val="000000"/>
                </a:solidFill>
                <a:latin typeface="Times New Roman" charset="0"/>
              </a:rPr>
              <a:t>g: </a:t>
            </a:r>
          </a:p>
        </p:txBody>
      </p:sp>
      <p:sp>
        <p:nvSpPr>
          <p:cNvPr id="23" name="Text Box 22"/>
          <p:cNvSpPr txBox="1">
            <a:spLocks noChangeArrowheads="1"/>
          </p:cNvSpPr>
          <p:nvPr/>
        </p:nvSpPr>
        <p:spPr bwMode="auto">
          <a:xfrm>
            <a:off x="6376828" y="5434012"/>
            <a:ext cx="614362" cy="379413"/>
          </a:xfrm>
          <a:prstGeom prst="rect">
            <a:avLst/>
          </a:prstGeom>
          <a:noFill/>
          <a:ln w="12700">
            <a:solidFill>
              <a:srgbClr val="00009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 smtClean="0">
                <a:solidFill>
                  <a:srgbClr val="000000"/>
                </a:solidFill>
                <a:latin typeface="Times New Roman" charset="0"/>
              </a:rPr>
              <a:t>g: </a:t>
            </a:r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2495390" y="4070350"/>
            <a:ext cx="685800" cy="1524000"/>
          </a:xfrm>
          <a:custGeom>
            <a:avLst/>
            <a:gdLst>
              <a:gd name="T0" fmla="*/ 0 w 1216"/>
              <a:gd name="T1" fmla="*/ 2147483647 h 448"/>
              <a:gd name="T2" fmla="*/ 2147483647 w 1216"/>
              <a:gd name="T3" fmla="*/ 2147483647 h 448"/>
              <a:gd name="T4" fmla="*/ 2147483647 w 1216"/>
              <a:gd name="T5" fmla="*/ 0 h 448"/>
              <a:gd name="T6" fmla="*/ 0 60000 65536"/>
              <a:gd name="T7" fmla="*/ 0 60000 65536"/>
              <a:gd name="T8" fmla="*/ 0 60000 65536"/>
              <a:gd name="T9" fmla="*/ 0 w 1216"/>
              <a:gd name="T10" fmla="*/ 0 h 448"/>
              <a:gd name="T11" fmla="*/ 1216 w 1216"/>
              <a:gd name="T12" fmla="*/ 448 h 44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16" h="448">
                <a:moveTo>
                  <a:pt x="0" y="448"/>
                </a:moveTo>
                <a:cubicBezTo>
                  <a:pt x="232" y="321"/>
                  <a:pt x="464" y="194"/>
                  <a:pt x="667" y="119"/>
                </a:cubicBezTo>
                <a:cubicBezTo>
                  <a:pt x="870" y="44"/>
                  <a:pt x="1043" y="22"/>
                  <a:pt x="1216" y="0"/>
                </a:cubicBezTo>
              </a:path>
            </a:pathLst>
          </a:custGeom>
          <a:noFill/>
          <a:ln w="28575">
            <a:solidFill>
              <a:srgbClr val="FF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5" name="Text Box 24"/>
          <p:cNvSpPr txBox="1">
            <a:spLocks noChangeArrowheads="1"/>
          </p:cNvSpPr>
          <p:nvPr/>
        </p:nvSpPr>
        <p:spPr bwMode="auto">
          <a:xfrm>
            <a:off x="3181190" y="3994150"/>
            <a:ext cx="657225" cy="654050"/>
          </a:xfrm>
          <a:prstGeom prst="rect">
            <a:avLst/>
          </a:prstGeom>
          <a:noFill/>
          <a:ln w="12700">
            <a:solidFill>
              <a:srgbClr val="00009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 smtClean="0">
                <a:solidFill>
                  <a:srgbClr val="000000"/>
                </a:solidFill>
                <a:latin typeface="Times New Roman" charset="0"/>
              </a:rPr>
              <a:t>x: 5</a:t>
            </a:r>
          </a:p>
          <a:p>
            <a:pPr>
              <a:defRPr/>
            </a:pPr>
            <a:r>
              <a:rPr lang="en-US" sz="1800" smtClean="0">
                <a:solidFill>
                  <a:srgbClr val="000000"/>
                </a:solidFill>
                <a:latin typeface="Times New Roman" charset="0"/>
              </a:rPr>
              <a:t>y: </a:t>
            </a:r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 flipV="1">
            <a:off x="3409790" y="4603750"/>
            <a:ext cx="152400" cy="533400"/>
          </a:xfrm>
          <a:custGeom>
            <a:avLst/>
            <a:gdLst>
              <a:gd name="T0" fmla="*/ 0 w 152"/>
              <a:gd name="T1" fmla="*/ 0 h 219"/>
              <a:gd name="T2" fmla="*/ 2147483647 w 152"/>
              <a:gd name="T3" fmla="*/ 2147483647 h 219"/>
              <a:gd name="T4" fmla="*/ 2147483647 w 152"/>
              <a:gd name="T5" fmla="*/ 2147483647 h 219"/>
              <a:gd name="T6" fmla="*/ 0 60000 65536"/>
              <a:gd name="T7" fmla="*/ 0 60000 65536"/>
              <a:gd name="T8" fmla="*/ 0 60000 65536"/>
              <a:gd name="T9" fmla="*/ 0 w 152"/>
              <a:gd name="T10" fmla="*/ 0 h 219"/>
              <a:gd name="T11" fmla="*/ 152 w 152"/>
              <a:gd name="T12" fmla="*/ 219 h 21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2" h="219">
                <a:moveTo>
                  <a:pt x="0" y="0"/>
                </a:moveTo>
                <a:cubicBezTo>
                  <a:pt x="70" y="41"/>
                  <a:pt x="140" y="83"/>
                  <a:pt x="146" y="119"/>
                </a:cubicBezTo>
                <a:cubicBezTo>
                  <a:pt x="152" y="155"/>
                  <a:pt x="94" y="187"/>
                  <a:pt x="36" y="219"/>
                </a:cubicBezTo>
              </a:path>
            </a:pathLst>
          </a:custGeom>
          <a:noFill/>
          <a:ln w="12700">
            <a:solidFill>
              <a:srgbClr val="FF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 flipV="1">
            <a:off x="3485990" y="4603750"/>
            <a:ext cx="381000" cy="990600"/>
          </a:xfrm>
          <a:custGeom>
            <a:avLst/>
            <a:gdLst>
              <a:gd name="T0" fmla="*/ 0 w 152"/>
              <a:gd name="T1" fmla="*/ 0 h 219"/>
              <a:gd name="T2" fmla="*/ 2147483647 w 152"/>
              <a:gd name="T3" fmla="*/ 2147483647 h 219"/>
              <a:gd name="T4" fmla="*/ 2147483647 w 152"/>
              <a:gd name="T5" fmla="*/ 2147483647 h 219"/>
              <a:gd name="T6" fmla="*/ 0 60000 65536"/>
              <a:gd name="T7" fmla="*/ 0 60000 65536"/>
              <a:gd name="T8" fmla="*/ 0 60000 65536"/>
              <a:gd name="T9" fmla="*/ 0 w 152"/>
              <a:gd name="T10" fmla="*/ 0 h 219"/>
              <a:gd name="T11" fmla="*/ 152 w 152"/>
              <a:gd name="T12" fmla="*/ 219 h 21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2" h="219">
                <a:moveTo>
                  <a:pt x="0" y="0"/>
                </a:moveTo>
                <a:cubicBezTo>
                  <a:pt x="70" y="41"/>
                  <a:pt x="140" y="83"/>
                  <a:pt x="146" y="119"/>
                </a:cubicBezTo>
                <a:cubicBezTo>
                  <a:pt x="152" y="155"/>
                  <a:pt x="94" y="187"/>
                  <a:pt x="36" y="219"/>
                </a:cubicBezTo>
              </a:path>
            </a:pathLst>
          </a:custGeom>
          <a:noFill/>
          <a:ln w="28575">
            <a:solidFill>
              <a:srgbClr val="FF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8" name="Text Box 27"/>
          <p:cNvSpPr txBox="1">
            <a:spLocks noChangeArrowheads="1"/>
          </p:cNvSpPr>
          <p:nvPr/>
        </p:nvSpPr>
        <p:spPr bwMode="auto">
          <a:xfrm>
            <a:off x="4705190" y="3994150"/>
            <a:ext cx="657225" cy="654050"/>
          </a:xfrm>
          <a:prstGeom prst="rect">
            <a:avLst/>
          </a:prstGeom>
          <a:noFill/>
          <a:ln w="12700">
            <a:solidFill>
              <a:srgbClr val="00009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 smtClean="0">
                <a:solidFill>
                  <a:srgbClr val="000000"/>
                </a:solidFill>
                <a:latin typeface="Times New Roman" charset="0"/>
              </a:rPr>
              <a:t>x: 7</a:t>
            </a:r>
          </a:p>
          <a:p>
            <a:pPr>
              <a:defRPr/>
            </a:pPr>
            <a:r>
              <a:rPr lang="en-US" sz="1800" smtClean="0">
                <a:solidFill>
                  <a:srgbClr val="000000"/>
                </a:solidFill>
                <a:latin typeface="Times New Roman" charset="0"/>
              </a:rPr>
              <a:t>y: </a:t>
            </a:r>
            <a:r>
              <a:rPr lang="en-US" sz="1800" smtClean="0">
                <a:solidFill>
                  <a:srgbClr val="000000"/>
                </a:solidFill>
                <a:latin typeface="Sydnie" charset="0"/>
              </a:rPr>
              <a:t>0</a:t>
            </a:r>
          </a:p>
        </p:txBody>
      </p:sp>
      <p:sp>
        <p:nvSpPr>
          <p:cNvPr id="29" name="Freeform 28"/>
          <p:cNvSpPr>
            <a:spLocks/>
          </p:cNvSpPr>
          <p:nvPr/>
        </p:nvSpPr>
        <p:spPr bwMode="auto">
          <a:xfrm>
            <a:off x="5390990" y="4146550"/>
            <a:ext cx="1841500" cy="1524000"/>
          </a:xfrm>
          <a:custGeom>
            <a:avLst/>
            <a:gdLst>
              <a:gd name="T0" fmla="*/ 2147483647 w 1160"/>
              <a:gd name="T1" fmla="*/ 2147483647 h 960"/>
              <a:gd name="T2" fmla="*/ 2147483647 w 1160"/>
              <a:gd name="T3" fmla="*/ 2147483647 h 960"/>
              <a:gd name="T4" fmla="*/ 0 w 1160"/>
              <a:gd name="T5" fmla="*/ 0 h 960"/>
              <a:gd name="T6" fmla="*/ 0 60000 65536"/>
              <a:gd name="T7" fmla="*/ 0 60000 65536"/>
              <a:gd name="T8" fmla="*/ 0 60000 65536"/>
              <a:gd name="T9" fmla="*/ 0 w 1160"/>
              <a:gd name="T10" fmla="*/ 0 h 960"/>
              <a:gd name="T11" fmla="*/ 1160 w 1160"/>
              <a:gd name="T12" fmla="*/ 960 h 96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160" h="960">
                <a:moveTo>
                  <a:pt x="912" y="960"/>
                </a:moveTo>
                <a:cubicBezTo>
                  <a:pt x="1036" y="704"/>
                  <a:pt x="1160" y="448"/>
                  <a:pt x="1008" y="288"/>
                </a:cubicBezTo>
                <a:cubicBezTo>
                  <a:pt x="856" y="128"/>
                  <a:pt x="428" y="64"/>
                  <a:pt x="0" y="0"/>
                </a:cubicBezTo>
              </a:path>
            </a:pathLst>
          </a:cu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0" name="Text Box 29"/>
          <p:cNvSpPr txBox="1">
            <a:spLocks noChangeArrowheads="1"/>
          </p:cNvSpPr>
          <p:nvPr/>
        </p:nvSpPr>
        <p:spPr bwMode="auto">
          <a:xfrm>
            <a:off x="2052478" y="5910262"/>
            <a:ext cx="438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800" b="0">
                <a:solidFill>
                  <a:schemeClr val="tx1"/>
                </a:solidFill>
                <a:latin typeface="Helvetica" charset="0"/>
              </a:rPr>
              <a:t>p0</a:t>
            </a:r>
          </a:p>
        </p:txBody>
      </p:sp>
      <p:sp>
        <p:nvSpPr>
          <p:cNvPr id="31" name="Text Box 30"/>
          <p:cNvSpPr txBox="1">
            <a:spLocks noChangeArrowheads="1"/>
          </p:cNvSpPr>
          <p:nvPr/>
        </p:nvSpPr>
        <p:spPr bwMode="auto">
          <a:xfrm>
            <a:off x="3195478" y="5910262"/>
            <a:ext cx="438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800" b="0">
                <a:solidFill>
                  <a:schemeClr val="tx1"/>
                </a:solidFill>
                <a:latin typeface="Helvetica" charset="0"/>
              </a:rPr>
              <a:t>p1</a:t>
            </a:r>
          </a:p>
        </p:txBody>
      </p:sp>
      <p:sp>
        <p:nvSpPr>
          <p:cNvPr id="32" name="Text Box 31"/>
          <p:cNvSpPr txBox="1">
            <a:spLocks noChangeArrowheads="1"/>
          </p:cNvSpPr>
          <p:nvPr/>
        </p:nvSpPr>
        <p:spPr bwMode="auto">
          <a:xfrm>
            <a:off x="6394290" y="5910262"/>
            <a:ext cx="438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800" b="0">
                <a:solidFill>
                  <a:schemeClr val="tx1"/>
                </a:solidFill>
                <a:latin typeface="Helvetica" charset="0"/>
              </a:rPr>
              <a:t>pn</a:t>
            </a:r>
          </a:p>
        </p:txBody>
      </p:sp>
      <p:sp>
        <p:nvSpPr>
          <p:cNvPr id="33" name="Line 32"/>
          <p:cNvSpPr>
            <a:spLocks noChangeShapeType="1"/>
          </p:cNvSpPr>
          <p:nvPr/>
        </p:nvSpPr>
        <p:spPr bwMode="auto">
          <a:xfrm flipH="1">
            <a:off x="2895440" y="3695700"/>
            <a:ext cx="1588" cy="2219325"/>
          </a:xfrm>
          <a:prstGeom prst="line">
            <a:avLst/>
          </a:prstGeom>
          <a:noFill/>
          <a:ln w="9525">
            <a:solidFill>
              <a:srgbClr val="0000FF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4" name="Freeform 33"/>
          <p:cNvSpPr>
            <a:spLocks/>
          </p:cNvSpPr>
          <p:nvPr/>
        </p:nvSpPr>
        <p:spPr bwMode="auto">
          <a:xfrm>
            <a:off x="2514440" y="3970337"/>
            <a:ext cx="685800" cy="457200"/>
          </a:xfrm>
          <a:custGeom>
            <a:avLst/>
            <a:gdLst>
              <a:gd name="T0" fmla="*/ 0 w 432"/>
              <a:gd name="T1" fmla="*/ 2147483647 h 288"/>
              <a:gd name="T2" fmla="*/ 2147483647 w 432"/>
              <a:gd name="T3" fmla="*/ 2147483647 h 288"/>
              <a:gd name="T4" fmla="*/ 2147483647 w 432"/>
              <a:gd name="T5" fmla="*/ 0 h 288"/>
              <a:gd name="T6" fmla="*/ 0 60000 65536"/>
              <a:gd name="T7" fmla="*/ 0 60000 65536"/>
              <a:gd name="T8" fmla="*/ 0 60000 65536"/>
              <a:gd name="T9" fmla="*/ 0 w 432"/>
              <a:gd name="T10" fmla="*/ 0 h 288"/>
              <a:gd name="T11" fmla="*/ 432 w 432"/>
              <a:gd name="T12" fmla="*/ 288 h 2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32" h="288">
                <a:moveTo>
                  <a:pt x="0" y="288"/>
                </a:moveTo>
                <a:cubicBezTo>
                  <a:pt x="84" y="192"/>
                  <a:pt x="168" y="96"/>
                  <a:pt x="240" y="48"/>
                </a:cubicBezTo>
                <a:cubicBezTo>
                  <a:pt x="312" y="0"/>
                  <a:pt x="372" y="0"/>
                  <a:pt x="432" y="0"/>
                </a:cubicBezTo>
              </a:path>
            </a:pathLst>
          </a:cu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488" tIns="44450" rIns="90488" bIns="44450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5" name="Freeform 34"/>
          <p:cNvSpPr>
            <a:spLocks/>
          </p:cNvSpPr>
          <p:nvPr/>
        </p:nvSpPr>
        <p:spPr bwMode="auto">
          <a:xfrm>
            <a:off x="3581240" y="4046537"/>
            <a:ext cx="1143000" cy="457200"/>
          </a:xfrm>
          <a:custGeom>
            <a:avLst/>
            <a:gdLst>
              <a:gd name="T0" fmla="*/ 0 w 432"/>
              <a:gd name="T1" fmla="*/ 2147483647 h 288"/>
              <a:gd name="T2" fmla="*/ 2147483647 w 432"/>
              <a:gd name="T3" fmla="*/ 2147483647 h 288"/>
              <a:gd name="T4" fmla="*/ 2147483647 w 432"/>
              <a:gd name="T5" fmla="*/ 0 h 288"/>
              <a:gd name="T6" fmla="*/ 0 60000 65536"/>
              <a:gd name="T7" fmla="*/ 0 60000 65536"/>
              <a:gd name="T8" fmla="*/ 0 60000 65536"/>
              <a:gd name="T9" fmla="*/ 0 w 432"/>
              <a:gd name="T10" fmla="*/ 0 h 288"/>
              <a:gd name="T11" fmla="*/ 432 w 432"/>
              <a:gd name="T12" fmla="*/ 288 h 2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32" h="288">
                <a:moveTo>
                  <a:pt x="0" y="288"/>
                </a:moveTo>
                <a:cubicBezTo>
                  <a:pt x="84" y="192"/>
                  <a:pt x="168" y="96"/>
                  <a:pt x="240" y="48"/>
                </a:cubicBezTo>
                <a:cubicBezTo>
                  <a:pt x="312" y="0"/>
                  <a:pt x="372" y="0"/>
                  <a:pt x="432" y="0"/>
                </a:cubicBezTo>
              </a:path>
            </a:pathLst>
          </a:cu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488" tIns="44450" rIns="90488" bIns="44450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430178" y="6327111"/>
            <a:ext cx="60067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 programming model can influence how programmers think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467600" y="4267200"/>
            <a:ext cx="1481896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Examples:</a:t>
            </a:r>
          </a:p>
          <a:p>
            <a:r>
              <a:rPr lang="en-US" sz="2400" b="1" dirty="0" smtClean="0"/>
              <a:t>UPC</a:t>
            </a:r>
          </a:p>
          <a:p>
            <a:r>
              <a:rPr lang="en-US" sz="2400" b="1" dirty="0" smtClean="0"/>
              <a:t>UPC++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4876655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76200"/>
            <a:ext cx="8445500" cy="685800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 charset="-128"/>
                <a:cs typeface="ＭＳ Ｐゴシック" charset="-128"/>
              </a:rPr>
              <a:t>One-Sided Communication is Closer to Hardware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2819400"/>
            <a:ext cx="8458200" cy="859312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000" dirty="0" smtClean="0">
                <a:ea typeface="ＭＳ Ｐゴシック" charset="-128"/>
                <a:cs typeface="ＭＳ Ｐゴシック" charset="-128"/>
              </a:rPr>
              <a:t>Hardware does 1-sided communication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000" dirty="0" smtClean="0">
                <a:ea typeface="ＭＳ Ｐゴシック" charset="-128"/>
                <a:cs typeface="ＭＳ Ｐゴシック" charset="-128"/>
              </a:rPr>
              <a:t>Overhead for send/receive messaging is worse at </a:t>
            </a:r>
            <a:r>
              <a:rPr lang="en-US" sz="2000" dirty="0" err="1" smtClean="0">
                <a:ea typeface="ＭＳ Ｐゴシック" charset="-128"/>
                <a:cs typeface="ＭＳ Ｐゴシック" charset="-128"/>
              </a:rPr>
              <a:t>exascale</a:t>
            </a:r>
            <a:r>
              <a:rPr lang="en-US" sz="2000" dirty="0" smtClean="0">
                <a:ea typeface="ＭＳ Ｐゴシック" charset="-128"/>
                <a:cs typeface="ＭＳ Ｐゴシック" charset="-128"/>
              </a:rPr>
              <a:t> </a:t>
            </a:r>
            <a:endParaRPr lang="en-US" sz="2000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65540" name="Rectangle 4"/>
          <p:cNvSpPr>
            <a:spLocks noChangeArrowheads="1"/>
          </p:cNvSpPr>
          <p:nvPr/>
        </p:nvSpPr>
        <p:spPr bwMode="auto">
          <a:xfrm>
            <a:off x="403225" y="2349500"/>
            <a:ext cx="1436688" cy="327025"/>
          </a:xfrm>
          <a:prstGeom prst="rect">
            <a:avLst/>
          </a:prstGeom>
          <a:solidFill>
            <a:srgbClr val="E7CFB7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pPr algn="ctr">
              <a:buSzPct val="100000"/>
            </a:pPr>
            <a:r>
              <a:rPr lang="en-US" b="1" dirty="0"/>
              <a:t>m</a:t>
            </a:r>
            <a:r>
              <a:rPr lang="en-US" sz="1800" b="1" dirty="0" smtClean="0"/>
              <a:t>essage ID</a:t>
            </a:r>
            <a:endParaRPr lang="en-US" sz="1800" b="1" dirty="0"/>
          </a:p>
        </p:txBody>
      </p:sp>
      <p:sp>
        <p:nvSpPr>
          <p:cNvPr id="65541" name="Rectangle 5"/>
          <p:cNvSpPr>
            <a:spLocks noChangeArrowheads="1"/>
          </p:cNvSpPr>
          <p:nvPr/>
        </p:nvSpPr>
        <p:spPr bwMode="auto">
          <a:xfrm>
            <a:off x="403225" y="1519238"/>
            <a:ext cx="1436688" cy="325437"/>
          </a:xfrm>
          <a:prstGeom prst="rect">
            <a:avLst/>
          </a:prstGeom>
          <a:solidFill>
            <a:srgbClr val="E7CFB7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pPr algn="ctr">
              <a:buSzPct val="100000"/>
            </a:pPr>
            <a:r>
              <a:rPr lang="en-US" b="1" dirty="0" smtClean="0"/>
              <a:t>address</a:t>
            </a:r>
            <a:endParaRPr lang="en-US" sz="1800" b="1" dirty="0"/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1839913" y="2349500"/>
            <a:ext cx="2921000" cy="327025"/>
          </a:xfrm>
          <a:prstGeom prst="rect">
            <a:avLst/>
          </a:prstGeom>
          <a:solidFill>
            <a:srgbClr val="CCEC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pPr algn="ctr">
              <a:buSzPct val="100000"/>
            </a:pPr>
            <a:r>
              <a:rPr lang="en-US" sz="1800" b="1"/>
              <a:t>data payload</a:t>
            </a:r>
          </a:p>
        </p:txBody>
      </p:sp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1839913" y="1519238"/>
            <a:ext cx="2921000" cy="325437"/>
          </a:xfrm>
          <a:prstGeom prst="rect">
            <a:avLst/>
          </a:prstGeom>
          <a:solidFill>
            <a:srgbClr val="CCEC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pPr algn="ctr">
              <a:buSzPct val="100000"/>
            </a:pPr>
            <a:r>
              <a:rPr lang="en-US" sz="1800" b="1"/>
              <a:t>data payload</a:t>
            </a:r>
          </a:p>
        </p:txBody>
      </p:sp>
      <p:sp>
        <p:nvSpPr>
          <p:cNvPr id="65544" name="Text Box 8"/>
          <p:cNvSpPr txBox="1">
            <a:spLocks noChangeArrowheads="1"/>
          </p:cNvSpPr>
          <p:nvPr/>
        </p:nvSpPr>
        <p:spPr bwMode="auto">
          <a:xfrm>
            <a:off x="312738" y="1844675"/>
            <a:ext cx="2648738" cy="39754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>
              <a:buSzPct val="100000"/>
            </a:pPr>
            <a:r>
              <a:rPr lang="en-US" sz="2000" b="1" dirty="0" smtClean="0"/>
              <a:t>two-</a:t>
            </a:r>
            <a:r>
              <a:rPr lang="en-US" sz="2000" b="1" dirty="0"/>
              <a:t>sided put message</a:t>
            </a:r>
          </a:p>
        </p:txBody>
      </p:sp>
      <p:sp>
        <p:nvSpPr>
          <p:cNvPr id="65545" name="Text Box 9"/>
          <p:cNvSpPr txBox="1">
            <a:spLocks noChangeArrowheads="1"/>
          </p:cNvSpPr>
          <p:nvPr/>
        </p:nvSpPr>
        <p:spPr bwMode="auto">
          <a:xfrm>
            <a:off x="403225" y="1125538"/>
            <a:ext cx="2213297" cy="39754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>
              <a:buSzPct val="100000"/>
            </a:pPr>
            <a:r>
              <a:rPr lang="en-US" sz="2000" b="1" dirty="0" smtClean="0"/>
              <a:t>one-</a:t>
            </a:r>
            <a:r>
              <a:rPr lang="en-US" sz="2000" b="1" dirty="0"/>
              <a:t>sided message</a:t>
            </a:r>
          </a:p>
        </p:txBody>
      </p:sp>
      <p:sp>
        <p:nvSpPr>
          <p:cNvPr id="65546" name="Line 10"/>
          <p:cNvSpPr>
            <a:spLocks noChangeShapeType="1"/>
          </p:cNvSpPr>
          <p:nvPr/>
        </p:nvSpPr>
        <p:spPr bwMode="auto">
          <a:xfrm flipV="1">
            <a:off x="4760913" y="2741613"/>
            <a:ext cx="86518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65547" name="Line 11"/>
          <p:cNvSpPr>
            <a:spLocks noChangeShapeType="1"/>
          </p:cNvSpPr>
          <p:nvPr/>
        </p:nvSpPr>
        <p:spPr bwMode="auto">
          <a:xfrm flipV="1">
            <a:off x="4760913" y="1682750"/>
            <a:ext cx="86518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65548" name="Rectangle 12"/>
          <p:cNvSpPr>
            <a:spLocks noChangeArrowheads="1"/>
          </p:cNvSpPr>
          <p:nvPr/>
        </p:nvSpPr>
        <p:spPr bwMode="auto">
          <a:xfrm>
            <a:off x="5878513" y="1543050"/>
            <a:ext cx="1174750" cy="930275"/>
          </a:xfrm>
          <a:prstGeom prst="rect">
            <a:avLst/>
          </a:prstGeom>
          <a:solidFill>
            <a:srgbClr val="B3E3E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pPr algn="ctr">
              <a:buSzPct val="100000"/>
            </a:pPr>
            <a:r>
              <a:rPr lang="en-US" sz="2000" b="1"/>
              <a:t>network</a:t>
            </a:r>
          </a:p>
          <a:p>
            <a:pPr algn="ctr">
              <a:buSzPct val="100000"/>
            </a:pPr>
            <a:r>
              <a:rPr lang="en-US" sz="2000" b="1"/>
              <a:t> interface</a:t>
            </a:r>
          </a:p>
        </p:txBody>
      </p:sp>
      <p:sp>
        <p:nvSpPr>
          <p:cNvPr id="65549" name="Rectangle 13"/>
          <p:cNvSpPr>
            <a:spLocks noChangeArrowheads="1"/>
          </p:cNvSpPr>
          <p:nvPr/>
        </p:nvSpPr>
        <p:spPr bwMode="auto">
          <a:xfrm>
            <a:off x="7205663" y="2236788"/>
            <a:ext cx="1174750" cy="9302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pPr algn="ctr">
              <a:buSzPct val="100000"/>
            </a:pPr>
            <a:r>
              <a:rPr lang="en-US" sz="2000" b="1"/>
              <a:t>memory</a:t>
            </a:r>
          </a:p>
        </p:txBody>
      </p:sp>
      <p:sp>
        <p:nvSpPr>
          <p:cNvPr id="65550" name="Rectangle 14"/>
          <p:cNvSpPr>
            <a:spLocks noChangeArrowheads="1"/>
          </p:cNvSpPr>
          <p:nvPr/>
        </p:nvSpPr>
        <p:spPr bwMode="auto">
          <a:xfrm>
            <a:off x="7205663" y="914400"/>
            <a:ext cx="1174750" cy="9302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pPr algn="ctr">
              <a:buSzPct val="100000"/>
            </a:pPr>
            <a:r>
              <a:rPr lang="en-US" sz="2000" b="1" dirty="0">
                <a:solidFill>
                  <a:srgbClr val="000000"/>
                </a:solidFill>
              </a:rPr>
              <a:t>host</a:t>
            </a:r>
          </a:p>
          <a:p>
            <a:pPr algn="ctr">
              <a:buSzPct val="100000"/>
            </a:pPr>
            <a:r>
              <a:rPr lang="en-US" sz="2000" b="1" dirty="0">
                <a:solidFill>
                  <a:srgbClr val="000000"/>
                </a:solidFill>
              </a:rPr>
              <a:t>CPU</a:t>
            </a:r>
          </a:p>
        </p:txBody>
      </p:sp>
      <p:cxnSp>
        <p:nvCxnSpPr>
          <p:cNvPr id="65551" name="AutoShape 15"/>
          <p:cNvCxnSpPr>
            <a:cxnSpLocks noChangeShapeType="1"/>
            <a:stCxn id="65548" idx="3"/>
            <a:endCxn id="65550" idx="2"/>
          </p:cNvCxnSpPr>
          <p:nvPr/>
        </p:nvCxnSpPr>
        <p:spPr bwMode="auto">
          <a:xfrm flipV="1">
            <a:off x="7053263" y="1844675"/>
            <a:ext cx="739775" cy="163513"/>
          </a:xfrm>
          <a:prstGeom prst="bentConnector2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65552" name="AutoShape 16"/>
          <p:cNvCxnSpPr>
            <a:cxnSpLocks noChangeShapeType="1"/>
            <a:stCxn id="65548" idx="3"/>
            <a:endCxn id="65549" idx="0"/>
          </p:cNvCxnSpPr>
          <p:nvPr/>
        </p:nvCxnSpPr>
        <p:spPr bwMode="auto">
          <a:xfrm>
            <a:off x="7053263" y="2008188"/>
            <a:ext cx="739775" cy="228600"/>
          </a:xfrm>
          <a:prstGeom prst="bentConnector2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cxnSp>
      <p:graphicFrame>
        <p:nvGraphicFramePr>
          <p:cNvPr id="23" name="Chart 2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91635793"/>
              </p:ext>
            </p:extLst>
          </p:nvPr>
        </p:nvGraphicFramePr>
        <p:xfrm>
          <a:off x="764019" y="3657600"/>
          <a:ext cx="8001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4" name="TextBox 23"/>
          <p:cNvSpPr txBox="1"/>
          <p:nvPr/>
        </p:nvSpPr>
        <p:spPr>
          <a:xfrm rot="16200000">
            <a:off x="-597653" y="5081973"/>
            <a:ext cx="19980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Nanoseconds</a:t>
            </a:r>
          </a:p>
          <a:p>
            <a:pPr algn="ctr"/>
            <a:r>
              <a:rPr lang="en-US" dirty="0" smtClean="0"/>
              <a:t>Software Overhead</a:t>
            </a:r>
            <a:endParaRPr lang="en-US" dirty="0"/>
          </a:p>
        </p:txBody>
      </p:sp>
      <p:graphicFrame>
        <p:nvGraphicFramePr>
          <p:cNvPr id="25" name="Chart 2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93018782"/>
              </p:ext>
            </p:extLst>
          </p:nvPr>
        </p:nvGraphicFramePr>
        <p:xfrm>
          <a:off x="764019" y="3733800"/>
          <a:ext cx="8001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6" name="Chart 2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97990764"/>
              </p:ext>
            </p:extLst>
          </p:nvPr>
        </p:nvGraphicFramePr>
        <p:xfrm>
          <a:off x="762000" y="3733800"/>
          <a:ext cx="81534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7" name="Chart 2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66594044"/>
              </p:ext>
            </p:extLst>
          </p:nvPr>
        </p:nvGraphicFramePr>
        <p:xfrm>
          <a:off x="762000" y="3733800"/>
          <a:ext cx="81534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8" name="Chart 27" title="Software Overhead (nanoseconds)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78972426"/>
              </p:ext>
            </p:extLst>
          </p:nvPr>
        </p:nvGraphicFramePr>
        <p:xfrm>
          <a:off x="381000" y="3810000"/>
          <a:ext cx="82296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pSp>
        <p:nvGrpSpPr>
          <p:cNvPr id="29" name="Group 28"/>
          <p:cNvGrpSpPr/>
          <p:nvPr/>
        </p:nvGrpSpPr>
        <p:grpSpPr>
          <a:xfrm>
            <a:off x="5793219" y="4194376"/>
            <a:ext cx="2133600" cy="914400"/>
            <a:chOff x="5943600" y="3657600"/>
            <a:chExt cx="2133600" cy="914400"/>
          </a:xfrm>
        </p:grpSpPr>
        <p:sp>
          <p:nvSpPr>
            <p:cNvPr id="30" name="Rectangle 29"/>
            <p:cNvSpPr/>
            <p:nvPr/>
          </p:nvSpPr>
          <p:spPr>
            <a:xfrm>
              <a:off x="5943600" y="3657600"/>
              <a:ext cx="2133600" cy="91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1" name="Group 30"/>
            <p:cNvGrpSpPr/>
            <p:nvPr/>
          </p:nvGrpSpPr>
          <p:grpSpPr>
            <a:xfrm>
              <a:off x="6096000" y="3727846"/>
              <a:ext cx="1201347" cy="307777"/>
              <a:chOff x="7467600" y="2587823"/>
              <a:chExt cx="1201347" cy="307777"/>
            </a:xfrm>
          </p:grpSpPr>
          <p:sp>
            <p:nvSpPr>
              <p:cNvPr id="32" name="TextBox 31"/>
              <p:cNvSpPr txBox="1"/>
              <p:nvPr/>
            </p:nvSpPr>
            <p:spPr>
              <a:xfrm>
                <a:off x="7620000" y="2587823"/>
                <a:ext cx="104894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 smtClean="0"/>
                  <a:t>2.9 GHz x86</a:t>
                </a:r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7467600" y="2667000"/>
                <a:ext cx="152400" cy="152400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34" name="Group 33"/>
          <p:cNvGrpSpPr/>
          <p:nvPr/>
        </p:nvGrpSpPr>
        <p:grpSpPr>
          <a:xfrm>
            <a:off x="5945619" y="4496199"/>
            <a:ext cx="1677452" cy="307777"/>
            <a:chOff x="7467600" y="2819400"/>
            <a:chExt cx="1677452" cy="307777"/>
          </a:xfrm>
        </p:grpSpPr>
        <p:sp>
          <p:nvSpPr>
            <p:cNvPr id="35" name="TextBox 34"/>
            <p:cNvSpPr txBox="1"/>
            <p:nvPr/>
          </p:nvSpPr>
          <p:spPr>
            <a:xfrm>
              <a:off x="7620000" y="2819400"/>
              <a:ext cx="1525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1 GHz x86 (model)</a:t>
              </a: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7467600" y="2895600"/>
              <a:ext cx="152400" cy="152400"/>
            </a:xfrm>
            <a:prstGeom prst="rect">
              <a:avLst/>
            </a:prstGeom>
            <a:solidFill>
              <a:srgbClr val="D03C3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5945619" y="4724799"/>
            <a:ext cx="1972968" cy="307777"/>
            <a:chOff x="7467600" y="3048000"/>
            <a:chExt cx="1972968" cy="307777"/>
          </a:xfrm>
        </p:grpSpPr>
        <p:sp>
          <p:nvSpPr>
            <p:cNvPr id="38" name="TextBox 37"/>
            <p:cNvSpPr txBox="1"/>
            <p:nvPr/>
          </p:nvSpPr>
          <p:spPr>
            <a:xfrm>
              <a:off x="7620000" y="3048000"/>
              <a:ext cx="182056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1 GHz 3-SIMT  (model)</a:t>
              </a: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7467600" y="3124200"/>
              <a:ext cx="152400" cy="1524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794208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3" grpId="0">
        <p:bldAsOne/>
      </p:bldGraphic>
      <p:bldP spid="24" grpId="0"/>
      <p:bldGraphic spid="25" grpId="0">
        <p:bldAsOne/>
      </p:bldGraphic>
      <p:bldGraphic spid="26" grpId="0">
        <p:bldAsOne/>
      </p:bldGraphic>
      <p:bldGraphic spid="27" grpId="0">
        <p:bldAsOne/>
      </p:bldGraphic>
      <p:bldGraphic spid="28" grpId="0">
        <p:bldAsOne/>
      </p:bldGraphic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4010771"/>
            <a:ext cx="8610600" cy="2163016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Adaptive Mesh Refinement (AMR) using UPC++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Metadata costs make flat MPI impractical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Replaced communication (retained most code) 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Hierarchical algorithms (UPC++/UPC++ or MPI/MPI best) </a:t>
            </a:r>
          </a:p>
          <a:p>
            <a:pPr marL="457177" lvl="1" indent="0">
              <a:buNone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One-sided PGAS (UPC++) in AMR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533400" y="6400800"/>
            <a:ext cx="4572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+mn-lt"/>
              </a:rPr>
              <a:t> </a:t>
            </a:r>
            <a:r>
              <a:rPr lang="en-US" sz="1200" dirty="0" err="1" smtClean="0"/>
              <a:t>Weiquin</a:t>
            </a:r>
            <a:r>
              <a:rPr lang="en-US" sz="1200" dirty="0" smtClean="0"/>
              <a:t> Zhang, Y. </a:t>
            </a:r>
            <a:r>
              <a:rPr lang="en-US" sz="1200" dirty="0" err="1" smtClean="0"/>
              <a:t>Zheng</a:t>
            </a:r>
            <a:endParaRPr lang="en-US" sz="1200" dirty="0">
              <a:latin typeface="+mn-lt"/>
            </a:endParaRPr>
          </a:p>
        </p:txBody>
      </p:sp>
      <p:pic>
        <p:nvPicPr>
          <p:cNvPr id="12" name="Picture 11" descr="castro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6825" y="1054924"/>
            <a:ext cx="3438434" cy="2955847"/>
          </a:xfrm>
          <a:prstGeom prst="rect">
            <a:avLst/>
          </a:prstGeom>
        </p:spPr>
      </p:pic>
      <p:pic>
        <p:nvPicPr>
          <p:cNvPr id="14" name="Picture 13" descr="fbc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580" y="1054924"/>
            <a:ext cx="3438434" cy="2955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2943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1981200"/>
            <a:ext cx="8229600" cy="2286000"/>
          </a:xfrm>
        </p:spPr>
        <p:txBody>
          <a:bodyPr>
            <a:normAutofit/>
          </a:bodyPr>
          <a:lstStyle/>
          <a:p>
            <a:r>
              <a:rPr lang="en-US" sz="4400" dirty="0" smtClean="0"/>
              <a:t>Avoid Unnecessary Synchronization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8371296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Dongarra Slides.pdf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0463" t="42452" r="556" b="1176"/>
          <a:stretch/>
        </p:blipFill>
        <p:spPr>
          <a:xfrm>
            <a:off x="4800600" y="1524000"/>
            <a:ext cx="1219030" cy="1752600"/>
          </a:xfrm>
          <a:prstGeom prst="rect">
            <a:avLst/>
          </a:prstGeom>
        </p:spPr>
      </p:pic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19834610"/>
              </p:ext>
            </p:extLst>
          </p:nvPr>
        </p:nvGraphicFramePr>
        <p:xfrm>
          <a:off x="228600" y="914400"/>
          <a:ext cx="8610600" cy="381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Sources of Unnecessary Synchronization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F7F0FD8-C4D8-4FC8-ACE5-C8022F3C3BAB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Moore’s Law End Game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5791200" y="1600200"/>
            <a:ext cx="3505200" cy="1371600"/>
            <a:chOff x="5791200" y="1524000"/>
            <a:chExt cx="3505200" cy="1371600"/>
          </a:xfrm>
        </p:grpSpPr>
        <p:pic>
          <p:nvPicPr>
            <p:cNvPr id="8" name="Picture 7" descr="Dongarra Slides.pdf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985" t="16368" r="10802" b="27272"/>
            <a:stretch/>
          </p:blipFill>
          <p:spPr>
            <a:xfrm>
              <a:off x="7086600" y="1524000"/>
              <a:ext cx="2133600" cy="1347443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 bwMode="auto">
            <a:xfrm>
              <a:off x="8427354" y="2209800"/>
              <a:ext cx="869046" cy="685800"/>
            </a:xfrm>
            <a:prstGeom prst="rect">
              <a:avLst/>
            </a:prstGeom>
            <a:solidFill>
              <a:srgbClr val="FFFFFF"/>
            </a:solidFill>
            <a:ln w="25400" cap="flat" cmpd="sng" algn="ctr">
              <a:solidFill>
                <a:srgbClr val="FFFFFF"/>
              </a:solidFill>
              <a:prstDash val="solid"/>
              <a:miter lim="0"/>
              <a:headEnd type="none" w="med" len="med"/>
              <a:tailEnd type="none" w="med" len="med"/>
            </a:ln>
            <a:effectLst/>
          </p:spPr>
          <p:txBody>
            <a:bodyPr vert="horz" wrap="square" lIns="50800" tIns="50800" rIns="50800" bIns="50800" numCol="1" rtlCol="0" anchor="ctr" anchorCtr="0" compatLnSpc="1">
              <a:prstTxWarp prst="textNoShape">
                <a:avLst/>
              </a:prstTxWarp>
            </a:bodyPr>
            <a:lstStyle/>
            <a:p>
              <a:pPr marL="228600" marR="0" indent="0" algn="l" defTabSz="4572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Helvetica" charset="0"/>
                <a:ea typeface="ＭＳ Ｐゴシック" charset="0"/>
                <a:cs typeface="Helvetica" charset="0"/>
                <a:sym typeface="Helvetica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867400" y="1600200"/>
              <a:ext cx="1242189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600" dirty="0" smtClean="0"/>
                <a:t>Bulk Synchronous</a:t>
              </a:r>
              <a:endParaRPr lang="en-US" sz="1600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791200" y="2209800"/>
              <a:ext cx="1371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600" dirty="0" smtClean="0"/>
                <a:t>Less Synchronous</a:t>
              </a:r>
              <a:endParaRPr lang="en-US" sz="1600" dirty="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228600" y="1573649"/>
            <a:ext cx="3740064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latin typeface="Courier New"/>
              </a:rPr>
              <a:t>!$OMP PARALLEL DO </a:t>
            </a:r>
          </a:p>
          <a:p>
            <a:r>
              <a:rPr lang="en-US" sz="1400" b="1" dirty="0">
                <a:latin typeface="Courier New"/>
              </a:rPr>
              <a:t> </a:t>
            </a:r>
            <a:r>
              <a:rPr lang="en-US" sz="1400" b="1" dirty="0" smtClean="0">
                <a:latin typeface="Courier New"/>
              </a:rPr>
              <a:t>  DO I=2,N</a:t>
            </a:r>
          </a:p>
          <a:p>
            <a:r>
              <a:rPr lang="en-US" sz="1400" b="1" dirty="0">
                <a:latin typeface="Courier New"/>
              </a:rPr>
              <a:t> </a:t>
            </a:r>
            <a:r>
              <a:rPr lang="en-US" sz="1400" b="1" dirty="0" smtClean="0">
                <a:latin typeface="Courier New"/>
              </a:rPr>
              <a:t>    B(I) = (A(I) + A(I-1)) / 2.0</a:t>
            </a:r>
          </a:p>
          <a:p>
            <a:r>
              <a:rPr lang="en-US" sz="1400" b="1" dirty="0">
                <a:latin typeface="Courier New"/>
              </a:rPr>
              <a:t> </a:t>
            </a:r>
            <a:r>
              <a:rPr lang="en-US" sz="1400" b="1" dirty="0" smtClean="0">
                <a:latin typeface="Courier New"/>
              </a:rPr>
              <a:t>  ENDDO</a:t>
            </a:r>
          </a:p>
          <a:p>
            <a:r>
              <a:rPr lang="en-US" sz="1400" b="1" dirty="0" smtClean="0">
                <a:latin typeface="Courier New"/>
              </a:rPr>
              <a:t>!$OMP END PARALLEL DO</a:t>
            </a:r>
            <a:endParaRPr lang="en-US" sz="1400" b="1" dirty="0">
              <a:latin typeface="Courier New"/>
            </a:endParaRPr>
          </a:p>
        </p:txBody>
      </p:sp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9701714"/>
              </p:ext>
            </p:extLst>
          </p:nvPr>
        </p:nvGraphicFramePr>
        <p:xfrm>
          <a:off x="533400" y="4572000"/>
          <a:ext cx="3505199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20"/>
                <a:gridCol w="1335054"/>
                <a:gridCol w="1093825"/>
              </a:tblGrid>
              <a:tr h="28943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Analysis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%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barriers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Speedup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28943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Auto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0000"/>
                          </a:solidFill>
                        </a:rPr>
                        <a:t>13%</a:t>
                      </a:r>
                      <a:endParaRPr lang="en-US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rgbClr val="7EA5C0">
                        <a:alpha val="40000"/>
                      </a:srgbClr>
                    </a:solidFill>
                  </a:tcPr>
                </a:tc>
              </a:tr>
              <a:tr h="28943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Guided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63%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0000"/>
                          </a:solidFill>
                        </a:rPr>
                        <a:t>14%</a:t>
                      </a:r>
                    </a:p>
                  </a:txBody>
                  <a:tcPr>
                    <a:solidFill>
                      <a:srgbClr val="7EA5C0">
                        <a:alpha val="4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304800" y="5791200"/>
            <a:ext cx="4114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/>
              <a:t>NWChem</a:t>
            </a:r>
            <a:r>
              <a:rPr lang="en-US" sz="1400" dirty="0" smtClean="0"/>
              <a:t>: most of barriers are unnecessary (Corvette)</a:t>
            </a:r>
            <a:endParaRPr lang="en-US" sz="1400" dirty="0"/>
          </a:p>
        </p:txBody>
      </p:sp>
      <p:sp>
        <p:nvSpPr>
          <p:cNvPr id="19" name="Rectangle 18"/>
          <p:cNvSpPr/>
          <p:nvPr/>
        </p:nvSpPr>
        <p:spPr bwMode="auto">
          <a:xfrm>
            <a:off x="4800600" y="3124200"/>
            <a:ext cx="228600" cy="304800"/>
          </a:xfrm>
          <a:prstGeom prst="rect">
            <a:avLst/>
          </a:prstGeom>
          <a:solidFill>
            <a:srgbClr val="FFFFFF"/>
          </a:solidFill>
          <a:ln w="25400" cap="flat" cmpd="sng" algn="ctr">
            <a:solidFill>
              <a:srgbClr val="FFFFFF"/>
            </a:solidFill>
            <a:prstDash val="solid"/>
            <a:miter lim="0"/>
            <a:headEnd type="none" w="med" len="med"/>
            <a:tailEnd type="none" w="med" len="med"/>
          </a:ln>
          <a:effectLst/>
        </p:spPr>
        <p:txBody>
          <a:bodyPr vert="horz" wrap="square" lIns="50800" tIns="50800" rIns="50800" bIns="50800" numCol="1" rtlCol="0" anchor="ctr" anchorCtr="0" compatLnSpc="1">
            <a:prstTxWarp prst="textNoShape">
              <a:avLst/>
            </a:prstTxWarp>
          </a:bodyPr>
          <a:lstStyle/>
          <a:p>
            <a:pPr marL="228600" marR="0" indent="0" algn="l" defTabSz="4572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Helvetica" charset="0"/>
              <a:ea typeface="ＭＳ Ｐゴシック" charset="0"/>
              <a:cs typeface="Helvetica" charset="0"/>
              <a:sym typeface="Helvetica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953000" y="3276600"/>
            <a:ext cx="3733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LAPACK: removing barriers ~2x faster (PLASMA)</a:t>
            </a:r>
            <a:endParaRPr lang="en-US" sz="1400" dirty="0"/>
          </a:p>
        </p:txBody>
      </p:sp>
      <p:sp>
        <p:nvSpPr>
          <p:cNvPr id="21" name="TextBox 20"/>
          <p:cNvSpPr txBox="1"/>
          <p:nvPr/>
        </p:nvSpPr>
        <p:spPr>
          <a:xfrm>
            <a:off x="381000" y="2895600"/>
            <a:ext cx="3581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“Simple” </a:t>
            </a:r>
            <a:r>
              <a:rPr lang="en-US" sz="1400" dirty="0" err="1" smtClean="0"/>
              <a:t>OpenMP</a:t>
            </a:r>
            <a:r>
              <a:rPr lang="en-US" sz="1400" dirty="0" smtClean="0"/>
              <a:t> parallelism implicitly synchronized between loops</a:t>
            </a:r>
            <a:endParaRPr lang="en-US" sz="1400" dirty="0"/>
          </a:p>
        </p:txBody>
      </p:sp>
      <p:sp>
        <p:nvSpPr>
          <p:cNvPr id="22" name="Rectangle 21"/>
          <p:cNvSpPr/>
          <p:nvPr/>
        </p:nvSpPr>
        <p:spPr bwMode="auto">
          <a:xfrm>
            <a:off x="5715000" y="1524000"/>
            <a:ext cx="304800" cy="152400"/>
          </a:xfrm>
          <a:prstGeom prst="rect">
            <a:avLst/>
          </a:prstGeom>
          <a:solidFill>
            <a:srgbClr val="FFFFFF"/>
          </a:solidFill>
          <a:ln w="25400" cap="flat" cmpd="sng" algn="ctr">
            <a:solidFill>
              <a:srgbClr val="FFFFFF"/>
            </a:solidFill>
            <a:prstDash val="solid"/>
            <a:miter lim="0"/>
            <a:headEnd type="none" w="med" len="med"/>
            <a:tailEnd type="none" w="med" len="med"/>
          </a:ln>
          <a:effectLst/>
        </p:spPr>
        <p:txBody>
          <a:bodyPr vert="horz" wrap="square" lIns="50800" tIns="50800" rIns="50800" bIns="50800" numCol="1" rtlCol="0" anchor="ctr" anchorCtr="0" compatLnSpc="1">
            <a:prstTxWarp prst="textNoShape">
              <a:avLst/>
            </a:prstTxWarp>
          </a:bodyPr>
          <a:lstStyle/>
          <a:p>
            <a:pPr marL="228600" marR="0" indent="0" algn="l" defTabSz="4572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Helvetica" charset="0"/>
              <a:ea typeface="ＭＳ Ｐゴシック" charset="0"/>
              <a:cs typeface="Helvetica" charset="0"/>
              <a:sym typeface="Helvetica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724400" y="5791200"/>
            <a:ext cx="434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The transfer between host and GPU can be slow and cumbersome</a:t>
            </a:r>
            <a:r>
              <a:rPr lang="en-US" sz="1400" dirty="0"/>
              <a:t>,</a:t>
            </a:r>
            <a:r>
              <a:rPr lang="en-US" sz="1400" dirty="0" smtClean="0"/>
              <a:t> and may (if not careful) get synchronized</a:t>
            </a:r>
            <a:endParaRPr lang="en-US" sz="1400" dirty="0"/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8"/>
          <a:srcRect l="3826" t="20192" r="9401" b="33370"/>
          <a:stretch/>
        </p:blipFill>
        <p:spPr>
          <a:xfrm>
            <a:off x="4876800" y="4343400"/>
            <a:ext cx="3994148" cy="1345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7284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Asynchronous Sparse </a:t>
            </a:r>
            <a:r>
              <a:rPr lang="en-US" dirty="0" err="1" smtClean="0"/>
              <a:t>Cholesky</a:t>
            </a:r>
            <a:r>
              <a:rPr lang="en-US" dirty="0" smtClean="0"/>
              <a:t> in UPC++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2300" y="5994400"/>
            <a:ext cx="8229600" cy="411163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 smtClean="0"/>
              <a:t>Fan-both algorithm by </a:t>
            </a:r>
            <a:r>
              <a:rPr lang="en-US" sz="2400" dirty="0" err="1" smtClean="0"/>
              <a:t>Jacquelin</a:t>
            </a:r>
            <a:r>
              <a:rPr lang="en-US" sz="2400" dirty="0"/>
              <a:t> </a:t>
            </a:r>
            <a:r>
              <a:rPr lang="en-US" sz="2400" dirty="0" smtClean="0"/>
              <a:t>&amp; Ng, in UPC++ 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3505200" y="6477000"/>
            <a:ext cx="2133600" cy="3048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7A5EC17-5166-B041-A83C-F216E1F49AF0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  <p:pic>
        <p:nvPicPr>
          <p:cNvPr id="6" name="Picture 5" descr="ss_boneS10_comm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0" y="1193800"/>
            <a:ext cx="7010400" cy="467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3378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3" name="Content Placeholder 2"/>
          <p:cNvSpPr txBox="1">
            <a:spLocks/>
          </p:cNvSpPr>
          <p:nvPr/>
        </p:nvSpPr>
        <p:spPr bwMode="auto">
          <a:xfrm>
            <a:off x="381000" y="838200"/>
            <a:ext cx="8478108" cy="1377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28600" indent="-219075">
              <a:buFont typeface="Arial"/>
              <a:buChar char="•"/>
            </a:pPr>
            <a:r>
              <a:rPr lang="en-US" sz="2000" i="1" dirty="0" smtClean="0">
                <a:cs typeface="Arial" charset="0"/>
              </a:rPr>
              <a:t>First</a:t>
            </a:r>
            <a:r>
              <a:rPr lang="en-US" sz="2000" i="1" dirty="0">
                <a:cs typeface="Arial" charset="0"/>
              </a:rPr>
              <a:t>-ever whole-mantle seismic model from numerical waveform tomography</a:t>
            </a:r>
          </a:p>
          <a:p>
            <a:pPr marL="228600" indent="-219075">
              <a:buFont typeface="Arial"/>
              <a:buChar char="•"/>
            </a:pPr>
            <a:r>
              <a:rPr lang="en-US" sz="2000" i="1" dirty="0" smtClean="0">
                <a:cs typeface="Arial" charset="0"/>
              </a:rPr>
              <a:t>Finding: Most </a:t>
            </a:r>
            <a:r>
              <a:rPr lang="en-US" sz="2000" dirty="0" smtClean="0"/>
              <a:t>volcanic </a:t>
            </a:r>
            <a:r>
              <a:rPr lang="en-US" sz="2000" dirty="0"/>
              <a:t>hotspots are linked to </a:t>
            </a:r>
            <a:r>
              <a:rPr lang="en-US" sz="2000" dirty="0" smtClean="0"/>
              <a:t>two </a:t>
            </a:r>
            <a:r>
              <a:rPr lang="en-US" sz="2000" dirty="0"/>
              <a:t>spots on the </a:t>
            </a:r>
            <a:r>
              <a:rPr lang="en-US" sz="2000" dirty="0" smtClean="0"/>
              <a:t>boundary </a:t>
            </a:r>
            <a:r>
              <a:rPr lang="en-US" sz="2000" dirty="0"/>
              <a:t>between the metal core and rocky mantle 1,800 miles below Earth's surface.</a:t>
            </a:r>
            <a:endParaRPr lang="en-US" sz="2000" i="1" dirty="0">
              <a:solidFill>
                <a:srgbClr val="000000"/>
              </a:solidFill>
              <a:cs typeface="Arial" charset="0"/>
            </a:endParaRPr>
          </a:p>
          <a:p>
            <a:pPr marL="466725" lvl="1">
              <a:spcBef>
                <a:spcPts val="0"/>
              </a:spcBef>
            </a:pPr>
            <a:endParaRPr lang="en-US" sz="2000" dirty="0">
              <a:solidFill>
                <a:srgbClr val="000000"/>
              </a:solidFill>
              <a:latin typeface="+mn-lt"/>
              <a:cs typeface="Arial" charset="0"/>
            </a:endParaRPr>
          </a:p>
        </p:txBody>
      </p:sp>
      <p:sp>
        <p:nvSpPr>
          <p:cNvPr id="76802" name="Title 1"/>
          <p:cNvSpPr>
            <a:spLocks noGrp="1"/>
          </p:cNvSpPr>
          <p:nvPr>
            <p:ph type="title"/>
          </p:nvPr>
        </p:nvSpPr>
        <p:spPr>
          <a:xfrm>
            <a:off x="16709" y="159760"/>
            <a:ext cx="8305800" cy="838200"/>
          </a:xfrm>
        </p:spPr>
        <p:txBody>
          <a:bodyPr rtlCol="0" anchor="t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ea typeface="+mj-ea"/>
              </a:rPr>
              <a:t>Whole-Mantle Seismic Model Using UPC++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124200" y="865650"/>
            <a:ext cx="46783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endParaRPr lang="en-US" sz="2000" b="0" dirty="0" smtClean="0">
              <a:solidFill>
                <a:schemeClr val="tx1"/>
              </a:solidFill>
              <a:latin typeface="+mj-lt"/>
              <a:cs typeface="Helvetica Ligh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3401" y="6172200"/>
            <a:ext cx="76962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Scott French, Barbara </a:t>
            </a:r>
            <a:r>
              <a:rPr lang="en-US" sz="1600" dirty="0" err="1"/>
              <a:t>Romanowicz</a:t>
            </a:r>
            <a:r>
              <a:rPr lang="en-US" sz="1600" dirty="0"/>
              <a:t>, </a:t>
            </a:r>
            <a:r>
              <a:rPr lang="en-US" sz="1600" i="1" dirty="0"/>
              <a:t>"</a:t>
            </a:r>
            <a:r>
              <a:rPr lang="en-US" sz="1600" i="1" dirty="0">
                <a:latin typeface="+mj-lt"/>
                <a:cs typeface="Arial" pitchFamily="34" charset="0"/>
              </a:rPr>
              <a:t>Broad plumes rooted at the base of the Earth’s mantle beneath major hotspots"</a:t>
            </a:r>
            <a:r>
              <a:rPr lang="en-US" sz="1600" i="1" dirty="0"/>
              <a:t>, </a:t>
            </a:r>
            <a:r>
              <a:rPr lang="en-US" sz="1600" b="1" dirty="0"/>
              <a:t>Nature, </a:t>
            </a:r>
            <a:r>
              <a:rPr lang="en-US" sz="1600" b="1" dirty="0" smtClean="0"/>
              <a:t>2015</a:t>
            </a:r>
            <a:endParaRPr lang="en-US" sz="1600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333" y="2049983"/>
            <a:ext cx="7162267" cy="4096817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6705600" y="2057400"/>
            <a:ext cx="2057400" cy="646331"/>
          </a:xfrm>
          <a:prstGeom prst="rect">
            <a:avLst/>
          </a:prstGeom>
          <a:solidFill>
            <a:srgbClr val="EB7D7D"/>
          </a:solidFill>
        </p:spPr>
        <p:txBody>
          <a:bodyPr wrap="square" rtlCol="0">
            <a:spAutoFit/>
          </a:bodyPr>
          <a:lstStyle/>
          <a:p>
            <a:r>
              <a:rPr lang="en-US" dirty="0" err="1" smtClean="0"/>
              <a:t>Makss</a:t>
            </a:r>
            <a:r>
              <a:rPr lang="en-US" dirty="0" smtClean="0"/>
              <a:t> unsolvable problems solvable!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46830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Fusion for Observation with Simulation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341" y="4694805"/>
            <a:ext cx="8544711" cy="1405209"/>
          </a:xfrm>
        </p:spPr>
        <p:txBody>
          <a:bodyPr>
            <a:normAutofit/>
          </a:bodyPr>
          <a:lstStyle/>
          <a:p>
            <a:r>
              <a:rPr lang="en-US" dirty="0" smtClean="0"/>
              <a:t>Unaligned data from observation</a:t>
            </a:r>
          </a:p>
          <a:p>
            <a:r>
              <a:rPr lang="en-US" dirty="0" smtClean="0"/>
              <a:t>One-sided </a:t>
            </a:r>
            <a:r>
              <a:rPr lang="en-US" dirty="0" err="1" smtClean="0"/>
              <a:t>strided</a:t>
            </a:r>
            <a:r>
              <a:rPr lang="en-US" dirty="0" smtClean="0"/>
              <a:t> updates </a:t>
            </a:r>
          </a:p>
          <a:p>
            <a:r>
              <a:rPr lang="en-US" dirty="0" smtClean="0"/>
              <a:t>Could MPI-3.0 one-sided do this?  Yes, but not well so far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778078" y="1761464"/>
            <a:ext cx="3639460" cy="2399225"/>
            <a:chOff x="609600" y="2702587"/>
            <a:chExt cx="6729226" cy="3469613"/>
          </a:xfrm>
        </p:grpSpPr>
        <p:sp>
          <p:nvSpPr>
            <p:cNvPr id="5" name="Rectangle 4"/>
            <p:cNvSpPr/>
            <p:nvPr/>
          </p:nvSpPr>
          <p:spPr bwMode="auto">
            <a:xfrm>
              <a:off x="2037743" y="2702587"/>
              <a:ext cx="3905858" cy="3469613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1" i="0" u="none" strike="noStrike" cap="none" normalizeH="0" baseline="0">
                <a:ln>
                  <a:noFill/>
                </a:ln>
                <a:solidFill>
                  <a:schemeClr val="accent1"/>
                </a:solidFill>
                <a:effectLst/>
                <a:latin typeface="Arial" pitchFamily="-109" charset="0"/>
              </a:endParaRPr>
            </a:p>
          </p:txBody>
        </p:sp>
        <p:sp>
          <p:nvSpPr>
            <p:cNvPr id="6" name="Rectangle 5"/>
            <p:cNvSpPr/>
            <p:nvPr/>
          </p:nvSpPr>
          <p:spPr bwMode="auto">
            <a:xfrm>
              <a:off x="6526682" y="2702587"/>
              <a:ext cx="812144" cy="827022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1" i="0" u="none" strike="noStrike" cap="none" normalizeH="0" baseline="0">
                <a:ln>
                  <a:noFill/>
                </a:ln>
                <a:solidFill>
                  <a:schemeClr val="accent1"/>
                </a:solidFill>
                <a:effectLst/>
                <a:latin typeface="Arial" pitchFamily="-109" charset="0"/>
              </a:endParaRPr>
            </a:p>
          </p:txBody>
        </p:sp>
        <p:sp>
          <p:nvSpPr>
            <p:cNvPr id="7" name="Rectangle 6"/>
            <p:cNvSpPr/>
            <p:nvPr/>
          </p:nvSpPr>
          <p:spPr bwMode="auto">
            <a:xfrm>
              <a:off x="6383757" y="4302274"/>
              <a:ext cx="812144" cy="827022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1" i="0" u="none" strike="noStrike" cap="none" normalizeH="0" baseline="0">
                <a:ln>
                  <a:noFill/>
                </a:ln>
                <a:solidFill>
                  <a:schemeClr val="accent1"/>
                </a:solidFill>
                <a:effectLst/>
                <a:latin typeface="Arial" pitchFamily="-109" charset="0"/>
              </a:endParaRPr>
            </a:p>
          </p:txBody>
        </p:sp>
        <p:sp>
          <p:nvSpPr>
            <p:cNvPr id="8" name="Rectangle 7"/>
            <p:cNvSpPr/>
            <p:nvPr/>
          </p:nvSpPr>
          <p:spPr bwMode="auto">
            <a:xfrm>
              <a:off x="609600" y="3116098"/>
              <a:ext cx="812144" cy="827022"/>
            </a:xfrm>
            <a:prstGeom prst="rect">
              <a:avLst/>
            </a:prstGeom>
            <a:solidFill>
              <a:srgbClr val="8000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1" i="0" u="none" strike="noStrike" cap="none" normalizeH="0" baseline="0">
                <a:ln>
                  <a:noFill/>
                </a:ln>
                <a:solidFill>
                  <a:schemeClr val="accent1"/>
                </a:solidFill>
                <a:effectLst/>
                <a:latin typeface="Arial" pitchFamily="-109" charset="0"/>
              </a:endParaRPr>
            </a:p>
          </p:txBody>
        </p:sp>
        <p:sp>
          <p:nvSpPr>
            <p:cNvPr id="9" name="Rectangle 8"/>
            <p:cNvSpPr/>
            <p:nvPr/>
          </p:nvSpPr>
          <p:spPr bwMode="auto">
            <a:xfrm>
              <a:off x="2281386" y="2926469"/>
              <a:ext cx="861177" cy="1206279"/>
            </a:xfrm>
            <a:prstGeom prst="rect">
              <a:avLst/>
            </a:prstGeom>
            <a:pattFill prst="dkHorz">
              <a:fgClr>
                <a:srgbClr val="800000"/>
              </a:fgClr>
              <a:bgClr>
                <a:prstClr val="white"/>
              </a:bgClr>
            </a:patt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1" i="0" u="none" strike="noStrike" cap="none" normalizeH="0" baseline="0">
                <a:ln>
                  <a:noFill/>
                </a:ln>
                <a:solidFill>
                  <a:schemeClr val="accent1"/>
                </a:solidFill>
                <a:effectLst/>
                <a:latin typeface="Arial" pitchFamily="-109" charset="0"/>
              </a:endParaRPr>
            </a:p>
          </p:txBody>
        </p:sp>
        <p:sp>
          <p:nvSpPr>
            <p:cNvPr id="10" name="Rectangle 9"/>
            <p:cNvSpPr/>
            <p:nvPr/>
          </p:nvSpPr>
          <p:spPr bwMode="auto">
            <a:xfrm>
              <a:off x="4267200" y="4876800"/>
              <a:ext cx="1277281" cy="1157254"/>
            </a:xfrm>
            <a:prstGeom prst="rect">
              <a:avLst/>
            </a:prstGeom>
            <a:pattFill prst="lgCheck">
              <a:fgClr>
                <a:schemeClr val="accent1">
                  <a:lumMod val="75000"/>
                </a:schemeClr>
              </a:fgClr>
              <a:bgClr>
                <a:prstClr val="white"/>
              </a:bgClr>
            </a:patt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1" i="0" u="none" strike="noStrike" cap="none" normalizeH="0" baseline="0">
                <a:ln>
                  <a:noFill/>
                </a:ln>
                <a:solidFill>
                  <a:schemeClr val="accent1"/>
                </a:solidFill>
                <a:effectLst/>
                <a:latin typeface="Arial" pitchFamily="-109" charset="0"/>
              </a:endParaRPr>
            </a:p>
          </p:txBody>
        </p:sp>
        <p:sp>
          <p:nvSpPr>
            <p:cNvPr id="11" name="Rectangle 10"/>
            <p:cNvSpPr/>
            <p:nvPr/>
          </p:nvSpPr>
          <p:spPr bwMode="auto">
            <a:xfrm>
              <a:off x="2898918" y="3529609"/>
              <a:ext cx="1390676" cy="1270068"/>
            </a:xfrm>
            <a:prstGeom prst="rect">
              <a:avLst/>
            </a:prstGeom>
            <a:pattFill prst="lgCheck">
              <a:fgClr>
                <a:schemeClr val="accent4">
                  <a:lumMod val="75000"/>
                </a:schemeClr>
              </a:fgClr>
              <a:bgClr>
                <a:prstClr val="white"/>
              </a:bgClr>
            </a:patt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1" i="0" u="none" strike="noStrike" cap="none" normalizeH="0" baseline="0">
                <a:ln>
                  <a:noFill/>
                </a:ln>
                <a:solidFill>
                  <a:schemeClr val="accent1"/>
                </a:solidFill>
                <a:effectLst/>
                <a:latin typeface="Arial" pitchFamily="-109" charset="0"/>
              </a:endParaRPr>
            </a:p>
          </p:txBody>
        </p:sp>
        <p:cxnSp>
          <p:nvCxnSpPr>
            <p:cNvPr id="12" name="Straight Arrow Connector 11"/>
            <p:cNvCxnSpPr>
              <a:endCxn id="9" idx="1"/>
            </p:cNvCxnSpPr>
            <p:nvPr/>
          </p:nvCxnSpPr>
          <p:spPr bwMode="auto">
            <a:xfrm>
              <a:off x="1535690" y="3529609"/>
              <a:ext cx="745696" cy="0"/>
            </a:xfrm>
            <a:prstGeom prst="straightConnector1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13" name="Straight Arrow Connector 12"/>
            <p:cNvCxnSpPr>
              <a:stCxn id="6" idx="1"/>
              <a:endCxn id="11" idx="3"/>
            </p:cNvCxnSpPr>
            <p:nvPr/>
          </p:nvCxnSpPr>
          <p:spPr bwMode="auto">
            <a:xfrm flipH="1">
              <a:off x="4289594" y="3116098"/>
              <a:ext cx="2237088" cy="1048545"/>
            </a:xfrm>
            <a:prstGeom prst="straightConnector1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14" name="Straight Arrow Connector 13"/>
            <p:cNvCxnSpPr>
              <a:stCxn id="7" idx="1"/>
              <a:endCxn id="10" idx="3"/>
            </p:cNvCxnSpPr>
            <p:nvPr/>
          </p:nvCxnSpPr>
          <p:spPr bwMode="auto">
            <a:xfrm flipH="1">
              <a:off x="5544481" y="4715785"/>
              <a:ext cx="839276" cy="739642"/>
            </a:xfrm>
            <a:prstGeom prst="straightConnector1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sp>
        <p:nvSpPr>
          <p:cNvPr id="18" name="Rectangle 17"/>
          <p:cNvSpPr/>
          <p:nvPr/>
        </p:nvSpPr>
        <p:spPr>
          <a:xfrm>
            <a:off x="457200" y="5997619"/>
            <a:ext cx="605964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Scott French, Y. </a:t>
            </a:r>
            <a:r>
              <a:rPr lang="en-US" sz="1600" dirty="0" err="1"/>
              <a:t>Zheng</a:t>
            </a:r>
            <a:r>
              <a:rPr lang="en-US" sz="1600" dirty="0"/>
              <a:t>, B. </a:t>
            </a:r>
            <a:r>
              <a:rPr lang="en-US" sz="1600" dirty="0" err="1"/>
              <a:t>Romanowicz</a:t>
            </a:r>
            <a:r>
              <a:rPr lang="en-US" sz="1600" dirty="0"/>
              <a:t>, K. Yelick</a:t>
            </a:r>
          </a:p>
        </p:txBody>
      </p:sp>
      <p:pic>
        <p:nvPicPr>
          <p:cNvPr id="19" name="Picture 18" descr="strong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4053" y="1533660"/>
            <a:ext cx="4191000" cy="3143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1059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i="1" dirty="0" smtClean="0"/>
              <a:t>Unstructured, Graph-based, Data analytics problem:  </a:t>
            </a:r>
            <a:br>
              <a:rPr lang="en-US" i="1" dirty="0" smtClean="0"/>
            </a:br>
            <a:r>
              <a:rPr lang="en-US" i="1" dirty="0" smtClean="0"/>
              <a:t>De novo </a:t>
            </a:r>
            <a:r>
              <a:rPr lang="en-US" dirty="0" smtClean="0"/>
              <a:t>Genome Assembly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 smtClean="0"/>
              <a:t>DNA sequence consists of 4 bases</a:t>
            </a:r>
            <a:r>
              <a:rPr lang="en-US" sz="2400" dirty="0" smtClean="0"/>
              <a:t>: </a:t>
            </a:r>
            <a:r>
              <a:rPr lang="en-US" sz="2400" dirty="0"/>
              <a:t>A/C/G/</a:t>
            </a:r>
            <a:r>
              <a:rPr lang="en-US" sz="2400" dirty="0" smtClean="0"/>
              <a:t>T</a:t>
            </a:r>
          </a:p>
          <a:p>
            <a:endParaRPr lang="en-US" sz="2400" dirty="0" smtClean="0"/>
          </a:p>
          <a:p>
            <a:r>
              <a:rPr lang="en-US" sz="2400" b="1" dirty="0"/>
              <a:t>Read</a:t>
            </a:r>
            <a:r>
              <a:rPr lang="en-US" sz="2400" dirty="0"/>
              <a:t>: short fragment of DNA sequence that can be read by a DNA sequencing </a:t>
            </a:r>
            <a:r>
              <a:rPr lang="en-US" sz="2400" dirty="0" smtClean="0"/>
              <a:t>technology – can’t read whole DNA at once.</a:t>
            </a:r>
          </a:p>
          <a:p>
            <a:endParaRPr lang="en-US" sz="2400" b="1" dirty="0" smtClean="0">
              <a:latin typeface="Arial" charset="0"/>
            </a:endParaRPr>
          </a:p>
          <a:p>
            <a:r>
              <a:rPr lang="en-US" sz="2400" b="1" dirty="0" smtClean="0">
                <a:latin typeface="Arial" charset="0"/>
              </a:rPr>
              <a:t>De novo genome assembly: </a:t>
            </a:r>
            <a:r>
              <a:rPr lang="en-US" sz="2400" dirty="0" smtClean="0">
                <a:latin typeface="Arial" charset="0"/>
              </a:rPr>
              <a:t>Reconstruct an unknown genome from a collection of short reads.</a:t>
            </a:r>
          </a:p>
          <a:p>
            <a:pPr lvl="1"/>
            <a:r>
              <a:rPr lang="en-US" sz="2000" dirty="0"/>
              <a:t>Constructing a jigsaw puzzle without </a:t>
            </a:r>
            <a:r>
              <a:rPr lang="en-US" sz="2000" dirty="0" smtClean="0"/>
              <a:t>having the </a:t>
            </a:r>
            <a:r>
              <a:rPr lang="en-US" sz="2000" dirty="0"/>
              <a:t>picture on the box</a:t>
            </a:r>
            <a:endParaRPr lang="en-US" sz="2000" b="1" dirty="0">
              <a:latin typeface="Arial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1588" y="5143107"/>
            <a:ext cx="2203425" cy="157981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2621" y="5143106"/>
            <a:ext cx="1846341" cy="1524913"/>
          </a:xfrm>
          <a:prstGeom prst="rect">
            <a:avLst/>
          </a:prstGeom>
        </p:spPr>
      </p:pic>
      <p:sp>
        <p:nvSpPr>
          <p:cNvPr id="10" name="Multiply 9"/>
          <p:cNvSpPr/>
          <p:nvPr/>
        </p:nvSpPr>
        <p:spPr>
          <a:xfrm>
            <a:off x="457200" y="4413767"/>
            <a:ext cx="4840758" cy="3030534"/>
          </a:xfrm>
          <a:prstGeom prst="mathMultiply">
            <a:avLst>
              <a:gd name="adj1" fmla="val 1463"/>
            </a:avLst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681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1451"/>
            <a:ext cx="9113967" cy="787852"/>
          </a:xfrm>
        </p:spPr>
        <p:txBody>
          <a:bodyPr>
            <a:noAutofit/>
          </a:bodyPr>
          <a:lstStyle/>
          <a:p>
            <a:pPr algn="ctr"/>
            <a:r>
              <a:rPr lang="en-US" sz="3400" dirty="0" smtClean="0"/>
              <a:t>Strong scaling (human genome) on Cray XC30</a:t>
            </a:r>
            <a:endParaRPr lang="en-US" sz="3400" dirty="0"/>
          </a:p>
        </p:txBody>
      </p:sp>
      <p:sp>
        <p:nvSpPr>
          <p:cNvPr id="10" name="TextBox 9"/>
          <p:cNvSpPr txBox="1"/>
          <p:nvPr/>
        </p:nvSpPr>
        <p:spPr>
          <a:xfrm>
            <a:off x="12829" y="5931303"/>
            <a:ext cx="91440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dirty="0" smtClean="0"/>
              <a:t>Complete assembly of human genome in </a:t>
            </a:r>
            <a:r>
              <a:rPr lang="en-US" b="1" dirty="0"/>
              <a:t>4</a:t>
            </a:r>
            <a:r>
              <a:rPr lang="en-US" b="1" dirty="0" smtClean="0"/>
              <a:t> minutes using 23K cores.</a:t>
            </a:r>
          </a:p>
          <a:p>
            <a:pPr marL="342900" indent="-342900">
              <a:buFont typeface="Arial"/>
              <a:buChar char="•"/>
            </a:pPr>
            <a:r>
              <a:rPr lang="en-US" b="1" dirty="0" smtClean="0"/>
              <a:t>700</a:t>
            </a:r>
            <a:r>
              <a:rPr lang="en-US" b="1" kern="1200" dirty="0" smtClean="0"/>
              <a:t>x speedup over </a:t>
            </a:r>
            <a:r>
              <a:rPr lang="en-US" dirty="0" smtClean="0"/>
              <a:t>o</a:t>
            </a:r>
            <a:r>
              <a:rPr lang="en-US" kern="1200" dirty="0" smtClean="0"/>
              <a:t>riginal </a:t>
            </a:r>
            <a:r>
              <a:rPr lang="en-US" kern="1200" dirty="0" err="1" smtClean="0"/>
              <a:t>Meraculous</a:t>
            </a:r>
            <a:r>
              <a:rPr lang="en-US" kern="1200" dirty="0" smtClean="0"/>
              <a:t> (took </a:t>
            </a:r>
            <a:r>
              <a:rPr lang="en-US" b="1" kern="1200" dirty="0" smtClean="0"/>
              <a:t>2,880 minutes </a:t>
            </a:r>
            <a:r>
              <a:rPr lang="en-US" dirty="0" smtClean="0"/>
              <a:t>on</a:t>
            </a:r>
            <a:r>
              <a:rPr lang="en-US" kern="1200" dirty="0" smtClean="0"/>
              <a:t> large shared memory with some Perl code)</a:t>
            </a:r>
            <a:r>
              <a:rPr lang="en-US" dirty="0" smtClean="0"/>
              <a:t>; Some problems (wheat, squid, only run on </a:t>
            </a:r>
            <a:r>
              <a:rPr lang="en-US" dirty="0" err="1" smtClean="0"/>
              <a:t>HipMer</a:t>
            </a:r>
            <a:r>
              <a:rPr lang="en-US" dirty="0" smtClean="0"/>
              <a:t> version)</a:t>
            </a:r>
            <a:endParaRPr lang="en-US" kern="1200" dirty="0"/>
          </a:p>
        </p:txBody>
      </p:sp>
      <p:pic>
        <p:nvPicPr>
          <p:cNvPr id="8" name="Picture 7" descr="strong_human_total_new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363" y="1153265"/>
            <a:ext cx="6250437" cy="446459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099430" y="1153265"/>
            <a:ext cx="2057400" cy="646331"/>
          </a:xfrm>
          <a:prstGeom prst="rect">
            <a:avLst/>
          </a:prstGeom>
          <a:solidFill>
            <a:srgbClr val="EB7D7D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Makes unsolvable problems solvable!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8436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Communication is the most expensive thing computers do</a:t>
            </a:r>
          </a:p>
          <a:p>
            <a:pPr lvl="1"/>
            <a:r>
              <a:rPr lang="en-US" dirty="0" smtClean="0"/>
              <a:t>Memory</a:t>
            </a:r>
          </a:p>
          <a:p>
            <a:pPr lvl="1"/>
            <a:r>
              <a:rPr lang="en-US" dirty="0" smtClean="0"/>
              <a:t>Network </a:t>
            </a:r>
          </a:p>
          <a:p>
            <a:r>
              <a:rPr lang="en-US" dirty="0" smtClean="0"/>
              <a:t>Compilers</a:t>
            </a:r>
          </a:p>
          <a:p>
            <a:pPr lvl="1"/>
            <a:r>
              <a:rPr lang="en-US" dirty="0" smtClean="0"/>
              <a:t>Domain specific languages simplify program analysis</a:t>
            </a:r>
          </a:p>
          <a:p>
            <a:pPr lvl="1"/>
            <a:r>
              <a:rPr lang="en-US" dirty="0" err="1" smtClean="0"/>
              <a:t>Autotuning</a:t>
            </a:r>
            <a:r>
              <a:rPr lang="en-US" dirty="0" smtClean="0"/>
              <a:t> helps identify optimizations</a:t>
            </a:r>
          </a:p>
          <a:p>
            <a:r>
              <a:rPr lang="en-US" dirty="0" smtClean="0"/>
              <a:t>PGAS and one-sided communication can help lower costs</a:t>
            </a:r>
          </a:p>
          <a:p>
            <a:pPr lvl="1"/>
            <a:r>
              <a:rPr lang="en-US" dirty="0" smtClean="0"/>
              <a:t>Better match to RDMA hardware</a:t>
            </a:r>
          </a:p>
          <a:p>
            <a:pPr lvl="1"/>
            <a:r>
              <a:rPr lang="en-US" dirty="0" smtClean="0"/>
              <a:t>Also supports applications with irregular accesses</a:t>
            </a:r>
          </a:p>
          <a:p>
            <a:r>
              <a:rPr lang="en-US" dirty="0" smtClean="0"/>
              <a:t>Algorithms can avoid communication</a:t>
            </a:r>
          </a:p>
          <a:p>
            <a:pPr lvl="1"/>
            <a:r>
              <a:rPr lang="en-US" dirty="0" smtClean="0"/>
              <a:t>Both data volume (bandwidth) and number of messages (latency)</a:t>
            </a:r>
          </a:p>
          <a:p>
            <a:pPr lvl="1"/>
            <a:r>
              <a:rPr lang="en-US" dirty="0" smtClean="0"/>
              <a:t>Probably optimal and faster (more scalable) in practice</a:t>
            </a:r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F7F0FD8-C4D8-4FC8-ACE5-C8022F3C3BAB}" type="slidenum">
              <a:rPr lang="en-US" smtClean="0"/>
              <a:pPr/>
              <a:t>37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Moore’s Law End Game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552294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100000">
                <a:srgbClr val="FFFFFF"/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sz="3600" kern="400" dirty="0">
              <a:solidFill>
                <a:srgbClr val="194963"/>
              </a:solidFill>
              <a:latin typeface="Helvetica Neue Condensed Bold"/>
            </a:endParaRPr>
          </a:p>
        </p:txBody>
      </p:sp>
      <p:pic>
        <p:nvPicPr>
          <p:cNvPr id="10" name="Picture 9" descr="CRT-2015.png"/>
          <p:cNvPicPr>
            <a:picLocks noChangeAspect="1"/>
          </p:cNvPicPr>
          <p:nvPr/>
        </p:nvPicPr>
        <p:blipFill rotWithShape="1">
          <a:blip r:embed="rId3">
            <a:lum/>
            <a:alphaModFix/>
          </a:blip>
          <a:srcRect l="2883" t="7757" r="-2927" b="16696"/>
          <a:stretch/>
        </p:blipFill>
        <p:spPr>
          <a:xfrm>
            <a:off x="0" y="0"/>
            <a:ext cx="9427464" cy="68884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" y="6181337"/>
            <a:ext cx="9152468" cy="676663"/>
          </a:xfrm>
          <a:prstGeom prst="rect">
            <a:avLst/>
          </a:prstGeom>
          <a:solidFill>
            <a:schemeClr val="bg1">
              <a:lumMod val="85000"/>
              <a:alpha val="62000"/>
            </a:schemeClr>
          </a:solidFill>
          <a:effectLst/>
        </p:spPr>
        <p:txBody>
          <a:bodyPr wrap="square" lIns="0" rIns="0" rtlCol="0">
            <a:normAutofit/>
          </a:bodyPr>
          <a:lstStyle/>
          <a:p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724400" y="1219200"/>
            <a:ext cx="3810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defTabSz="457082"/>
            <a:r>
              <a:rPr lang="en-US" sz="44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Helvetica Neue Condensed Bold"/>
                <a:cs typeface="Franklin Gothic Book"/>
              </a:rPr>
              <a:t>Thank you!</a:t>
            </a:r>
          </a:p>
        </p:txBody>
      </p:sp>
      <p:pic>
        <p:nvPicPr>
          <p:cNvPr id="11" name="Picture 10" descr="CMYK_Color-Seal_Green-Mark_SC_Horizontal.eps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9978" y="6312365"/>
            <a:ext cx="2089658" cy="469731"/>
          </a:xfrm>
          <a:prstGeom prst="rect">
            <a:avLst/>
          </a:prstGeom>
          <a:effectLst>
            <a:reflection stA="28000" endPos="46000" dir="5400000" sy="-100000" algn="bl" rotWithShape="0"/>
          </a:effectLst>
        </p:spPr>
      </p:pic>
      <p:pic>
        <p:nvPicPr>
          <p:cNvPr id="12" name="Picture 11" descr="Berkeley_Lab_Logo_Small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843" y="6255645"/>
            <a:ext cx="519196" cy="526451"/>
          </a:xfrm>
          <a:prstGeom prst="rect">
            <a:avLst/>
          </a:prstGeom>
          <a:effectLst>
            <a:reflection stA="28000" endPos="46000" dir="5400000" sy="-100000" algn="bl"/>
          </a:effectLst>
        </p:spPr>
      </p:pic>
    </p:spTree>
    <p:extLst>
      <p:ext uri="{BB962C8B-B14F-4D97-AF65-F5344CB8AC3E}">
        <p14:creationId xmlns:p14="http://schemas.microsoft.com/office/powerpoint/2010/main" val="3394738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asic_Gree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DOESC template 8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0000FF"/>
    </a:hlink>
    <a:folHlink>
      <a:srgbClr val="B2B2B2"/>
    </a:folHlink>
  </a:clrScheme>
  <a:fontScheme name="DOESC template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48753</TotalTime>
  <Words>3587</Words>
  <Application>Microsoft Macintosh PowerPoint</Application>
  <PresentationFormat>On-screen Show (4:3)</PresentationFormat>
  <Paragraphs>554</Paragraphs>
  <Slides>38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Basic_Green</vt:lpstr>
      <vt:lpstr>PowerPoint Presentation</vt:lpstr>
      <vt:lpstr>Science at the Boundary of Simulation and Observation</vt:lpstr>
      <vt:lpstr>Hardware Trend: More Parallelism at Lower Levels</vt:lpstr>
      <vt:lpstr>Data Movement is Expensive</vt:lpstr>
      <vt:lpstr>Data Movement is Expensive</vt:lpstr>
      <vt:lpstr>Summary</vt:lpstr>
      <vt:lpstr>Compilers and Autotuning</vt:lpstr>
      <vt:lpstr>Autotuning: Write Code Generators</vt:lpstr>
      <vt:lpstr>Libraries vs. DSLs (domain-specific languages)</vt:lpstr>
      <vt:lpstr>Approach: Small Compiler for Small Language</vt:lpstr>
      <vt:lpstr>Snowflake Performance</vt:lpstr>
      <vt:lpstr>   DSLs popular outside scientific computing</vt:lpstr>
      <vt:lpstr>Algorithms for the Hardware</vt:lpstr>
      <vt:lpstr>Beyond Domain Decomposition 2.5D Matrix Multiply on BG/P, 16K nodes / 64K cores</vt:lpstr>
      <vt:lpstr>Deconstructing 2.5D Matrix Multiply Solomonick &amp; Demmel</vt:lpstr>
      <vt:lpstr>Using .5D ideas on N-body</vt:lpstr>
      <vt:lpstr>Communication Avoiding 2-way N-body  (using a “1.5D” decomposition)</vt:lpstr>
      <vt:lpstr>Less Communication..</vt:lpstr>
      <vt:lpstr>Strong Scaling</vt:lpstr>
      <vt:lpstr>Challenge: Symmetry &amp; Load Balance</vt:lpstr>
      <vt:lpstr>3-Way N-Body Speedup</vt:lpstr>
      <vt:lpstr>Perfect Strong Scaling</vt:lpstr>
      <vt:lpstr>Sparse-Dense Matrix Multiply Too!</vt:lpstr>
      <vt:lpstr>100x Improvement</vt:lpstr>
      <vt:lpstr>Linear Algebra is important to Machine Learning too!</vt:lpstr>
      <vt:lpstr>Overhead Can’t be Tolerated</vt:lpstr>
      <vt:lpstr>PGAS: A programming model for exascale</vt:lpstr>
      <vt:lpstr>One-Sided Communication is Closer to Hardware</vt:lpstr>
      <vt:lpstr>One-sided PGAS (UPC++) in AMR</vt:lpstr>
      <vt:lpstr>Avoid Unnecessary Synchronization</vt:lpstr>
      <vt:lpstr>Sources of Unnecessary Synchronization</vt:lpstr>
      <vt:lpstr>Asynchronous Sparse Cholesky in UPC++</vt:lpstr>
      <vt:lpstr>Whole-Mantle Seismic Model Using UPC++</vt:lpstr>
      <vt:lpstr>Data Fusion for Observation with Simulation</vt:lpstr>
      <vt:lpstr>Unstructured, Graph-based, Data analytics problem:   De novo Genome Assembly</vt:lpstr>
      <vt:lpstr>Strong scaling (human genome) on Cray XC30</vt:lpstr>
      <vt:lpstr>Summary</vt:lpstr>
      <vt:lpstr>PowerPoint Presentation</vt:lpstr>
    </vt:vector>
  </TitlesOfParts>
  <Company>Office of Science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ASCR Update August 24, 2010</dc:title>
  <dc:creator>hellaba</dc:creator>
  <cp:lastModifiedBy>Kathy</cp:lastModifiedBy>
  <cp:revision>757</cp:revision>
  <dcterms:created xsi:type="dcterms:W3CDTF">2012-05-20T17:35:52Z</dcterms:created>
  <dcterms:modified xsi:type="dcterms:W3CDTF">2016-10-28T01:31:03Z</dcterms:modified>
</cp:coreProperties>
</file>