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mp4" ContentType="video/unknown"/>
  <Default Extension="rels" ContentType="application/vnd.openxmlformats-package.relationships+xml"/>
  <Default Extension="tif" ContentType="image/t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notesSlides/notesSlide2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embeddings/oleObject1.bin" ContentType="application/vnd.openxmlformats-officedocument.oleObject"/>
  <Override PartName="/ppt/notesSlides/notesSlide23.xml" ContentType="application/vnd.openxmlformats-officedocument.presentationml.notesSlide+xml"/>
  <Override PartName="/ppt/charts/chart5.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9"/>
  </p:notesMasterIdLst>
  <p:handoutMasterIdLst>
    <p:handoutMasterId r:id="rId70"/>
  </p:handoutMasterIdLst>
  <p:sldIdLst>
    <p:sldId id="463" r:id="rId2"/>
    <p:sldId id="520" r:id="rId3"/>
    <p:sldId id="537" r:id="rId4"/>
    <p:sldId id="548" r:id="rId5"/>
    <p:sldId id="517" r:id="rId6"/>
    <p:sldId id="547" r:id="rId7"/>
    <p:sldId id="542" r:id="rId8"/>
    <p:sldId id="530" r:id="rId9"/>
    <p:sldId id="541" r:id="rId10"/>
    <p:sldId id="525" r:id="rId11"/>
    <p:sldId id="603" r:id="rId12"/>
    <p:sldId id="529" r:id="rId13"/>
    <p:sldId id="602" r:id="rId14"/>
    <p:sldId id="507" r:id="rId15"/>
    <p:sldId id="591" r:id="rId16"/>
    <p:sldId id="592" r:id="rId17"/>
    <p:sldId id="593" r:id="rId18"/>
    <p:sldId id="500" r:id="rId19"/>
    <p:sldId id="502" r:id="rId20"/>
    <p:sldId id="545" r:id="rId21"/>
    <p:sldId id="546" r:id="rId22"/>
    <p:sldId id="544" r:id="rId23"/>
    <p:sldId id="598" r:id="rId24"/>
    <p:sldId id="599" r:id="rId25"/>
    <p:sldId id="473" r:id="rId26"/>
    <p:sldId id="580" r:id="rId27"/>
    <p:sldId id="581" r:id="rId28"/>
    <p:sldId id="554" r:id="rId29"/>
    <p:sldId id="586" r:id="rId30"/>
    <p:sldId id="587" r:id="rId31"/>
    <p:sldId id="588" r:id="rId32"/>
    <p:sldId id="590" r:id="rId33"/>
    <p:sldId id="600" r:id="rId34"/>
    <p:sldId id="604" r:id="rId35"/>
    <p:sldId id="608" r:id="rId36"/>
    <p:sldId id="610" r:id="rId37"/>
    <p:sldId id="613" r:id="rId38"/>
    <p:sldId id="611" r:id="rId39"/>
    <p:sldId id="605" r:id="rId40"/>
    <p:sldId id="601" r:id="rId41"/>
    <p:sldId id="555" r:id="rId42"/>
    <p:sldId id="556" r:id="rId43"/>
    <p:sldId id="559" r:id="rId44"/>
    <p:sldId id="557" r:id="rId45"/>
    <p:sldId id="558" r:id="rId46"/>
    <p:sldId id="614" r:id="rId47"/>
    <p:sldId id="594" r:id="rId48"/>
    <p:sldId id="595" r:id="rId49"/>
    <p:sldId id="561" r:id="rId50"/>
    <p:sldId id="562" r:id="rId51"/>
    <p:sldId id="563" r:id="rId52"/>
    <p:sldId id="564" r:id="rId53"/>
    <p:sldId id="565" r:id="rId54"/>
    <p:sldId id="566" r:id="rId55"/>
    <p:sldId id="567" r:id="rId56"/>
    <p:sldId id="597" r:id="rId57"/>
    <p:sldId id="568" r:id="rId58"/>
    <p:sldId id="569" r:id="rId59"/>
    <p:sldId id="570" r:id="rId60"/>
    <p:sldId id="571" r:id="rId61"/>
    <p:sldId id="572" r:id="rId62"/>
    <p:sldId id="615" r:id="rId63"/>
    <p:sldId id="616" r:id="rId64"/>
    <p:sldId id="617" r:id="rId65"/>
    <p:sldId id="620" r:id="rId66"/>
    <p:sldId id="621" r:id="rId67"/>
    <p:sldId id="584"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69CFC79-3D3C-F944-8CC4-B9A2A94FD7C8}">
          <p14:sldIdLst>
            <p14:sldId id="463"/>
            <p14:sldId id="520"/>
            <p14:sldId id="537"/>
            <p14:sldId id="548"/>
            <p14:sldId id="517"/>
            <p14:sldId id="547"/>
            <p14:sldId id="542"/>
            <p14:sldId id="530"/>
            <p14:sldId id="541"/>
            <p14:sldId id="525"/>
            <p14:sldId id="603"/>
            <p14:sldId id="529"/>
            <p14:sldId id="602"/>
            <p14:sldId id="507"/>
            <p14:sldId id="591"/>
            <p14:sldId id="592"/>
            <p14:sldId id="593"/>
            <p14:sldId id="500"/>
            <p14:sldId id="502"/>
            <p14:sldId id="545"/>
            <p14:sldId id="546"/>
            <p14:sldId id="544"/>
            <p14:sldId id="598"/>
            <p14:sldId id="599"/>
            <p14:sldId id="473"/>
            <p14:sldId id="580"/>
            <p14:sldId id="581"/>
            <p14:sldId id="554"/>
            <p14:sldId id="586"/>
            <p14:sldId id="587"/>
            <p14:sldId id="588"/>
            <p14:sldId id="590"/>
            <p14:sldId id="600"/>
            <p14:sldId id="604"/>
            <p14:sldId id="608"/>
            <p14:sldId id="610"/>
            <p14:sldId id="613"/>
            <p14:sldId id="611"/>
            <p14:sldId id="605"/>
            <p14:sldId id="601"/>
            <p14:sldId id="555"/>
            <p14:sldId id="556"/>
            <p14:sldId id="559"/>
            <p14:sldId id="557"/>
            <p14:sldId id="558"/>
            <p14:sldId id="614"/>
            <p14:sldId id="594"/>
            <p14:sldId id="595"/>
            <p14:sldId id="561"/>
            <p14:sldId id="562"/>
            <p14:sldId id="563"/>
            <p14:sldId id="564"/>
            <p14:sldId id="565"/>
            <p14:sldId id="566"/>
            <p14:sldId id="567"/>
            <p14:sldId id="597"/>
            <p14:sldId id="568"/>
            <p14:sldId id="569"/>
            <p14:sldId id="570"/>
            <p14:sldId id="571"/>
            <p14:sldId id="572"/>
            <p14:sldId id="615"/>
            <p14:sldId id="616"/>
            <p14:sldId id="617"/>
            <p14:sldId id="620"/>
            <p14:sldId id="621"/>
            <p14:sldId id="58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6BB5"/>
    <a:srgbClr val="283F6B"/>
    <a:srgbClr val="334C57"/>
    <a:srgbClr val="6A341C"/>
    <a:srgbClr val="733006"/>
    <a:srgbClr val="49325A"/>
    <a:srgbClr val="552C71"/>
    <a:srgbClr val="4A2661"/>
    <a:srgbClr val="C5E2C3"/>
    <a:srgbClr val="4AAB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685" autoAdjust="0"/>
  </p:normalViewPr>
  <p:slideViewPr>
    <p:cSldViewPr snapToGrid="0" snapToObjects="1" showGuides="1">
      <p:cViewPr varScale="1">
        <p:scale>
          <a:sx n="79" d="100"/>
          <a:sy n="79" d="100"/>
        </p:scale>
        <p:origin x="-1368" y="-10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853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notesMaster" Target="notesMasters/notes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handoutMaster" Target="handoutMasters/handoutMaster1.xml"/><Relationship Id="rId71" Type="http://schemas.openxmlformats.org/officeDocument/2006/relationships/printerSettings" Target="printerSettings/printerSettings1.bin"/><Relationship Id="rId7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yelick:Kathy:research:arch_eval:DataGrowth.2013100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yelick:Google%20Drive:00KathyPrivate:research:MRI%20Platform%20Comparison-2017101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yelick:Google%20Drive:00KathyPrivate:NERSC:Allocations:AllProjects2015.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embeddings/oleObject1.bin"/></Relationships>
</file>

<file path=ppt/charts/_rels/chart5.xml.rels><?xml version="1.0" encoding="UTF-8" standalone="yes"?>
<Relationships xmlns="http://schemas.openxmlformats.org/package/2006/relationships"><Relationship Id="rId1" Type="http://schemas.openxmlformats.org/officeDocument/2006/relationships/oleObject" Target="file://localhost/Users/penpornk/Documents/Berkeley/Iowa%20State%20U/cpumemgap.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590884109284997"/>
          <c:y val="0.0460176991150442"/>
          <c:w val="0.893931723299688"/>
          <c:h val="0.86425977283813"/>
        </c:manualLayout>
      </c:layout>
      <c:lineChart>
        <c:grouping val="standard"/>
        <c:varyColors val="0"/>
        <c:ser>
          <c:idx val="0"/>
          <c:order val="0"/>
          <c:tx>
            <c:strRef>
              <c:f>Sheet1!$A$8</c:f>
              <c:strCache>
                <c:ptCount val="1"/>
                <c:pt idx="0">
                  <c:v>Detector</c:v>
                </c:pt>
              </c:strCache>
            </c:strRef>
          </c:tx>
          <c:spPr>
            <a:ln>
              <a:solidFill>
                <a:srgbClr val="FF00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Sheet1!$B$8:$G$8</c:f>
              <c:numCache>
                <c:formatCode>General</c:formatCode>
                <c:ptCount val="6"/>
                <c:pt idx="0">
                  <c:v>1.0</c:v>
                </c:pt>
                <c:pt idx="1">
                  <c:v>1.73</c:v>
                </c:pt>
                <c:pt idx="2">
                  <c:v>2.9929</c:v>
                </c:pt>
                <c:pt idx="3">
                  <c:v>5.177716999999981</c:v>
                </c:pt>
                <c:pt idx="4">
                  <c:v>8.95745041</c:v>
                </c:pt>
                <c:pt idx="5">
                  <c:v>15.4963892093</c:v>
                </c:pt>
              </c:numCache>
            </c:numRef>
          </c:val>
          <c:smooth val="0"/>
        </c:ser>
        <c:ser>
          <c:idx val="1"/>
          <c:order val="1"/>
          <c:tx>
            <c:strRef>
              <c:f>Sheet1!$A$9</c:f>
              <c:strCache>
                <c:ptCount val="1"/>
                <c:pt idx="0">
                  <c:v>Sequencer</c:v>
                </c:pt>
              </c:strCache>
            </c:strRef>
          </c:tx>
          <c:spPr>
            <a:ln>
              <a:solidFill>
                <a:schemeClr val="bg2">
                  <a:lumMod val="50000"/>
                </a:schemeClr>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Sheet1!$B$9:$G$9</c:f>
              <c:numCache>
                <c:formatCode>General</c:formatCode>
                <c:ptCount val="6"/>
                <c:pt idx="0">
                  <c:v>1.0</c:v>
                </c:pt>
                <c:pt idx="1">
                  <c:v>3.0</c:v>
                </c:pt>
                <c:pt idx="2">
                  <c:v>3.9</c:v>
                </c:pt>
                <c:pt idx="3">
                  <c:v>5.07</c:v>
                </c:pt>
                <c:pt idx="4">
                  <c:v>6.591</c:v>
                </c:pt>
                <c:pt idx="5">
                  <c:v>8.568300000000001</c:v>
                </c:pt>
              </c:numCache>
            </c:numRef>
          </c:val>
          <c:smooth val="0"/>
        </c:ser>
        <c:ser>
          <c:idx val="2"/>
          <c:order val="2"/>
          <c:tx>
            <c:strRef>
              <c:f>Sheet1!$A$10</c:f>
              <c:strCache>
                <c:ptCount val="1"/>
                <c:pt idx="0">
                  <c:v>Processor</c:v>
                </c:pt>
              </c:strCache>
            </c:strRef>
          </c:tx>
          <c:spPr>
            <a:ln>
              <a:solidFill>
                <a:srgbClr val="00B5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Sheet1!$B$10:$G$10</c:f>
              <c:numCache>
                <c:formatCode>General</c:formatCode>
                <c:ptCount val="6"/>
                <c:pt idx="0">
                  <c:v>1.0</c:v>
                </c:pt>
                <c:pt idx="1">
                  <c:v>1.365</c:v>
                </c:pt>
                <c:pt idx="2">
                  <c:v>1.863225</c:v>
                </c:pt>
                <c:pt idx="3">
                  <c:v>2.543302125</c:v>
                </c:pt>
                <c:pt idx="4">
                  <c:v>3.471607400624999</c:v>
                </c:pt>
                <c:pt idx="5">
                  <c:v>4.73874410185313</c:v>
                </c:pt>
              </c:numCache>
            </c:numRef>
          </c:val>
          <c:smooth val="0"/>
        </c:ser>
        <c:ser>
          <c:idx val="3"/>
          <c:order val="3"/>
          <c:tx>
            <c:strRef>
              <c:f>Sheet1!$A$11</c:f>
              <c:strCache>
                <c:ptCount val="1"/>
                <c:pt idx="0">
                  <c:v>Memory</c:v>
                </c:pt>
              </c:strCache>
            </c:strRef>
          </c:tx>
          <c:spPr>
            <a:ln>
              <a:solidFill>
                <a:srgbClr val="3366FF"/>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Sheet1!$B$11:$G$11</c:f>
              <c:numCache>
                <c:formatCode>General</c:formatCode>
                <c:ptCount val="6"/>
                <c:pt idx="0">
                  <c:v>1.0</c:v>
                </c:pt>
                <c:pt idx="1">
                  <c:v>1.2</c:v>
                </c:pt>
                <c:pt idx="2">
                  <c:v>1.44</c:v>
                </c:pt>
                <c:pt idx="3">
                  <c:v>1.728</c:v>
                </c:pt>
                <c:pt idx="4">
                  <c:v>2.0736</c:v>
                </c:pt>
                <c:pt idx="5">
                  <c:v>2.48832</c:v>
                </c:pt>
              </c:numCache>
            </c:numRef>
          </c:val>
          <c:smooth val="0"/>
        </c:ser>
        <c:dLbls>
          <c:showLegendKey val="0"/>
          <c:showVal val="0"/>
          <c:showCatName val="0"/>
          <c:showSerName val="0"/>
          <c:showPercent val="0"/>
          <c:showBubbleSize val="0"/>
        </c:dLbls>
        <c:marker val="1"/>
        <c:smooth val="0"/>
        <c:axId val="-1996860344"/>
        <c:axId val="-1996857224"/>
      </c:lineChart>
      <c:catAx>
        <c:axId val="-1996860344"/>
        <c:scaling>
          <c:orientation val="minMax"/>
        </c:scaling>
        <c:delete val="0"/>
        <c:axPos val="b"/>
        <c:numFmt formatCode="General" sourceLinked="1"/>
        <c:majorTickMark val="out"/>
        <c:minorTickMark val="none"/>
        <c:tickLblPos val="nextTo"/>
        <c:txPr>
          <a:bodyPr/>
          <a:lstStyle/>
          <a:p>
            <a:pPr>
              <a:defRPr sz="1400"/>
            </a:pPr>
            <a:endParaRPr lang="en-US"/>
          </a:p>
        </c:txPr>
        <c:crossAx val="-1996857224"/>
        <c:crosses val="autoZero"/>
        <c:auto val="1"/>
        <c:lblAlgn val="ctr"/>
        <c:lblOffset val="100"/>
        <c:noMultiLvlLbl val="0"/>
      </c:catAx>
      <c:valAx>
        <c:axId val="-1996857224"/>
        <c:scaling>
          <c:orientation val="minMax"/>
        </c:scaling>
        <c:delete val="0"/>
        <c:axPos val="l"/>
        <c:majorGridlines/>
        <c:numFmt formatCode="General" sourceLinked="1"/>
        <c:majorTickMark val="out"/>
        <c:minorTickMark val="none"/>
        <c:tickLblPos val="nextTo"/>
        <c:txPr>
          <a:bodyPr/>
          <a:lstStyle/>
          <a:p>
            <a:pPr>
              <a:defRPr sz="1400"/>
            </a:pPr>
            <a:endParaRPr lang="en-US"/>
          </a:p>
        </c:txPr>
        <c:crossAx val="-1996860344"/>
        <c:crosses val="autoZero"/>
        <c:crossBetween val="between"/>
      </c:valAx>
    </c:plotArea>
    <c:legend>
      <c:legendPos val="r"/>
      <c:layout>
        <c:manualLayout>
          <c:xMode val="edge"/>
          <c:yMode val="edge"/>
          <c:x val="0.145413870246085"/>
          <c:y val="0.173749285764058"/>
          <c:w val="0.29082774049217"/>
          <c:h val="0.284359835551529"/>
        </c:manualLayout>
      </c:layout>
      <c:overlay val="0"/>
      <c:spPr>
        <a:solidFill>
          <a:schemeClr val="bg1"/>
        </a:solidFill>
      </c:spPr>
      <c:txPr>
        <a:bodyPr/>
        <a:lstStyle/>
        <a:p>
          <a:pPr>
            <a:defRPr sz="18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Optimized</a:t>
            </a:r>
            <a:r>
              <a:rPr lang="en-US" baseline="0"/>
              <a:t> MRI Pipeline</a:t>
            </a:r>
            <a:endParaRPr lang="en-US"/>
          </a:p>
        </c:rich>
      </c:tx>
      <c:layout/>
      <c:overlay val="0"/>
    </c:title>
    <c:autoTitleDeleted val="0"/>
    <c:plotArea>
      <c:layout>
        <c:manualLayout>
          <c:layoutTarget val="inner"/>
          <c:xMode val="edge"/>
          <c:yMode val="edge"/>
          <c:x val="0.0823938143549364"/>
          <c:y val="0.124655164124403"/>
          <c:w val="0.856406533918837"/>
          <c:h val="0.707703364981485"/>
        </c:manualLayout>
      </c:layout>
      <c:barChart>
        <c:barDir val="col"/>
        <c:grouping val="stacked"/>
        <c:varyColors val="0"/>
        <c:ser>
          <c:idx val="0"/>
          <c:order val="0"/>
          <c:tx>
            <c:strRef>
              <c:f>'mri - 8317'!$K$2</c:f>
              <c:strCache>
                <c:ptCount val="1"/>
                <c:pt idx="0">
                  <c:v>SpMM - maps</c:v>
                </c:pt>
              </c:strCache>
            </c:strRef>
          </c:tx>
          <c:spPr>
            <a:solidFill>
              <a:schemeClr val="accent3">
                <a:lumMod val="75000"/>
              </a:schemeClr>
            </a:solidFill>
          </c:spPr>
          <c:invertIfNegative val="0"/>
          <c:cat>
            <c:strRef>
              <c:f>'mri - 8317'!$J$4:$J$18</c:f>
              <c:strCache>
                <c:ptCount val="6"/>
                <c:pt idx="0">
                  <c:v>mkl</c:v>
                </c:pt>
                <c:pt idx="1">
                  <c:v>custom</c:v>
                </c:pt>
                <c:pt idx="2">
                  <c:v>mkl</c:v>
                </c:pt>
                <c:pt idx="3">
                  <c:v>custom</c:v>
                </c:pt>
                <c:pt idx="4">
                  <c:v>cusparse</c:v>
                </c:pt>
                <c:pt idx="5">
                  <c:v>custom</c:v>
                </c:pt>
              </c:strCache>
            </c:strRef>
          </c:cat>
          <c:val>
            <c:numRef>
              <c:f>'mri - 8317'!$K$4:$K$18</c:f>
              <c:numCache>
                <c:formatCode>#,##0.00</c:formatCode>
                <c:ptCount val="6"/>
                <c:pt idx="0">
                  <c:v>0.50895</c:v>
                </c:pt>
                <c:pt idx="1">
                  <c:v>0.095972</c:v>
                </c:pt>
                <c:pt idx="2">
                  <c:v>1.0212</c:v>
                </c:pt>
                <c:pt idx="3">
                  <c:v>0.077953</c:v>
                </c:pt>
                <c:pt idx="4">
                  <c:v>0.11742</c:v>
                </c:pt>
                <c:pt idx="5">
                  <c:v>0.01258</c:v>
                </c:pt>
              </c:numCache>
            </c:numRef>
          </c:val>
        </c:ser>
        <c:ser>
          <c:idx val="1"/>
          <c:order val="1"/>
          <c:tx>
            <c:strRef>
              <c:f>'mri - 8317'!$P$2</c:f>
              <c:strCache>
                <c:ptCount val="1"/>
                <c:pt idx="0">
                  <c:v>FFT</c:v>
                </c:pt>
              </c:strCache>
            </c:strRef>
          </c:tx>
          <c:spPr>
            <a:solidFill>
              <a:schemeClr val="bg2">
                <a:lumMod val="75000"/>
              </a:schemeClr>
            </a:solidFill>
          </c:spPr>
          <c:invertIfNegative val="0"/>
          <c:cat>
            <c:strRef>
              <c:f>'mri - 8317'!$J$4:$J$18</c:f>
              <c:strCache>
                <c:ptCount val="6"/>
                <c:pt idx="0">
                  <c:v>mkl</c:v>
                </c:pt>
                <c:pt idx="1">
                  <c:v>custom</c:v>
                </c:pt>
                <c:pt idx="2">
                  <c:v>mkl</c:v>
                </c:pt>
                <c:pt idx="3">
                  <c:v>custom</c:v>
                </c:pt>
                <c:pt idx="4">
                  <c:v>cusparse</c:v>
                </c:pt>
                <c:pt idx="5">
                  <c:v>custom</c:v>
                </c:pt>
              </c:strCache>
            </c:strRef>
          </c:cat>
          <c:val>
            <c:numRef>
              <c:f>'mri - 8317'!$P$4:$P$18</c:f>
              <c:numCache>
                <c:formatCode>#,##0.00</c:formatCode>
                <c:ptCount val="6"/>
                <c:pt idx="0">
                  <c:v>0.23045</c:v>
                </c:pt>
                <c:pt idx="1">
                  <c:v>0.24665</c:v>
                </c:pt>
                <c:pt idx="2">
                  <c:v>0.17749</c:v>
                </c:pt>
                <c:pt idx="3">
                  <c:v>0.18388</c:v>
                </c:pt>
                <c:pt idx="4">
                  <c:v>0.035328</c:v>
                </c:pt>
                <c:pt idx="5">
                  <c:v>0.042186</c:v>
                </c:pt>
              </c:numCache>
            </c:numRef>
          </c:val>
        </c:ser>
        <c:ser>
          <c:idx val="2"/>
          <c:order val="2"/>
          <c:tx>
            <c:strRef>
              <c:f>'mri - 8317'!$U$2</c:f>
              <c:strCache>
                <c:ptCount val="1"/>
                <c:pt idx="0">
                  <c:v>SpMM - grid</c:v>
                </c:pt>
              </c:strCache>
            </c:strRef>
          </c:tx>
          <c:spPr>
            <a:solidFill>
              <a:schemeClr val="tx1">
                <a:lumMod val="50000"/>
                <a:lumOff val="50000"/>
              </a:schemeClr>
            </a:solidFill>
          </c:spPr>
          <c:invertIfNegative val="0"/>
          <c:cat>
            <c:strRef>
              <c:f>'mri - 8317'!$J$4:$J$18</c:f>
              <c:strCache>
                <c:ptCount val="6"/>
                <c:pt idx="0">
                  <c:v>mkl</c:v>
                </c:pt>
                <c:pt idx="1">
                  <c:v>custom</c:v>
                </c:pt>
                <c:pt idx="2">
                  <c:v>mkl</c:v>
                </c:pt>
                <c:pt idx="3">
                  <c:v>custom</c:v>
                </c:pt>
                <c:pt idx="4">
                  <c:v>cusparse</c:v>
                </c:pt>
                <c:pt idx="5">
                  <c:v>custom</c:v>
                </c:pt>
              </c:strCache>
            </c:strRef>
          </c:cat>
          <c:val>
            <c:numRef>
              <c:f>'mri - 8317'!$U$4:$U$18</c:f>
              <c:numCache>
                <c:formatCode>#,##0.00</c:formatCode>
                <c:ptCount val="6"/>
                <c:pt idx="0">
                  <c:v>0.017396</c:v>
                </c:pt>
                <c:pt idx="1">
                  <c:v>0.0070992</c:v>
                </c:pt>
                <c:pt idx="2">
                  <c:v>0.033149</c:v>
                </c:pt>
                <c:pt idx="3">
                  <c:v>0.0078619</c:v>
                </c:pt>
                <c:pt idx="4">
                  <c:v>0.0016329</c:v>
                </c:pt>
                <c:pt idx="5">
                  <c:v>0.0017257</c:v>
                </c:pt>
              </c:numCache>
            </c:numRef>
          </c:val>
        </c:ser>
        <c:ser>
          <c:idx val="3"/>
          <c:order val="3"/>
          <c:tx>
            <c:strRef>
              <c:f>'mri - 8317'!$Z$2</c:f>
              <c:strCache>
                <c:ptCount val="1"/>
                <c:pt idx="0">
                  <c:v>SpMM - grid</c:v>
                </c:pt>
              </c:strCache>
            </c:strRef>
          </c:tx>
          <c:spPr>
            <a:solidFill>
              <a:schemeClr val="accent6">
                <a:lumMod val="75000"/>
              </a:schemeClr>
            </a:solidFill>
          </c:spPr>
          <c:invertIfNegative val="0"/>
          <c:cat>
            <c:strRef>
              <c:f>'mri - 8317'!$J$4:$J$18</c:f>
              <c:strCache>
                <c:ptCount val="6"/>
                <c:pt idx="0">
                  <c:v>mkl</c:v>
                </c:pt>
                <c:pt idx="1">
                  <c:v>custom</c:v>
                </c:pt>
                <c:pt idx="2">
                  <c:v>mkl</c:v>
                </c:pt>
                <c:pt idx="3">
                  <c:v>custom</c:v>
                </c:pt>
                <c:pt idx="4">
                  <c:v>cusparse</c:v>
                </c:pt>
                <c:pt idx="5">
                  <c:v>custom</c:v>
                </c:pt>
              </c:strCache>
            </c:strRef>
          </c:cat>
          <c:val>
            <c:numRef>
              <c:f>'mri - 8317'!$Z$4:$Z$18</c:f>
              <c:numCache>
                <c:formatCode>#,##0.00</c:formatCode>
                <c:ptCount val="6"/>
                <c:pt idx="0">
                  <c:v>0.111</c:v>
                </c:pt>
                <c:pt idx="1">
                  <c:v>0.097941</c:v>
                </c:pt>
                <c:pt idx="2">
                  <c:v>0.14368</c:v>
                </c:pt>
                <c:pt idx="3">
                  <c:v>0.063431</c:v>
                </c:pt>
                <c:pt idx="4">
                  <c:v>0.0093794</c:v>
                </c:pt>
                <c:pt idx="5">
                  <c:v>0.010551</c:v>
                </c:pt>
              </c:numCache>
            </c:numRef>
          </c:val>
        </c:ser>
        <c:ser>
          <c:idx val="4"/>
          <c:order val="4"/>
          <c:tx>
            <c:strRef>
              <c:f>'mri - 8317'!$AE$2</c:f>
              <c:strCache>
                <c:ptCount val="1"/>
                <c:pt idx="0">
                  <c:v>IFFT</c:v>
                </c:pt>
              </c:strCache>
            </c:strRef>
          </c:tx>
          <c:spPr>
            <a:solidFill>
              <a:schemeClr val="accent4"/>
            </a:solidFill>
          </c:spPr>
          <c:invertIfNegative val="0"/>
          <c:cat>
            <c:strRef>
              <c:f>'mri - 8317'!$J$4:$J$18</c:f>
              <c:strCache>
                <c:ptCount val="6"/>
                <c:pt idx="0">
                  <c:v>mkl</c:v>
                </c:pt>
                <c:pt idx="1">
                  <c:v>custom</c:v>
                </c:pt>
                <c:pt idx="2">
                  <c:v>mkl</c:v>
                </c:pt>
                <c:pt idx="3">
                  <c:v>custom</c:v>
                </c:pt>
                <c:pt idx="4">
                  <c:v>cusparse</c:v>
                </c:pt>
                <c:pt idx="5">
                  <c:v>custom</c:v>
                </c:pt>
              </c:strCache>
            </c:strRef>
          </c:cat>
          <c:val>
            <c:numRef>
              <c:f>'mri - 8317'!$AE$4:$AE$18</c:f>
              <c:numCache>
                <c:formatCode>#,##0.00</c:formatCode>
                <c:ptCount val="6"/>
                <c:pt idx="0">
                  <c:v>0.18173</c:v>
                </c:pt>
                <c:pt idx="1">
                  <c:v>0.24968</c:v>
                </c:pt>
                <c:pt idx="2">
                  <c:v>0.1765</c:v>
                </c:pt>
                <c:pt idx="3">
                  <c:v>0.1823</c:v>
                </c:pt>
                <c:pt idx="4">
                  <c:v>0.035133</c:v>
                </c:pt>
                <c:pt idx="5">
                  <c:v>0.041346</c:v>
                </c:pt>
              </c:numCache>
            </c:numRef>
          </c:val>
        </c:ser>
        <c:ser>
          <c:idx val="5"/>
          <c:order val="5"/>
          <c:tx>
            <c:strRef>
              <c:f>'mri - 8317'!$AJ$2</c:f>
              <c:strCache>
                <c:ptCount val="1"/>
                <c:pt idx="0">
                  <c:v>SpMM - maps</c:v>
                </c:pt>
              </c:strCache>
            </c:strRef>
          </c:tx>
          <c:spPr>
            <a:solidFill>
              <a:schemeClr val="accent5"/>
            </a:solidFill>
          </c:spPr>
          <c:invertIfNegative val="0"/>
          <c:cat>
            <c:strRef>
              <c:f>'mri - 8317'!$J$4:$J$18</c:f>
              <c:strCache>
                <c:ptCount val="6"/>
                <c:pt idx="0">
                  <c:v>mkl</c:v>
                </c:pt>
                <c:pt idx="1">
                  <c:v>custom</c:v>
                </c:pt>
                <c:pt idx="2">
                  <c:v>mkl</c:v>
                </c:pt>
                <c:pt idx="3">
                  <c:v>custom</c:v>
                </c:pt>
                <c:pt idx="4">
                  <c:v>cusparse</c:v>
                </c:pt>
                <c:pt idx="5">
                  <c:v>custom</c:v>
                </c:pt>
              </c:strCache>
            </c:strRef>
          </c:cat>
          <c:val>
            <c:numRef>
              <c:f>'mri - 8317'!$AJ$4:$AJ$18</c:f>
              <c:numCache>
                <c:formatCode>#,##0.00</c:formatCode>
                <c:ptCount val="6"/>
                <c:pt idx="0">
                  <c:v>0.27101</c:v>
                </c:pt>
                <c:pt idx="1">
                  <c:v>0.045372</c:v>
                </c:pt>
                <c:pt idx="2">
                  <c:v>0.020936</c:v>
                </c:pt>
                <c:pt idx="3">
                  <c:v>0.020225</c:v>
                </c:pt>
                <c:pt idx="4">
                  <c:v>0.005657</c:v>
                </c:pt>
                <c:pt idx="5">
                  <c:v>0.0054791</c:v>
                </c:pt>
              </c:numCache>
            </c:numRef>
          </c:val>
        </c:ser>
        <c:dLbls>
          <c:showLegendKey val="0"/>
          <c:showVal val="0"/>
          <c:showCatName val="0"/>
          <c:showSerName val="0"/>
          <c:showPercent val="0"/>
          <c:showBubbleSize val="0"/>
        </c:dLbls>
        <c:gapWidth val="55"/>
        <c:overlap val="100"/>
        <c:axId val="1838509480"/>
        <c:axId val="1910660744"/>
      </c:barChart>
      <c:catAx>
        <c:axId val="1838509480"/>
        <c:scaling>
          <c:orientation val="minMax"/>
        </c:scaling>
        <c:delete val="0"/>
        <c:axPos val="b"/>
        <c:majorTickMark val="none"/>
        <c:minorTickMark val="none"/>
        <c:tickLblPos val="nextTo"/>
        <c:txPr>
          <a:bodyPr/>
          <a:lstStyle/>
          <a:p>
            <a:pPr>
              <a:defRPr sz="1200" b="1"/>
            </a:pPr>
            <a:endParaRPr lang="en-US"/>
          </a:p>
        </c:txPr>
        <c:crossAx val="1910660744"/>
        <c:crosses val="autoZero"/>
        <c:auto val="1"/>
        <c:lblAlgn val="ctr"/>
        <c:lblOffset val="100"/>
        <c:noMultiLvlLbl val="0"/>
      </c:catAx>
      <c:valAx>
        <c:axId val="1910660744"/>
        <c:scaling>
          <c:orientation val="minMax"/>
          <c:max val="2.0"/>
        </c:scaling>
        <c:delete val="0"/>
        <c:axPos val="l"/>
        <c:majorGridlines/>
        <c:title>
          <c:tx>
            <c:rich>
              <a:bodyPr rot="-5400000" vert="horz"/>
              <a:lstStyle/>
              <a:p>
                <a:pPr>
                  <a:defRPr sz="1100"/>
                </a:pPr>
                <a:r>
                  <a:rPr lang="en-US" sz="1100" dirty="0" smtClean="0"/>
                  <a:t>Per</a:t>
                </a:r>
                <a:r>
                  <a:rPr lang="en-US" sz="1100" baseline="0" dirty="0" smtClean="0"/>
                  <a:t> Iteration time (in seconds)</a:t>
                </a:r>
                <a:endParaRPr lang="en-US" sz="1100" dirty="0"/>
              </a:p>
            </c:rich>
          </c:tx>
          <c:layout/>
          <c:overlay val="0"/>
        </c:title>
        <c:numFmt formatCode="#,##0.00" sourceLinked="1"/>
        <c:majorTickMark val="none"/>
        <c:minorTickMark val="none"/>
        <c:tickLblPos val="nextTo"/>
        <c:crossAx val="1838509480"/>
        <c:crosses val="autoZero"/>
        <c:crossBetween val="between"/>
      </c:valAx>
    </c:plotArea>
    <c:legend>
      <c:legendPos val="r"/>
      <c:layout>
        <c:manualLayout>
          <c:xMode val="edge"/>
          <c:yMode val="edge"/>
          <c:x val="0.705993072121186"/>
          <c:y val="0.138865307572698"/>
          <c:w val="0.182448868542823"/>
          <c:h val="0.499989544875355"/>
        </c:manualLayout>
      </c:layout>
      <c:overlay val="0"/>
      <c:spPr>
        <a:solidFill>
          <a:schemeClr val="bg1"/>
        </a:solidFill>
        <a:ln>
          <a:solidFill>
            <a:srgbClr val="194963"/>
          </a:solidFill>
        </a:ln>
      </c:spPr>
      <c:txPr>
        <a:bodyPr/>
        <a:lstStyle/>
        <a:p>
          <a:pPr>
            <a:defRPr sz="14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1"/>
        <c:ser>
          <c:idx val="0"/>
          <c:order val="0"/>
          <c:invertIfNegative val="0"/>
          <c:dPt>
            <c:idx val="6"/>
            <c:invertIfNegative val="0"/>
            <c:bubble3D val="0"/>
            <c:spPr>
              <a:solidFill>
                <a:schemeClr val="accent1">
                  <a:lumMod val="60000"/>
                  <a:lumOff val="40000"/>
                </a:schemeClr>
              </a:solidFill>
            </c:spPr>
          </c:dPt>
          <c:cat>
            <c:strRef>
              <c:f>Summary!$G$321:$G$327</c:f>
              <c:strCache>
                <c:ptCount val="7"/>
                <c:pt idx="0">
                  <c:v>Adaptive</c:v>
                </c:pt>
                <c:pt idx="1">
                  <c:v>Dense LA</c:v>
                </c:pt>
                <c:pt idx="2">
                  <c:v>Monte Carlo</c:v>
                </c:pt>
                <c:pt idx="3">
                  <c:v>Particles</c:v>
                </c:pt>
                <c:pt idx="4">
                  <c:v>Spectral</c:v>
                </c:pt>
                <c:pt idx="5">
                  <c:v>Sparse LA</c:v>
                </c:pt>
                <c:pt idx="6">
                  <c:v>Structured</c:v>
                </c:pt>
              </c:strCache>
            </c:strRef>
          </c:cat>
          <c:val>
            <c:numRef>
              <c:f>Summary!$D$321:$D$327</c:f>
              <c:numCache>
                <c:formatCode>0%</c:formatCode>
                <c:ptCount val="7"/>
                <c:pt idx="0">
                  <c:v>0.146248878392702</c:v>
                </c:pt>
                <c:pt idx="1">
                  <c:v>0.206383729107545</c:v>
                </c:pt>
                <c:pt idx="2">
                  <c:v>0.225945650463244</c:v>
                </c:pt>
                <c:pt idx="3">
                  <c:v>0.249215974834519</c:v>
                </c:pt>
                <c:pt idx="4">
                  <c:v>0.343193804847027</c:v>
                </c:pt>
                <c:pt idx="5">
                  <c:v>0.35965331325545</c:v>
                </c:pt>
                <c:pt idx="6">
                  <c:v>0.389170591378824</c:v>
                </c:pt>
              </c:numCache>
            </c:numRef>
          </c:val>
        </c:ser>
        <c:dLbls>
          <c:showLegendKey val="0"/>
          <c:showVal val="0"/>
          <c:showCatName val="0"/>
          <c:showSerName val="0"/>
          <c:showPercent val="0"/>
          <c:showBubbleSize val="0"/>
        </c:dLbls>
        <c:gapWidth val="150"/>
        <c:axId val="-1971060184"/>
        <c:axId val="-1971203192"/>
      </c:barChart>
      <c:catAx>
        <c:axId val="-1971060184"/>
        <c:scaling>
          <c:orientation val="minMax"/>
        </c:scaling>
        <c:delete val="0"/>
        <c:axPos val="l"/>
        <c:majorTickMark val="out"/>
        <c:minorTickMark val="none"/>
        <c:tickLblPos val="nextTo"/>
        <c:crossAx val="-1971203192"/>
        <c:crosses val="autoZero"/>
        <c:auto val="1"/>
        <c:lblAlgn val="ctr"/>
        <c:lblOffset val="100"/>
        <c:noMultiLvlLbl val="0"/>
      </c:catAx>
      <c:valAx>
        <c:axId val="-1971203192"/>
        <c:scaling>
          <c:orientation val="minMax"/>
        </c:scaling>
        <c:delete val="0"/>
        <c:axPos val="b"/>
        <c:majorGridlines/>
        <c:numFmt formatCode="0%" sourceLinked="1"/>
        <c:majorTickMark val="out"/>
        <c:minorTickMark val="none"/>
        <c:tickLblPos val="nextTo"/>
        <c:crossAx val="-1971060184"/>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5103615779371"/>
          <c:y val="0.0601851851851852"/>
          <c:w val="0.499159139388513"/>
          <c:h val="0.822469378827647"/>
        </c:manualLayout>
      </c:layout>
      <c:barChart>
        <c:barDir val="col"/>
        <c:grouping val="stacked"/>
        <c:varyColors val="0"/>
        <c:ser>
          <c:idx val="0"/>
          <c:order val="0"/>
          <c:tx>
            <c:strRef>
              <c:f>'[HPGMG_data (2).xls]kaotom(gpu)'!$A$2</c:f>
              <c:strCache>
                <c:ptCount val="1"/>
                <c:pt idx="0">
                  <c:v>256^3</c:v>
                </c:pt>
              </c:strCache>
            </c:strRef>
          </c:tx>
          <c:spPr>
            <a:gradFill rotWithShape="0">
              <a:gsLst>
                <a:gs pos="0">
                  <a:srgbClr val="A2BFF8"/>
                </a:gs>
                <a:gs pos="100000">
                  <a:srgbClr val="3670B6"/>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(2).xls]kaotom(gpu)'!$B$2:$D$2</c:f>
              <c:numCache>
                <c:formatCode>General</c:formatCode>
                <c:ptCount val="3"/>
                <c:pt idx="0">
                  <c:v>0.962538</c:v>
                </c:pt>
                <c:pt idx="1">
                  <c:v>0.859349</c:v>
                </c:pt>
                <c:pt idx="2">
                  <c:v>0.641193</c:v>
                </c:pt>
              </c:numCache>
            </c:numRef>
          </c:val>
        </c:ser>
        <c:ser>
          <c:idx val="1"/>
          <c:order val="1"/>
          <c:tx>
            <c:strRef>
              <c:f>'[HPGMG_data (2).xls]kaotom(gpu)'!$A$3</c:f>
              <c:strCache>
                <c:ptCount val="1"/>
                <c:pt idx="0">
                  <c:v>128^3</c:v>
                </c:pt>
              </c:strCache>
            </c:strRef>
          </c:tx>
          <c:spPr>
            <a:gradFill rotWithShape="0">
              <a:gsLst>
                <a:gs pos="0">
                  <a:srgbClr val="FAA1A0"/>
                </a:gs>
                <a:gs pos="100000">
                  <a:srgbClr val="B93734"/>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(2).xls]kaotom(gpu)'!$B$3:$D$3</c:f>
              <c:numCache>
                <c:formatCode>General</c:formatCode>
                <c:ptCount val="3"/>
                <c:pt idx="0">
                  <c:v>0.287377</c:v>
                </c:pt>
                <c:pt idx="1">
                  <c:v>0.215125</c:v>
                </c:pt>
                <c:pt idx="2">
                  <c:v>0.176733</c:v>
                </c:pt>
              </c:numCache>
            </c:numRef>
          </c:val>
        </c:ser>
        <c:ser>
          <c:idx val="2"/>
          <c:order val="2"/>
          <c:tx>
            <c:strRef>
              <c:f>'[HPGMG_data (2).xls]kaotom(gpu)'!$A$4</c:f>
              <c:strCache>
                <c:ptCount val="1"/>
                <c:pt idx="0">
                  <c:v>64^3</c:v>
                </c:pt>
              </c:strCache>
            </c:strRef>
          </c:tx>
          <c:spPr>
            <a:gradFill rotWithShape="0">
              <a:gsLst>
                <a:gs pos="0">
                  <a:srgbClr val="D4F4A6"/>
                </a:gs>
                <a:gs pos="100000">
                  <a:srgbClr val="8DB241"/>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(2).xls]kaotom(gpu)'!$B$4:$D$4</c:f>
              <c:numCache>
                <c:formatCode>General</c:formatCode>
                <c:ptCount val="3"/>
                <c:pt idx="0">
                  <c:v>0.086662</c:v>
                </c:pt>
                <c:pt idx="1">
                  <c:v>0.056151</c:v>
                </c:pt>
                <c:pt idx="2">
                  <c:v>0.050216</c:v>
                </c:pt>
              </c:numCache>
            </c:numRef>
          </c:val>
        </c:ser>
        <c:ser>
          <c:idx val="3"/>
          <c:order val="3"/>
          <c:tx>
            <c:strRef>
              <c:f>'[HPGMG_data (2).xls]kaotom(gpu)'!$A$5</c:f>
              <c:strCache>
                <c:ptCount val="1"/>
                <c:pt idx="0">
                  <c:v>32^3</c:v>
                </c:pt>
              </c:strCache>
            </c:strRef>
          </c:tx>
          <c:spPr>
            <a:gradFill rotWithShape="0">
              <a:gsLst>
                <a:gs pos="0">
                  <a:srgbClr val="C5B3E2"/>
                </a:gs>
                <a:gs pos="100000">
                  <a:srgbClr val="704F97"/>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(2).xls]kaotom(gpu)'!$B$5:$D$5</c:f>
              <c:numCache>
                <c:formatCode>General</c:formatCode>
                <c:ptCount val="3"/>
                <c:pt idx="0">
                  <c:v>0.043272</c:v>
                </c:pt>
                <c:pt idx="1">
                  <c:v>0.020197</c:v>
                </c:pt>
                <c:pt idx="2">
                  <c:v>0.015759</c:v>
                </c:pt>
              </c:numCache>
            </c:numRef>
          </c:val>
        </c:ser>
        <c:ser>
          <c:idx val="4"/>
          <c:order val="4"/>
          <c:tx>
            <c:strRef>
              <c:f>'[HPGMG_data (2).xls]kaotom(gpu)'!$A$6</c:f>
              <c:strCache>
                <c:ptCount val="1"/>
                <c:pt idx="0">
                  <c:v>16^3</c:v>
                </c:pt>
              </c:strCache>
            </c:strRef>
          </c:tx>
          <c:spPr>
            <a:gradFill rotWithShape="0">
              <a:gsLst>
                <a:gs pos="0">
                  <a:srgbClr val="9DE2FF"/>
                </a:gs>
                <a:gs pos="100000">
                  <a:srgbClr val="31A1C0"/>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(2).xls]kaotom(gpu)'!$B$6:$D$6</c:f>
              <c:numCache>
                <c:formatCode>General</c:formatCode>
                <c:ptCount val="3"/>
                <c:pt idx="0">
                  <c:v>0.039127</c:v>
                </c:pt>
                <c:pt idx="1">
                  <c:v>0.003395</c:v>
                </c:pt>
                <c:pt idx="2">
                  <c:v>0.003461</c:v>
                </c:pt>
              </c:numCache>
            </c:numRef>
          </c:val>
        </c:ser>
        <c:ser>
          <c:idx val="5"/>
          <c:order val="5"/>
          <c:tx>
            <c:strRef>
              <c:f>'[HPGMG_data (2).xls]kaotom(gpu)'!$A$7</c:f>
              <c:strCache>
                <c:ptCount val="1"/>
                <c:pt idx="0">
                  <c:v>8^3</c:v>
                </c:pt>
              </c:strCache>
            </c:strRef>
          </c:tx>
          <c:spPr>
            <a:gradFill rotWithShape="0">
              <a:gsLst>
                <a:gs pos="0">
                  <a:srgbClr val="FFB885"/>
                </a:gs>
                <a:gs pos="100000">
                  <a:srgbClr val="F28225"/>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(2).xls]kaotom(gpu)'!$B$7:$D$7</c:f>
              <c:numCache>
                <c:formatCode>General</c:formatCode>
                <c:ptCount val="3"/>
                <c:pt idx="0">
                  <c:v>0.04545</c:v>
                </c:pt>
                <c:pt idx="1">
                  <c:v>0.000674</c:v>
                </c:pt>
                <c:pt idx="2">
                  <c:v>0.000671</c:v>
                </c:pt>
              </c:numCache>
            </c:numRef>
          </c:val>
        </c:ser>
        <c:ser>
          <c:idx val="6"/>
          <c:order val="6"/>
          <c:tx>
            <c:strRef>
              <c:f>'[HPGMG_data (2).xls]kaotom(gpu)'!$A$8</c:f>
              <c:strCache>
                <c:ptCount val="1"/>
                <c:pt idx="0">
                  <c:v>4^3</c:v>
                </c:pt>
              </c:strCache>
            </c:strRef>
          </c:tx>
          <c:spPr>
            <a:gradFill rotWithShape="0">
              <a:gsLst>
                <a:gs pos="0">
                  <a:srgbClr val="B6D1FF"/>
                </a:gs>
                <a:gs pos="100000">
                  <a:srgbClr val="8AA7D8"/>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(2).xls]kaotom(gpu)'!$B$8:$D$8</c:f>
              <c:numCache>
                <c:formatCode>General</c:formatCode>
                <c:ptCount val="3"/>
                <c:pt idx="0">
                  <c:v>0.049371</c:v>
                </c:pt>
                <c:pt idx="1">
                  <c:v>0.000151</c:v>
                </c:pt>
                <c:pt idx="2">
                  <c:v>0.000345</c:v>
                </c:pt>
              </c:numCache>
            </c:numRef>
          </c:val>
        </c:ser>
        <c:ser>
          <c:idx val="7"/>
          <c:order val="7"/>
          <c:tx>
            <c:strRef>
              <c:f>'[HPGMG_data (2).xls]kaotom(gpu)'!$A$9</c:f>
              <c:strCache>
                <c:ptCount val="1"/>
                <c:pt idx="0">
                  <c:v>2^3</c:v>
                </c:pt>
              </c:strCache>
            </c:strRef>
          </c:tx>
          <c:spPr>
            <a:gradFill rotWithShape="0">
              <a:gsLst>
                <a:gs pos="0">
                  <a:srgbClr val="FFB6B4"/>
                </a:gs>
                <a:gs pos="100000">
                  <a:srgbClr val="DA8A89"/>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(2).xls]kaotom(gpu)'!$B$9:$D$9</c:f>
              <c:numCache>
                <c:formatCode>General</c:formatCode>
                <c:ptCount val="3"/>
                <c:pt idx="0">
                  <c:v>0.051585</c:v>
                </c:pt>
                <c:pt idx="1">
                  <c:v>9.40000000000001E-5</c:v>
                </c:pt>
                <c:pt idx="2">
                  <c:v>0.005805</c:v>
                </c:pt>
              </c:numCache>
            </c:numRef>
          </c:val>
        </c:ser>
        <c:ser>
          <c:idx val="8"/>
          <c:order val="8"/>
          <c:tx>
            <c:strRef>
              <c:f>'[HPGMG_data (2).xls]kaotom(gpu)'!$A$10</c:f>
              <c:strCache>
                <c:ptCount val="1"/>
                <c:pt idx="0">
                  <c:v>1^3</c:v>
                </c:pt>
              </c:strCache>
            </c:strRef>
          </c:tx>
          <c:spPr>
            <a:gradFill rotWithShape="0">
              <a:gsLst>
                <a:gs pos="0">
                  <a:srgbClr val="E4FFBA"/>
                </a:gs>
                <a:gs pos="100000">
                  <a:srgbClr val="BBD68E"/>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(2).xls]kaotom(gpu)'!$B$10:$D$10</c:f>
              <c:numCache>
                <c:formatCode>General</c:formatCode>
                <c:ptCount val="3"/>
                <c:pt idx="0">
                  <c:v>0.0</c:v>
                </c:pt>
                <c:pt idx="1">
                  <c:v>0.0</c:v>
                </c:pt>
                <c:pt idx="2">
                  <c:v>0.0</c:v>
                </c:pt>
              </c:numCache>
            </c:numRef>
          </c:val>
        </c:ser>
        <c:dLbls>
          <c:showLegendKey val="0"/>
          <c:showVal val="0"/>
          <c:showCatName val="0"/>
          <c:showSerName val="0"/>
          <c:showPercent val="0"/>
          <c:showBubbleSize val="0"/>
        </c:dLbls>
        <c:gapWidth val="150"/>
        <c:overlap val="100"/>
        <c:axId val="-2013651816"/>
        <c:axId val="-2013657000"/>
      </c:barChart>
      <c:catAx>
        <c:axId val="-2013651816"/>
        <c:scaling>
          <c:orientation val="minMax"/>
        </c:scaling>
        <c:delete val="0"/>
        <c:axPos val="b"/>
        <c:numFmt formatCode="General" sourceLinked="1"/>
        <c:majorTickMark val="out"/>
        <c:minorTickMark val="none"/>
        <c:tickLblPos val="nextTo"/>
        <c:spPr>
          <a:ln w="3175">
            <a:solidFill>
              <a:srgbClr val="808080"/>
            </a:solidFill>
            <a:prstDash val="solid"/>
          </a:ln>
        </c:spPr>
        <c:txPr>
          <a:bodyPr rot="0" vert="horz"/>
          <a:lstStyle/>
          <a:p>
            <a:pPr>
              <a:defRPr sz="900" b="0" i="0" u="none" strike="noStrike" baseline="0">
                <a:solidFill>
                  <a:schemeClr val="tx1"/>
                </a:solidFill>
                <a:latin typeface="Calibri"/>
                <a:ea typeface="Calibri"/>
                <a:cs typeface="Calibri"/>
              </a:defRPr>
            </a:pPr>
            <a:endParaRPr lang="en-US"/>
          </a:p>
        </c:txPr>
        <c:crossAx val="-2013657000"/>
        <c:crosses val="autoZero"/>
        <c:auto val="1"/>
        <c:lblAlgn val="ctr"/>
        <c:lblOffset val="100"/>
        <c:noMultiLvlLbl val="0"/>
      </c:catAx>
      <c:valAx>
        <c:axId val="-2013657000"/>
        <c:scaling>
          <c:orientation val="minMax"/>
        </c:scaling>
        <c:delete val="0"/>
        <c:axPos val="l"/>
        <c:majorGridlines>
          <c:spPr>
            <a:ln w="3175">
              <a:solidFill>
                <a:srgbClr val="808080"/>
              </a:solidFill>
              <a:prstDash val="solid"/>
            </a:ln>
          </c:spPr>
        </c:majorGridlines>
        <c:title>
          <c:tx>
            <c:rich>
              <a:bodyPr/>
              <a:lstStyle/>
              <a:p>
                <a:pPr>
                  <a:defRPr sz="1200" b="1" i="0" u="none" strike="noStrike" baseline="0">
                    <a:solidFill>
                      <a:schemeClr val="tx1"/>
                    </a:solidFill>
                    <a:latin typeface="Calibri"/>
                    <a:ea typeface="Calibri"/>
                    <a:cs typeface="Calibri"/>
                  </a:defRPr>
                </a:pPr>
                <a:r>
                  <a:rPr lang="en-US" sz="1200">
                    <a:solidFill>
                      <a:schemeClr val="tx1"/>
                    </a:solidFill>
                  </a:rPr>
                  <a:t>Execution Time</a:t>
                </a:r>
              </a:p>
            </c:rich>
          </c:tx>
          <c:layout/>
          <c:overlay val="0"/>
          <c:spPr>
            <a:noFill/>
            <a:ln w="25400">
              <a:noFill/>
            </a:ln>
          </c:spPr>
        </c:title>
        <c:numFmt formatCode="General" sourceLinked="1"/>
        <c:majorTickMark val="out"/>
        <c:minorTickMark val="none"/>
        <c:tickLblPos val="nextTo"/>
        <c:spPr>
          <a:ln w="3175">
            <a:solidFill>
              <a:srgbClr val="808080"/>
            </a:solidFill>
            <a:prstDash val="solid"/>
          </a:ln>
        </c:spPr>
        <c:txPr>
          <a:bodyPr rot="0" vert="horz"/>
          <a:lstStyle/>
          <a:p>
            <a:pPr>
              <a:defRPr sz="1100" b="0" i="0" u="none" strike="noStrike" baseline="0">
                <a:solidFill>
                  <a:schemeClr val="tx1"/>
                </a:solidFill>
                <a:latin typeface="Calibri"/>
                <a:ea typeface="Calibri"/>
                <a:cs typeface="Calibri"/>
              </a:defRPr>
            </a:pPr>
            <a:endParaRPr lang="en-US"/>
          </a:p>
        </c:txPr>
        <c:crossAx val="-2013651816"/>
        <c:crosses val="autoZero"/>
        <c:crossBetween val="between"/>
      </c:valAx>
      <c:spPr>
        <a:noFill/>
        <a:ln w="25400">
          <a:noFill/>
        </a:ln>
      </c:spPr>
    </c:plotArea>
    <c:legend>
      <c:legendPos val="r"/>
      <c:layout>
        <c:manualLayout>
          <c:xMode val="edge"/>
          <c:yMode val="edge"/>
          <c:x val="0.761167213574826"/>
          <c:y val="0.126564673157163"/>
          <c:w val="0.227185112214935"/>
          <c:h val="0.687065368567455"/>
        </c:manualLayout>
      </c:layout>
      <c:overlay val="0"/>
      <c:spPr>
        <a:noFill/>
        <a:ln w="25400">
          <a:noFill/>
        </a:ln>
      </c:spPr>
      <c:txPr>
        <a:bodyPr/>
        <a:lstStyle/>
        <a:p>
          <a:pPr>
            <a:defRPr sz="1200" b="0" i="0" u="none" strike="noStrike" baseline="0">
              <a:solidFill>
                <a:schemeClr val="tx1"/>
              </a:solidFill>
              <a:latin typeface="Calibri"/>
              <a:ea typeface="Calibri"/>
              <a:cs typeface="Calibri"/>
            </a:defRPr>
          </a:pPr>
          <a:endParaRPr lang="en-US"/>
        </a:p>
      </c:txPr>
    </c:legend>
    <c:plotVisOnly val="1"/>
    <c:dispBlanksAs val="gap"/>
    <c:showDLblsOverMax val="0"/>
  </c:chart>
  <c:spPr>
    <a:noFill/>
    <a:ln w="3175">
      <a:no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4231332357247"/>
          <c:y val="0.0383838383838384"/>
          <c:w val="0.809915292408584"/>
          <c:h val="0.769328424771669"/>
        </c:manualLayout>
      </c:layout>
      <c:lineChart>
        <c:grouping val="standard"/>
        <c:varyColors val="0"/>
        <c:ser>
          <c:idx val="0"/>
          <c:order val="0"/>
          <c:tx>
            <c:strRef>
              <c:f>data!$B$1</c:f>
              <c:strCache>
                <c:ptCount val="1"/>
                <c:pt idx="0">
                  <c:v>Disk seek time</c:v>
                </c:pt>
              </c:strCache>
            </c:strRef>
          </c:tx>
          <c:spPr>
            <a:ln w="38100" cap="rnd" cmpd="sng" algn="ctr">
              <a:solidFill>
                <a:srgbClr val="C00000"/>
              </a:solidFill>
              <a:prstDash val="solid"/>
              <a:round/>
            </a:ln>
            <a:effectLst/>
          </c:spPr>
          <c:marker>
            <c:symbol val="diamond"/>
            <c:size val="8"/>
            <c:spPr>
              <a:solidFill>
                <a:srgbClr val="C00000"/>
              </a:solidFill>
              <a:ln w="15875" cap="flat" cmpd="sng" algn="ctr">
                <a:solidFill>
                  <a:srgbClr val="C00000"/>
                </a:solidFill>
                <a:prstDash val="solid"/>
                <a:round/>
              </a:ln>
              <a:effectLst/>
            </c:spPr>
          </c:marker>
          <c:cat>
            <c:numRef>
              <c:f>data!$A$2:$A$10</c:f>
              <c:numCache>
                <c:formatCode>General</c:formatCode>
                <c:ptCount val="9"/>
                <c:pt idx="0">
                  <c:v>1980.0</c:v>
                </c:pt>
                <c:pt idx="1">
                  <c:v>1985.0</c:v>
                </c:pt>
                <c:pt idx="2">
                  <c:v>1990.0</c:v>
                </c:pt>
                <c:pt idx="3">
                  <c:v>1995.0</c:v>
                </c:pt>
                <c:pt idx="4">
                  <c:v>2000.0</c:v>
                </c:pt>
                <c:pt idx="5">
                  <c:v>2003.0</c:v>
                </c:pt>
                <c:pt idx="6">
                  <c:v>2005.0</c:v>
                </c:pt>
                <c:pt idx="7">
                  <c:v>2010.0</c:v>
                </c:pt>
                <c:pt idx="8">
                  <c:v>2015.0</c:v>
                </c:pt>
              </c:numCache>
            </c:numRef>
          </c:cat>
          <c:val>
            <c:numRef>
              <c:f>data!$B$2:$B$10</c:f>
              <c:numCache>
                <c:formatCode>#,##0</c:formatCode>
                <c:ptCount val="9"/>
                <c:pt idx="0">
                  <c:v>8.7E7</c:v>
                </c:pt>
                <c:pt idx="1">
                  <c:v>7.5E7</c:v>
                </c:pt>
                <c:pt idx="2">
                  <c:v>2.8E7</c:v>
                </c:pt>
                <c:pt idx="3">
                  <c:v>1.0E7</c:v>
                </c:pt>
                <c:pt idx="4">
                  <c:v>8.0E6</c:v>
                </c:pt>
                <c:pt idx="5">
                  <c:v>6.0E6</c:v>
                </c:pt>
                <c:pt idx="6">
                  <c:v>5.0E6</c:v>
                </c:pt>
                <c:pt idx="7">
                  <c:v>3.0E6</c:v>
                </c:pt>
                <c:pt idx="8">
                  <c:v>3.0E6</c:v>
                </c:pt>
              </c:numCache>
            </c:numRef>
          </c:val>
          <c:smooth val="0"/>
        </c:ser>
        <c:ser>
          <c:idx val="1"/>
          <c:order val="1"/>
          <c:tx>
            <c:strRef>
              <c:f>data!$C$1</c:f>
              <c:strCache>
                <c:ptCount val="1"/>
                <c:pt idx="0">
                  <c:v>Flash SSD access time</c:v>
                </c:pt>
              </c:strCache>
            </c:strRef>
          </c:tx>
          <c:spPr>
            <a:ln w="38100" cap="rnd" cmpd="sng" algn="ctr">
              <a:solidFill>
                <a:srgbClr val="FF0000"/>
              </a:solidFill>
              <a:prstDash val="solid"/>
              <a:round/>
            </a:ln>
            <a:effectLst/>
          </c:spPr>
          <c:marker>
            <c:symbol val="triangle"/>
            <c:size val="8"/>
            <c:spPr>
              <a:solidFill>
                <a:srgbClr val="FF0000"/>
              </a:solidFill>
              <a:ln w="12700" cap="flat" cmpd="sng" algn="ctr">
                <a:solidFill>
                  <a:srgbClr val="FF0000"/>
                </a:solidFill>
                <a:prstDash val="solid"/>
                <a:round/>
              </a:ln>
              <a:effectLst/>
            </c:spPr>
          </c:marker>
          <c:cat>
            <c:numRef>
              <c:f>data!$A$2:$A$10</c:f>
              <c:numCache>
                <c:formatCode>General</c:formatCode>
                <c:ptCount val="9"/>
                <c:pt idx="0">
                  <c:v>1980.0</c:v>
                </c:pt>
                <c:pt idx="1">
                  <c:v>1985.0</c:v>
                </c:pt>
                <c:pt idx="2">
                  <c:v>1990.0</c:v>
                </c:pt>
                <c:pt idx="3">
                  <c:v>1995.0</c:v>
                </c:pt>
                <c:pt idx="4">
                  <c:v>2000.0</c:v>
                </c:pt>
                <c:pt idx="5">
                  <c:v>2003.0</c:v>
                </c:pt>
                <c:pt idx="6">
                  <c:v>2005.0</c:v>
                </c:pt>
                <c:pt idx="7">
                  <c:v>2010.0</c:v>
                </c:pt>
                <c:pt idx="8">
                  <c:v>2015.0</c:v>
                </c:pt>
              </c:numCache>
            </c:numRef>
          </c:cat>
          <c:val>
            <c:numRef>
              <c:f>data!$C$2:$C$10</c:f>
              <c:numCache>
                <c:formatCode>General</c:formatCode>
                <c:ptCount val="9"/>
                <c:pt idx="7" formatCode="#,##0">
                  <c:v>75000.0</c:v>
                </c:pt>
                <c:pt idx="8">
                  <c:v>50000.0</c:v>
                </c:pt>
              </c:numCache>
            </c:numRef>
          </c:val>
          <c:smooth val="0"/>
        </c:ser>
        <c:ser>
          <c:idx val="2"/>
          <c:order val="2"/>
          <c:tx>
            <c:strRef>
              <c:f>data!$D$1</c:f>
              <c:strCache>
                <c:ptCount val="1"/>
                <c:pt idx="0">
                  <c:v>DRAM access time</c:v>
                </c:pt>
              </c:strCache>
            </c:strRef>
          </c:tx>
          <c:spPr>
            <a:ln w="38100" cap="rnd" cmpd="sng" algn="ctr">
              <a:solidFill>
                <a:schemeClr val="accent4"/>
              </a:solidFill>
              <a:prstDash val="solid"/>
              <a:round/>
            </a:ln>
            <a:effectLst/>
          </c:spPr>
          <c:marker>
            <c:symbol val="square"/>
            <c:size val="8"/>
            <c:spPr>
              <a:solidFill>
                <a:schemeClr val="accent4"/>
              </a:solidFill>
              <a:ln w="6350" cap="flat" cmpd="sng" algn="ctr">
                <a:noFill/>
                <a:prstDash val="solid"/>
                <a:round/>
              </a:ln>
              <a:effectLst/>
            </c:spPr>
          </c:marker>
          <c:cat>
            <c:numRef>
              <c:f>data!$A$2:$A$10</c:f>
              <c:numCache>
                <c:formatCode>General</c:formatCode>
                <c:ptCount val="9"/>
                <c:pt idx="0">
                  <c:v>1980.0</c:v>
                </c:pt>
                <c:pt idx="1">
                  <c:v>1985.0</c:v>
                </c:pt>
                <c:pt idx="2">
                  <c:v>1990.0</c:v>
                </c:pt>
                <c:pt idx="3">
                  <c:v>1995.0</c:v>
                </c:pt>
                <c:pt idx="4">
                  <c:v>2000.0</c:v>
                </c:pt>
                <c:pt idx="5">
                  <c:v>2003.0</c:v>
                </c:pt>
                <c:pt idx="6">
                  <c:v>2005.0</c:v>
                </c:pt>
                <c:pt idx="7">
                  <c:v>2010.0</c:v>
                </c:pt>
                <c:pt idx="8">
                  <c:v>2015.0</c:v>
                </c:pt>
              </c:numCache>
            </c:numRef>
          </c:cat>
          <c:val>
            <c:numRef>
              <c:f>data!$D$2:$D$10</c:f>
              <c:numCache>
                <c:formatCode>General</c:formatCode>
                <c:ptCount val="9"/>
                <c:pt idx="0">
                  <c:v>375.0</c:v>
                </c:pt>
                <c:pt idx="1">
                  <c:v>200.0</c:v>
                </c:pt>
                <c:pt idx="2" formatCode="#,##0">
                  <c:v>100.0</c:v>
                </c:pt>
                <c:pt idx="3">
                  <c:v>70.0</c:v>
                </c:pt>
                <c:pt idx="4">
                  <c:v>60.0</c:v>
                </c:pt>
                <c:pt idx="5">
                  <c:v>55.0</c:v>
                </c:pt>
                <c:pt idx="6">
                  <c:v>50.0</c:v>
                </c:pt>
                <c:pt idx="7">
                  <c:v>40.0</c:v>
                </c:pt>
                <c:pt idx="8">
                  <c:v>20.0</c:v>
                </c:pt>
              </c:numCache>
            </c:numRef>
          </c:val>
          <c:smooth val="0"/>
        </c:ser>
        <c:ser>
          <c:idx val="3"/>
          <c:order val="3"/>
          <c:tx>
            <c:strRef>
              <c:f>data!$E$1</c:f>
              <c:strCache>
                <c:ptCount val="1"/>
                <c:pt idx="0">
                  <c:v>SRAM access time</c:v>
                </c:pt>
              </c:strCache>
            </c:strRef>
          </c:tx>
          <c:spPr>
            <a:ln w="38100" cap="rnd" cmpd="sng" algn="ctr">
              <a:solidFill>
                <a:srgbClr val="005581"/>
              </a:solidFill>
              <a:prstDash val="solid"/>
              <a:round/>
            </a:ln>
            <a:effectLst/>
          </c:spPr>
          <c:marker>
            <c:symbol val="circle"/>
            <c:size val="8"/>
            <c:spPr>
              <a:solidFill>
                <a:srgbClr val="005581"/>
              </a:solidFill>
              <a:ln w="6350" cap="flat" cmpd="sng" algn="ctr">
                <a:noFill/>
                <a:prstDash val="solid"/>
                <a:round/>
              </a:ln>
              <a:effectLst/>
            </c:spPr>
          </c:marker>
          <c:cat>
            <c:numRef>
              <c:f>data!$A$2:$A$10</c:f>
              <c:numCache>
                <c:formatCode>General</c:formatCode>
                <c:ptCount val="9"/>
                <c:pt idx="0">
                  <c:v>1980.0</c:v>
                </c:pt>
                <c:pt idx="1">
                  <c:v>1985.0</c:v>
                </c:pt>
                <c:pt idx="2">
                  <c:v>1990.0</c:v>
                </c:pt>
                <c:pt idx="3">
                  <c:v>1995.0</c:v>
                </c:pt>
                <c:pt idx="4">
                  <c:v>2000.0</c:v>
                </c:pt>
                <c:pt idx="5">
                  <c:v>2003.0</c:v>
                </c:pt>
                <c:pt idx="6">
                  <c:v>2005.0</c:v>
                </c:pt>
                <c:pt idx="7">
                  <c:v>2010.0</c:v>
                </c:pt>
                <c:pt idx="8">
                  <c:v>2015.0</c:v>
                </c:pt>
              </c:numCache>
            </c:numRef>
          </c:cat>
          <c:val>
            <c:numRef>
              <c:f>data!$E$2:$E$10</c:f>
              <c:numCache>
                <c:formatCode>General</c:formatCode>
                <c:ptCount val="9"/>
                <c:pt idx="0">
                  <c:v>300.0</c:v>
                </c:pt>
                <c:pt idx="1">
                  <c:v>150.0</c:v>
                </c:pt>
                <c:pt idx="2">
                  <c:v>35.0</c:v>
                </c:pt>
                <c:pt idx="3">
                  <c:v>15.0</c:v>
                </c:pt>
                <c:pt idx="4">
                  <c:v>3.0</c:v>
                </c:pt>
                <c:pt idx="5">
                  <c:v>2.5</c:v>
                </c:pt>
                <c:pt idx="6">
                  <c:v>2.0</c:v>
                </c:pt>
                <c:pt idx="7">
                  <c:v>1.5</c:v>
                </c:pt>
                <c:pt idx="8">
                  <c:v>1.3</c:v>
                </c:pt>
              </c:numCache>
            </c:numRef>
          </c:val>
          <c:smooth val="0"/>
        </c:ser>
        <c:ser>
          <c:idx val="4"/>
          <c:order val="4"/>
          <c:tx>
            <c:strRef>
              <c:f>data!$F$1</c:f>
              <c:strCache>
                <c:ptCount val="1"/>
                <c:pt idx="0">
                  <c:v>CPU cycle time</c:v>
                </c:pt>
              </c:strCache>
            </c:strRef>
          </c:tx>
          <c:spPr>
            <a:ln w="38100" cap="rnd" cmpd="sng" algn="ctr">
              <a:solidFill>
                <a:srgbClr val="4E8F00"/>
              </a:solidFill>
              <a:prstDash val="solid"/>
              <a:round/>
            </a:ln>
            <a:effectLst/>
          </c:spPr>
          <c:marker>
            <c:symbol val="square"/>
            <c:size val="8"/>
            <c:spPr>
              <a:solidFill>
                <a:srgbClr val="4E8F00"/>
              </a:solidFill>
              <a:ln w="38100" cap="flat" cmpd="sng" algn="ctr">
                <a:noFill/>
                <a:prstDash val="solid"/>
                <a:round/>
              </a:ln>
              <a:effectLst/>
            </c:spPr>
          </c:marker>
          <c:cat>
            <c:numRef>
              <c:f>data!$A$2:$A$10</c:f>
              <c:numCache>
                <c:formatCode>General</c:formatCode>
                <c:ptCount val="9"/>
                <c:pt idx="0">
                  <c:v>1980.0</c:v>
                </c:pt>
                <c:pt idx="1">
                  <c:v>1985.0</c:v>
                </c:pt>
                <c:pt idx="2">
                  <c:v>1990.0</c:v>
                </c:pt>
                <c:pt idx="3">
                  <c:v>1995.0</c:v>
                </c:pt>
                <c:pt idx="4">
                  <c:v>2000.0</c:v>
                </c:pt>
                <c:pt idx="5">
                  <c:v>2003.0</c:v>
                </c:pt>
                <c:pt idx="6">
                  <c:v>2005.0</c:v>
                </c:pt>
                <c:pt idx="7">
                  <c:v>2010.0</c:v>
                </c:pt>
                <c:pt idx="8">
                  <c:v>2015.0</c:v>
                </c:pt>
              </c:numCache>
            </c:numRef>
          </c:cat>
          <c:val>
            <c:numRef>
              <c:f>data!$F$2:$F$10</c:f>
              <c:numCache>
                <c:formatCode>General</c:formatCode>
                <c:ptCount val="9"/>
                <c:pt idx="0">
                  <c:v>1000.0</c:v>
                </c:pt>
                <c:pt idx="1">
                  <c:v>166.0</c:v>
                </c:pt>
                <c:pt idx="2">
                  <c:v>50.0</c:v>
                </c:pt>
                <c:pt idx="3">
                  <c:v>6.0</c:v>
                </c:pt>
                <c:pt idx="4">
                  <c:v>1.6</c:v>
                </c:pt>
                <c:pt idx="5">
                  <c:v>0.3</c:v>
                </c:pt>
                <c:pt idx="6">
                  <c:v>0.25</c:v>
                </c:pt>
                <c:pt idx="7">
                  <c:v>0.1</c:v>
                </c:pt>
                <c:pt idx="8">
                  <c:v>0.08</c:v>
                </c:pt>
              </c:numCache>
            </c:numRef>
          </c:val>
          <c:smooth val="0"/>
        </c:ser>
        <c:dLbls>
          <c:showLegendKey val="0"/>
          <c:showVal val="0"/>
          <c:showCatName val="0"/>
          <c:showSerName val="0"/>
          <c:showPercent val="0"/>
          <c:showBubbleSize val="0"/>
        </c:dLbls>
        <c:marker val="1"/>
        <c:smooth val="0"/>
        <c:axId val="-1968533032"/>
        <c:axId val="-1968524328"/>
      </c:lineChart>
      <c:catAx>
        <c:axId val="-1968533032"/>
        <c:scaling>
          <c:orientation val="minMax"/>
        </c:scaling>
        <c:delete val="0"/>
        <c:axPos val="b"/>
        <c:title>
          <c:tx>
            <c:rich>
              <a:bodyPr rot="0" spcFirstLastPara="1" vertOverflow="ellipsis" vert="horz" wrap="square" anchor="ctr" anchorCtr="1"/>
              <a:lstStyle/>
              <a:p>
                <a:pPr>
                  <a:defRPr sz="2000" b="1" i="0" u="none" strike="noStrike" kern="1200" baseline="0">
                    <a:solidFill>
                      <a:srgbClr val="000000"/>
                    </a:solidFill>
                    <a:latin typeface="Arial"/>
                    <a:ea typeface="Arial"/>
                    <a:cs typeface="Arial"/>
                  </a:defRPr>
                </a:pPr>
                <a:r>
                  <a:rPr lang="en-US" sz="2000"/>
                  <a:t>Year</a:t>
                </a:r>
              </a:p>
            </c:rich>
          </c:tx>
          <c:layout>
            <c:manualLayout>
              <c:xMode val="edge"/>
              <c:yMode val="edge"/>
              <c:x val="0.512526108682052"/>
              <c:y val="0.9071451946315"/>
            </c:manualLayout>
          </c:layout>
          <c:overlay val="0"/>
          <c:spPr>
            <a:noFill/>
            <a:ln w="25400">
              <a:noFill/>
            </a:ln>
            <a:effectLst/>
          </c:sp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1968524328"/>
        <c:crossesAt val="0.01"/>
        <c:auto val="1"/>
        <c:lblAlgn val="ctr"/>
        <c:lblOffset val="100"/>
        <c:tickLblSkip val="1"/>
        <c:tickMarkSkip val="1"/>
        <c:noMultiLvlLbl val="0"/>
      </c:catAx>
      <c:valAx>
        <c:axId val="-1968524328"/>
        <c:scaling>
          <c:logBase val="10.0"/>
          <c:orientation val="minMax"/>
          <c:min val="0.01"/>
        </c:scaling>
        <c:delete val="0"/>
        <c:axPos val="l"/>
        <c:majorGridlines>
          <c:spPr>
            <a:ln w="3175" cap="flat" cmpd="sng" algn="ctr">
              <a:solidFill>
                <a:srgbClr val="000000"/>
              </a:solidFill>
              <a:prstDash val="solid"/>
              <a:round/>
            </a:ln>
            <a:effectLst/>
          </c:spPr>
        </c:majorGridlines>
        <c:title>
          <c:tx>
            <c:rich>
              <a:bodyPr rot="-5400000" spcFirstLastPara="1" vertOverflow="ellipsis" vert="horz" wrap="square" anchor="ctr" anchorCtr="1"/>
              <a:lstStyle/>
              <a:p>
                <a:pPr>
                  <a:defRPr sz="2000" b="1" i="0" u="none" strike="noStrike" kern="1200" baseline="0">
                    <a:solidFill>
                      <a:srgbClr val="000000"/>
                    </a:solidFill>
                    <a:latin typeface="Arial"/>
                    <a:ea typeface="Arial"/>
                    <a:cs typeface="Arial"/>
                  </a:defRPr>
                </a:pPr>
                <a:r>
                  <a:rPr lang="en-US" sz="2000" smtClean="0"/>
                  <a:t>Time</a:t>
                </a:r>
                <a:r>
                  <a:rPr lang="en-US" sz="2000" baseline="0" smtClean="0"/>
                  <a:t> (</a:t>
                </a:r>
                <a:r>
                  <a:rPr lang="en-US" sz="2000" smtClean="0"/>
                  <a:t>ns)</a:t>
                </a:r>
                <a:endParaRPr lang="en-US" sz="2000" dirty="0"/>
              </a:p>
            </c:rich>
          </c:tx>
          <c:layout>
            <c:manualLayout>
              <c:xMode val="edge"/>
              <c:yMode val="edge"/>
              <c:x val="0.0131771595900439"/>
              <c:y val="0.441102290169798"/>
            </c:manualLayout>
          </c:layout>
          <c:overlay val="0"/>
          <c:spPr>
            <a:noFill/>
            <a:ln w="25400">
              <a:noFill/>
            </a:ln>
            <a:effectLst/>
          </c:spPr>
        </c:title>
        <c:numFmt formatCode="#,##0" sourceLinked="0"/>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1968533032"/>
        <c:crosses val="autoZero"/>
        <c:crossBetween val="between"/>
      </c:valAx>
      <c:spPr>
        <a:solidFill>
          <a:srgbClr val="FFFFFF"/>
        </a:solidFill>
        <a:ln w="12700">
          <a:solidFill>
            <a:srgbClr val="808080"/>
          </a:solidFill>
          <a:prstDash val="solid"/>
        </a:ln>
        <a:effectLst/>
      </c:spPr>
    </c:plotArea>
    <c:plotVisOnly val="1"/>
    <c:dispBlanksAs val="gap"/>
    <c:showDLblsOverMax val="0"/>
  </c:chart>
  <c:spPr>
    <a:noFill/>
    <a:ln w="6350" cap="flat" cmpd="sng" algn="ctr">
      <a:noFill/>
      <a:prstDash val="solid"/>
      <a:round/>
    </a:ln>
    <a:effectLst/>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B2C48B-1BF6-0A42-8111-CE95E2C2EE90}" type="doc">
      <dgm:prSet loTypeId="urn:microsoft.com/office/officeart/2005/8/layout/chart3" loCatId="" qsTypeId="urn:microsoft.com/office/officeart/2005/8/quickstyle/simple1" qsCatId="simple" csTypeId="urn:microsoft.com/office/officeart/2005/8/colors/accent3_2" csCatId="accent3" phldr="1"/>
      <dgm:spPr/>
      <dgm:t>
        <a:bodyPr/>
        <a:lstStyle/>
        <a:p>
          <a:endParaRPr lang="en-US"/>
        </a:p>
      </dgm:t>
    </dgm:pt>
    <dgm:pt modelId="{3742B7ED-90FE-024E-93F1-C778C357B704}">
      <dgm:prSet phldrT="[Text]" custT="1"/>
      <dgm:spPr>
        <a:solidFill>
          <a:schemeClr val="accent3">
            <a:lumMod val="75000"/>
          </a:schemeClr>
        </a:solidFill>
        <a:ln>
          <a:solidFill>
            <a:schemeClr val="accent3">
              <a:lumMod val="50000"/>
            </a:schemeClr>
          </a:solidFill>
        </a:ln>
      </dgm:spPr>
      <dgm:t>
        <a:bodyPr vert="vert270"/>
        <a:lstStyle/>
        <a:p>
          <a:endParaRPr lang="en-US" sz="3200" b="1" dirty="0"/>
        </a:p>
      </dgm:t>
    </dgm:pt>
    <dgm:pt modelId="{12B8A7A1-2966-AD49-948F-5DF14C60A6E4}" type="sibTrans" cxnId="{649CFCA8-41A8-C94B-8E58-B99C39294FCF}">
      <dgm:prSet/>
      <dgm:spPr/>
      <dgm:t>
        <a:bodyPr/>
        <a:lstStyle/>
        <a:p>
          <a:endParaRPr lang="en-US" sz="3200">
            <a:solidFill>
              <a:schemeClr val="tx1"/>
            </a:solidFill>
          </a:endParaRPr>
        </a:p>
      </dgm:t>
    </dgm:pt>
    <dgm:pt modelId="{3C18F867-39CF-EE41-9DBC-44AE4BC63EF2}" type="parTrans" cxnId="{649CFCA8-41A8-C94B-8E58-B99C39294FCF}">
      <dgm:prSet/>
      <dgm:spPr/>
      <dgm:t>
        <a:bodyPr/>
        <a:lstStyle/>
        <a:p>
          <a:endParaRPr lang="en-US" sz="3200">
            <a:solidFill>
              <a:schemeClr val="tx1"/>
            </a:solidFill>
          </a:endParaRPr>
        </a:p>
      </dgm:t>
    </dgm:pt>
    <dgm:pt modelId="{8FA712D1-ACF9-854A-BFF5-5F533A1078EC}">
      <dgm:prSet phldrT="[Text]" custT="1"/>
      <dgm:spPr>
        <a:solidFill>
          <a:srgbClr val="49325A"/>
        </a:solidFill>
        <a:ln>
          <a:solidFill>
            <a:srgbClr val="4A2661"/>
          </a:solidFill>
        </a:ln>
      </dgm:spPr>
      <dgm:t>
        <a:bodyPr vert="vert270"/>
        <a:lstStyle/>
        <a:p>
          <a:endParaRPr lang="en-US" sz="3200" b="1" dirty="0"/>
        </a:p>
      </dgm:t>
    </dgm:pt>
    <dgm:pt modelId="{223B1C51-685B-7841-A74F-7AE08D88C7C1}" type="parTrans" cxnId="{3FA88015-9E7B-7C4A-853C-91D7D79A2CE9}">
      <dgm:prSet/>
      <dgm:spPr/>
      <dgm:t>
        <a:bodyPr/>
        <a:lstStyle/>
        <a:p>
          <a:endParaRPr lang="en-US"/>
        </a:p>
      </dgm:t>
    </dgm:pt>
    <dgm:pt modelId="{A9AFD262-D74A-BC46-923E-E3BCEDBC923F}" type="sibTrans" cxnId="{3FA88015-9E7B-7C4A-853C-91D7D79A2CE9}">
      <dgm:prSet/>
      <dgm:spPr/>
      <dgm:t>
        <a:bodyPr/>
        <a:lstStyle/>
        <a:p>
          <a:endParaRPr lang="en-US"/>
        </a:p>
      </dgm:t>
    </dgm:pt>
    <dgm:pt modelId="{7E8235DD-4446-A747-AF2D-912F531FE1C3}">
      <dgm:prSet phldrT="[Text]" custT="1"/>
      <dgm:spPr>
        <a:solidFill>
          <a:schemeClr val="accent5">
            <a:lumMod val="50000"/>
          </a:schemeClr>
        </a:solidFill>
        <a:ln>
          <a:solidFill>
            <a:srgbClr val="27522B"/>
          </a:solidFill>
        </a:ln>
      </dgm:spPr>
      <dgm:t>
        <a:bodyPr vert="vert270"/>
        <a:lstStyle/>
        <a:p>
          <a:endParaRPr lang="en-US" sz="3200" b="1" dirty="0"/>
        </a:p>
      </dgm:t>
    </dgm:pt>
    <dgm:pt modelId="{4DB1E3B1-92EA-454E-8395-A08D9BD4AC4B}" type="parTrans" cxnId="{38EF4696-A6B6-2A45-8603-B117781D653F}">
      <dgm:prSet/>
      <dgm:spPr/>
      <dgm:t>
        <a:bodyPr/>
        <a:lstStyle/>
        <a:p>
          <a:endParaRPr lang="en-US"/>
        </a:p>
      </dgm:t>
    </dgm:pt>
    <dgm:pt modelId="{F429B87B-A124-CB46-8E01-8C1459F48614}" type="sibTrans" cxnId="{38EF4696-A6B6-2A45-8603-B117781D653F}">
      <dgm:prSet/>
      <dgm:spPr/>
      <dgm:t>
        <a:bodyPr/>
        <a:lstStyle/>
        <a:p>
          <a:endParaRPr lang="en-US"/>
        </a:p>
      </dgm:t>
    </dgm:pt>
    <dgm:pt modelId="{108C60B7-7E71-8640-981B-766B088E115B}">
      <dgm:prSet phldrT="[Text]" custT="1"/>
      <dgm:spPr>
        <a:solidFill>
          <a:schemeClr val="accent6">
            <a:lumMod val="50000"/>
          </a:schemeClr>
        </a:solidFill>
        <a:ln>
          <a:solidFill>
            <a:srgbClr val="733006"/>
          </a:solidFill>
        </a:ln>
      </dgm:spPr>
      <dgm:t>
        <a:bodyPr vert="vert270"/>
        <a:lstStyle/>
        <a:p>
          <a:endParaRPr lang="en-US" sz="3200" b="1" dirty="0"/>
        </a:p>
      </dgm:t>
    </dgm:pt>
    <dgm:pt modelId="{570164FE-BC17-1943-BAD5-705ECEFAFBEF}" type="parTrans" cxnId="{C5D7C37F-9E37-9745-AA88-093652CFA2B2}">
      <dgm:prSet/>
      <dgm:spPr/>
      <dgm:t>
        <a:bodyPr/>
        <a:lstStyle/>
        <a:p>
          <a:endParaRPr lang="en-US"/>
        </a:p>
      </dgm:t>
    </dgm:pt>
    <dgm:pt modelId="{D271A736-02FC-8A48-8C2F-69A23CCAE274}" type="sibTrans" cxnId="{C5D7C37F-9E37-9745-AA88-093652CFA2B2}">
      <dgm:prSet/>
      <dgm:spPr/>
      <dgm:t>
        <a:bodyPr/>
        <a:lstStyle/>
        <a:p>
          <a:endParaRPr lang="en-US"/>
        </a:p>
      </dgm:t>
    </dgm:pt>
    <dgm:pt modelId="{51B7E1A3-1D47-7747-83AF-25137BC595F5}">
      <dgm:prSet phldrT="[Text]" custT="1"/>
      <dgm:spPr>
        <a:solidFill>
          <a:schemeClr val="accent2">
            <a:lumMod val="50000"/>
          </a:schemeClr>
        </a:solidFill>
        <a:ln>
          <a:solidFill>
            <a:schemeClr val="bg2">
              <a:lumMod val="25000"/>
            </a:schemeClr>
          </a:solidFill>
        </a:ln>
      </dgm:spPr>
      <dgm:t>
        <a:bodyPr vert="vert270"/>
        <a:lstStyle/>
        <a:p>
          <a:endParaRPr lang="en-US" sz="3200" b="1" dirty="0"/>
        </a:p>
      </dgm:t>
    </dgm:pt>
    <dgm:pt modelId="{17641422-3425-964B-9D85-CB22E633FD19}" type="parTrans" cxnId="{48E9A95E-043E-014A-B602-B86FD5C2A6D8}">
      <dgm:prSet/>
      <dgm:spPr/>
      <dgm:t>
        <a:bodyPr/>
        <a:lstStyle/>
        <a:p>
          <a:endParaRPr lang="en-US"/>
        </a:p>
      </dgm:t>
    </dgm:pt>
    <dgm:pt modelId="{B56E0681-404B-3B42-9C61-7E7923C35AB2}" type="sibTrans" cxnId="{48E9A95E-043E-014A-B602-B86FD5C2A6D8}">
      <dgm:prSet/>
      <dgm:spPr/>
      <dgm:t>
        <a:bodyPr/>
        <a:lstStyle/>
        <a:p>
          <a:endParaRPr lang="en-US"/>
        </a:p>
      </dgm:t>
    </dgm:pt>
    <dgm:pt modelId="{466BBAEF-D795-934E-9FBA-3F0A176BA709}">
      <dgm:prSet phldrT="[Text]" custT="1"/>
      <dgm:spPr>
        <a:solidFill>
          <a:schemeClr val="accent4">
            <a:lumMod val="75000"/>
          </a:schemeClr>
        </a:solidFill>
        <a:ln>
          <a:solidFill>
            <a:schemeClr val="accent4">
              <a:lumMod val="50000"/>
            </a:schemeClr>
          </a:solidFill>
        </a:ln>
      </dgm:spPr>
      <dgm:t>
        <a:bodyPr vert="vert270"/>
        <a:lstStyle/>
        <a:p>
          <a:endParaRPr lang="en-US" sz="3200" b="1" dirty="0"/>
        </a:p>
      </dgm:t>
    </dgm:pt>
    <dgm:pt modelId="{9485312A-56A0-A64A-96E1-10AAEE760DF3}" type="sibTrans" cxnId="{B054551B-955D-D844-90D8-7E534177A75D}">
      <dgm:prSet/>
      <dgm:spPr/>
      <dgm:t>
        <a:bodyPr/>
        <a:lstStyle/>
        <a:p>
          <a:endParaRPr lang="en-US"/>
        </a:p>
      </dgm:t>
    </dgm:pt>
    <dgm:pt modelId="{3D2ACE2B-448E-BB41-9DA5-9BD8C81B0243}" type="parTrans" cxnId="{B054551B-955D-D844-90D8-7E534177A75D}">
      <dgm:prSet/>
      <dgm:spPr/>
      <dgm:t>
        <a:bodyPr/>
        <a:lstStyle/>
        <a:p>
          <a:endParaRPr lang="en-US"/>
        </a:p>
      </dgm:t>
    </dgm:pt>
    <dgm:pt modelId="{410324B3-3B95-8F41-93BC-C712B160B48C}" type="pres">
      <dgm:prSet presAssocID="{0EB2C48B-1BF6-0A42-8111-CE95E2C2EE90}" presName="compositeShape" presStyleCnt="0">
        <dgm:presLayoutVars>
          <dgm:chMax val="7"/>
          <dgm:dir/>
          <dgm:resizeHandles val="exact"/>
        </dgm:presLayoutVars>
      </dgm:prSet>
      <dgm:spPr/>
      <dgm:t>
        <a:bodyPr/>
        <a:lstStyle/>
        <a:p>
          <a:endParaRPr lang="en-US"/>
        </a:p>
      </dgm:t>
    </dgm:pt>
    <dgm:pt modelId="{DDD6CDD4-A04E-ED4F-BBA9-3121B47E0B77}" type="pres">
      <dgm:prSet presAssocID="{0EB2C48B-1BF6-0A42-8111-CE95E2C2EE90}" presName="wedge1" presStyleLbl="node1" presStyleIdx="0" presStyleCnt="6" custLinFactNeighborX="-2987" custLinFactNeighborY="5214"/>
      <dgm:spPr/>
      <dgm:t>
        <a:bodyPr/>
        <a:lstStyle/>
        <a:p>
          <a:endParaRPr lang="en-US"/>
        </a:p>
      </dgm:t>
    </dgm:pt>
    <dgm:pt modelId="{C80821C2-C102-6F44-A13D-6BD4F78F94F5}" type="pres">
      <dgm:prSet presAssocID="{0EB2C48B-1BF6-0A42-8111-CE95E2C2EE90}" presName="wedge1Tx" presStyleLbl="node1" presStyleIdx="0" presStyleCnt="6">
        <dgm:presLayoutVars>
          <dgm:chMax val="0"/>
          <dgm:chPref val="0"/>
          <dgm:bulletEnabled val="1"/>
        </dgm:presLayoutVars>
      </dgm:prSet>
      <dgm:spPr/>
      <dgm:t>
        <a:bodyPr/>
        <a:lstStyle/>
        <a:p>
          <a:endParaRPr lang="en-US"/>
        </a:p>
      </dgm:t>
    </dgm:pt>
    <dgm:pt modelId="{682931EA-B93E-484B-94D8-5AC1218A5F65}" type="pres">
      <dgm:prSet presAssocID="{0EB2C48B-1BF6-0A42-8111-CE95E2C2EE90}" presName="wedge2" presStyleLbl="node1" presStyleIdx="1" presStyleCnt="6" custLinFactNeighborX="486" custLinFactNeighborY="328"/>
      <dgm:spPr/>
      <dgm:t>
        <a:bodyPr/>
        <a:lstStyle/>
        <a:p>
          <a:endParaRPr lang="en-US"/>
        </a:p>
      </dgm:t>
    </dgm:pt>
    <dgm:pt modelId="{F51F1CFA-FD53-1D46-9815-9475194D89C6}" type="pres">
      <dgm:prSet presAssocID="{0EB2C48B-1BF6-0A42-8111-CE95E2C2EE90}" presName="wedge2Tx" presStyleLbl="node1" presStyleIdx="1" presStyleCnt="6">
        <dgm:presLayoutVars>
          <dgm:chMax val="0"/>
          <dgm:chPref val="0"/>
          <dgm:bulletEnabled val="1"/>
        </dgm:presLayoutVars>
      </dgm:prSet>
      <dgm:spPr/>
      <dgm:t>
        <a:bodyPr/>
        <a:lstStyle/>
        <a:p>
          <a:endParaRPr lang="en-US"/>
        </a:p>
      </dgm:t>
    </dgm:pt>
    <dgm:pt modelId="{BE9B73BD-6C8F-994A-AECC-FF3361B7F49B}" type="pres">
      <dgm:prSet presAssocID="{0EB2C48B-1BF6-0A42-8111-CE95E2C2EE90}" presName="wedge3" presStyleLbl="node1" presStyleIdx="2" presStyleCnt="6" custLinFactNeighborX="269" custLinFactNeighborY="702"/>
      <dgm:spPr/>
      <dgm:t>
        <a:bodyPr/>
        <a:lstStyle/>
        <a:p>
          <a:endParaRPr lang="en-US"/>
        </a:p>
      </dgm:t>
    </dgm:pt>
    <dgm:pt modelId="{C302BE70-9C35-2444-AE45-4A621F695C8F}" type="pres">
      <dgm:prSet presAssocID="{0EB2C48B-1BF6-0A42-8111-CE95E2C2EE90}" presName="wedge3Tx" presStyleLbl="node1" presStyleIdx="2" presStyleCnt="6">
        <dgm:presLayoutVars>
          <dgm:chMax val="0"/>
          <dgm:chPref val="0"/>
          <dgm:bulletEnabled val="1"/>
        </dgm:presLayoutVars>
      </dgm:prSet>
      <dgm:spPr/>
      <dgm:t>
        <a:bodyPr/>
        <a:lstStyle/>
        <a:p>
          <a:endParaRPr lang="en-US"/>
        </a:p>
      </dgm:t>
    </dgm:pt>
    <dgm:pt modelId="{E45D06A5-AA81-8E41-85E2-0A5FD3451267}" type="pres">
      <dgm:prSet presAssocID="{0EB2C48B-1BF6-0A42-8111-CE95E2C2EE90}" presName="wedge4" presStyleLbl="node1" presStyleIdx="3" presStyleCnt="6" custLinFactNeighborX="-66" custLinFactNeighborY="720"/>
      <dgm:spPr/>
      <dgm:t>
        <a:bodyPr/>
        <a:lstStyle/>
        <a:p>
          <a:endParaRPr lang="en-US"/>
        </a:p>
      </dgm:t>
    </dgm:pt>
    <dgm:pt modelId="{B7A75616-4626-6A40-B6AD-C88383DAD9AC}" type="pres">
      <dgm:prSet presAssocID="{0EB2C48B-1BF6-0A42-8111-CE95E2C2EE90}" presName="wedge4Tx" presStyleLbl="node1" presStyleIdx="3" presStyleCnt="6">
        <dgm:presLayoutVars>
          <dgm:chMax val="0"/>
          <dgm:chPref val="0"/>
          <dgm:bulletEnabled val="1"/>
        </dgm:presLayoutVars>
      </dgm:prSet>
      <dgm:spPr/>
      <dgm:t>
        <a:bodyPr/>
        <a:lstStyle/>
        <a:p>
          <a:endParaRPr lang="en-US"/>
        </a:p>
      </dgm:t>
    </dgm:pt>
    <dgm:pt modelId="{CC6D7F3A-1D26-9B4A-88FB-4283D28ED9B6}" type="pres">
      <dgm:prSet presAssocID="{0EB2C48B-1BF6-0A42-8111-CE95E2C2EE90}" presName="wedge5" presStyleLbl="node1" presStyleIdx="4" presStyleCnt="6" custLinFactNeighborX="-353" custLinFactNeighborY="385"/>
      <dgm:spPr/>
      <dgm:t>
        <a:bodyPr/>
        <a:lstStyle/>
        <a:p>
          <a:endParaRPr lang="en-US"/>
        </a:p>
      </dgm:t>
    </dgm:pt>
    <dgm:pt modelId="{24DD2112-487E-C54F-A577-C836CEDCFF54}" type="pres">
      <dgm:prSet presAssocID="{0EB2C48B-1BF6-0A42-8111-CE95E2C2EE90}" presName="wedge5Tx" presStyleLbl="node1" presStyleIdx="4" presStyleCnt="6">
        <dgm:presLayoutVars>
          <dgm:chMax val="0"/>
          <dgm:chPref val="0"/>
          <dgm:bulletEnabled val="1"/>
        </dgm:presLayoutVars>
      </dgm:prSet>
      <dgm:spPr/>
      <dgm:t>
        <a:bodyPr/>
        <a:lstStyle/>
        <a:p>
          <a:endParaRPr lang="en-US"/>
        </a:p>
      </dgm:t>
    </dgm:pt>
    <dgm:pt modelId="{7C1282C8-9723-B44A-941A-4D5513E3DFFE}" type="pres">
      <dgm:prSet presAssocID="{0EB2C48B-1BF6-0A42-8111-CE95E2C2EE90}" presName="wedge6" presStyleLbl="node1" presStyleIdx="5" presStyleCnt="6" custLinFactNeighborX="-287" custLinFactNeighborY="-66"/>
      <dgm:spPr/>
      <dgm:t>
        <a:bodyPr/>
        <a:lstStyle/>
        <a:p>
          <a:endParaRPr lang="en-US"/>
        </a:p>
      </dgm:t>
    </dgm:pt>
    <dgm:pt modelId="{43AC0016-51D6-A248-90EE-4C59DC2E2DE5}" type="pres">
      <dgm:prSet presAssocID="{0EB2C48B-1BF6-0A42-8111-CE95E2C2EE90}" presName="wedge6Tx" presStyleLbl="node1" presStyleIdx="5" presStyleCnt="6">
        <dgm:presLayoutVars>
          <dgm:chMax val="0"/>
          <dgm:chPref val="0"/>
          <dgm:bulletEnabled val="1"/>
        </dgm:presLayoutVars>
      </dgm:prSet>
      <dgm:spPr/>
      <dgm:t>
        <a:bodyPr/>
        <a:lstStyle/>
        <a:p>
          <a:endParaRPr lang="en-US"/>
        </a:p>
      </dgm:t>
    </dgm:pt>
  </dgm:ptLst>
  <dgm:cxnLst>
    <dgm:cxn modelId="{51CF7811-682E-B34C-902F-59A29BDB95B1}" type="presOf" srcId="{8FA712D1-ACF9-854A-BFF5-5F533A1078EC}" destId="{BE9B73BD-6C8F-994A-AECC-FF3361B7F49B}" srcOrd="0" destOrd="0" presId="urn:microsoft.com/office/officeart/2005/8/layout/chart3"/>
    <dgm:cxn modelId="{B100A3C3-71CC-8149-AC36-6CF7F23EDA0A}" type="presOf" srcId="{3742B7ED-90FE-024E-93F1-C778C357B704}" destId="{DDD6CDD4-A04E-ED4F-BBA9-3121B47E0B77}" srcOrd="0" destOrd="0" presId="urn:microsoft.com/office/officeart/2005/8/layout/chart3"/>
    <dgm:cxn modelId="{38EF4696-A6B6-2A45-8603-B117781D653F}" srcId="{0EB2C48B-1BF6-0A42-8111-CE95E2C2EE90}" destId="{7E8235DD-4446-A747-AF2D-912F531FE1C3}" srcOrd="1" destOrd="0" parTransId="{4DB1E3B1-92EA-454E-8395-A08D9BD4AC4B}" sibTransId="{F429B87B-A124-CB46-8E01-8C1459F48614}"/>
    <dgm:cxn modelId="{649CFCA8-41A8-C94B-8E58-B99C39294FCF}" srcId="{0EB2C48B-1BF6-0A42-8111-CE95E2C2EE90}" destId="{3742B7ED-90FE-024E-93F1-C778C357B704}" srcOrd="0" destOrd="0" parTransId="{3C18F867-39CF-EE41-9DBC-44AE4BC63EF2}" sibTransId="{12B8A7A1-2966-AD49-948F-5DF14C60A6E4}"/>
    <dgm:cxn modelId="{0FB8531C-6067-4349-9C05-8D8EB7869EB4}" type="presOf" srcId="{3742B7ED-90FE-024E-93F1-C778C357B704}" destId="{C80821C2-C102-6F44-A13D-6BD4F78F94F5}" srcOrd="1" destOrd="0" presId="urn:microsoft.com/office/officeart/2005/8/layout/chart3"/>
    <dgm:cxn modelId="{39B40F1E-5195-CF4B-ACFD-1CAA44A82560}" type="presOf" srcId="{0EB2C48B-1BF6-0A42-8111-CE95E2C2EE90}" destId="{410324B3-3B95-8F41-93BC-C712B160B48C}" srcOrd="0" destOrd="0" presId="urn:microsoft.com/office/officeart/2005/8/layout/chart3"/>
    <dgm:cxn modelId="{C5D7C37F-9E37-9745-AA88-093652CFA2B2}" srcId="{0EB2C48B-1BF6-0A42-8111-CE95E2C2EE90}" destId="{108C60B7-7E71-8640-981B-766B088E115B}" srcOrd="4" destOrd="0" parTransId="{570164FE-BC17-1943-BAD5-705ECEFAFBEF}" sibTransId="{D271A736-02FC-8A48-8C2F-69A23CCAE274}"/>
    <dgm:cxn modelId="{FC302A1F-0A12-3044-A898-1B74017A40EF}" type="presOf" srcId="{108C60B7-7E71-8640-981B-766B088E115B}" destId="{CC6D7F3A-1D26-9B4A-88FB-4283D28ED9B6}" srcOrd="0" destOrd="0" presId="urn:microsoft.com/office/officeart/2005/8/layout/chart3"/>
    <dgm:cxn modelId="{D76713CB-227B-CA44-BC00-2E1EDDE4912C}" type="presOf" srcId="{466BBAEF-D795-934E-9FBA-3F0A176BA709}" destId="{B7A75616-4626-6A40-B6AD-C88383DAD9AC}" srcOrd="1" destOrd="0" presId="urn:microsoft.com/office/officeart/2005/8/layout/chart3"/>
    <dgm:cxn modelId="{3FA88015-9E7B-7C4A-853C-91D7D79A2CE9}" srcId="{0EB2C48B-1BF6-0A42-8111-CE95E2C2EE90}" destId="{8FA712D1-ACF9-854A-BFF5-5F533A1078EC}" srcOrd="2" destOrd="0" parTransId="{223B1C51-685B-7841-A74F-7AE08D88C7C1}" sibTransId="{A9AFD262-D74A-BC46-923E-E3BCEDBC923F}"/>
    <dgm:cxn modelId="{9997167E-4767-8649-9E73-D242F84F3A7B}" type="presOf" srcId="{8FA712D1-ACF9-854A-BFF5-5F533A1078EC}" destId="{C302BE70-9C35-2444-AE45-4A621F695C8F}" srcOrd="1" destOrd="0" presId="urn:microsoft.com/office/officeart/2005/8/layout/chart3"/>
    <dgm:cxn modelId="{28B7AF04-138B-2947-BFFF-0C3AC3FD9D2B}" type="presOf" srcId="{108C60B7-7E71-8640-981B-766B088E115B}" destId="{24DD2112-487E-C54F-A577-C836CEDCFF54}" srcOrd="1" destOrd="0" presId="urn:microsoft.com/office/officeart/2005/8/layout/chart3"/>
    <dgm:cxn modelId="{48E9A95E-043E-014A-B602-B86FD5C2A6D8}" srcId="{0EB2C48B-1BF6-0A42-8111-CE95E2C2EE90}" destId="{51B7E1A3-1D47-7747-83AF-25137BC595F5}" srcOrd="5" destOrd="0" parTransId="{17641422-3425-964B-9D85-CB22E633FD19}" sibTransId="{B56E0681-404B-3B42-9C61-7E7923C35AB2}"/>
    <dgm:cxn modelId="{C49512DA-19BA-2E4E-AD9D-AE01B90E9419}" type="presOf" srcId="{466BBAEF-D795-934E-9FBA-3F0A176BA709}" destId="{E45D06A5-AA81-8E41-85E2-0A5FD3451267}" srcOrd="0" destOrd="0" presId="urn:microsoft.com/office/officeart/2005/8/layout/chart3"/>
    <dgm:cxn modelId="{16204759-A705-A64B-911A-A908698742B1}" type="presOf" srcId="{51B7E1A3-1D47-7747-83AF-25137BC595F5}" destId="{43AC0016-51D6-A248-90EE-4C59DC2E2DE5}" srcOrd="1" destOrd="0" presId="urn:microsoft.com/office/officeart/2005/8/layout/chart3"/>
    <dgm:cxn modelId="{B054551B-955D-D844-90D8-7E534177A75D}" srcId="{0EB2C48B-1BF6-0A42-8111-CE95E2C2EE90}" destId="{466BBAEF-D795-934E-9FBA-3F0A176BA709}" srcOrd="3" destOrd="0" parTransId="{3D2ACE2B-448E-BB41-9DA5-9BD8C81B0243}" sibTransId="{9485312A-56A0-A64A-96E1-10AAEE760DF3}"/>
    <dgm:cxn modelId="{A61DCC9A-A13E-8741-9441-4740EBAE4B0D}" type="presOf" srcId="{7E8235DD-4446-A747-AF2D-912F531FE1C3}" destId="{682931EA-B93E-484B-94D8-5AC1218A5F65}" srcOrd="0" destOrd="0" presId="urn:microsoft.com/office/officeart/2005/8/layout/chart3"/>
    <dgm:cxn modelId="{460DB07E-A800-1245-AA07-898641CC4C9D}" type="presOf" srcId="{51B7E1A3-1D47-7747-83AF-25137BC595F5}" destId="{7C1282C8-9723-B44A-941A-4D5513E3DFFE}" srcOrd="0" destOrd="0" presId="urn:microsoft.com/office/officeart/2005/8/layout/chart3"/>
    <dgm:cxn modelId="{6D83C968-2D17-B94D-912F-D409B0BABEBF}" type="presOf" srcId="{7E8235DD-4446-A747-AF2D-912F531FE1C3}" destId="{F51F1CFA-FD53-1D46-9815-9475194D89C6}" srcOrd="1" destOrd="0" presId="urn:microsoft.com/office/officeart/2005/8/layout/chart3"/>
    <dgm:cxn modelId="{1DEEF06D-BFA1-4746-88B7-47B1482EE189}" type="presParOf" srcId="{410324B3-3B95-8F41-93BC-C712B160B48C}" destId="{DDD6CDD4-A04E-ED4F-BBA9-3121B47E0B77}" srcOrd="0" destOrd="0" presId="urn:microsoft.com/office/officeart/2005/8/layout/chart3"/>
    <dgm:cxn modelId="{503DC359-6358-E246-9AE2-B41E7A9F545C}" type="presParOf" srcId="{410324B3-3B95-8F41-93BC-C712B160B48C}" destId="{C80821C2-C102-6F44-A13D-6BD4F78F94F5}" srcOrd="1" destOrd="0" presId="urn:microsoft.com/office/officeart/2005/8/layout/chart3"/>
    <dgm:cxn modelId="{20034EB7-71C0-CE48-B4B0-19130E4ADBAC}" type="presParOf" srcId="{410324B3-3B95-8F41-93BC-C712B160B48C}" destId="{682931EA-B93E-484B-94D8-5AC1218A5F65}" srcOrd="2" destOrd="0" presId="urn:microsoft.com/office/officeart/2005/8/layout/chart3"/>
    <dgm:cxn modelId="{8E3988AF-CF9E-9342-B73D-CA2C01F5B601}" type="presParOf" srcId="{410324B3-3B95-8F41-93BC-C712B160B48C}" destId="{F51F1CFA-FD53-1D46-9815-9475194D89C6}" srcOrd="3" destOrd="0" presId="urn:microsoft.com/office/officeart/2005/8/layout/chart3"/>
    <dgm:cxn modelId="{A0869FA8-429F-5844-9B79-32D6062D74AC}" type="presParOf" srcId="{410324B3-3B95-8F41-93BC-C712B160B48C}" destId="{BE9B73BD-6C8F-994A-AECC-FF3361B7F49B}" srcOrd="4" destOrd="0" presId="urn:microsoft.com/office/officeart/2005/8/layout/chart3"/>
    <dgm:cxn modelId="{DD16F3C6-EF5B-E540-B766-BFDFC5EBF552}" type="presParOf" srcId="{410324B3-3B95-8F41-93BC-C712B160B48C}" destId="{C302BE70-9C35-2444-AE45-4A621F695C8F}" srcOrd="5" destOrd="0" presId="urn:microsoft.com/office/officeart/2005/8/layout/chart3"/>
    <dgm:cxn modelId="{7310A78D-FFBC-3641-91BD-6886E9783BFA}" type="presParOf" srcId="{410324B3-3B95-8F41-93BC-C712B160B48C}" destId="{E45D06A5-AA81-8E41-85E2-0A5FD3451267}" srcOrd="6" destOrd="0" presId="urn:microsoft.com/office/officeart/2005/8/layout/chart3"/>
    <dgm:cxn modelId="{8008E5ED-8C99-7246-89F1-E659CE302678}" type="presParOf" srcId="{410324B3-3B95-8F41-93BC-C712B160B48C}" destId="{B7A75616-4626-6A40-B6AD-C88383DAD9AC}" srcOrd="7" destOrd="0" presId="urn:microsoft.com/office/officeart/2005/8/layout/chart3"/>
    <dgm:cxn modelId="{B2E150BC-854B-3341-AD68-C410FBEAE5F3}" type="presParOf" srcId="{410324B3-3B95-8F41-93BC-C712B160B48C}" destId="{CC6D7F3A-1D26-9B4A-88FB-4283D28ED9B6}" srcOrd="8" destOrd="0" presId="urn:microsoft.com/office/officeart/2005/8/layout/chart3"/>
    <dgm:cxn modelId="{AD6C2531-C741-6646-912C-F7B35A4C53AA}" type="presParOf" srcId="{410324B3-3B95-8F41-93BC-C712B160B48C}" destId="{24DD2112-487E-C54F-A577-C836CEDCFF54}" srcOrd="9" destOrd="0" presId="urn:microsoft.com/office/officeart/2005/8/layout/chart3"/>
    <dgm:cxn modelId="{8B91AA4D-6F97-CD48-96CD-62413BC3E8C5}" type="presParOf" srcId="{410324B3-3B95-8F41-93BC-C712B160B48C}" destId="{7C1282C8-9723-B44A-941A-4D5513E3DFFE}" srcOrd="10" destOrd="0" presId="urn:microsoft.com/office/officeart/2005/8/layout/chart3"/>
    <dgm:cxn modelId="{4A1442DE-9AC8-EC43-AFA0-8B5C4B2B6D67}" type="presParOf" srcId="{410324B3-3B95-8F41-93BC-C712B160B48C}" destId="{43AC0016-51D6-A248-90EE-4C59DC2E2DE5}" srcOrd="11" destOrd="0" presId="urn:microsoft.com/office/officeart/2005/8/layout/chart3"/>
  </dgm:cxnLst>
  <dgm:bg>
    <a:noFill/>
  </dgm:bg>
  <dgm:whole/>
  <dgm:extLst>
    <a:ext uri="http://schemas.microsoft.com/office/drawing/2008/diagram">
      <dsp:dataModelExt xmlns:dsp="http://schemas.microsoft.com/office/drawing/2008/diagram" relId="rId1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CFFDCBF-7ECC-0443-860A-BD9D209B8F3A}" type="doc">
      <dgm:prSet loTypeId="urn:microsoft.com/office/officeart/2005/8/layout/cycle8" loCatId="" qsTypeId="urn:microsoft.com/office/officeart/2005/8/quickstyle/simple4" qsCatId="simple" csTypeId="urn:microsoft.com/office/officeart/2005/8/colors/accent1_2" csCatId="accent1" phldr="1"/>
      <dgm:spPr/>
    </dgm:pt>
    <dgm:pt modelId="{BE639B83-BDB7-A94C-9154-481117584E7D}">
      <dgm:prSet phldrT="[Text]" custT="1"/>
      <dgm:spPr>
        <a:solidFill>
          <a:srgbClr val="6A341C"/>
        </a:solidFill>
      </dgm:spPr>
      <dgm:t>
        <a:bodyPr/>
        <a:lstStyle/>
        <a:p>
          <a:endParaRPr lang="en-US" sz="2400" dirty="0">
            <a:solidFill>
              <a:schemeClr val="bg1"/>
            </a:solidFill>
          </a:endParaRPr>
        </a:p>
      </dgm:t>
    </dgm:pt>
    <dgm:pt modelId="{D46C7E8E-4DBD-A447-A9DD-8F2C7A54F035}" type="parTrans" cxnId="{3F676AC9-0AC9-204F-8440-5E9CFA3A796A}">
      <dgm:prSet/>
      <dgm:spPr/>
      <dgm:t>
        <a:bodyPr/>
        <a:lstStyle/>
        <a:p>
          <a:endParaRPr lang="en-US"/>
        </a:p>
      </dgm:t>
    </dgm:pt>
    <dgm:pt modelId="{CFB3FE51-0349-F04A-90CD-BFA1CB446B8A}" type="sibTrans" cxnId="{3F676AC9-0AC9-204F-8440-5E9CFA3A796A}">
      <dgm:prSet/>
      <dgm:spPr/>
      <dgm:t>
        <a:bodyPr/>
        <a:lstStyle/>
        <a:p>
          <a:endParaRPr lang="en-US"/>
        </a:p>
      </dgm:t>
    </dgm:pt>
    <dgm:pt modelId="{B837C18E-03E6-1C49-A0CF-DF083D27833B}">
      <dgm:prSet phldrT="[Text]" custT="1"/>
      <dgm:spPr>
        <a:solidFill>
          <a:srgbClr val="334C57"/>
        </a:solidFill>
      </dgm:spPr>
      <dgm:t>
        <a:bodyPr/>
        <a:lstStyle/>
        <a:p>
          <a:endParaRPr lang="en-US" sz="2400" dirty="0"/>
        </a:p>
      </dgm:t>
    </dgm:pt>
    <dgm:pt modelId="{FD4E9E80-DC2B-DE41-9651-38DA51759CF6}" type="sibTrans" cxnId="{A205F705-3167-2A4B-B137-5A7C00D336BD}">
      <dgm:prSet/>
      <dgm:spPr/>
      <dgm:t>
        <a:bodyPr/>
        <a:lstStyle/>
        <a:p>
          <a:endParaRPr lang="en-US"/>
        </a:p>
      </dgm:t>
    </dgm:pt>
    <dgm:pt modelId="{891A6409-25AB-5A45-B0DE-7BA74233E17A}" type="parTrans" cxnId="{A205F705-3167-2A4B-B137-5A7C00D336BD}">
      <dgm:prSet/>
      <dgm:spPr/>
      <dgm:t>
        <a:bodyPr/>
        <a:lstStyle/>
        <a:p>
          <a:endParaRPr lang="en-US"/>
        </a:p>
      </dgm:t>
    </dgm:pt>
    <dgm:pt modelId="{0C5948EB-703B-8641-A827-C86EBB631A30}" type="pres">
      <dgm:prSet presAssocID="{BCFFDCBF-7ECC-0443-860A-BD9D209B8F3A}" presName="compositeShape" presStyleCnt="0">
        <dgm:presLayoutVars>
          <dgm:chMax val="7"/>
          <dgm:dir/>
          <dgm:resizeHandles val="exact"/>
        </dgm:presLayoutVars>
      </dgm:prSet>
      <dgm:spPr/>
    </dgm:pt>
    <dgm:pt modelId="{6FF5FE04-5656-7B4F-A836-4588A2C04DC2}" type="pres">
      <dgm:prSet presAssocID="{BCFFDCBF-7ECC-0443-860A-BD9D209B8F3A}" presName="wedge1" presStyleLbl="node1" presStyleIdx="0" presStyleCnt="2" custLinFactNeighborX="-7440"/>
      <dgm:spPr/>
      <dgm:t>
        <a:bodyPr/>
        <a:lstStyle/>
        <a:p>
          <a:endParaRPr lang="en-US"/>
        </a:p>
      </dgm:t>
    </dgm:pt>
    <dgm:pt modelId="{AE485399-237F-5241-95A5-ABA40BA441DC}" type="pres">
      <dgm:prSet presAssocID="{BCFFDCBF-7ECC-0443-860A-BD9D209B8F3A}" presName="dummy1a" presStyleCnt="0"/>
      <dgm:spPr/>
    </dgm:pt>
    <dgm:pt modelId="{D786144E-0C10-F948-A3FB-12435C7B97A3}" type="pres">
      <dgm:prSet presAssocID="{BCFFDCBF-7ECC-0443-860A-BD9D209B8F3A}" presName="dummy1b" presStyleCnt="0"/>
      <dgm:spPr/>
    </dgm:pt>
    <dgm:pt modelId="{0E9ABAB2-ECDA-3C42-B688-B7FBC8478FDA}" type="pres">
      <dgm:prSet presAssocID="{BCFFDCBF-7ECC-0443-860A-BD9D209B8F3A}" presName="wedge1Tx" presStyleLbl="node1" presStyleIdx="0" presStyleCnt="2">
        <dgm:presLayoutVars>
          <dgm:chMax val="0"/>
          <dgm:chPref val="0"/>
          <dgm:bulletEnabled val="1"/>
        </dgm:presLayoutVars>
      </dgm:prSet>
      <dgm:spPr/>
      <dgm:t>
        <a:bodyPr/>
        <a:lstStyle/>
        <a:p>
          <a:endParaRPr lang="en-US"/>
        </a:p>
      </dgm:t>
    </dgm:pt>
    <dgm:pt modelId="{437D6949-7CC8-4B40-844F-27D2AA0D9DBA}" type="pres">
      <dgm:prSet presAssocID="{BCFFDCBF-7ECC-0443-860A-BD9D209B8F3A}" presName="wedge2" presStyleLbl="node1" presStyleIdx="1" presStyleCnt="2" custLinFactNeighborX="-2976"/>
      <dgm:spPr/>
      <dgm:t>
        <a:bodyPr/>
        <a:lstStyle/>
        <a:p>
          <a:endParaRPr lang="en-US"/>
        </a:p>
      </dgm:t>
    </dgm:pt>
    <dgm:pt modelId="{FC8C5F10-84A9-EA4D-B77B-398797658053}" type="pres">
      <dgm:prSet presAssocID="{BCFFDCBF-7ECC-0443-860A-BD9D209B8F3A}" presName="dummy2a" presStyleCnt="0"/>
      <dgm:spPr/>
    </dgm:pt>
    <dgm:pt modelId="{361761C8-9E19-C447-A94D-12A26FD25F3C}" type="pres">
      <dgm:prSet presAssocID="{BCFFDCBF-7ECC-0443-860A-BD9D209B8F3A}" presName="dummy2b" presStyleCnt="0"/>
      <dgm:spPr/>
    </dgm:pt>
    <dgm:pt modelId="{4D90A793-17B9-3F42-9688-75E565613D47}" type="pres">
      <dgm:prSet presAssocID="{BCFFDCBF-7ECC-0443-860A-BD9D209B8F3A}" presName="wedge2Tx" presStyleLbl="node1" presStyleIdx="1" presStyleCnt="2">
        <dgm:presLayoutVars>
          <dgm:chMax val="0"/>
          <dgm:chPref val="0"/>
          <dgm:bulletEnabled val="1"/>
        </dgm:presLayoutVars>
      </dgm:prSet>
      <dgm:spPr/>
      <dgm:t>
        <a:bodyPr/>
        <a:lstStyle/>
        <a:p>
          <a:endParaRPr lang="en-US"/>
        </a:p>
      </dgm:t>
    </dgm:pt>
    <dgm:pt modelId="{D13B431B-FC39-6E41-A39D-E4994F88A834}" type="pres">
      <dgm:prSet presAssocID="{FD4E9E80-DC2B-DE41-9651-38DA51759CF6}" presName="arrowWedge1" presStyleLbl="fgSibTrans2D1" presStyleIdx="0" presStyleCnt="2"/>
      <dgm:spPr>
        <a:solidFill>
          <a:schemeClr val="bg1">
            <a:lumMod val="65000"/>
          </a:schemeClr>
        </a:solidFill>
      </dgm:spPr>
    </dgm:pt>
    <dgm:pt modelId="{52103008-DD93-234D-B0B0-6DC82B975C96}" type="pres">
      <dgm:prSet presAssocID="{CFB3FE51-0349-F04A-90CD-BFA1CB446B8A}" presName="arrowWedge2" presStyleLbl="fgSibTrans2D1" presStyleIdx="1" presStyleCnt="2"/>
      <dgm:spPr>
        <a:solidFill>
          <a:schemeClr val="bg1">
            <a:lumMod val="65000"/>
          </a:schemeClr>
        </a:solidFill>
      </dgm:spPr>
    </dgm:pt>
  </dgm:ptLst>
  <dgm:cxnLst>
    <dgm:cxn modelId="{80C2E011-F99A-AB47-9F69-78A790387871}" type="presOf" srcId="{B837C18E-03E6-1C49-A0CF-DF083D27833B}" destId="{0E9ABAB2-ECDA-3C42-B688-B7FBC8478FDA}" srcOrd="1" destOrd="0" presId="urn:microsoft.com/office/officeart/2005/8/layout/cycle8"/>
    <dgm:cxn modelId="{56F24EAE-1CEC-CB45-A2BE-EF551264396D}" type="presOf" srcId="{BE639B83-BDB7-A94C-9154-481117584E7D}" destId="{437D6949-7CC8-4B40-844F-27D2AA0D9DBA}" srcOrd="0" destOrd="0" presId="urn:microsoft.com/office/officeart/2005/8/layout/cycle8"/>
    <dgm:cxn modelId="{C2A35106-D1FD-4A46-926E-DB9FE03A50A6}" type="presOf" srcId="{BE639B83-BDB7-A94C-9154-481117584E7D}" destId="{4D90A793-17B9-3F42-9688-75E565613D47}" srcOrd="1" destOrd="0" presId="urn:microsoft.com/office/officeart/2005/8/layout/cycle8"/>
    <dgm:cxn modelId="{A205F705-3167-2A4B-B137-5A7C00D336BD}" srcId="{BCFFDCBF-7ECC-0443-860A-BD9D209B8F3A}" destId="{B837C18E-03E6-1C49-A0CF-DF083D27833B}" srcOrd="0" destOrd="0" parTransId="{891A6409-25AB-5A45-B0DE-7BA74233E17A}" sibTransId="{FD4E9E80-DC2B-DE41-9651-38DA51759CF6}"/>
    <dgm:cxn modelId="{FBD7826C-63E7-1E49-B4B2-5398E2D26121}" type="presOf" srcId="{B837C18E-03E6-1C49-A0CF-DF083D27833B}" destId="{6FF5FE04-5656-7B4F-A836-4588A2C04DC2}" srcOrd="0" destOrd="0" presId="urn:microsoft.com/office/officeart/2005/8/layout/cycle8"/>
    <dgm:cxn modelId="{80BD04F3-FA62-3043-859B-C7878C705641}" type="presOf" srcId="{BCFFDCBF-7ECC-0443-860A-BD9D209B8F3A}" destId="{0C5948EB-703B-8641-A827-C86EBB631A30}" srcOrd="0" destOrd="0" presId="urn:microsoft.com/office/officeart/2005/8/layout/cycle8"/>
    <dgm:cxn modelId="{3F676AC9-0AC9-204F-8440-5E9CFA3A796A}" srcId="{BCFFDCBF-7ECC-0443-860A-BD9D209B8F3A}" destId="{BE639B83-BDB7-A94C-9154-481117584E7D}" srcOrd="1" destOrd="0" parTransId="{D46C7E8E-4DBD-A447-A9DD-8F2C7A54F035}" sibTransId="{CFB3FE51-0349-F04A-90CD-BFA1CB446B8A}"/>
    <dgm:cxn modelId="{16333702-AF68-4D49-8758-0C3E1660DCEC}" type="presParOf" srcId="{0C5948EB-703B-8641-A827-C86EBB631A30}" destId="{6FF5FE04-5656-7B4F-A836-4588A2C04DC2}" srcOrd="0" destOrd="0" presId="urn:microsoft.com/office/officeart/2005/8/layout/cycle8"/>
    <dgm:cxn modelId="{6EFCE4CF-BED2-4D49-9C48-C5C52D036189}" type="presParOf" srcId="{0C5948EB-703B-8641-A827-C86EBB631A30}" destId="{AE485399-237F-5241-95A5-ABA40BA441DC}" srcOrd="1" destOrd="0" presId="urn:microsoft.com/office/officeart/2005/8/layout/cycle8"/>
    <dgm:cxn modelId="{D2F74E39-AFCB-D248-8FE4-3EEF0C1B364A}" type="presParOf" srcId="{0C5948EB-703B-8641-A827-C86EBB631A30}" destId="{D786144E-0C10-F948-A3FB-12435C7B97A3}" srcOrd="2" destOrd="0" presId="urn:microsoft.com/office/officeart/2005/8/layout/cycle8"/>
    <dgm:cxn modelId="{3BD018C3-A6A6-4F42-9305-D0C6675297C1}" type="presParOf" srcId="{0C5948EB-703B-8641-A827-C86EBB631A30}" destId="{0E9ABAB2-ECDA-3C42-B688-B7FBC8478FDA}" srcOrd="3" destOrd="0" presId="urn:microsoft.com/office/officeart/2005/8/layout/cycle8"/>
    <dgm:cxn modelId="{4FBB0C38-8B3E-FB40-BE79-2CC64618F570}" type="presParOf" srcId="{0C5948EB-703B-8641-A827-C86EBB631A30}" destId="{437D6949-7CC8-4B40-844F-27D2AA0D9DBA}" srcOrd="4" destOrd="0" presId="urn:microsoft.com/office/officeart/2005/8/layout/cycle8"/>
    <dgm:cxn modelId="{26FEDDDA-BCDD-2240-AB79-50DEE6ED316C}" type="presParOf" srcId="{0C5948EB-703B-8641-A827-C86EBB631A30}" destId="{FC8C5F10-84A9-EA4D-B77B-398797658053}" srcOrd="5" destOrd="0" presId="urn:microsoft.com/office/officeart/2005/8/layout/cycle8"/>
    <dgm:cxn modelId="{8FDF3091-D083-1845-884F-AC5DA5C57B57}" type="presParOf" srcId="{0C5948EB-703B-8641-A827-C86EBB631A30}" destId="{361761C8-9E19-C447-A94D-12A26FD25F3C}" srcOrd="6" destOrd="0" presId="urn:microsoft.com/office/officeart/2005/8/layout/cycle8"/>
    <dgm:cxn modelId="{E2875AC7-A2AE-2E45-8599-99BF160F0651}" type="presParOf" srcId="{0C5948EB-703B-8641-A827-C86EBB631A30}" destId="{4D90A793-17B9-3F42-9688-75E565613D47}" srcOrd="7" destOrd="0" presId="urn:microsoft.com/office/officeart/2005/8/layout/cycle8"/>
    <dgm:cxn modelId="{35F920B0-B184-854C-8CCA-31B81C4F278B}" type="presParOf" srcId="{0C5948EB-703B-8641-A827-C86EBB631A30}" destId="{D13B431B-FC39-6E41-A39D-E4994F88A834}" srcOrd="8" destOrd="0" presId="urn:microsoft.com/office/officeart/2005/8/layout/cycle8"/>
    <dgm:cxn modelId="{1D1B093C-EBB0-5C47-9568-008F53BF5C96}" type="presParOf" srcId="{0C5948EB-703B-8641-A827-C86EBB631A30}" destId="{52103008-DD93-234D-B0B0-6DC82B975C96}" srcOrd="9" destOrd="0" presId="urn:microsoft.com/office/officeart/2005/8/layout/cycle8"/>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6CDD4-A04E-ED4F-BBA9-3121B47E0B77}">
      <dsp:nvSpPr>
        <dsp:cNvPr id="0" name=""/>
        <dsp:cNvSpPr/>
      </dsp:nvSpPr>
      <dsp:spPr>
        <a:xfrm>
          <a:off x="696334" y="618356"/>
          <a:ext cx="5084988" cy="5084988"/>
        </a:xfrm>
        <a:prstGeom prst="pie">
          <a:avLst>
            <a:gd name="adj1" fmla="val 16200000"/>
            <a:gd name="adj2" fmla="val 19800000"/>
          </a:avLst>
        </a:prstGeom>
        <a:solidFill>
          <a:schemeClr val="accent3">
            <a:lumMod val="75000"/>
          </a:schemeClr>
        </a:solidFill>
        <a:ln w="25400" cap="flat" cmpd="sng" algn="ctr">
          <a:solidFill>
            <a:schemeClr val="accent3">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3293310" y="1163176"/>
        <a:ext cx="1483121" cy="1089640"/>
      </dsp:txXfrm>
    </dsp:sp>
    <dsp:sp modelId="{682931EA-B93E-484B-94D8-5AC1218A5F65}">
      <dsp:nvSpPr>
        <dsp:cNvPr id="0" name=""/>
        <dsp:cNvSpPr/>
      </dsp:nvSpPr>
      <dsp:spPr>
        <a:xfrm>
          <a:off x="721597" y="632022"/>
          <a:ext cx="5084988" cy="5084988"/>
        </a:xfrm>
        <a:prstGeom prst="pie">
          <a:avLst>
            <a:gd name="adj1" fmla="val 19800000"/>
            <a:gd name="adj2" fmla="val 1800000"/>
          </a:avLst>
        </a:prstGeom>
        <a:solidFill>
          <a:schemeClr val="accent5">
            <a:lumMod val="50000"/>
          </a:schemeClr>
        </a:solidFill>
        <a:ln w="25400" cap="flat" cmpd="sng" algn="ctr">
          <a:solidFill>
            <a:srgbClr val="27522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4202393" y="2659964"/>
        <a:ext cx="1537603" cy="1029104"/>
      </dsp:txXfrm>
    </dsp:sp>
    <dsp:sp modelId="{BE9B73BD-6C8F-994A-AECC-FF3361B7F49B}">
      <dsp:nvSpPr>
        <dsp:cNvPr id="0" name=""/>
        <dsp:cNvSpPr/>
      </dsp:nvSpPr>
      <dsp:spPr>
        <a:xfrm>
          <a:off x="710562" y="651040"/>
          <a:ext cx="5084988" cy="5084988"/>
        </a:xfrm>
        <a:prstGeom prst="pie">
          <a:avLst>
            <a:gd name="adj1" fmla="val 1800000"/>
            <a:gd name="adj2" fmla="val 5400000"/>
          </a:avLst>
        </a:prstGeom>
        <a:solidFill>
          <a:srgbClr val="49325A"/>
        </a:solidFill>
        <a:ln w="25400" cap="flat" cmpd="sng" algn="ctr">
          <a:solidFill>
            <a:srgbClr val="4A266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3307539" y="4101568"/>
        <a:ext cx="1483121" cy="1089640"/>
      </dsp:txXfrm>
    </dsp:sp>
    <dsp:sp modelId="{E45D06A5-AA81-8E41-85E2-0A5FD3451267}">
      <dsp:nvSpPr>
        <dsp:cNvPr id="0" name=""/>
        <dsp:cNvSpPr/>
      </dsp:nvSpPr>
      <dsp:spPr>
        <a:xfrm>
          <a:off x="693528" y="651956"/>
          <a:ext cx="5084988" cy="5084988"/>
        </a:xfrm>
        <a:prstGeom prst="pie">
          <a:avLst>
            <a:gd name="adj1" fmla="val 5400000"/>
            <a:gd name="adj2" fmla="val 9000000"/>
          </a:avLst>
        </a:prstGeom>
        <a:solidFill>
          <a:schemeClr val="accent4">
            <a:lumMod val="75000"/>
          </a:schemeClr>
        </a:solidFill>
        <a:ln w="254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1698418" y="4102484"/>
        <a:ext cx="1483121" cy="1089640"/>
      </dsp:txXfrm>
    </dsp:sp>
    <dsp:sp modelId="{CC6D7F3A-1D26-9B4A-88FB-4283D28ED9B6}">
      <dsp:nvSpPr>
        <dsp:cNvPr id="0" name=""/>
        <dsp:cNvSpPr/>
      </dsp:nvSpPr>
      <dsp:spPr>
        <a:xfrm>
          <a:off x="678934" y="634921"/>
          <a:ext cx="5084988" cy="5084988"/>
        </a:xfrm>
        <a:prstGeom prst="pie">
          <a:avLst>
            <a:gd name="adj1" fmla="val 9000000"/>
            <a:gd name="adj2" fmla="val 12600000"/>
          </a:avLst>
        </a:prstGeom>
        <a:solidFill>
          <a:schemeClr val="accent6">
            <a:lumMod val="50000"/>
          </a:schemeClr>
        </a:solidFill>
        <a:ln w="25400" cap="flat" cmpd="sng" algn="ctr">
          <a:solidFill>
            <a:srgbClr val="73300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757630" y="2662863"/>
        <a:ext cx="1537603" cy="1029104"/>
      </dsp:txXfrm>
    </dsp:sp>
    <dsp:sp modelId="{7C1282C8-9723-B44A-941A-4D5513E3DFFE}">
      <dsp:nvSpPr>
        <dsp:cNvPr id="0" name=""/>
        <dsp:cNvSpPr/>
      </dsp:nvSpPr>
      <dsp:spPr>
        <a:xfrm>
          <a:off x="682290" y="611988"/>
          <a:ext cx="5084988" cy="5084988"/>
        </a:xfrm>
        <a:prstGeom prst="pie">
          <a:avLst>
            <a:gd name="adj1" fmla="val 12600000"/>
            <a:gd name="adj2" fmla="val 16200000"/>
          </a:avLst>
        </a:prstGeom>
        <a:solidFill>
          <a:schemeClr val="accent2">
            <a:lumMod val="50000"/>
          </a:schemeClr>
        </a:solidFill>
        <a:ln w="25400" cap="flat" cmpd="sng" algn="ctr">
          <a:solidFill>
            <a:schemeClr val="bg2">
              <a:lumMod val="2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1687180" y="1156808"/>
        <a:ext cx="1483121" cy="1089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5FE04-5656-7B4F-A836-4588A2C04DC2}">
      <dsp:nvSpPr>
        <dsp:cNvPr id="0" name=""/>
        <dsp:cNvSpPr/>
      </dsp:nvSpPr>
      <dsp:spPr>
        <a:xfrm>
          <a:off x="1168416" y="307119"/>
          <a:ext cx="3413760" cy="3413760"/>
        </a:xfrm>
        <a:prstGeom prst="pie">
          <a:avLst>
            <a:gd name="adj1" fmla="val 16200000"/>
            <a:gd name="adj2" fmla="val 5400000"/>
          </a:avLst>
        </a:prstGeom>
        <a:solidFill>
          <a:srgbClr val="334C57"/>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dirty="0"/>
        </a:p>
      </dsp:txBody>
      <dsp:txXfrm>
        <a:off x="3033792" y="1201200"/>
        <a:ext cx="1219200" cy="1625600"/>
      </dsp:txXfrm>
    </dsp:sp>
    <dsp:sp modelId="{437D6949-7CC8-4B40-844F-27D2AA0D9DBA}">
      <dsp:nvSpPr>
        <dsp:cNvPr id="0" name=""/>
        <dsp:cNvSpPr/>
      </dsp:nvSpPr>
      <dsp:spPr>
        <a:xfrm>
          <a:off x="1158246" y="307119"/>
          <a:ext cx="3413760" cy="3413760"/>
        </a:xfrm>
        <a:prstGeom prst="pie">
          <a:avLst>
            <a:gd name="adj1" fmla="val 5400000"/>
            <a:gd name="adj2" fmla="val 16200000"/>
          </a:avLst>
        </a:prstGeom>
        <a:solidFill>
          <a:srgbClr val="6A341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dirty="0">
            <a:solidFill>
              <a:schemeClr val="bg1"/>
            </a:solidFill>
          </a:endParaRPr>
        </a:p>
      </dsp:txBody>
      <dsp:txXfrm>
        <a:off x="1487430" y="1201200"/>
        <a:ext cx="1219200" cy="1625600"/>
      </dsp:txXfrm>
    </dsp:sp>
    <dsp:sp modelId="{D13B431B-FC39-6E41-A39D-E4994F88A834}">
      <dsp:nvSpPr>
        <dsp:cNvPr id="0" name=""/>
        <dsp:cNvSpPr/>
      </dsp:nvSpPr>
      <dsp:spPr>
        <a:xfrm>
          <a:off x="957088" y="95791"/>
          <a:ext cx="3836416" cy="3836416"/>
        </a:xfrm>
        <a:prstGeom prst="circularArrow">
          <a:avLst>
            <a:gd name="adj1" fmla="val 5085"/>
            <a:gd name="adj2" fmla="val 327528"/>
            <a:gd name="adj3" fmla="val 5072472"/>
            <a:gd name="adj4" fmla="val 16200000"/>
            <a:gd name="adj5" fmla="val 5932"/>
          </a:avLst>
        </a:prstGeom>
        <a:solidFill>
          <a:schemeClr val="bg1">
            <a:lumMod val="6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2103008-DD93-234D-B0B0-6DC82B975C96}">
      <dsp:nvSpPr>
        <dsp:cNvPr id="0" name=""/>
        <dsp:cNvSpPr/>
      </dsp:nvSpPr>
      <dsp:spPr>
        <a:xfrm>
          <a:off x="946918" y="95791"/>
          <a:ext cx="3836416" cy="3836416"/>
        </a:xfrm>
        <a:prstGeom prst="circularArrow">
          <a:avLst>
            <a:gd name="adj1" fmla="val 5085"/>
            <a:gd name="adj2" fmla="val 327528"/>
            <a:gd name="adj3" fmla="val 15872472"/>
            <a:gd name="adj4" fmla="val 5400000"/>
            <a:gd name="adj5" fmla="val 5932"/>
          </a:avLst>
        </a:prstGeom>
        <a:solidFill>
          <a:schemeClr val="bg1">
            <a:lumMod val="6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z="900" smtClean="0"/>
              <a:t>NERSC Presentation</a:t>
            </a:r>
            <a:endParaRPr lang="en-US" sz="9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3D68A3-9B80-584C-9BEB-F8B43CF5A651}" type="datetime1">
              <a:rPr lang="en-US" sz="900" smtClean="0"/>
              <a:pPr/>
              <a:t>10/9/17</a:t>
            </a:fld>
            <a:endParaRPr lang="en-US" sz="9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sz="9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FF58F80-FCEC-C745-BEA9-0BA1921C5D36}" type="slidenum">
              <a:rPr lang="en-US" sz="900" smtClean="0"/>
              <a:pPr/>
              <a:t>‹#›</a:t>
            </a:fld>
            <a:endParaRPr lang="en-US" sz="900"/>
          </a:p>
        </p:txBody>
      </p:sp>
    </p:spTree>
    <p:extLst>
      <p:ext uri="{BB962C8B-B14F-4D97-AF65-F5344CB8AC3E}">
        <p14:creationId xmlns:p14="http://schemas.microsoft.com/office/powerpoint/2010/main" val="1057137354"/>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NERSC Presentation</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FEAFF0-7375-1D4A-A389-D6238357B121}" type="datetime1">
              <a:rPr lang="en-US" smtClean="0"/>
              <a:pPr/>
              <a:t>10/9/17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511CB-48C6-1D49-AC56-5A39CE8EA9E7}" type="slidenum">
              <a:rPr lang="en-US" smtClean="0"/>
              <a:pPr/>
              <a:t>‹#›</a:t>
            </a:fld>
            <a:endParaRPr lang="en-US"/>
          </a:p>
        </p:txBody>
      </p:sp>
    </p:spTree>
    <p:extLst>
      <p:ext uri="{BB962C8B-B14F-4D97-AF65-F5344CB8AC3E}">
        <p14:creationId xmlns:p14="http://schemas.microsoft.com/office/powerpoint/2010/main" val="3135984579"/>
      </p:ext>
    </p:extLst>
  </p:cSld>
  <p:clrMap bg1="lt1" tx1="dk1" bg2="lt2" tx2="dk2" accent1="accent1" accent2="accent2" accent3="accent3" accent4="accent4" accent5="accent5" accent6="accent6" hlink="hlink" folHlink="folHlink"/>
  <p:hf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10/9/17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2</a:t>
            </a:fld>
            <a:endParaRPr lang="en-US"/>
          </a:p>
        </p:txBody>
      </p:sp>
    </p:spTree>
    <p:extLst>
      <p:ext uri="{BB962C8B-B14F-4D97-AF65-F5344CB8AC3E}">
        <p14:creationId xmlns:p14="http://schemas.microsoft.com/office/powerpoint/2010/main" val="4217806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Exascale success</a:t>
            </a:r>
            <a:r>
              <a:rPr lang="en-US" baseline="0" dirty="0" smtClean="0"/>
              <a:t> can be measured many ways (peak, HPL, GB)</a:t>
            </a:r>
          </a:p>
          <a:p>
            <a:r>
              <a:rPr lang="en-US" baseline="0" dirty="0" smtClean="0"/>
              <a:t>but the rest of the science community will care about science breakthroughs</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10/9/17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3</a:t>
            </a:fld>
            <a:endParaRPr lang="en-US"/>
          </a:p>
        </p:txBody>
      </p:sp>
    </p:spTree>
    <p:extLst>
      <p:ext uri="{BB962C8B-B14F-4D97-AF65-F5344CB8AC3E}">
        <p14:creationId xmlns:p14="http://schemas.microsoft.com/office/powerpoint/2010/main" val="79813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NERSC Role</a:t>
            </a:r>
          </a:p>
          <a:p>
            <a:r>
              <a:rPr lang="en-US" dirty="0" smtClean="0"/>
              <a:t>2020 / 2021 system</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10/9/17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4</a:t>
            </a:fld>
            <a:endParaRPr lang="en-US"/>
          </a:p>
        </p:txBody>
      </p:sp>
    </p:spTree>
    <p:extLst>
      <p:ext uri="{BB962C8B-B14F-4D97-AF65-F5344CB8AC3E}">
        <p14:creationId xmlns:p14="http://schemas.microsoft.com/office/powerpoint/2010/main" val="4106681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DOE</a:t>
            </a:r>
            <a:r>
              <a:rPr lang="en-US" baseline="0" dirty="0" smtClean="0"/>
              <a:t> should have a facility dedicated to …</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10/9/17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5</a:t>
            </a:fld>
            <a:endParaRPr lang="en-US"/>
          </a:p>
        </p:txBody>
      </p:sp>
    </p:spTree>
    <p:extLst>
      <p:ext uri="{BB962C8B-B14F-4D97-AF65-F5344CB8AC3E}">
        <p14:creationId xmlns:p14="http://schemas.microsoft.com/office/powerpoint/2010/main" val="1817936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Using </a:t>
            </a:r>
            <a:r>
              <a:rPr lang="en-US" dirty="0"/>
              <a:t>Advanced Mathematics and Computer Science to maximize the science impact at </a:t>
            </a:r>
            <a:r>
              <a:rPr lang="en-US" dirty="0" err="1"/>
              <a:t>Exascale</a:t>
            </a:r>
            <a:r>
              <a:rPr lang="en-US" dirty="0"/>
              <a:t>. </a:t>
            </a:r>
          </a:p>
          <a:p>
            <a:pPr marL="171450" lvl="0" indent="-171450">
              <a:buFont typeface="Arial" charset="0"/>
              <a:buChar char="•"/>
            </a:pPr>
            <a:r>
              <a:rPr lang="en-US" dirty="0"/>
              <a:t>AMR codes are transforming simulations in accelerators, subsurface, astrophysics, carbon capture, earthquakes, and cosmology.</a:t>
            </a:r>
          </a:p>
          <a:p>
            <a:pPr marL="171450" lvl="0" indent="-171450">
              <a:buFont typeface="Arial" charset="0"/>
              <a:buChar char="•"/>
            </a:pPr>
            <a:r>
              <a:rPr lang="en-US" dirty="0"/>
              <a:t>Scalable solvers are having major impact on genomics, materials, chemistry, and nuclei</a:t>
            </a:r>
          </a:p>
          <a:p>
            <a:pPr marL="171450" lvl="0" indent="-171450">
              <a:buFont typeface="Arial" charset="0"/>
              <a:buChar char="•"/>
            </a:pPr>
            <a:r>
              <a:rPr lang="en-US" b="1" dirty="0" smtClean="0"/>
              <a:t>Berkeley </a:t>
            </a:r>
            <a:r>
              <a:rPr lang="en-US" b="1" dirty="0"/>
              <a:t>Lab has demonstrated unsurpassed ability to harness the power of advanced mathematics and computer science for high-impact science.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4AEEBFE0-CB33-E142-8C7D-75ED2BE97758}" type="slidenum">
              <a:rPr lang="en-US" smtClean="0"/>
              <a:t>7</a:t>
            </a:fld>
            <a:endParaRPr lang="en-US"/>
          </a:p>
        </p:txBody>
      </p:sp>
    </p:spTree>
    <p:extLst>
      <p:ext uri="{BB962C8B-B14F-4D97-AF65-F5344CB8AC3E}">
        <p14:creationId xmlns:p14="http://schemas.microsoft.com/office/powerpoint/2010/main" val="1239956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Type</a:t>
            </a:r>
            <a:r>
              <a:rPr lang="en-US" baseline="0" dirty="0" smtClean="0"/>
              <a:t> 1A Supernova as standard candles (1 is white dwarf with known intensity as it explodes – will be part of twin star and attract mass from companion until it’s 40% more than our sun).  Reaction happens the same way and at the same mass, so the brightness is the same. </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10/9/17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8</a:t>
            </a:fld>
            <a:endParaRPr lang="en-US"/>
          </a:p>
        </p:txBody>
      </p:sp>
    </p:spTree>
    <p:extLst>
      <p:ext uri="{BB962C8B-B14F-4D97-AF65-F5344CB8AC3E}">
        <p14:creationId xmlns:p14="http://schemas.microsoft.com/office/powerpoint/2010/main" val="558524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Tying</a:t>
            </a:r>
            <a:r>
              <a:rPr lang="en-US" baseline="0" dirty="0" smtClean="0"/>
              <a:t> to understand dark energy and dark matter</a:t>
            </a:r>
          </a:p>
          <a:p>
            <a:r>
              <a:rPr lang="en-US" dirty="0" smtClean="0"/>
              <a:t>Search for supernova</a:t>
            </a:r>
            <a:r>
              <a:rPr lang="en-US" baseline="0" dirty="0" smtClean="0"/>
              <a:t> to use as measurement points – multiple images of same Type 1A Supernova will give better accuracy</a:t>
            </a:r>
          </a:p>
          <a:p>
            <a:endParaRPr lang="en-US" baseline="0" dirty="0" smtClean="0"/>
          </a:p>
          <a:p>
            <a:endParaRPr lang="en-US" baseline="0" dirty="0" smtClean="0"/>
          </a:p>
          <a:p>
            <a:r>
              <a:rPr lang="en-US" dirty="0" smtClean="0"/>
              <a:t>A</a:t>
            </a:r>
            <a:r>
              <a:rPr lang="en-US" baseline="0" dirty="0" smtClean="0"/>
              <a:t> data collection and analysis </a:t>
            </a:r>
            <a:r>
              <a:rPr lang="en-US" dirty="0" smtClean="0"/>
              <a:t>pipeline that begins at Palomar Observator</a:t>
            </a:r>
            <a:r>
              <a:rPr lang="en-US" baseline="0" dirty="0" smtClean="0"/>
              <a:t>y in Southern California and ends at NERSC was used to discover the first instance of a galaxy acting as a gravitational lens to produce four magnified images of a background Type 1a supernova. </a:t>
            </a:r>
            <a:r>
              <a:rPr lang="en-US" dirty="0">
                <a:solidFill>
                  <a:srgbClr val="000000"/>
                </a:solidFill>
              </a:rPr>
              <a:t>As soon as observations are taken, the data travel more than 400 miles to NERSC, where machine learning algorithms running on NERSC’s supercomputers sift through the data in real time and identify candidates. </a:t>
            </a:r>
            <a:r>
              <a:rPr lang="en-US" baseline="0" dirty="0" smtClean="0"/>
              <a:t>Type 1a supernova serve as “standard candles” that allow astronomers to measure the rate of the expansion of the universe, which allowed for the Nobel-prize winning discovery of an accelerating universe in the late 1990s. Having a Type 1a gravitationally lensed allows astronomers to see more distant supernova due to the magnification effect and being able to observe light from the supernova arriving at different times because of the different path length traveled by the different lensed images provides further information about the history of the supernova. More about the pipeline can be found at http://</a:t>
            </a:r>
            <a:r>
              <a:rPr lang="en-US" baseline="0" dirty="0" err="1" smtClean="0"/>
              <a:t>www.ptf.caltech.edu</a:t>
            </a:r>
            <a:r>
              <a:rPr lang="en-US" baseline="0" dirty="0" smtClean="0"/>
              <a:t>/page/</a:t>
            </a:r>
            <a:r>
              <a:rPr lang="en-US" baseline="0" dirty="0" err="1" smtClean="0"/>
              <a:t>data_processing</a:t>
            </a:r>
            <a:r>
              <a:rPr lang="en-US" baseline="0" dirty="0" smtClean="0"/>
              <a:t>. The discovery was published in the journal </a:t>
            </a:r>
            <a:r>
              <a:rPr lang="en-US" i="1" baseline="0" dirty="0" smtClean="0"/>
              <a:t>Science</a:t>
            </a:r>
            <a:r>
              <a:rPr lang="en-US" baseline="0" dirty="0" smtClean="0"/>
              <a:t> in April 2017.</a:t>
            </a:r>
            <a:endParaRPr lang="en-US" dirty="0"/>
          </a:p>
        </p:txBody>
      </p:sp>
      <p:sp>
        <p:nvSpPr>
          <p:cNvPr id="4" name="Slide Number Placeholder 3"/>
          <p:cNvSpPr>
            <a:spLocks noGrp="1"/>
          </p:cNvSpPr>
          <p:nvPr>
            <p:ph type="sldNum" sz="quarter" idx="10"/>
          </p:nvPr>
        </p:nvSpPr>
        <p:spPr/>
        <p:txBody>
          <a:bodyPr/>
          <a:lstStyle/>
          <a:p>
            <a:fld id="{16210A8A-16C0-4562-AD3A-B1BC2569C64A}" type="slidenum">
              <a:rPr lang="en-US" smtClean="0"/>
              <a:pPr/>
              <a:t>10</a:t>
            </a:fld>
            <a:endParaRPr lang="en-US"/>
          </a:p>
        </p:txBody>
      </p:sp>
    </p:spTree>
    <p:extLst>
      <p:ext uri="{BB962C8B-B14F-4D97-AF65-F5344CB8AC3E}">
        <p14:creationId xmlns:p14="http://schemas.microsoft.com/office/powerpoint/2010/main" val="1035206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81"/>
          <p:cNvSpPr>
            <a:spLocks noGrp="1" noRot="1" noChangeAspect="1"/>
          </p:cNvSpPr>
          <p:nvPr>
            <p:ph type="sldImg"/>
          </p:nvPr>
        </p:nvSpPr>
        <p:spPr>
          <a:prstGeom prst="rect">
            <a:avLst/>
          </a:prstGeom>
        </p:spPr>
        <p:txBody>
          <a:bodyPr/>
          <a:lstStyle/>
          <a:p>
            <a:pPr lvl="0"/>
            <a:endParaRPr/>
          </a:p>
        </p:txBody>
      </p:sp>
      <p:sp>
        <p:nvSpPr>
          <p:cNvPr id="82" name="Shape 82"/>
          <p:cNvSpPr>
            <a:spLocks noGrp="1"/>
          </p:cNvSpPr>
          <p:nvPr>
            <p:ph type="body" sz="quarter" idx="1"/>
          </p:nvPr>
        </p:nvSpPr>
        <p:spPr>
          <a:prstGeom prst="rect">
            <a:avLst/>
          </a:prstGeom>
        </p:spPr>
        <p:txBody>
          <a:bodyPr/>
          <a:lstStyle>
            <a:lvl1pPr defTabSz="596900"/>
          </a:lstStyle>
          <a:p>
            <a:pPr lvl="0">
              <a:defRPr sz="1800"/>
            </a:pPr>
            <a:r>
              <a:rPr sz="2200"/>
              <a:t>Don’t forget to point out the key role of data!</a:t>
            </a:r>
          </a:p>
        </p:txBody>
      </p:sp>
    </p:spTree>
    <p:extLst>
      <p:ext uri="{BB962C8B-B14F-4D97-AF65-F5344CB8AC3E}">
        <p14:creationId xmlns:p14="http://schemas.microsoft.com/office/powerpoint/2010/main" val="1955714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prstGeom prst="rect">
            <a:avLst/>
          </a:prstGeom>
        </p:spPr>
        <p:txBody>
          <a:bodyPr/>
          <a:lstStyle/>
          <a:p>
            <a:pPr lvl="0"/>
            <a:endParaRPr/>
          </a:p>
        </p:txBody>
      </p:sp>
      <p:sp>
        <p:nvSpPr>
          <p:cNvPr id="178" name="Shape 178"/>
          <p:cNvSpPr>
            <a:spLocks noGrp="1"/>
          </p:cNvSpPr>
          <p:nvPr>
            <p:ph type="body" sz="quarter" idx="1"/>
          </p:nvPr>
        </p:nvSpPr>
        <p:spPr>
          <a:prstGeom prst="rect">
            <a:avLst/>
          </a:prstGeom>
        </p:spPr>
        <p:txBody>
          <a:bodyPr/>
          <a:lstStyle>
            <a:lvl1pPr defTabSz="596900"/>
          </a:lstStyle>
          <a:p>
            <a:pPr lvl="0">
              <a:defRPr sz="1800"/>
            </a:pPr>
            <a:r>
              <a:rPr sz="2200"/>
              <a:t>Don’t forget to point out the key role of data!</a:t>
            </a:r>
          </a:p>
        </p:txBody>
      </p:sp>
    </p:spTree>
    <p:extLst>
      <p:ext uri="{BB962C8B-B14F-4D97-AF65-F5344CB8AC3E}">
        <p14:creationId xmlns:p14="http://schemas.microsoft.com/office/powerpoint/2010/main" val="528968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39B3C9-E79C-4854-8A0D-8919514962BE}" type="slidenum">
              <a:rPr lang="en-US" smtClean="0"/>
              <a:t>18</a:t>
            </a:fld>
            <a:endParaRPr lang="en-US"/>
          </a:p>
        </p:txBody>
      </p:sp>
    </p:spTree>
    <p:extLst>
      <p:ext uri="{BB962C8B-B14F-4D97-AF65-F5344CB8AC3E}">
        <p14:creationId xmlns:p14="http://schemas.microsoft.com/office/powerpoint/2010/main" val="960334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39B3C9-E79C-4854-8A0D-8919514962BE}" type="slidenum">
              <a:rPr lang="en-US" smtClean="0"/>
              <a:t>19</a:t>
            </a:fld>
            <a:endParaRPr lang="en-US"/>
          </a:p>
        </p:txBody>
      </p:sp>
    </p:spTree>
    <p:extLst>
      <p:ext uri="{BB962C8B-B14F-4D97-AF65-F5344CB8AC3E}">
        <p14:creationId xmlns:p14="http://schemas.microsoft.com/office/powerpoint/2010/main" val="960334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39B3C9-E79C-4854-8A0D-8919514962BE}" type="slidenum">
              <a:rPr lang="en-US" smtClean="0"/>
              <a:t>20</a:t>
            </a:fld>
            <a:endParaRPr lang="en-US"/>
          </a:p>
        </p:txBody>
      </p:sp>
    </p:spTree>
    <p:extLst>
      <p:ext uri="{BB962C8B-B14F-4D97-AF65-F5344CB8AC3E}">
        <p14:creationId xmlns:p14="http://schemas.microsoft.com/office/powerpoint/2010/main" val="960334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Shape 42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r>
              <a:rPr lang="ca"/>
              <a:t>Finally I want to close with another non-traditional example in HPC but something, as we heard about this morning, that we expect to grow in importance - and thats Deep learning on science. Whats exciting about these runs is that they scaled the training of single model (as opposed to farming out multiple models) to the entire Cori system. They applied this to a couple really interesting science case. The first (pictured) is classifying extreme whether events in climate data - don’t require a poor grad student to go through years of simulated data to identify events. :) The other is identifying new and interesting signatures in LHC (large hadron collider at CERN) events to indentify new physics. The team did a lot of work getting the ML stack on up on running on Cori and implementing asynchronous parameters updates across the nodes to enable full system scaling. </a:t>
            </a:r>
          </a:p>
        </p:txBody>
      </p:sp>
      <p:sp>
        <p:nvSpPr>
          <p:cNvPr id="424" name="Shape 4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Detailed turbulent structures are visible throughout the Southern Ocean, where the Antarctic circumpolar current flows eastward around the globe. Large eddies are particularly visible in the Agulhas current at the southern tip of Africa. These ocean simulations are validated against satellite and shipboard observations.</a:t>
            </a:r>
          </a:p>
          <a:p>
            <a:r>
              <a:rPr lang="en-US" dirty="0"/>
              <a:t>Even though individual eddies occur on scales of 10-150 km, their cumulative effects have large and long-ranging consequences on the earth's climate. In the Southern Ocean, eddies transport heat </a:t>
            </a:r>
            <a:r>
              <a:rPr lang="en-US" dirty="0" err="1"/>
              <a:t>poleward</a:t>
            </a:r>
            <a:r>
              <a:rPr lang="en-US" dirty="0"/>
              <a:t>. The strength of large-scale circulations in the northern hemisphere is sensitive to the turbulence in the Southern Ocean. Ocean models are used to test how these interactions may be altered in a changing climate.</a:t>
            </a:r>
          </a:p>
          <a:p>
            <a:r>
              <a:rPr lang="en-US" dirty="0"/>
              <a:t>This high-resolution simulation includes 90 million grid cells, ranging from 10 to 30 km in horizontal width. It is run on a super computer using eight thousand processors.</a:t>
            </a:r>
          </a:p>
          <a:p>
            <a:r>
              <a:rPr lang="en-US" dirty="0"/>
              <a:t>The MPAS-Ocean model is developed at Los Alamos National Laboratory by the Climate, Ocean, and Sea Ice Model team (COSIM). Core MPAS-Ocean developers include Mark Petersen (CCS-2), Todd </a:t>
            </a:r>
            <a:r>
              <a:rPr lang="en-US" dirty="0" err="1"/>
              <a:t>Ringler</a:t>
            </a:r>
            <a:r>
              <a:rPr lang="en-US" dirty="0"/>
              <a:t>, and Douglas Jacobsen (T-3). MPAS-Ocean is a component of the Accelerated Climate Model for Energy, a new climate model by the Department of Energy. The image was created using </a:t>
            </a:r>
            <a:r>
              <a:rPr lang="en-US" dirty="0" err="1"/>
              <a:t>Paraview</a:t>
            </a:r>
            <a:r>
              <a:rPr lang="en-US" dirty="0"/>
              <a:t> software with the assistance of Phillip Wolfram (T-3).</a:t>
            </a:r>
            <a:endParaRPr lang="en-US" dirty="0" smtClean="0"/>
          </a:p>
          <a:p>
            <a:endParaRPr lang="en-US" dirty="0"/>
          </a:p>
        </p:txBody>
      </p:sp>
      <p:sp>
        <p:nvSpPr>
          <p:cNvPr id="4" name="Slide Number Placeholder 3"/>
          <p:cNvSpPr>
            <a:spLocks noGrp="1"/>
          </p:cNvSpPr>
          <p:nvPr>
            <p:ph type="sldNum" sz="quarter" idx="10"/>
          </p:nvPr>
        </p:nvSpPr>
        <p:spPr/>
        <p:txBody>
          <a:bodyPr/>
          <a:lstStyle/>
          <a:p>
            <a:fld id="{B739B3C9-E79C-4854-8A0D-8919514962BE}" type="slidenum">
              <a:rPr lang="en-US" smtClean="0"/>
              <a:t>22</a:t>
            </a:fld>
            <a:endParaRPr lang="en-US"/>
          </a:p>
        </p:txBody>
      </p:sp>
    </p:spTree>
    <p:extLst>
      <p:ext uri="{BB962C8B-B14F-4D97-AF65-F5344CB8AC3E}">
        <p14:creationId xmlns:p14="http://schemas.microsoft.com/office/powerpoint/2010/main" val="960334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Shape 5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7" name="Shape 57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lang="en"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r>
              <a:rPr lang="en-US" sz="900" dirty="0">
                <a:latin typeface="Times" pitchFamily="-106" charset="0"/>
                <a:ea typeface="ＭＳ Ｐゴシック" pitchFamily="-106" charset="-128"/>
                <a:cs typeface="ＭＳ Ｐゴシック" pitchFamily="-106" charset="-128"/>
              </a:rPr>
              <a:t>Additional paper: Scott French, Barbara </a:t>
            </a:r>
            <a:r>
              <a:rPr lang="en-US" sz="900" dirty="0" err="1">
                <a:latin typeface="Times" pitchFamily="-106" charset="0"/>
                <a:ea typeface="ＭＳ Ｐゴシック" pitchFamily="-106" charset="-128"/>
                <a:cs typeface="ＭＳ Ｐゴシック" pitchFamily="-106" charset="-128"/>
              </a:rPr>
              <a:t>Romanowicz</a:t>
            </a:r>
            <a:r>
              <a:rPr lang="en-US" sz="900" dirty="0">
                <a:latin typeface="Times" pitchFamily="-106" charset="0"/>
                <a:ea typeface="ＭＳ Ｐゴシック" pitchFamily="-106" charset="-128"/>
                <a:cs typeface="ＭＳ Ｐゴシック" pitchFamily="-106" charset="-128"/>
              </a:rPr>
              <a:t>, "Whole-mantle radially anisotropic shear velocity structure from spectral-element waveform tomography", Geophysical Journal International, 2014, 199, </a:t>
            </a:r>
            <a:r>
              <a:rPr lang="en-US" sz="900" dirty="0" err="1">
                <a:latin typeface="Times" pitchFamily="-106" charset="0"/>
                <a:ea typeface="ＭＳ Ｐゴシック" pitchFamily="-106" charset="-128"/>
                <a:cs typeface="ＭＳ Ｐゴシック" pitchFamily="-106" charset="-128"/>
              </a:rPr>
              <a:t>doi</a:t>
            </a:r>
            <a:r>
              <a:rPr lang="en-US" sz="900" dirty="0">
                <a:latin typeface="Times" pitchFamily="-106" charset="0"/>
                <a:ea typeface="ＭＳ Ｐゴシック" pitchFamily="-106" charset="-128"/>
                <a:cs typeface="ＭＳ Ｐゴシック" pitchFamily="-106" charset="-128"/>
              </a:rPr>
              <a:t>: 10.1093/</a:t>
            </a:r>
            <a:r>
              <a:rPr lang="en-US" sz="900" dirty="0" err="1">
                <a:latin typeface="Times" pitchFamily="-106" charset="0"/>
                <a:ea typeface="ＭＳ Ｐゴシック" pitchFamily="-106" charset="-128"/>
                <a:cs typeface="ＭＳ Ｐゴシック" pitchFamily="-106" charset="-128"/>
              </a:rPr>
              <a:t>gji</a:t>
            </a:r>
            <a:r>
              <a:rPr lang="en-US" sz="900" dirty="0">
                <a:latin typeface="Times" pitchFamily="-106" charset="0"/>
                <a:ea typeface="ＭＳ Ｐゴシック" pitchFamily="-106" charset="-128"/>
                <a:cs typeface="ＭＳ Ｐゴシック" pitchFamily="-106" charset="-128"/>
              </a:rPr>
              <a:t>/ggu334</a:t>
            </a:r>
          </a:p>
          <a:p>
            <a:pPr eaLnBrk="1" hangingPunct="1">
              <a:lnSpc>
                <a:spcPct val="80000"/>
              </a:lnSpc>
            </a:pPr>
            <a:endParaRPr lang="en-US" sz="800" dirty="0">
              <a:latin typeface="Times" charset="0"/>
              <a:ea typeface="ＭＳ Ｐゴシック" charset="-128"/>
            </a:endParaRPr>
          </a:p>
        </p:txBody>
      </p:sp>
      <p:sp>
        <p:nvSpPr>
          <p:cNvPr id="28676" name="Slide Number Placeholder 3"/>
          <p:cNvSpPr>
            <a:spLocks noGrp="1"/>
          </p:cNvSpPr>
          <p:nvPr>
            <p:ph type="sldNum" sz="quarter" idx="5"/>
          </p:nvPr>
        </p:nvSpPr>
        <p:spPr>
          <a:noFill/>
        </p:spPr>
        <p:txBody>
          <a:bodyPr/>
          <a:lstStyle/>
          <a:p>
            <a:fld id="{2F6F7C8F-E20F-49AC-9386-AAC82328D93E}" type="slidenum">
              <a:rPr lang="en-US">
                <a:latin typeface="Arial" charset="0"/>
              </a:rPr>
              <a:pPr/>
              <a:t>26</a:t>
            </a:fld>
            <a:endParaRPr lang="en-US">
              <a:latin typeface="Arial" charset="0"/>
            </a:endParaRPr>
          </a:p>
        </p:txBody>
      </p:sp>
    </p:spTree>
    <p:extLst>
      <p:ext uri="{BB962C8B-B14F-4D97-AF65-F5344CB8AC3E}">
        <p14:creationId xmlns:p14="http://schemas.microsoft.com/office/powerpoint/2010/main" val="1890425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Shalf’s</a:t>
            </a:r>
            <a:r>
              <a:rPr lang="en-US" dirty="0" smtClean="0"/>
              <a:t> s</a:t>
            </a:r>
          </a:p>
          <a:p>
            <a:r>
              <a:rPr lang="en-US" dirty="0" smtClean="0"/>
              <a:t>Well at least we’ve got Moore’s Law (lithography scaling)</a:t>
            </a:r>
          </a:p>
          <a:p>
            <a:r>
              <a:rPr lang="en-US" dirty="0" smtClean="0"/>
              <a:t>But in 2025</a:t>
            </a:r>
            <a:r>
              <a:rPr lang="en-US" baseline="0" dirty="0" smtClean="0"/>
              <a:t> we won’t have that any more, and our current play of doubling processor cores that gets us to </a:t>
            </a:r>
            <a:r>
              <a:rPr lang="en-US" baseline="0" dirty="0" err="1" smtClean="0"/>
              <a:t>exascale</a:t>
            </a:r>
            <a:r>
              <a:rPr lang="en-US" baseline="0" dirty="0" smtClean="0"/>
              <a:t> is no longer going to be available as a source of technology scaling.</a:t>
            </a:r>
          </a:p>
          <a:p>
            <a:endParaRPr lang="en-US" dirty="0" smtClean="0"/>
          </a:p>
          <a:p>
            <a:r>
              <a:rPr lang="en-US" dirty="0" smtClean="0"/>
              <a:t>Could</a:t>
            </a:r>
            <a:r>
              <a:rPr lang="en-US" baseline="0" dirty="0" smtClean="0"/>
              <a:t> extend this if you build out in 3D!  But energy density is already at the limits, so you cant.</a:t>
            </a:r>
          </a:p>
          <a:p>
            <a:r>
              <a:rPr lang="en-US" baseline="0" dirty="0" smtClean="0"/>
              <a:t>And data movement goes lower if you have photonics or if you have lower voltages</a:t>
            </a:r>
            <a:r>
              <a:rPr lang="is-IS" baseline="0" dirty="0" smtClean="0"/>
              <a:t>….</a:t>
            </a:r>
            <a:endParaRPr lang="en-US" dirty="0"/>
          </a:p>
        </p:txBody>
      </p:sp>
      <p:sp>
        <p:nvSpPr>
          <p:cNvPr id="4" name="Slide Number Placeholder 3"/>
          <p:cNvSpPr>
            <a:spLocks noGrp="1"/>
          </p:cNvSpPr>
          <p:nvPr>
            <p:ph type="sldNum" sz="quarter" idx="10"/>
          </p:nvPr>
        </p:nvSpPr>
        <p:spPr/>
        <p:txBody>
          <a:bodyPr/>
          <a:lstStyle/>
          <a:p>
            <a:fld id="{6330B5BD-7596-2345-A46F-AB64B8F077F6}" type="slidenum">
              <a:rPr lang="en-US" smtClean="0"/>
              <a:t>30</a:t>
            </a:fld>
            <a:endParaRPr lang="en-US"/>
          </a:p>
        </p:txBody>
      </p:sp>
    </p:spTree>
    <p:extLst>
      <p:ext uri="{BB962C8B-B14F-4D97-AF65-F5344CB8AC3E}">
        <p14:creationId xmlns:p14="http://schemas.microsoft.com/office/powerpoint/2010/main" val="1583754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rgbClr val="FF0000"/>
                </a:solidFill>
              </a:rPr>
              <a:t>T-FETs improve energy, but increase latency</a:t>
            </a:r>
          </a:p>
          <a:p>
            <a:r>
              <a:rPr lang="en-US" i="1" dirty="0">
                <a:solidFill>
                  <a:srgbClr val="FF0000"/>
                </a:solidFill>
              </a:rPr>
              <a:t>Can scientific calculations increase parallelism to benefit?</a:t>
            </a:r>
          </a:p>
          <a:p>
            <a:r>
              <a:rPr lang="en-US" i="1" dirty="0">
                <a:solidFill>
                  <a:srgbClr val="FF0000"/>
                </a:solidFill>
              </a:rPr>
              <a:t>   - How much and what kind of parallelism?</a:t>
            </a:r>
            <a:endParaRPr lang="en-US" dirty="0" smtClean="0"/>
          </a:p>
          <a:p>
            <a:endParaRPr lang="en-US" dirty="0" smtClean="0"/>
          </a:p>
          <a:p>
            <a:r>
              <a:rPr lang="en-US" dirty="0" smtClean="0"/>
              <a:t>Bottom plot says that we can gain big time in energy delay with </a:t>
            </a:r>
            <a:r>
              <a:rPr lang="en-US" dirty="0" err="1" smtClean="0"/>
              <a:t>tfets</a:t>
            </a:r>
            <a:r>
              <a:rPr lang="en-US" dirty="0" smtClean="0"/>
              <a:t> by sacrificing performance.</a:t>
            </a:r>
            <a:r>
              <a:rPr lang="en-US" baseline="0" dirty="0" smtClean="0"/>
              <a:t> How to take maximum advantage of such technologies (that sacrifice single core performance).</a:t>
            </a:r>
          </a:p>
          <a:p>
            <a:endParaRPr lang="en-US" baseline="0" dirty="0" smtClean="0"/>
          </a:p>
          <a:p>
            <a:r>
              <a:rPr lang="en-US" baseline="0" dirty="0" smtClean="0"/>
              <a:t>Many of them push energy delay to slower delay. So more parallelism. How general can we make the advantage? Use John’s diagram for higher delay. Assess this diagram for algorithms that are of scientific importance.</a:t>
            </a:r>
            <a:endParaRPr lang="en-US" dirty="0" smtClean="0"/>
          </a:p>
          <a:p>
            <a:endParaRPr lang="en-US" dirty="0" smtClean="0"/>
          </a:p>
          <a:p>
            <a:r>
              <a:rPr lang="en-US" dirty="0" smtClean="0"/>
              <a:t>Metrics are: How much does it localize bandwidth density, force you towards higher parallelism.</a:t>
            </a:r>
            <a:r>
              <a:rPr lang="en-US" baseline="0" dirty="0" smtClean="0"/>
              <a:t> We could use extreme parallelizable algorithms as limit. Very parallel architectures.</a:t>
            </a:r>
            <a:endParaRPr lang="en-US" dirty="0" smtClean="0"/>
          </a:p>
        </p:txBody>
      </p:sp>
      <p:sp>
        <p:nvSpPr>
          <p:cNvPr id="4" name="Slide Number Placeholder 3"/>
          <p:cNvSpPr>
            <a:spLocks noGrp="1"/>
          </p:cNvSpPr>
          <p:nvPr>
            <p:ph type="sldNum" sz="quarter" idx="10"/>
          </p:nvPr>
        </p:nvSpPr>
        <p:spPr/>
        <p:txBody>
          <a:bodyPr/>
          <a:lstStyle/>
          <a:p>
            <a:fld id="{872B99FE-0621-4447-904D-F9BAC5DEC96F}" type="slidenum">
              <a:rPr lang="en-US" smtClean="0"/>
              <a:t>31</a:t>
            </a:fld>
            <a:endParaRPr lang="en-US"/>
          </a:p>
        </p:txBody>
      </p:sp>
    </p:spTree>
    <p:extLst>
      <p:ext uri="{BB962C8B-B14F-4D97-AF65-F5344CB8AC3E}">
        <p14:creationId xmlns:p14="http://schemas.microsoft.com/office/powerpoint/2010/main" val="567997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Exascale success</a:t>
            </a:r>
            <a:r>
              <a:rPr lang="en-US" baseline="0" dirty="0" smtClean="0"/>
              <a:t> can be measured many ways (peak, HPL, GB)</a:t>
            </a:r>
          </a:p>
          <a:p>
            <a:r>
              <a:rPr lang="en-US" baseline="0" dirty="0" smtClean="0"/>
              <a:t>but the rest of the science community will care about science breakthroughs</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10/10/17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33</a:t>
            </a:fld>
            <a:endParaRPr lang="en-US"/>
          </a:p>
        </p:txBody>
      </p:sp>
    </p:spTree>
    <p:extLst>
      <p:ext uri="{BB962C8B-B14F-4D97-AF65-F5344CB8AC3E}">
        <p14:creationId xmlns:p14="http://schemas.microsoft.com/office/powerpoint/2010/main" val="79813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Exascale success</a:t>
            </a:r>
            <a:r>
              <a:rPr lang="en-US" baseline="0" dirty="0" smtClean="0"/>
              <a:t> can be measured many ways (peak, HPL, GB)</a:t>
            </a:r>
          </a:p>
          <a:p>
            <a:r>
              <a:rPr lang="en-US" baseline="0" dirty="0" smtClean="0"/>
              <a:t>but the rest of the science community will care about science breakthroughs</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10/11/17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34</a:t>
            </a:fld>
            <a:endParaRPr lang="en-US"/>
          </a:p>
        </p:txBody>
      </p:sp>
    </p:spTree>
    <p:extLst>
      <p:ext uri="{BB962C8B-B14F-4D97-AF65-F5344CB8AC3E}">
        <p14:creationId xmlns:p14="http://schemas.microsoft.com/office/powerpoint/2010/main" val="79813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Shape 5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9" name="Shape 5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Exascale success</a:t>
            </a:r>
            <a:r>
              <a:rPr lang="en-US" baseline="0" dirty="0" smtClean="0"/>
              <a:t> can be measured many ways (peak, HPL, GB)</a:t>
            </a:r>
          </a:p>
          <a:p>
            <a:r>
              <a:rPr lang="en-US" baseline="0" dirty="0" smtClean="0"/>
              <a:t>but the rest of the science community will care about science breakthroughs</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10/11/17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39</a:t>
            </a:fld>
            <a:endParaRPr lang="en-US"/>
          </a:p>
        </p:txBody>
      </p:sp>
    </p:spTree>
    <p:extLst>
      <p:ext uri="{BB962C8B-B14F-4D97-AF65-F5344CB8AC3E}">
        <p14:creationId xmlns:p14="http://schemas.microsoft.com/office/powerpoint/2010/main" val="79813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Exascale success</a:t>
            </a:r>
            <a:r>
              <a:rPr lang="en-US" baseline="0" dirty="0" smtClean="0"/>
              <a:t> can be measured many ways (peak, HPL, GB)</a:t>
            </a:r>
          </a:p>
          <a:p>
            <a:r>
              <a:rPr lang="en-US" baseline="0" dirty="0" smtClean="0"/>
              <a:t>but the rest of the science community will care about science breakthroughs</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10/11/17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46</a:t>
            </a:fld>
            <a:endParaRPr lang="en-US"/>
          </a:p>
        </p:txBody>
      </p:sp>
    </p:spTree>
    <p:extLst>
      <p:ext uri="{BB962C8B-B14F-4D97-AF65-F5344CB8AC3E}">
        <p14:creationId xmlns:p14="http://schemas.microsoft.com/office/powerpoint/2010/main" val="79813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a:t>
            </a:r>
            <a:r>
              <a:rPr lang="en-US" dirty="0" err="1" smtClean="0"/>
              <a:t>OpenSoC</a:t>
            </a:r>
            <a:r>
              <a:rPr lang="en-US" baseline="0" dirty="0" smtClean="0"/>
              <a:t> Fabric slides. </a:t>
            </a:r>
            <a:r>
              <a:rPr lang="en-US" baseline="0" dirty="0" err="1" smtClean="0"/>
              <a:t>Farzad</a:t>
            </a:r>
            <a:r>
              <a:rPr lang="en-US" baseline="0" dirty="0" smtClean="0"/>
              <a:t> </a:t>
            </a:r>
            <a:r>
              <a:rPr lang="en-US" baseline="0" dirty="0" err="1" smtClean="0"/>
              <a:t>Fatollahi-Fard</a:t>
            </a:r>
            <a:endParaRPr lang="en-US" dirty="0"/>
          </a:p>
        </p:txBody>
      </p:sp>
      <p:sp>
        <p:nvSpPr>
          <p:cNvPr id="4" name="Slide Number Placeholder 3"/>
          <p:cNvSpPr>
            <a:spLocks noGrp="1"/>
          </p:cNvSpPr>
          <p:nvPr>
            <p:ph type="sldNum" sz="quarter" idx="10"/>
          </p:nvPr>
        </p:nvSpPr>
        <p:spPr/>
        <p:txBody>
          <a:bodyPr/>
          <a:lstStyle/>
          <a:p>
            <a:fld id="{49369956-A99F-874D-A9C7-5289D44F5492}" type="slidenum">
              <a:rPr lang="en-US" smtClean="0"/>
              <a:t>48</a:t>
            </a:fld>
            <a:endParaRPr lang="en-US"/>
          </a:p>
        </p:txBody>
      </p:sp>
    </p:spTree>
    <p:extLst>
      <p:ext uri="{BB962C8B-B14F-4D97-AF65-F5344CB8AC3E}">
        <p14:creationId xmlns:p14="http://schemas.microsoft.com/office/powerpoint/2010/main" val="625086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SC’11 paper about need to fully utilize 3D torus network on BG/P to get this to work</a:t>
            </a:r>
            <a:endParaRPr lang="en-US" dirty="0"/>
          </a:p>
        </p:txBody>
      </p:sp>
      <p:sp>
        <p:nvSpPr>
          <p:cNvPr id="4" name="Slide Number Placeholder 3"/>
          <p:cNvSpPr>
            <a:spLocks noGrp="1"/>
          </p:cNvSpPr>
          <p:nvPr>
            <p:ph type="sldNum" sz="quarter" idx="10"/>
          </p:nvPr>
        </p:nvSpPr>
        <p:spPr/>
        <p:txBody>
          <a:bodyPr/>
          <a:lstStyle/>
          <a:p>
            <a:fld id="{69BDC26A-4628-467A-BDD3-FE7E900548B0}" type="slidenum">
              <a:rPr lang="en-US" smtClean="0"/>
              <a:pPr/>
              <a:t>49</a:t>
            </a:fld>
            <a:endParaRPr lang="en-US"/>
          </a:p>
        </p:txBody>
      </p:sp>
    </p:spTree>
    <p:extLst>
      <p:ext uri="{BB962C8B-B14F-4D97-AF65-F5344CB8AC3E}">
        <p14:creationId xmlns:p14="http://schemas.microsoft.com/office/powerpoint/2010/main" val="26333764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defTabSz="914350">
                  <a:defRPr/>
                </a:pPr>
                <a:r>
                  <a:rPr lang="en-US" b="1" dirty="0">
                    <a:solidFill>
                      <a:srgbClr val="C00000"/>
                    </a:solidFill>
                    <a:latin typeface="cmss12" pitchFamily="34" charset="0"/>
                  </a:rPr>
                  <a:t> = 78.38</a:t>
                </a:r>
              </a:p>
              <a:p>
                <a:endParaRPr lang="en-US"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smtClean="0">
                    <a:solidFill>
                      <a:srgbClr val="C00000"/>
                    </a:solidFill>
                    <a:latin typeface="Cambria Math"/>
                  </a:rPr>
                  <a:t>√</a:t>
                </a:r>
                <a:r>
                  <a:rPr lang="en-US" sz="1200" b="1" i="0" smtClean="0">
                    <a:solidFill>
                      <a:srgbClr val="C00000"/>
                    </a:solidFill>
                    <a:latin typeface="Cambria Math"/>
                  </a:rPr>
                  <a:t>𝒑</a:t>
                </a:r>
                <a:r>
                  <a:rPr lang="en-US" sz="1200" b="1" dirty="0" smtClean="0">
                    <a:solidFill>
                      <a:srgbClr val="C00000"/>
                    </a:solidFill>
                    <a:latin typeface="cmss12" pitchFamily="34" charset="0"/>
                  </a:rPr>
                  <a:t> = 78.38</a:t>
                </a:r>
                <a:endParaRPr lang="en-US" sz="1200" b="1" dirty="0">
                  <a:solidFill>
                    <a:srgbClr val="C00000"/>
                  </a:solidFill>
                  <a:latin typeface="cmss12" pitchFamily="34" charset="0"/>
                </a:endParaRPr>
              </a:p>
              <a:p>
                <a:endParaRPr lang="en-US" dirty="0"/>
              </a:p>
            </p:txBody>
          </p:sp>
        </mc:Fallback>
      </mc:AlternateContent>
      <p:sp>
        <p:nvSpPr>
          <p:cNvPr id="4" name="Slide Number Placeholder 3"/>
          <p:cNvSpPr>
            <a:spLocks noGrp="1"/>
          </p:cNvSpPr>
          <p:nvPr>
            <p:ph type="sldNum" sz="quarter" idx="10"/>
          </p:nvPr>
        </p:nvSpPr>
        <p:spPr/>
        <p:txBody>
          <a:bodyPr/>
          <a:lstStyle/>
          <a:p>
            <a:fld id="{CEF0559B-0DF2-44D2-8ECE-743A13AB9CE5}" type="slidenum">
              <a:rPr lang="en-US" smtClean="0"/>
              <a:t>53</a:t>
            </a:fld>
            <a:endParaRPr lang="en-US"/>
          </a:p>
        </p:txBody>
      </p:sp>
    </p:spTree>
    <p:extLst>
      <p:ext uri="{BB962C8B-B14F-4D97-AF65-F5344CB8AC3E}">
        <p14:creationId xmlns:p14="http://schemas.microsoft.com/office/powerpoint/2010/main" val="2244909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C=64</a:t>
            </a:r>
          </a:p>
          <a:p>
            <a:r>
              <a:rPr lang="en-US" dirty="0" smtClean="0"/>
              <a:t>22.13x speedup</a:t>
            </a:r>
          </a:p>
          <a:p>
            <a:r>
              <a:rPr lang="en-US" dirty="0" smtClean="0"/>
              <a:t>99.95%</a:t>
            </a:r>
            <a:r>
              <a:rPr lang="en-US" baseline="0" dirty="0" smtClean="0"/>
              <a:t> reduction in communication time</a:t>
            </a:r>
            <a:endParaRPr lang="en-US" dirty="0"/>
          </a:p>
        </p:txBody>
      </p:sp>
      <p:sp>
        <p:nvSpPr>
          <p:cNvPr id="4" name="Slide Number Placeholder 3"/>
          <p:cNvSpPr>
            <a:spLocks noGrp="1"/>
          </p:cNvSpPr>
          <p:nvPr>
            <p:ph type="sldNum" sz="quarter" idx="10"/>
          </p:nvPr>
        </p:nvSpPr>
        <p:spPr/>
        <p:txBody>
          <a:bodyPr/>
          <a:lstStyle/>
          <a:p>
            <a:fld id="{CEF0559B-0DF2-44D2-8ECE-743A13AB9CE5}" type="slidenum">
              <a:rPr lang="en-US" smtClean="0"/>
              <a:t>57</a:t>
            </a:fld>
            <a:endParaRPr lang="en-US"/>
          </a:p>
        </p:txBody>
      </p:sp>
    </p:spTree>
    <p:extLst>
      <p:ext uri="{BB962C8B-B14F-4D97-AF65-F5344CB8AC3E}">
        <p14:creationId xmlns:p14="http://schemas.microsoft.com/office/powerpoint/2010/main" val="3500045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Stochastic linear</a:t>
            </a:r>
            <a:r>
              <a:rPr lang="en-US" baseline="0" dirty="0" smtClean="0"/>
              <a:t> programming problem</a:t>
            </a:r>
            <a:endParaRPr lang="en-US" dirty="0"/>
          </a:p>
        </p:txBody>
      </p:sp>
      <p:sp>
        <p:nvSpPr>
          <p:cNvPr id="4" name="Slide Number Placeholder 3"/>
          <p:cNvSpPr>
            <a:spLocks noGrp="1"/>
          </p:cNvSpPr>
          <p:nvPr>
            <p:ph type="sldNum" sz="quarter" idx="10"/>
          </p:nvPr>
        </p:nvSpPr>
        <p:spPr/>
        <p:txBody>
          <a:bodyPr/>
          <a:lstStyle/>
          <a:p>
            <a:fld id="{49369956-A99F-874D-A9C7-5289D44F5492}" type="slidenum">
              <a:rPr lang="en-US" smtClean="0"/>
              <a:t>60</a:t>
            </a:fld>
            <a:endParaRPr lang="en-US"/>
          </a:p>
        </p:txBody>
      </p:sp>
    </p:spTree>
    <p:extLst>
      <p:ext uri="{BB962C8B-B14F-4D97-AF65-F5344CB8AC3E}">
        <p14:creationId xmlns:p14="http://schemas.microsoft.com/office/powerpoint/2010/main" val="8774202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Exascale success</a:t>
            </a:r>
            <a:r>
              <a:rPr lang="en-US" baseline="0" dirty="0" smtClean="0"/>
              <a:t> can be measured many ways (peak, HPL, GB)</a:t>
            </a:r>
          </a:p>
          <a:p>
            <a:r>
              <a:rPr lang="en-US" baseline="0" dirty="0" smtClean="0"/>
              <a:t>but the rest of the science community will care about science breakthroughs</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10/11/17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62</a:t>
            </a:fld>
            <a:endParaRPr lang="en-US"/>
          </a:p>
        </p:txBody>
      </p:sp>
    </p:spTree>
    <p:extLst>
      <p:ext uri="{BB962C8B-B14F-4D97-AF65-F5344CB8AC3E}">
        <p14:creationId xmlns:p14="http://schemas.microsoft.com/office/powerpoint/2010/main" val="798132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1143000" y="685800"/>
            <a:ext cx="4573588"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5" name="Shape 275"/>
          <p:cNvSpPr txBox="1">
            <a:spLocks noGrp="1"/>
          </p:cNvSpPr>
          <p:nvPr>
            <p:ph type="body" idx="1"/>
          </p:nvPr>
        </p:nvSpPr>
        <p:spPr>
          <a:xfrm>
            <a:off x="685800" y="4343400"/>
            <a:ext cx="5486400" cy="4114800"/>
          </a:xfrm>
          <a:prstGeom prst="rect">
            <a:avLst/>
          </a:prstGeom>
        </p:spPr>
        <p:txBody>
          <a:bodyPr wrap="square" lIns="91424" tIns="91424" rIns="91424" bIns="91424" anchor="t" anchorCtr="0">
            <a:noAutofit/>
          </a:bodyPr>
          <a:lstStyle/>
          <a:p>
            <a:r>
              <a:rPr lang="en" dirty="0"/>
              <a:t>Meta: avoiding </a:t>
            </a:r>
            <a:r>
              <a:rPr lang="en" dirty="0" smtClean="0"/>
              <a:t>using terminology</a:t>
            </a:r>
            <a:r>
              <a:rPr lang="en-US" dirty="0" smtClean="0"/>
              <a:t> beyond “read”, “</a:t>
            </a:r>
            <a:r>
              <a:rPr lang="en-US" dirty="0" err="1" smtClean="0"/>
              <a:t>kmer</a:t>
            </a:r>
            <a:r>
              <a:rPr lang="en-US" dirty="0" smtClean="0"/>
              <a:t>”, and “</a:t>
            </a:r>
            <a:r>
              <a:rPr lang="en-US" dirty="0" err="1" smtClean="0"/>
              <a:t>contig</a:t>
            </a:r>
            <a:r>
              <a:rPr lang="en-US" dirty="0" smtClean="0"/>
              <a:t>”</a:t>
            </a:r>
            <a:r>
              <a:rPr lang="en" dirty="0" smtClean="0"/>
              <a:t>.</a:t>
            </a:r>
            <a:endParaRPr lang="en"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41872"/>
            <a:ext cx="7772400" cy="1470025"/>
          </a:xfrm>
        </p:spPr>
        <p:txBody>
          <a:bodyPr anchor="ctr" anchorCtr="0">
            <a:normAutofit/>
          </a:bodyPr>
          <a:lstStyle>
            <a:lvl1pPr algn="ctr">
              <a:defRPr sz="360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3497646"/>
            <a:ext cx="7772400" cy="1226817"/>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
        <p:nvSpPr>
          <p:cNvPr id="13" name="Date Placeholder 12"/>
          <p:cNvSpPr>
            <a:spLocks noGrp="1"/>
          </p:cNvSpPr>
          <p:nvPr>
            <p:ph type="dt" sz="half" idx="12"/>
          </p:nvPr>
        </p:nvSpPr>
        <p:spPr>
          <a:xfrm>
            <a:off x="1371600" y="4746761"/>
            <a:ext cx="6400800" cy="494267"/>
          </a:xfrm>
          <a:prstGeom prst="rect">
            <a:avLst/>
          </a:prstGeom>
        </p:spPr>
        <p:txBody>
          <a:bodyPr anchor="ctr" anchorCtr="0"/>
          <a:lstStyle>
            <a:lvl1pPr algn="ctr">
              <a:defRPr sz="2400" b="1"/>
            </a:lvl1pPr>
          </a:lstStyle>
          <a:p>
            <a:endParaRPr lang="en-US" dirty="0"/>
          </a:p>
        </p:txBody>
      </p:sp>
      <p:sp>
        <p:nvSpPr>
          <p:cNvPr id="14" name="Slide Number Placeholder 13"/>
          <p:cNvSpPr>
            <a:spLocks noGrp="1"/>
          </p:cNvSpPr>
          <p:nvPr>
            <p:ph type="sldNum" sz="quarter" idx="13"/>
          </p:nvPr>
        </p:nvSpPr>
        <p:spPr/>
        <p:txBody>
          <a:bodyPr/>
          <a:lstStyle/>
          <a:p>
            <a:r>
              <a:rPr lang="en-US" smtClean="0"/>
              <a:t>- </a:t>
            </a:r>
            <a:fld id="{D174BAF6-F8F2-EF4F-936C-8DF63288C82F}" type="slidenum">
              <a:rPr lang="en-US" smtClean="0"/>
              <a:pPr/>
              <a:t>‹#›</a:t>
            </a:fld>
            <a:r>
              <a:rPr lang="en-US" smtClean="0"/>
              <a:t> -</a:t>
            </a:r>
            <a:endParaRPr lang="en-US" dirty="0"/>
          </a:p>
        </p:txBody>
      </p:sp>
      <p:sp>
        <p:nvSpPr>
          <p:cNvPr id="15" name="Footer Placeholder 14"/>
          <p:cNvSpPr>
            <a:spLocks noGrp="1"/>
          </p:cNvSpPr>
          <p:nvPr>
            <p:ph type="ftr" sz="quarter" idx="14"/>
          </p:nvPr>
        </p:nvSpPr>
        <p:spPr/>
        <p:txBody>
          <a:bodyPr/>
          <a:lstStyle/>
          <a:p>
            <a:r>
              <a:rPr lang="en-US" dirty="0" smtClean="0"/>
              <a:t>Exascale Science</a:t>
            </a:r>
            <a:endParaRPr lang="en-US" dirty="0"/>
          </a:p>
        </p:txBody>
      </p:sp>
    </p:spTree>
    <p:extLst>
      <p:ext uri="{BB962C8B-B14F-4D97-AF65-F5344CB8AC3E}">
        <p14:creationId xmlns:p14="http://schemas.microsoft.com/office/powerpoint/2010/main" val="183162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7"/>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9" name="Footer Placeholder 8"/>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260483"/>
            <a:ext cx="4038600" cy="48656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60483"/>
            <a:ext cx="4038600" cy="48656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10" name="Footer Placeholder 9"/>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50805"/>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90568"/>
            <a:ext cx="4040188" cy="423559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250805"/>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1890568"/>
            <a:ext cx="4041775" cy="423559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10"/>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12" name="Footer Placeholder 11"/>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lide Number Placeholder 6"/>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8" name="Footer Placeholder 7"/>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7" name="Footer Placeholder 6"/>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1059641"/>
            <a:ext cx="3008313" cy="1162051"/>
          </a:xfrm>
        </p:spPr>
        <p:txBody>
          <a:bodyPr anchor="ctr" anchorCtr="0"/>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051979"/>
            <a:ext cx="5111750" cy="5074184"/>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6" y="2221692"/>
            <a:ext cx="3008313" cy="39044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10" name="Footer Placeholder 9"/>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32047"/>
            <a:ext cx="5486400" cy="3495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Slide Number Placeholder 9"/>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11" name="Footer Placeholder 10"/>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7"/>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9" name="Footer Placeholder 8"/>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lab of future">
    <p:spTree>
      <p:nvGrpSpPr>
        <p:cNvPr id="1" name=""/>
        <p:cNvGrpSpPr/>
        <p:nvPr/>
      </p:nvGrpSpPr>
      <p:grpSpPr>
        <a:xfrm>
          <a:off x="0" y="0"/>
          <a:ext cx="0" cy="0"/>
          <a:chOff x="0" y="0"/>
          <a:chExt cx="0" cy="0"/>
        </a:xfrm>
      </p:grpSpPr>
      <p:sp>
        <p:nvSpPr>
          <p:cNvPr id="16" name="Title 1"/>
          <p:cNvSpPr>
            <a:spLocks noGrp="1"/>
          </p:cNvSpPr>
          <p:nvPr userDrawn="1">
            <p:ph type="title"/>
          </p:nvPr>
        </p:nvSpPr>
        <p:spPr>
          <a:xfrm>
            <a:off x="0" y="4"/>
            <a:ext cx="9144000" cy="855765"/>
          </a:xfrm>
        </p:spPr>
        <p:txBody>
          <a:bodyPr anchor="ctr"/>
          <a:lstStyle>
            <a:lvl1pPr>
              <a:defRPr sz="2800">
                <a:solidFill>
                  <a:srgbClr val="FFFFF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848571547"/>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Slide Number Placeholder 7"/>
          <p:cNvSpPr>
            <a:spLocks noGrp="1"/>
          </p:cNvSpPr>
          <p:nvPr>
            <p:ph type="sldNum" sz="quarter" idx="10"/>
          </p:nvPr>
        </p:nvSpPr>
        <p:spPr>
          <a:xfrm>
            <a:off x="4116656" y="6368808"/>
            <a:ext cx="925708" cy="365125"/>
          </a:xfrm>
        </p:spPr>
        <p:txBody>
          <a:bodyPr/>
          <a:lstStyle/>
          <a:p>
            <a:r>
              <a:rPr lang="en-US" smtClean="0"/>
              <a:t>- </a:t>
            </a:r>
            <a:fld id="{D174BAF6-F8F2-EF4F-936C-8DF63288C82F}" type="slidenum">
              <a:rPr lang="en-US" smtClean="0"/>
              <a:pPr/>
              <a:t>‹#›</a:t>
            </a:fld>
            <a:r>
              <a:rPr lang="en-US" smtClean="0"/>
              <a:t> -</a:t>
            </a:r>
            <a:endParaRPr lang="en-US" dirty="0"/>
          </a:p>
        </p:txBody>
      </p:sp>
    </p:spTree>
    <p:extLst>
      <p:ext uri="{BB962C8B-B14F-4D97-AF65-F5344CB8AC3E}">
        <p14:creationId xmlns:p14="http://schemas.microsoft.com/office/powerpoint/2010/main" val="313012998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ormal">
    <p:spTree>
      <p:nvGrpSpPr>
        <p:cNvPr id="1" name=""/>
        <p:cNvGrpSpPr/>
        <p:nvPr/>
      </p:nvGrpSpPr>
      <p:grpSpPr>
        <a:xfrm>
          <a:off x="0" y="0"/>
          <a:ext cx="0" cy="0"/>
          <a:chOff x="0" y="0"/>
          <a:chExt cx="0" cy="0"/>
        </a:xfrm>
      </p:grpSpPr>
      <p:sp>
        <p:nvSpPr>
          <p:cNvPr id="16" name="Title 1"/>
          <p:cNvSpPr>
            <a:spLocks noGrp="1"/>
          </p:cNvSpPr>
          <p:nvPr>
            <p:ph type="title"/>
          </p:nvPr>
        </p:nvSpPr>
        <p:spPr>
          <a:xfrm>
            <a:off x="0" y="4"/>
            <a:ext cx="9144000" cy="855765"/>
          </a:xfrm>
        </p:spPr>
        <p:txBody>
          <a:bodyPr anchor="ctr"/>
          <a:lstStyle>
            <a:lvl1pPr>
              <a:defRPr sz="2800">
                <a:solidFill>
                  <a:srgbClr val="FFFFFF"/>
                </a:solidFill>
              </a:defRPr>
            </a:lvl1pPr>
          </a:lstStyle>
          <a:p>
            <a:r>
              <a:rPr lang="en-US" smtClean="0"/>
              <a:t>Click to edit Master title style</a:t>
            </a:r>
            <a:endParaRPr lang="en-US" dirty="0"/>
          </a:p>
        </p:txBody>
      </p:sp>
      <p:sp>
        <p:nvSpPr>
          <p:cNvPr id="3" name="Slide Number Placeholder 7"/>
          <p:cNvSpPr>
            <a:spLocks noGrp="1"/>
          </p:cNvSpPr>
          <p:nvPr>
            <p:ph type="sldNum" sz="quarter" idx="10"/>
          </p:nvPr>
        </p:nvSpPr>
        <p:spPr>
          <a:xfrm>
            <a:off x="4116656" y="6368808"/>
            <a:ext cx="925708" cy="365125"/>
          </a:xfrm>
        </p:spPr>
        <p:txBody>
          <a:bodyPr/>
          <a:lstStyle/>
          <a:p>
            <a:r>
              <a:rPr lang="en-US" smtClean="0"/>
              <a:t>- </a:t>
            </a:r>
            <a:fld id="{D174BAF6-F8F2-EF4F-936C-8DF63288C82F}" type="slidenum">
              <a:rPr lang="en-US" smtClean="0"/>
              <a:pPr/>
              <a:t>‹#›</a:t>
            </a:fld>
            <a:r>
              <a:rPr lang="en-US" smtClean="0"/>
              <a:t> -</a:t>
            </a:r>
            <a:endParaRPr lang="en-US" dirty="0"/>
          </a:p>
        </p:txBody>
      </p:sp>
    </p:spTree>
    <p:extLst>
      <p:ext uri="{BB962C8B-B14F-4D97-AF65-F5344CB8AC3E}">
        <p14:creationId xmlns:p14="http://schemas.microsoft.com/office/powerpoint/2010/main" val="3493333903"/>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3" name="Shape 43"/>
          <p:cNvSpPr>
            <a:spLocks noGrp="1"/>
          </p:cNvSpPr>
          <p:nvPr>
            <p:ph type="title"/>
          </p:nvPr>
        </p:nvSpPr>
        <p:spPr>
          <a:xfrm>
            <a:off x="892969" y="178594"/>
            <a:ext cx="7375922" cy="1714500"/>
          </a:xfrm>
          <a:prstGeom prst="rect">
            <a:avLst/>
          </a:prstGeom>
        </p:spPr>
        <p:txBody>
          <a:bodyPr lIns="50800" tIns="50800" rIns="50800" bIns="50800">
            <a:noAutofit/>
          </a:bodyPr>
          <a:lstStyle>
            <a:lvl1pPr defTabSz="419680">
              <a:defRPr sz="5484">
                <a:latin typeface="+mn-lt"/>
                <a:ea typeface="+mn-ea"/>
                <a:cs typeface="+mn-cs"/>
                <a:sym typeface="Gill Sans"/>
              </a:defRPr>
            </a:lvl1pPr>
          </a:lstStyle>
          <a:p>
            <a:pPr lvl="0">
              <a:defRPr sz="1800"/>
            </a:pPr>
            <a:r>
              <a:rPr sz="5484"/>
              <a:t>Title Text</a:t>
            </a:r>
          </a:p>
        </p:txBody>
      </p:sp>
      <p:sp>
        <p:nvSpPr>
          <p:cNvPr id="44" name="Shape 44"/>
          <p:cNvSpPr>
            <a:spLocks noGrp="1"/>
          </p:cNvSpPr>
          <p:nvPr>
            <p:ph type="body" idx="1"/>
          </p:nvPr>
        </p:nvSpPr>
        <p:spPr>
          <a:xfrm>
            <a:off x="892969" y="1946673"/>
            <a:ext cx="7375922" cy="4018359"/>
          </a:xfrm>
          <a:prstGeom prst="rect">
            <a:avLst/>
          </a:prstGeom>
        </p:spPr>
        <p:txBody>
          <a:bodyPr lIns="50800" tIns="50800" rIns="50800" bIns="50800" anchor="ctr">
            <a:noAutofit/>
          </a:bodyPr>
          <a:lstStyle>
            <a:lvl1pPr marL="625056" indent="-401822" defTabSz="419680">
              <a:spcBef>
                <a:spcPts val="1828"/>
              </a:spcBef>
              <a:buSzPct val="171000"/>
              <a:buFontTx/>
              <a:defRPr sz="2672">
                <a:latin typeface="+mn-lt"/>
                <a:ea typeface="+mn-ea"/>
                <a:cs typeface="+mn-cs"/>
                <a:sym typeface="Gill Sans"/>
              </a:defRPr>
            </a:lvl1pPr>
            <a:lvl2pPr marL="937584" indent="-401822" defTabSz="419680">
              <a:spcBef>
                <a:spcPts val="1828"/>
              </a:spcBef>
              <a:buSzPct val="171000"/>
              <a:buFontTx/>
              <a:defRPr sz="2672">
                <a:latin typeface="+mn-lt"/>
                <a:ea typeface="+mn-ea"/>
                <a:cs typeface="+mn-cs"/>
                <a:sym typeface="Gill Sans"/>
              </a:defRPr>
            </a:lvl2pPr>
            <a:lvl3pPr marL="1250112" indent="-401822" defTabSz="419680">
              <a:spcBef>
                <a:spcPts val="1828"/>
              </a:spcBef>
              <a:buSzPct val="171000"/>
              <a:buFontTx/>
              <a:defRPr sz="2672">
                <a:latin typeface="+mn-lt"/>
                <a:ea typeface="+mn-ea"/>
                <a:cs typeface="+mn-cs"/>
                <a:sym typeface="Gill Sans"/>
              </a:defRPr>
            </a:lvl3pPr>
            <a:lvl4pPr marL="1562640" indent="-401822" defTabSz="419680">
              <a:spcBef>
                <a:spcPts val="1828"/>
              </a:spcBef>
              <a:buSzPct val="171000"/>
              <a:buFontTx/>
              <a:defRPr sz="2672">
                <a:latin typeface="+mn-lt"/>
                <a:ea typeface="+mn-ea"/>
                <a:cs typeface="+mn-cs"/>
                <a:sym typeface="Gill Sans"/>
              </a:defRPr>
            </a:lvl4pPr>
            <a:lvl5pPr marL="1875168" indent="-401822" defTabSz="419680">
              <a:spcBef>
                <a:spcPts val="1828"/>
              </a:spcBef>
              <a:buSzPct val="171000"/>
              <a:buFontTx/>
              <a:defRPr sz="2672">
                <a:latin typeface="+mn-lt"/>
                <a:ea typeface="+mn-ea"/>
                <a:cs typeface="+mn-cs"/>
                <a:sym typeface="Gill Sans"/>
              </a:defRPr>
            </a:lvl5pPr>
          </a:lstStyle>
          <a:p>
            <a:pPr lvl="0">
              <a:defRPr sz="1800"/>
            </a:pPr>
            <a:r>
              <a:rPr sz="2672"/>
              <a:t>Body Level One</a:t>
            </a:r>
          </a:p>
          <a:p>
            <a:pPr lvl="1">
              <a:defRPr sz="1800"/>
            </a:pPr>
            <a:r>
              <a:rPr sz="2672"/>
              <a:t>Body Level Two</a:t>
            </a:r>
          </a:p>
          <a:p>
            <a:pPr lvl="2">
              <a:defRPr sz="1800"/>
            </a:pPr>
            <a:r>
              <a:rPr sz="2672"/>
              <a:t>Body Level Three</a:t>
            </a:r>
          </a:p>
          <a:p>
            <a:pPr lvl="3">
              <a:defRPr sz="1800"/>
            </a:pPr>
            <a:r>
              <a:rPr sz="2672"/>
              <a:t>Body Level Four</a:t>
            </a:r>
          </a:p>
          <a:p>
            <a:pPr lvl="4">
              <a:defRPr sz="1800"/>
            </a:pPr>
            <a:r>
              <a:rPr sz="2672"/>
              <a:t>Body Level Five</a:t>
            </a:r>
          </a:p>
        </p:txBody>
      </p:sp>
    </p:spTree>
    <p:extLst>
      <p:ext uri="{BB962C8B-B14F-4D97-AF65-F5344CB8AC3E}">
        <p14:creationId xmlns:p14="http://schemas.microsoft.com/office/powerpoint/2010/main" val="3786735528"/>
      </p:ext>
    </p:extLst>
  </p:cSld>
  <p:clrMapOvr>
    <a:masterClrMapping/>
  </p:clrMapOvr>
  <p:transition xmlns:p14="http://schemas.microsoft.com/office/powerpoint/2010/mai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15"/>
          <p:cNvSpPr>
            <a:spLocks noGrp="1"/>
          </p:cNvSpPr>
          <p:nvPr>
            <p:ph type="body" sz="quarter" idx="13"/>
          </p:nvPr>
        </p:nvSpPr>
        <p:spPr>
          <a:xfrm>
            <a:off x="136771" y="1204500"/>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15"/>
          <p:cNvSpPr>
            <a:spLocks noGrp="1"/>
          </p:cNvSpPr>
          <p:nvPr>
            <p:ph type="body" sz="quarter" idx="14"/>
          </p:nvPr>
        </p:nvSpPr>
        <p:spPr>
          <a:xfrm>
            <a:off x="3195866" y="1208487"/>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15"/>
          <p:cNvSpPr>
            <a:spLocks noGrp="1"/>
          </p:cNvSpPr>
          <p:nvPr>
            <p:ph type="body" sz="quarter" idx="15"/>
          </p:nvPr>
        </p:nvSpPr>
        <p:spPr>
          <a:xfrm>
            <a:off x="6254962" y="1204500"/>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02668705"/>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emf"/><Relationship Id="rId17"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13093"/>
            <a:ext cx="9144000" cy="955864"/>
          </a:xfrm>
          <a:prstGeom prst="rect">
            <a:avLst/>
          </a:prstGeom>
          <a:solidFill>
            <a:srgbClr val="14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 name="Rectangle 3"/>
          <p:cNvSpPr/>
          <p:nvPr userDrawn="1"/>
        </p:nvSpPr>
        <p:spPr>
          <a:xfrm>
            <a:off x="0" y="6277228"/>
            <a:ext cx="9144000" cy="580773"/>
          </a:xfrm>
          <a:prstGeom prst="rect">
            <a:avLst/>
          </a:prstGeom>
          <a:solidFill>
            <a:srgbClr val="14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60342" y="153685"/>
            <a:ext cx="8326458" cy="658151"/>
          </a:xfrm>
          <a:prstGeom prst="rect">
            <a:avLst/>
          </a:prstGeom>
        </p:spPr>
        <p:txBody>
          <a:bodyPr vert="horz" lIns="91440" tIns="0" rIns="91440" bIns="0" rtlCol="0" anchor="b"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3"/>
            <a:ext cx="8229600" cy="48307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Footer Placeholder 11"/>
          <p:cNvSpPr>
            <a:spLocks noGrp="1"/>
          </p:cNvSpPr>
          <p:nvPr>
            <p:ph type="ftr" sz="quarter" idx="3"/>
          </p:nvPr>
        </p:nvSpPr>
        <p:spPr>
          <a:xfrm>
            <a:off x="5855300" y="6368808"/>
            <a:ext cx="2864157" cy="365125"/>
          </a:xfrm>
          <a:prstGeom prst="rect">
            <a:avLst/>
          </a:prstGeom>
        </p:spPr>
        <p:txBody>
          <a:bodyPr vert="horz" lIns="91440" tIns="45720" rIns="91440" bIns="45720" rtlCol="0" anchor="ctr"/>
          <a:lstStyle>
            <a:lvl1pPr algn="r">
              <a:defRPr sz="1200">
                <a:solidFill>
                  <a:schemeClr val="bg1"/>
                </a:solidFill>
              </a:defRPr>
            </a:lvl1pPr>
          </a:lstStyle>
          <a:p>
            <a:r>
              <a:rPr lang="en-US" dirty="0" smtClean="0"/>
              <a:t>Exascale Science</a:t>
            </a:r>
            <a:endParaRPr lang="en-US" dirty="0"/>
          </a:p>
        </p:txBody>
      </p:sp>
      <p:sp>
        <p:nvSpPr>
          <p:cNvPr id="13" name="Slide Number Placeholder 12"/>
          <p:cNvSpPr>
            <a:spLocks noGrp="1"/>
          </p:cNvSpPr>
          <p:nvPr>
            <p:ph type="sldNum" sz="quarter" idx="4"/>
          </p:nvPr>
        </p:nvSpPr>
        <p:spPr>
          <a:xfrm>
            <a:off x="4116656" y="6368808"/>
            <a:ext cx="925708"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 </a:t>
            </a:r>
            <a:fld id="{D174BAF6-F8F2-EF4F-936C-8DF63288C82F}" type="slidenum">
              <a:rPr lang="en-US" smtClean="0"/>
              <a:pPr/>
              <a:t>‹#›</a:t>
            </a:fld>
            <a:r>
              <a:rPr lang="en-US" smtClean="0"/>
              <a:t> -</a:t>
            </a:r>
            <a:endParaRPr lang="en-US" dirty="0"/>
          </a:p>
        </p:txBody>
      </p:sp>
      <p:pic>
        <p:nvPicPr>
          <p:cNvPr id="9" name="Picture 12"/>
          <p:cNvPicPr>
            <a:picLocks noChangeAspect="1"/>
          </p:cNvPicPr>
          <p:nvPr userDrawn="1"/>
        </p:nvPicPr>
        <p:blipFill>
          <a:blip r:embed="rId16" cstate="screen">
            <a:extLst>
              <a:ext uri="{28A0092B-C50C-407E-A947-70E740481C1C}">
                <a14:useLocalDpi xmlns:a14="http://schemas.microsoft.com/office/drawing/2010/main"/>
              </a:ext>
            </a:extLst>
          </a:blip>
          <a:srcRect l="6667" t="8601" r="7967" b="18398"/>
          <a:stretch>
            <a:fillRect/>
          </a:stretch>
        </p:blipFill>
        <p:spPr bwMode="auto">
          <a:xfrm>
            <a:off x="69852" y="6430445"/>
            <a:ext cx="534304" cy="39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p:cNvPicPr>
          <p:nvPr userDrawn="1"/>
        </p:nvPicPr>
        <p:blipFill>
          <a:blip r:embed="rId17" cstate="screen">
            <a:extLst>
              <a:ext uri="{28A0092B-C50C-407E-A947-70E740481C1C}">
                <a14:useLocalDpi xmlns:a14="http://schemas.microsoft.com/office/drawing/2010/main"/>
              </a:ext>
            </a:extLst>
          </a:blip>
          <a:srcRect r="57886"/>
          <a:stretch>
            <a:fillRect/>
          </a:stretch>
        </p:blipFill>
        <p:spPr bwMode="auto">
          <a:xfrm>
            <a:off x="922338" y="6426649"/>
            <a:ext cx="16002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5"/>
          <p:cNvSpPr txBox="1">
            <a:spLocks noChangeArrowheads="1"/>
          </p:cNvSpPr>
          <p:nvPr userDrawn="1"/>
        </p:nvSpPr>
        <p:spPr bwMode="auto">
          <a:xfrm>
            <a:off x="2595563" y="6389693"/>
            <a:ext cx="781050" cy="461643"/>
          </a:xfrm>
          <a:prstGeom prst="rect">
            <a:avLst/>
          </a:prstGeom>
          <a:noFill/>
          <a:ln>
            <a:noFill/>
          </a:ln>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082" eaLnBrk="1" fontAlgn="base" hangingPunct="1">
              <a:spcBef>
                <a:spcPct val="0"/>
              </a:spcBef>
              <a:spcAft>
                <a:spcPct val="0"/>
              </a:spcAft>
              <a:defRPr/>
            </a:pPr>
            <a:r>
              <a:rPr lang="en-US" sz="1200" dirty="0" smtClean="0">
                <a:solidFill>
                  <a:srgbClr val="FFFFFF"/>
                </a:solidFill>
              </a:rPr>
              <a:t>Office of</a:t>
            </a:r>
            <a:br>
              <a:rPr lang="en-US" sz="1200" dirty="0" smtClean="0">
                <a:solidFill>
                  <a:srgbClr val="FFFFFF"/>
                </a:solidFill>
              </a:rPr>
            </a:br>
            <a:r>
              <a:rPr lang="en-US" sz="1200" dirty="0" smtClean="0">
                <a:solidFill>
                  <a:srgbClr val="FFFFFF"/>
                </a:solidFill>
              </a:rPr>
              <a:t>Science</a:t>
            </a:r>
          </a:p>
        </p:txBody>
      </p:sp>
    </p:spTree>
  </p:cSld>
  <p:clrMap bg1="lt1" tx1="dk1" bg2="lt2" tx2="dk2" accent1="accent1" accent2="accent2" accent3="accent3" accent4="accent4" accent5="accent5" accent6="accent6" hlink="hlink" folHlink="folHlink"/>
  <p:sldLayoutIdLst>
    <p:sldLayoutId id="2147483662"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64" r:id="rId10"/>
    <p:sldLayoutId id="2147483667" r:id="rId11"/>
    <p:sldLayoutId id="2147483669" r:id="rId12"/>
    <p:sldLayoutId id="2147483670" r:id="rId13"/>
    <p:sldLayoutId id="2147483671" r:id="rId14"/>
  </p:sldLayoutIdLst>
  <p:hf hdr="0" dt="0"/>
  <p:txStyles>
    <p:titleStyle>
      <a:lvl1pPr marL="228600" indent="-228600" algn="l" defTabSz="457200" rtl="0" eaLnBrk="1" latinLnBrk="0" hangingPunct="1">
        <a:spcBef>
          <a:spcPct val="0"/>
        </a:spcBef>
        <a:buNone/>
        <a:defRPr sz="3200" b="0" i="0" u="none" kern="1200" cap="none">
          <a:solidFill>
            <a:srgbClr val="FFFFFF"/>
          </a:solidFill>
          <a:latin typeface="Helvetica Neue Bold Condensed"/>
          <a:ea typeface="+mj-ea"/>
          <a:cs typeface="Helvetica Neue Bold Condensed"/>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jpeg"/><Relationship Id="rId1" Type="http://schemas.openxmlformats.org/officeDocument/2006/relationships/slideLayout" Target="../slideLayouts/slideLayout1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9" Type="http://schemas.openxmlformats.org/officeDocument/2006/relationships/image" Target="../media/image13.png"/><Relationship Id="rId20" Type="http://schemas.openxmlformats.org/officeDocument/2006/relationships/diagramColors" Target="../diagrams/colors2.xml"/><Relationship Id="rId21" Type="http://schemas.microsoft.com/office/2007/relationships/diagramDrawing" Target="../diagrams/drawing2.xml"/><Relationship Id="rId22" Type="http://schemas.openxmlformats.org/officeDocument/2006/relationships/image" Target="../media/image16.png"/><Relationship Id="rId23" Type="http://schemas.openxmlformats.org/officeDocument/2006/relationships/image" Target="../media/image17.png"/><Relationship Id="rId24" Type="http://schemas.openxmlformats.org/officeDocument/2006/relationships/image" Target="../media/image18.png"/><Relationship Id="rId25" Type="http://schemas.openxmlformats.org/officeDocument/2006/relationships/image" Target="../media/image19.png"/><Relationship Id="rId26" Type="http://schemas.openxmlformats.org/officeDocument/2006/relationships/image" Target="../media/image20.png"/><Relationship Id="rId27" Type="http://schemas.openxmlformats.org/officeDocument/2006/relationships/image" Target="../media/image21.png"/><Relationship Id="rId10" Type="http://schemas.openxmlformats.org/officeDocument/2006/relationships/image" Target="../media/image14.jpeg"/><Relationship Id="rId11" Type="http://schemas.openxmlformats.org/officeDocument/2006/relationships/image" Target="../media/image15.png"/><Relationship Id="rId12" Type="http://schemas.openxmlformats.org/officeDocument/2006/relationships/diagramData" Target="../diagrams/data1.xml"/><Relationship Id="rId13" Type="http://schemas.openxmlformats.org/officeDocument/2006/relationships/diagramLayout" Target="../diagrams/layout1.xml"/><Relationship Id="rId14" Type="http://schemas.openxmlformats.org/officeDocument/2006/relationships/diagramQuickStyle" Target="../diagrams/quickStyle1.xml"/><Relationship Id="rId15" Type="http://schemas.openxmlformats.org/officeDocument/2006/relationships/diagramColors" Target="../diagrams/colors1.xml"/><Relationship Id="rId16" Type="http://schemas.microsoft.com/office/2007/relationships/diagramDrawing" Target="../diagrams/drawing1.xml"/><Relationship Id="rId17" Type="http://schemas.openxmlformats.org/officeDocument/2006/relationships/diagramData" Target="../diagrams/data2.xml"/><Relationship Id="rId18" Type="http://schemas.openxmlformats.org/officeDocument/2006/relationships/diagramLayout" Target="../diagrams/layout2.xml"/><Relationship Id="rId19" Type="http://schemas.openxmlformats.org/officeDocument/2006/relationships/diagramQuickStyle" Target="../diagrams/quickStyle2.xml"/><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7.xml.rels><?xml version="1.0" encoding="UTF-8" standalone="yes"?>
<Relationships xmlns="http://schemas.openxmlformats.org/package/2006/relationships"><Relationship Id="rId11" Type="http://schemas.openxmlformats.org/officeDocument/2006/relationships/image" Target="../media/image30.jpeg"/><Relationship Id="rId12" Type="http://schemas.openxmlformats.org/officeDocument/2006/relationships/image" Target="../media/image31.png"/><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8.png"/><Relationship Id="rId10"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tif"/><Relationship Id="rId5" Type="http://schemas.openxmlformats.org/officeDocument/2006/relationships/image" Target="../media/image42.tif"/><Relationship Id="rId6" Type="http://schemas.openxmlformats.org/officeDocument/2006/relationships/image" Target="../media/image43.tif"/><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 Id="rId3" Type="http://schemas.openxmlformats.org/officeDocument/2006/relationships/image" Target="../media/image4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 Id="rId3"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1" Type="http://schemas.openxmlformats.org/officeDocument/2006/relationships/slideLayout" Target="../slideLayouts/slideLayout5.xml"/><Relationship Id="rId2"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5.png"/><Relationship Id="rId3" Type="http://schemas.openxmlformats.org/officeDocument/2006/relationships/image" Target="../media/image6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1.png"/><Relationship Id="rId1" Type="http://schemas.openxmlformats.org/officeDocument/2006/relationships/slideLayout" Target="../slideLayouts/slideLayout5.xml"/><Relationship Id="rId2" Type="http://schemas.openxmlformats.org/officeDocument/2006/relationships/image" Target="../media/image6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png"/></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emf"/><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7.png"/></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4" Type="http://schemas.openxmlformats.org/officeDocument/2006/relationships/image" Target="../media/image80.png"/><Relationship Id="rId5" Type="http://schemas.openxmlformats.org/officeDocument/2006/relationships/image" Target="../media/image81.jpeg"/><Relationship Id="rId6" Type="http://schemas.openxmlformats.org/officeDocument/2006/relationships/image" Target="../media/image82.png"/><Relationship Id="rId7" Type="http://schemas.openxmlformats.org/officeDocument/2006/relationships/image" Target="../media/image83.png"/><Relationship Id="rId1" Type="http://schemas.openxmlformats.org/officeDocument/2006/relationships/slideLayout" Target="../slideLayouts/slideLayout5.xml"/><Relationship Id="rId2" Type="http://schemas.openxmlformats.org/officeDocument/2006/relationships/image" Target="../media/image7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1" Type="http://schemas.microsoft.com/office/2007/relationships/media" Target="../media/media1.mp4"/><Relationship Id="rId2" Type="http://schemas.openxmlformats.org/officeDocument/2006/relationships/video" Target="../media/media1.mp4"/></Relationships>
</file>

<file path=ppt/slides/_rels/slide37.xml.rels><?xml version="1.0" encoding="UTF-8" standalone="yes"?>
<Relationships xmlns="http://schemas.openxmlformats.org/package/2006/relationships"><Relationship Id="rId3" Type="http://schemas.openxmlformats.org/officeDocument/2006/relationships/image" Target="../media/image87.png"/><Relationship Id="rId4" Type="http://schemas.openxmlformats.org/officeDocument/2006/relationships/image" Target="../media/image88.png"/><Relationship Id="rId5" Type="http://schemas.openxmlformats.org/officeDocument/2006/relationships/image" Target="../media/image89.png"/><Relationship Id="rId6" Type="http://schemas.openxmlformats.org/officeDocument/2006/relationships/image" Target="../media/image90.png"/><Relationship Id="rId7" Type="http://schemas.openxmlformats.org/officeDocument/2006/relationships/image" Target="../media/image91.png"/><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43.xml.rels><?xml version="1.0" encoding="UTF-8" standalone="yes"?>
<Relationships xmlns="http://schemas.openxmlformats.org/package/2006/relationships"><Relationship Id="rId3" Type="http://schemas.openxmlformats.org/officeDocument/2006/relationships/image" Target="../media/image92.png"/><Relationship Id="rId4" Type="http://schemas.openxmlformats.org/officeDocument/2006/relationships/image" Target="../media/image93.jpeg"/><Relationship Id="rId5" Type="http://schemas.openxmlformats.org/officeDocument/2006/relationships/image" Target="../media/image94.png"/><Relationship Id="rId6" Type="http://schemas.openxmlformats.org/officeDocument/2006/relationships/image" Target="../media/image95.png"/><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6.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png"/><Relationship Id="rId3" Type="http://schemas.openxmlformats.org/officeDocument/2006/relationships/image" Target="../media/image98.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7.xml.rels><?xml version="1.0" encoding="UTF-8" standalone="yes"?>
<Relationships xmlns="http://schemas.openxmlformats.org/package/2006/relationships"><Relationship Id="rId3" Type="http://schemas.openxmlformats.org/officeDocument/2006/relationships/hyperlink" Target="http://csapp.cs.cmu.edu/3e/figures.html" TargetMode="External"/><Relationship Id="rId4" Type="http://schemas.openxmlformats.org/officeDocument/2006/relationships/chart" Target="../charts/chart5.xml"/><Relationship Id="rId1" Type="http://schemas.openxmlformats.org/officeDocument/2006/relationships/slideLayout" Target="../slideLayouts/slideLayout5.xml"/><Relationship Id="rId2" Type="http://schemas.openxmlformats.org/officeDocument/2006/relationships/hyperlink" Target="http://csapp.cs.cmu.edu/2e/figures.html"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99.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0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1.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2.png"/><Relationship Id="rId3" Type="http://schemas.openxmlformats.org/officeDocument/2006/relationships/image" Target="../media/image10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4.png"/><Relationship Id="rId3" Type="http://schemas.openxmlformats.org/officeDocument/2006/relationships/image" Target="../media/image10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06.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7.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8.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09.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0.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1.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937331"/>
            <a:ext cx="9144000" cy="5366967"/>
          </a:xfrm>
          <a:prstGeom prst="rect">
            <a:avLst/>
          </a:prstGeom>
        </p:spPr>
      </p:pic>
      <p:sp>
        <p:nvSpPr>
          <p:cNvPr id="8" name="Rectangle 7"/>
          <p:cNvSpPr/>
          <p:nvPr/>
        </p:nvSpPr>
        <p:spPr>
          <a:xfrm>
            <a:off x="114321" y="109241"/>
            <a:ext cx="8874035" cy="646331"/>
          </a:xfrm>
          <a:prstGeom prst="rect">
            <a:avLst/>
          </a:prstGeom>
        </p:spPr>
        <p:txBody>
          <a:bodyPr wrap="square">
            <a:spAutoFit/>
          </a:bodyPr>
          <a:lstStyle/>
          <a:p>
            <a:pPr marL="0" lvl="1" defTabSz="457082"/>
            <a:r>
              <a:rPr lang="en-US" sz="3600" dirty="0" smtClean="0">
                <a:solidFill>
                  <a:schemeClr val="bg1"/>
                </a:solidFill>
                <a:effectLst>
                  <a:outerShdw blurRad="50800" dist="38100" dir="2700000" algn="tl" rotWithShape="0">
                    <a:srgbClr val="000000">
                      <a:alpha val="43000"/>
                    </a:srgbClr>
                  </a:outerShdw>
                </a:effectLst>
                <a:latin typeface="Helvetica Neue Condensed Bold"/>
                <a:cs typeface="Franklin Gothic Book"/>
              </a:rPr>
              <a:t>Languages and Compilers for Exascale Science</a:t>
            </a:r>
            <a:endParaRPr lang="en-US" sz="3600" dirty="0" smtClean="0">
              <a:solidFill>
                <a:schemeClr val="bg1"/>
              </a:solidFill>
              <a:effectLst>
                <a:outerShdw blurRad="50800" dist="38100" dir="2700000" algn="tl" rotWithShape="0">
                  <a:srgbClr val="000000">
                    <a:alpha val="43000"/>
                  </a:srgbClr>
                </a:outerShdw>
              </a:effectLst>
              <a:latin typeface="Helvetica Neue Condensed Bold"/>
              <a:cs typeface="Franklin Gothic Book"/>
            </a:endParaRPr>
          </a:p>
        </p:txBody>
      </p:sp>
      <p:sp>
        <p:nvSpPr>
          <p:cNvPr id="9" name="Rectangle 8"/>
          <p:cNvSpPr/>
          <p:nvPr/>
        </p:nvSpPr>
        <p:spPr>
          <a:xfrm>
            <a:off x="114321" y="1158295"/>
            <a:ext cx="7637368" cy="3046988"/>
          </a:xfrm>
          <a:prstGeom prst="rect">
            <a:avLst/>
          </a:prstGeom>
        </p:spPr>
        <p:txBody>
          <a:bodyPr wrap="square">
            <a:spAutoFit/>
          </a:bodyPr>
          <a:lstStyle/>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Kathy Yelick</a:t>
            </a: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Professor of Electrical Engineering and Computer Sciences</a:t>
            </a: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U.C. Berkeley</a:t>
            </a:r>
          </a:p>
          <a:p>
            <a:pPr lvl="0"/>
            <a:endParaRPr lang="en-US" sz="2400" kern="400" dirty="0">
              <a:solidFill>
                <a:schemeClr val="bg1"/>
              </a:solidFill>
              <a:effectLst>
                <a:outerShdw blurRad="12700" dist="38100" dir="2700000" algn="tl" rotWithShape="0">
                  <a:schemeClr val="tx1">
                    <a:lumMod val="75000"/>
                    <a:lumOff val="25000"/>
                    <a:alpha val="40000"/>
                  </a:schemeClr>
                </a:outerShdw>
              </a:effectLst>
              <a:latin typeface="Helvetica Neue Condensed Bold"/>
            </a:endParaRP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Associate Laboratory Director</a:t>
            </a: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Computing Sciences</a:t>
            </a: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Lawrence Berkeley National Laboratory</a:t>
            </a:r>
          </a:p>
          <a:p>
            <a:pPr lvl="0"/>
            <a:endPar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endParaRPr>
          </a:p>
        </p:txBody>
      </p:sp>
      <p:pic>
        <p:nvPicPr>
          <p:cNvPr id="11" name="Picture 10" descr="CMYK_Color-Seal_Green-Mark_SC_Horizontal.eps"/>
          <p:cNvPicPr>
            <a:picLocks noChangeAspect="1"/>
          </p:cNvPicPr>
          <p:nvPr/>
        </p:nvPicPr>
        <p:blipFill>
          <a:blip r:embed="rId3"/>
          <a:stretch>
            <a:fillRect/>
          </a:stretch>
        </p:blipFill>
        <p:spPr>
          <a:xfrm>
            <a:off x="6999978" y="6312365"/>
            <a:ext cx="2089658" cy="469731"/>
          </a:xfrm>
          <a:prstGeom prst="rect">
            <a:avLst/>
          </a:prstGeom>
          <a:effectLst>
            <a:reflection stA="28000" endPos="46000" dir="5400000" sy="-100000" algn="bl" rotWithShape="0"/>
          </a:effectLst>
        </p:spPr>
      </p:pic>
      <p:pic>
        <p:nvPicPr>
          <p:cNvPr id="12" name="Picture 11" descr="Berkeley_Lab_Logo_Small.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843" y="6255645"/>
            <a:ext cx="519196" cy="526451"/>
          </a:xfrm>
          <a:prstGeom prst="rect">
            <a:avLst/>
          </a:prstGeom>
          <a:effectLst>
            <a:reflection stA="28000" endPos="46000" dir="5400000" sy="-100000" algn="bl"/>
          </a:effectLst>
        </p:spPr>
      </p:pic>
      <p:sp>
        <p:nvSpPr>
          <p:cNvPr id="2" name="Slide Number Placeholder 1"/>
          <p:cNvSpPr>
            <a:spLocks noGrp="1"/>
          </p:cNvSpPr>
          <p:nvPr>
            <p:ph type="sldNum" sz="quarter" idx="10"/>
          </p:nvPr>
        </p:nvSpPr>
        <p:spPr/>
        <p:txBody>
          <a:bodyPr/>
          <a:lstStyle/>
          <a:p>
            <a:r>
              <a:rPr lang="en-US" smtClean="0"/>
              <a:t>- </a:t>
            </a:r>
            <a:fld id="{D174BAF6-F8F2-EF4F-936C-8DF63288C82F}" type="slidenum">
              <a:rPr lang="en-US" smtClean="0"/>
              <a:pPr/>
              <a:t>1</a:t>
            </a:fld>
            <a:r>
              <a:rPr lang="en-US" smtClean="0"/>
              <a:t> -</a:t>
            </a:r>
            <a:endParaRPr lang="en-US" dirty="0"/>
          </a:p>
        </p:txBody>
      </p:sp>
    </p:spTree>
    <p:extLst>
      <p:ext uri="{BB962C8B-B14F-4D97-AF65-F5344CB8AC3E}">
        <p14:creationId xmlns:p14="http://schemas.microsoft.com/office/powerpoint/2010/main" val="11174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NERSC Supercomputing for Science and Energy</a:t>
            </a:r>
            <a:endParaRPr lang="en-US" sz="3200" i="1" dirty="0"/>
          </a:p>
        </p:txBody>
      </p:sp>
      <p:sp>
        <p:nvSpPr>
          <p:cNvPr id="4" name="Slide Number Placeholder 3"/>
          <p:cNvSpPr>
            <a:spLocks noGrp="1"/>
          </p:cNvSpPr>
          <p:nvPr>
            <p:ph type="sldNum" sz="quarter" idx="4294967295"/>
          </p:nvPr>
        </p:nvSpPr>
        <p:spPr>
          <a:xfrm>
            <a:off x="4116656" y="6368805"/>
            <a:ext cx="925708" cy="365125"/>
          </a:xfrm>
          <a:prstGeom prst="rect">
            <a:avLst/>
          </a:prstGeom>
        </p:spPr>
        <p:txBody>
          <a:bodyPr/>
          <a:lstStyle/>
          <a:p>
            <a:r>
              <a:rPr lang="en-US" smtClean="0"/>
              <a:t>- </a:t>
            </a:r>
            <a:fld id="{D174BAF6-F8F2-EF4F-936C-8DF63288C82F}" type="slidenum">
              <a:rPr lang="en-US" smtClean="0"/>
              <a:pPr/>
              <a:t>2</a:t>
            </a:fld>
            <a:r>
              <a:rPr lang="en-US" smtClean="0"/>
              <a:t> -</a:t>
            </a:r>
            <a:endParaRPr lang="en-US" dirty="0"/>
          </a:p>
        </p:txBody>
      </p:sp>
      <p:sp>
        <p:nvSpPr>
          <p:cNvPr id="3" name="Content Placeholder 2"/>
          <p:cNvSpPr>
            <a:spLocks noGrp="1"/>
          </p:cNvSpPr>
          <p:nvPr>
            <p:ph idx="1"/>
          </p:nvPr>
        </p:nvSpPr>
        <p:spPr>
          <a:xfrm>
            <a:off x="457200" y="4892055"/>
            <a:ext cx="8446940" cy="1089989"/>
          </a:xfrm>
        </p:spPr>
        <p:txBody>
          <a:bodyPr>
            <a:normAutofit/>
          </a:bodyPr>
          <a:lstStyle/>
          <a:p>
            <a:pPr marL="0" indent="0">
              <a:buNone/>
            </a:pPr>
            <a:r>
              <a:rPr lang="en-US" dirty="0" smtClean="0"/>
              <a:t>State-of-the art computing for the broad science community – over 7000 users, 700 applications</a:t>
            </a:r>
            <a:endParaRPr lang="en-US" dirty="0"/>
          </a:p>
        </p:txBody>
      </p:sp>
      <p:pic>
        <p:nvPicPr>
          <p:cNvPr id="12" name="Picture 11" descr="Cori-Pano.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932585"/>
            <a:ext cx="9144000" cy="3677892"/>
          </a:xfrm>
          <a:prstGeom prst="rect">
            <a:avLst/>
          </a:prstGeom>
        </p:spPr>
      </p:pic>
      <p:sp>
        <p:nvSpPr>
          <p:cNvPr id="9" name="Footer Placeholder 8"/>
          <p:cNvSpPr>
            <a:spLocks noGrp="1"/>
          </p:cNvSpPr>
          <p:nvPr>
            <p:ph type="ftr" sz="quarter" idx="11"/>
          </p:nvPr>
        </p:nvSpPr>
        <p:spPr/>
        <p:txBody>
          <a:bodyPr/>
          <a:lstStyle/>
          <a:p>
            <a:r>
              <a:rPr lang="en-US" smtClean="0"/>
              <a:t>Exascale Science</a:t>
            </a:r>
            <a:endParaRPr lang="en-US" dirty="0"/>
          </a:p>
        </p:txBody>
      </p:sp>
    </p:spTree>
    <p:extLst>
      <p:ext uri="{BB962C8B-B14F-4D97-AF65-F5344CB8AC3E}">
        <p14:creationId xmlns:p14="http://schemas.microsoft.com/office/powerpoint/2010/main" val="394936010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smtClean="0"/>
              <a:t>- </a:t>
            </a:r>
            <a:fld id="{D174BAF6-F8F2-EF4F-936C-8DF63288C82F}" type="slidenum">
              <a:rPr lang="en-US" smtClean="0"/>
              <a:pPr/>
              <a:t>3</a:t>
            </a:fld>
            <a:r>
              <a:rPr lang="en-US" dirty="0"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2" name="Title 1"/>
          <p:cNvSpPr>
            <a:spLocks noGrp="1"/>
          </p:cNvSpPr>
          <p:nvPr>
            <p:ph type="title"/>
          </p:nvPr>
        </p:nvSpPr>
        <p:spPr/>
        <p:txBody>
          <a:bodyPr/>
          <a:lstStyle/>
          <a:p>
            <a:r>
              <a:rPr lang="en-US" dirty="0" smtClean="0"/>
              <a:t>Breakthrough science conjecture</a:t>
            </a:r>
            <a:endParaRPr lang="en-US" dirty="0"/>
          </a:p>
        </p:txBody>
      </p:sp>
      <p:sp>
        <p:nvSpPr>
          <p:cNvPr id="6" name="Rectangle 5"/>
          <p:cNvSpPr/>
          <p:nvPr/>
        </p:nvSpPr>
        <p:spPr>
          <a:xfrm>
            <a:off x="0" y="0"/>
            <a:ext cx="9144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2435490"/>
            <a:ext cx="8229600" cy="1859354"/>
          </a:xfrm>
        </p:spPr>
        <p:txBody>
          <a:bodyPr/>
          <a:lstStyle/>
          <a:p>
            <a:pPr marL="0" indent="0">
              <a:buNone/>
            </a:pPr>
            <a:r>
              <a:rPr lang="en-US" dirty="0" smtClean="0">
                <a:solidFill>
                  <a:schemeClr val="bg1"/>
                </a:solidFill>
              </a:rPr>
              <a:t>Exascale computing, </a:t>
            </a:r>
            <a:r>
              <a:rPr lang="en-US" dirty="0" smtClean="0">
                <a:solidFill>
                  <a:srgbClr val="FEE8B4"/>
                </a:solidFill>
              </a:rPr>
              <a:t>com</a:t>
            </a:r>
            <a:r>
              <a:rPr lang="en-US" dirty="0" smtClean="0">
                <a:solidFill>
                  <a:schemeClr val="bg2"/>
                </a:solidFill>
              </a:rPr>
              <a:t>bined with state-of-the-art mathematical models, algorithms, </a:t>
            </a:r>
            <a:r>
              <a:rPr lang="en-US" dirty="0" smtClean="0">
                <a:solidFill>
                  <a:schemeClr val="bg2"/>
                </a:solidFill>
              </a:rPr>
              <a:t>software techniques and data</a:t>
            </a:r>
            <a:r>
              <a:rPr lang="en-US" dirty="0" smtClean="0">
                <a:solidFill>
                  <a:schemeClr val="bg1"/>
                </a:solidFill>
              </a:rPr>
              <a:t> </a:t>
            </a:r>
            <a:r>
              <a:rPr lang="en-US" dirty="0" smtClean="0">
                <a:solidFill>
                  <a:schemeClr val="bg1"/>
                </a:solidFill>
              </a:rPr>
              <a:t>will enable breakthrough science</a:t>
            </a:r>
            <a:endParaRPr lang="en-US" dirty="0">
              <a:solidFill>
                <a:schemeClr val="bg1"/>
              </a:solidFill>
            </a:endParaRPr>
          </a:p>
        </p:txBody>
      </p:sp>
    </p:spTree>
    <p:extLst>
      <p:ext uri="{BB962C8B-B14F-4D97-AF65-F5344CB8AC3E}">
        <p14:creationId xmlns:p14="http://schemas.microsoft.com/office/powerpoint/2010/main" val="225367726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ight Triangle 5"/>
          <p:cNvSpPr/>
          <p:nvPr/>
        </p:nvSpPr>
        <p:spPr>
          <a:xfrm rot="20711051" flipH="1">
            <a:off x="4452021" y="3496320"/>
            <a:ext cx="4367041" cy="540736"/>
          </a:xfrm>
          <a:prstGeom prst="rtTriangle">
            <a:avLst/>
          </a:prstGeom>
          <a:solidFill>
            <a:schemeClr val="accent4">
              <a:lumMod val="20000"/>
              <a:lumOff val="80000"/>
            </a:schemeClr>
          </a:solidFill>
          <a:ln>
            <a:noFill/>
          </a:ln>
          <a:effectLst/>
          <a:scene3d>
            <a:camera prst="orthographicFront">
              <a:rot lat="0" lon="0" rev="30000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grpSp>
        <p:nvGrpSpPr>
          <p:cNvPr id="72" name="Group 71"/>
          <p:cNvGrpSpPr/>
          <p:nvPr/>
        </p:nvGrpSpPr>
        <p:grpSpPr>
          <a:xfrm>
            <a:off x="289953" y="1274470"/>
            <a:ext cx="6081829" cy="1124300"/>
            <a:chOff x="600566" y="1307254"/>
            <a:chExt cx="6999309" cy="1124300"/>
          </a:xfrm>
        </p:grpSpPr>
        <p:sp>
          <p:nvSpPr>
            <p:cNvPr id="71" name="Freeform: Shape 70"/>
            <p:cNvSpPr/>
            <p:nvPr/>
          </p:nvSpPr>
          <p:spPr>
            <a:xfrm>
              <a:off x="4338514" y="1307254"/>
              <a:ext cx="3261361" cy="1124300"/>
            </a:xfrm>
            <a:custGeom>
              <a:avLst/>
              <a:gdLst>
                <a:gd name="connsiteX0" fmla="*/ 0 w 3261360"/>
                <a:gd name="connsiteY0" fmla="*/ 0 h 1076960"/>
                <a:gd name="connsiteX1" fmla="*/ 3261360 w 3261360"/>
                <a:gd name="connsiteY1" fmla="*/ 20320 h 1076960"/>
                <a:gd name="connsiteX2" fmla="*/ 3261360 w 3261360"/>
                <a:gd name="connsiteY2" fmla="*/ 386080 h 1076960"/>
                <a:gd name="connsiteX3" fmla="*/ 20320 w 3261360"/>
                <a:gd name="connsiteY3" fmla="*/ 1076960 h 1076960"/>
              </a:gdLst>
              <a:ahLst/>
              <a:cxnLst>
                <a:cxn ang="0">
                  <a:pos x="connsiteX0" y="connsiteY0"/>
                </a:cxn>
                <a:cxn ang="0">
                  <a:pos x="connsiteX1" y="connsiteY1"/>
                </a:cxn>
                <a:cxn ang="0">
                  <a:pos x="connsiteX2" y="connsiteY2"/>
                </a:cxn>
                <a:cxn ang="0">
                  <a:pos x="connsiteX3" y="connsiteY3"/>
                </a:cxn>
              </a:cxnLst>
              <a:rect l="l" t="t" r="r" b="b"/>
              <a:pathLst>
                <a:path w="3261360" h="1076960">
                  <a:moveTo>
                    <a:pt x="0" y="0"/>
                  </a:moveTo>
                  <a:lnTo>
                    <a:pt x="3261360" y="20320"/>
                  </a:lnTo>
                  <a:lnTo>
                    <a:pt x="3261360" y="386080"/>
                  </a:lnTo>
                  <a:lnTo>
                    <a:pt x="20320" y="1076960"/>
                  </a:lnTo>
                </a:path>
              </a:pathLst>
            </a:custGeom>
            <a:solidFill>
              <a:srgbClr val="B7DDBA"/>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9" name="Rectangle 68"/>
            <p:cNvSpPr/>
            <p:nvPr/>
          </p:nvSpPr>
          <p:spPr>
            <a:xfrm>
              <a:off x="600566" y="1323038"/>
              <a:ext cx="3767000" cy="1108516"/>
            </a:xfrm>
            <a:prstGeom prst="rect">
              <a:avLst/>
            </a:prstGeom>
            <a:solidFill>
              <a:srgbClr val="B7DDBA"/>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grpSp>
      <p:sp>
        <p:nvSpPr>
          <p:cNvPr id="63" name="TextBox 62"/>
          <p:cNvSpPr txBox="1"/>
          <p:nvPr/>
        </p:nvSpPr>
        <p:spPr>
          <a:xfrm>
            <a:off x="296890" y="1300658"/>
            <a:ext cx="5698996" cy="1094146"/>
          </a:xfrm>
          <a:prstGeom prst="rect">
            <a:avLst/>
          </a:prstGeom>
          <a:noFill/>
          <a:ln>
            <a:noFill/>
          </a:ln>
        </p:spPr>
        <p:txBody>
          <a:bodyPr wrap="none" rtlCol="0">
            <a:spAutoFit/>
          </a:bodyPr>
          <a:lstStyle/>
          <a:p>
            <a:pPr marL="173038" indent="-173038">
              <a:lnSpc>
                <a:spcPct val="90000"/>
              </a:lnSpc>
              <a:buFont typeface="Arial" panose="020B0604020202020204" pitchFamily="34" charset="0"/>
              <a:buChar char="•"/>
            </a:pPr>
            <a:r>
              <a:rPr lang="en-US" dirty="0"/>
              <a:t>Vendor exploration of technology </a:t>
            </a:r>
            <a:r>
              <a:rPr lang="en-US" dirty="0" smtClean="0"/>
              <a:t>for novel architectures</a:t>
            </a:r>
          </a:p>
          <a:p>
            <a:pPr marL="173038" indent="-173038">
              <a:lnSpc>
                <a:spcPct val="90000"/>
              </a:lnSpc>
              <a:buFont typeface="Arial" panose="020B0604020202020204" pitchFamily="34" charset="0"/>
              <a:buChar char="•"/>
            </a:pPr>
            <a:r>
              <a:rPr lang="en-US" dirty="0" smtClean="0"/>
              <a:t>Apps </a:t>
            </a:r>
            <a:r>
              <a:rPr lang="en-US" dirty="0"/>
              <a:t>developed and ported to higher roadmap</a:t>
            </a:r>
          </a:p>
          <a:p>
            <a:pPr marL="173038" indent="-173038">
              <a:lnSpc>
                <a:spcPct val="90000"/>
              </a:lnSpc>
              <a:buFont typeface="Arial" panose="020B0604020202020204" pitchFamily="34" charset="0"/>
              <a:buChar char="•"/>
            </a:pPr>
            <a:r>
              <a:rPr lang="en-US" dirty="0" smtClean="0"/>
              <a:t>Software </a:t>
            </a:r>
            <a:r>
              <a:rPr lang="en-US" dirty="0"/>
              <a:t>to use the new </a:t>
            </a:r>
            <a:r>
              <a:rPr lang="en-US" dirty="0" smtClean="0"/>
              <a:t>architectures</a:t>
            </a:r>
          </a:p>
          <a:p>
            <a:pPr marL="173038" indent="-173038">
              <a:lnSpc>
                <a:spcPct val="90000"/>
              </a:lnSpc>
              <a:buFont typeface="Arial" panose="020B0604020202020204" pitchFamily="34" charset="0"/>
              <a:buChar char="•"/>
            </a:pPr>
            <a:r>
              <a:rPr lang="en-US" dirty="0" smtClean="0"/>
              <a:t>Integration through co-design</a:t>
            </a:r>
            <a:endParaRPr lang="en-US" dirty="0"/>
          </a:p>
        </p:txBody>
      </p:sp>
      <p:sp>
        <p:nvSpPr>
          <p:cNvPr id="2" name="Title 1"/>
          <p:cNvSpPr>
            <a:spLocks noGrp="1"/>
          </p:cNvSpPr>
          <p:nvPr>
            <p:ph type="title"/>
          </p:nvPr>
        </p:nvSpPr>
        <p:spPr>
          <a:xfrm>
            <a:off x="187740" y="-13984"/>
            <a:ext cx="8956259" cy="972556"/>
          </a:xfrm>
        </p:spPr>
        <p:txBody>
          <a:bodyPr>
            <a:normAutofit fontScale="90000"/>
          </a:bodyPr>
          <a:lstStyle/>
          <a:p>
            <a:r>
              <a:rPr lang="en-US" dirty="0"/>
              <a:t>Exascale Computing Project </a:t>
            </a:r>
            <a:r>
              <a:rPr lang="en-US" dirty="0" smtClean="0"/>
              <a:t>(US DOE ECP</a:t>
            </a:r>
            <a:r>
              <a:rPr lang="en-US" dirty="0"/>
              <a:t>) </a:t>
            </a:r>
            <a:r>
              <a:rPr lang="en-US" dirty="0" smtClean="0"/>
              <a:t>to Impact Broad HPC landscape</a:t>
            </a:r>
            <a:endParaRPr lang="en-US" dirty="0"/>
          </a:p>
        </p:txBody>
      </p:sp>
      <p:cxnSp>
        <p:nvCxnSpPr>
          <p:cNvPr id="4" name="Straight Connector 3"/>
          <p:cNvCxnSpPr/>
          <p:nvPr/>
        </p:nvCxnSpPr>
        <p:spPr>
          <a:xfrm>
            <a:off x="1578592" y="2584108"/>
            <a:ext cx="31654" cy="32826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1588583" y="5866732"/>
            <a:ext cx="7193148" cy="272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47295" y="5913369"/>
            <a:ext cx="616800" cy="346249"/>
          </a:xfrm>
          <a:prstGeom prst="rect">
            <a:avLst/>
          </a:prstGeom>
          <a:noFill/>
        </p:spPr>
        <p:txBody>
          <a:bodyPr wrap="none" rtlCol="0">
            <a:spAutoFit/>
          </a:bodyPr>
          <a:lstStyle/>
          <a:p>
            <a:pPr algn="ctr">
              <a:lnSpc>
                <a:spcPct val="90000"/>
              </a:lnSpc>
            </a:pPr>
            <a:r>
              <a:rPr lang="en-US" b="1" dirty="0" smtClean="0"/>
              <a:t>Year</a:t>
            </a:r>
            <a:endParaRPr lang="en-US" b="1" dirty="0"/>
          </a:p>
        </p:txBody>
      </p:sp>
      <p:sp>
        <p:nvSpPr>
          <p:cNvPr id="8" name="TextBox 7"/>
          <p:cNvSpPr txBox="1"/>
          <p:nvPr/>
        </p:nvSpPr>
        <p:spPr>
          <a:xfrm>
            <a:off x="495967" y="3311423"/>
            <a:ext cx="1146468" cy="346249"/>
          </a:xfrm>
          <a:prstGeom prst="rect">
            <a:avLst/>
          </a:prstGeom>
          <a:noFill/>
        </p:spPr>
        <p:txBody>
          <a:bodyPr wrap="none" rtlCol="0">
            <a:spAutoFit/>
          </a:bodyPr>
          <a:lstStyle/>
          <a:p>
            <a:pPr algn="ctr">
              <a:lnSpc>
                <a:spcPct val="90000"/>
              </a:lnSpc>
            </a:pPr>
            <a:r>
              <a:rPr lang="en-US" b="1" dirty="0"/>
              <a:t>Capability</a:t>
            </a:r>
          </a:p>
        </p:txBody>
      </p:sp>
      <p:cxnSp>
        <p:nvCxnSpPr>
          <p:cNvPr id="11" name="Straight Arrow Connector 10"/>
          <p:cNvCxnSpPr/>
          <p:nvPr/>
        </p:nvCxnSpPr>
        <p:spPr>
          <a:xfrm flipV="1">
            <a:off x="3276528" y="971901"/>
            <a:ext cx="4895940" cy="2718280"/>
          </a:xfrm>
          <a:prstGeom prst="straightConnector1">
            <a:avLst/>
          </a:prstGeom>
          <a:ln w="38100">
            <a:solidFill>
              <a:srgbClr val="3366FF"/>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652570" y="5908509"/>
            <a:ext cx="652643" cy="346249"/>
          </a:xfrm>
          <a:prstGeom prst="rect">
            <a:avLst/>
          </a:prstGeom>
          <a:noFill/>
        </p:spPr>
        <p:txBody>
          <a:bodyPr wrap="none" rtlCol="0">
            <a:spAutoFit/>
          </a:bodyPr>
          <a:lstStyle/>
          <a:p>
            <a:pPr algn="ctr">
              <a:lnSpc>
                <a:spcPct val="90000"/>
              </a:lnSpc>
            </a:pPr>
            <a:r>
              <a:rPr lang="en-US" dirty="0"/>
              <a:t>2017</a:t>
            </a:r>
          </a:p>
        </p:txBody>
      </p:sp>
      <p:sp>
        <p:nvSpPr>
          <p:cNvPr id="16" name="TextBox 15"/>
          <p:cNvSpPr txBox="1"/>
          <p:nvPr/>
        </p:nvSpPr>
        <p:spPr>
          <a:xfrm>
            <a:off x="3211885" y="5908509"/>
            <a:ext cx="652643" cy="346249"/>
          </a:xfrm>
          <a:prstGeom prst="rect">
            <a:avLst/>
          </a:prstGeom>
          <a:noFill/>
        </p:spPr>
        <p:txBody>
          <a:bodyPr wrap="none" rtlCol="0">
            <a:spAutoFit/>
          </a:bodyPr>
          <a:lstStyle/>
          <a:p>
            <a:pPr algn="ctr">
              <a:lnSpc>
                <a:spcPct val="90000"/>
              </a:lnSpc>
            </a:pPr>
            <a:r>
              <a:rPr lang="en-US" dirty="0"/>
              <a:t>2021</a:t>
            </a:r>
          </a:p>
        </p:txBody>
      </p:sp>
      <p:sp>
        <p:nvSpPr>
          <p:cNvPr id="17" name="TextBox 16"/>
          <p:cNvSpPr txBox="1"/>
          <p:nvPr/>
        </p:nvSpPr>
        <p:spPr>
          <a:xfrm>
            <a:off x="3948022" y="5908509"/>
            <a:ext cx="652643" cy="346249"/>
          </a:xfrm>
          <a:prstGeom prst="rect">
            <a:avLst/>
          </a:prstGeom>
          <a:noFill/>
        </p:spPr>
        <p:txBody>
          <a:bodyPr wrap="none" rtlCol="0">
            <a:spAutoFit/>
          </a:bodyPr>
          <a:lstStyle/>
          <a:p>
            <a:pPr algn="ctr">
              <a:lnSpc>
                <a:spcPct val="90000"/>
              </a:lnSpc>
            </a:pPr>
            <a:r>
              <a:rPr lang="en-US" dirty="0"/>
              <a:t>2022</a:t>
            </a:r>
          </a:p>
        </p:txBody>
      </p:sp>
      <p:sp>
        <p:nvSpPr>
          <p:cNvPr id="18" name="TextBox 17"/>
          <p:cNvSpPr txBox="1"/>
          <p:nvPr/>
        </p:nvSpPr>
        <p:spPr>
          <a:xfrm>
            <a:off x="4684160" y="5908509"/>
            <a:ext cx="652643" cy="346249"/>
          </a:xfrm>
          <a:prstGeom prst="rect">
            <a:avLst/>
          </a:prstGeom>
          <a:noFill/>
        </p:spPr>
        <p:txBody>
          <a:bodyPr wrap="none" rtlCol="0">
            <a:spAutoFit/>
          </a:bodyPr>
          <a:lstStyle/>
          <a:p>
            <a:pPr algn="ctr">
              <a:lnSpc>
                <a:spcPct val="90000"/>
              </a:lnSpc>
            </a:pPr>
            <a:r>
              <a:rPr lang="en-US" dirty="0"/>
              <a:t>2023</a:t>
            </a:r>
          </a:p>
        </p:txBody>
      </p:sp>
      <p:sp>
        <p:nvSpPr>
          <p:cNvPr id="19" name="TextBox 18"/>
          <p:cNvSpPr txBox="1"/>
          <p:nvPr/>
        </p:nvSpPr>
        <p:spPr>
          <a:xfrm>
            <a:off x="5420297" y="5908509"/>
            <a:ext cx="652643" cy="346249"/>
          </a:xfrm>
          <a:prstGeom prst="rect">
            <a:avLst/>
          </a:prstGeom>
          <a:noFill/>
        </p:spPr>
        <p:txBody>
          <a:bodyPr wrap="none" rtlCol="0">
            <a:spAutoFit/>
          </a:bodyPr>
          <a:lstStyle/>
          <a:p>
            <a:pPr algn="ctr">
              <a:lnSpc>
                <a:spcPct val="90000"/>
              </a:lnSpc>
            </a:pPr>
            <a:r>
              <a:rPr lang="en-US" dirty="0"/>
              <a:t>2024</a:t>
            </a:r>
          </a:p>
        </p:txBody>
      </p:sp>
      <p:sp>
        <p:nvSpPr>
          <p:cNvPr id="20" name="TextBox 19"/>
          <p:cNvSpPr txBox="1"/>
          <p:nvPr/>
        </p:nvSpPr>
        <p:spPr>
          <a:xfrm>
            <a:off x="6156435" y="5908509"/>
            <a:ext cx="652643" cy="346249"/>
          </a:xfrm>
          <a:prstGeom prst="rect">
            <a:avLst/>
          </a:prstGeom>
          <a:noFill/>
        </p:spPr>
        <p:txBody>
          <a:bodyPr wrap="none" rtlCol="0">
            <a:spAutoFit/>
          </a:bodyPr>
          <a:lstStyle/>
          <a:p>
            <a:pPr algn="ctr">
              <a:lnSpc>
                <a:spcPct val="90000"/>
              </a:lnSpc>
            </a:pPr>
            <a:r>
              <a:rPr lang="en-US" dirty="0"/>
              <a:t>2025</a:t>
            </a:r>
          </a:p>
        </p:txBody>
      </p:sp>
      <p:sp>
        <p:nvSpPr>
          <p:cNvPr id="21" name="TextBox 20"/>
          <p:cNvSpPr txBox="1"/>
          <p:nvPr/>
        </p:nvSpPr>
        <p:spPr>
          <a:xfrm>
            <a:off x="6892572" y="5908509"/>
            <a:ext cx="652643" cy="346249"/>
          </a:xfrm>
          <a:prstGeom prst="rect">
            <a:avLst/>
          </a:prstGeom>
          <a:noFill/>
        </p:spPr>
        <p:txBody>
          <a:bodyPr wrap="none" rtlCol="0">
            <a:spAutoFit/>
          </a:bodyPr>
          <a:lstStyle/>
          <a:p>
            <a:pPr algn="ctr">
              <a:lnSpc>
                <a:spcPct val="90000"/>
              </a:lnSpc>
            </a:pPr>
            <a:r>
              <a:rPr lang="en-US" dirty="0"/>
              <a:t>2026</a:t>
            </a:r>
          </a:p>
        </p:txBody>
      </p:sp>
      <p:sp>
        <p:nvSpPr>
          <p:cNvPr id="22" name="TextBox 21"/>
          <p:cNvSpPr txBox="1"/>
          <p:nvPr/>
        </p:nvSpPr>
        <p:spPr>
          <a:xfrm>
            <a:off x="7628710" y="5908509"/>
            <a:ext cx="652643" cy="346249"/>
          </a:xfrm>
          <a:prstGeom prst="rect">
            <a:avLst/>
          </a:prstGeom>
          <a:noFill/>
        </p:spPr>
        <p:txBody>
          <a:bodyPr wrap="none" rtlCol="0">
            <a:spAutoFit/>
          </a:bodyPr>
          <a:lstStyle/>
          <a:p>
            <a:pPr algn="ctr">
              <a:lnSpc>
                <a:spcPct val="90000"/>
              </a:lnSpc>
            </a:pPr>
            <a:r>
              <a:rPr lang="en-US" dirty="0"/>
              <a:t>2027</a:t>
            </a:r>
          </a:p>
        </p:txBody>
      </p:sp>
      <p:cxnSp>
        <p:nvCxnSpPr>
          <p:cNvPr id="31" name="Straight Arrow Connector 30"/>
          <p:cNvCxnSpPr/>
          <p:nvPr/>
        </p:nvCxnSpPr>
        <p:spPr>
          <a:xfrm flipH="1" flipV="1">
            <a:off x="7916176" y="1535437"/>
            <a:ext cx="50545" cy="194680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7697489" y="2242476"/>
            <a:ext cx="538466" cy="346249"/>
          </a:xfrm>
          <a:prstGeom prst="rect">
            <a:avLst/>
          </a:prstGeom>
          <a:solidFill>
            <a:schemeClr val="bg1"/>
          </a:solidFill>
        </p:spPr>
        <p:txBody>
          <a:bodyPr wrap="none" rtlCol="0">
            <a:spAutoFit/>
          </a:bodyPr>
          <a:lstStyle/>
          <a:p>
            <a:pPr algn="ctr">
              <a:lnSpc>
                <a:spcPct val="90000"/>
              </a:lnSpc>
            </a:pPr>
            <a:r>
              <a:rPr lang="en-US" dirty="0"/>
              <a:t>10X</a:t>
            </a:r>
          </a:p>
        </p:txBody>
      </p:sp>
      <p:sp>
        <p:nvSpPr>
          <p:cNvPr id="41" name="TextBox 40"/>
          <p:cNvSpPr txBox="1"/>
          <p:nvPr/>
        </p:nvSpPr>
        <p:spPr>
          <a:xfrm rot="20709486">
            <a:off x="2745228" y="4587034"/>
            <a:ext cx="5344808" cy="346249"/>
          </a:xfrm>
          <a:prstGeom prst="rect">
            <a:avLst/>
          </a:prstGeom>
          <a:noFill/>
          <a:scene3d>
            <a:camera prst="orthographicFront">
              <a:rot lat="0" lon="0" rev="240000"/>
            </a:camera>
            <a:lightRig rig="threePt" dir="t"/>
          </a:scene3d>
        </p:spPr>
        <p:txBody>
          <a:bodyPr wrap="none" rtlCol="0">
            <a:spAutoFit/>
          </a:bodyPr>
          <a:lstStyle/>
          <a:p>
            <a:pPr algn="ctr">
              <a:lnSpc>
                <a:spcPct val="90000"/>
              </a:lnSpc>
            </a:pPr>
            <a:r>
              <a:rPr lang="en-US" b="1" dirty="0"/>
              <a:t>Today’s HPC roadmap achieves capable </a:t>
            </a:r>
            <a:r>
              <a:rPr lang="en-US" b="1" dirty="0" err="1"/>
              <a:t>exascale</a:t>
            </a:r>
            <a:r>
              <a:rPr lang="en-US" b="1" dirty="0"/>
              <a:t> 2027</a:t>
            </a:r>
          </a:p>
        </p:txBody>
      </p:sp>
      <p:sp>
        <p:nvSpPr>
          <p:cNvPr id="42" name="Diamond 41"/>
          <p:cNvSpPr/>
          <p:nvPr/>
        </p:nvSpPr>
        <p:spPr>
          <a:xfrm>
            <a:off x="3276528" y="3474809"/>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3" name="Diamond 42"/>
          <p:cNvSpPr/>
          <p:nvPr/>
        </p:nvSpPr>
        <p:spPr>
          <a:xfrm>
            <a:off x="4306836" y="2902754"/>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4" name="Diamond 43"/>
          <p:cNvSpPr/>
          <p:nvPr/>
        </p:nvSpPr>
        <p:spPr>
          <a:xfrm>
            <a:off x="4455728" y="2753835"/>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5" name="Diamond 44"/>
          <p:cNvSpPr/>
          <p:nvPr/>
        </p:nvSpPr>
        <p:spPr>
          <a:xfrm>
            <a:off x="6050608" y="1924798"/>
            <a:ext cx="160588" cy="317678"/>
          </a:xfrm>
          <a:prstGeom prst="diamond">
            <a:avLst/>
          </a:prstGeom>
          <a:solidFill>
            <a:schemeClr val="tx2">
              <a:lumMod val="60000"/>
              <a:lumOff val="4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6" name="Diamond 45"/>
          <p:cNvSpPr/>
          <p:nvPr/>
        </p:nvSpPr>
        <p:spPr>
          <a:xfrm>
            <a:off x="6211195" y="1800400"/>
            <a:ext cx="160588" cy="317678"/>
          </a:xfrm>
          <a:prstGeom prst="diamond">
            <a:avLst/>
          </a:prstGeom>
          <a:solidFill>
            <a:schemeClr val="tx2">
              <a:lumMod val="60000"/>
              <a:lumOff val="4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7" name="Diamond 46"/>
          <p:cNvSpPr/>
          <p:nvPr/>
        </p:nvSpPr>
        <p:spPr>
          <a:xfrm>
            <a:off x="7387821" y="1207059"/>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8" name="Diamond 47"/>
          <p:cNvSpPr/>
          <p:nvPr/>
        </p:nvSpPr>
        <p:spPr>
          <a:xfrm>
            <a:off x="7536713" y="1058140"/>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9" name="Diamond 48"/>
          <p:cNvSpPr/>
          <p:nvPr/>
        </p:nvSpPr>
        <p:spPr>
          <a:xfrm>
            <a:off x="7798390" y="938725"/>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50" name="TextBox 49"/>
          <p:cNvSpPr txBox="1"/>
          <p:nvPr/>
        </p:nvSpPr>
        <p:spPr>
          <a:xfrm rot="20233785">
            <a:off x="3073875" y="2297605"/>
            <a:ext cx="5708075" cy="346249"/>
          </a:xfrm>
          <a:prstGeom prst="rect">
            <a:avLst/>
          </a:prstGeom>
          <a:noFill/>
          <a:scene3d>
            <a:camera prst="orthographicFront">
              <a:rot lat="0" lon="0" rev="360000"/>
            </a:camera>
            <a:lightRig rig="threePt" dir="t"/>
          </a:scene3d>
        </p:spPr>
        <p:txBody>
          <a:bodyPr wrap="none" rtlCol="0">
            <a:spAutoFit/>
          </a:bodyPr>
          <a:lstStyle/>
          <a:p>
            <a:pPr algn="ctr">
              <a:lnSpc>
                <a:spcPct val="90000"/>
              </a:lnSpc>
            </a:pPr>
            <a:r>
              <a:rPr lang="en-US" b="1" dirty="0"/>
              <a:t>ECP enables all future HPC systems to be on this roadmap</a:t>
            </a:r>
          </a:p>
        </p:txBody>
      </p:sp>
      <p:sp>
        <p:nvSpPr>
          <p:cNvPr id="52" name="Arrow: Right 51"/>
          <p:cNvSpPr/>
          <p:nvPr/>
        </p:nvSpPr>
        <p:spPr>
          <a:xfrm rot="18796487">
            <a:off x="1413252" y="4277247"/>
            <a:ext cx="2296194" cy="837554"/>
          </a:xfrm>
          <a:prstGeom prst="rightArrow">
            <a:avLst/>
          </a:prstGeom>
          <a:solidFill>
            <a:schemeClr val="accent3">
              <a:lumMod val="40000"/>
              <a:lumOff val="60000"/>
            </a:schemeClr>
          </a:solidFill>
          <a:ln>
            <a:solidFill>
              <a:schemeClr val="accent1"/>
            </a:solidFill>
          </a:ln>
          <a:effectLst/>
          <a:scene3d>
            <a:camera prst="orthographicFront">
              <a:rot lat="0" lon="0" rev="30000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cxnSp>
        <p:nvCxnSpPr>
          <p:cNvPr id="10" name="Straight Arrow Connector 9"/>
          <p:cNvCxnSpPr/>
          <p:nvPr/>
        </p:nvCxnSpPr>
        <p:spPr>
          <a:xfrm flipV="1">
            <a:off x="1978891" y="3600852"/>
            <a:ext cx="5976140" cy="2138478"/>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rot="18773671">
            <a:off x="2200842" y="4332532"/>
            <a:ext cx="982586" cy="487313"/>
          </a:xfrm>
          <a:prstGeom prst="rect">
            <a:avLst/>
          </a:prstGeom>
          <a:noFill/>
        </p:spPr>
        <p:txBody>
          <a:bodyPr wrap="none" rtlCol="0">
            <a:spAutoFit/>
          </a:bodyPr>
          <a:lstStyle/>
          <a:p>
            <a:pPr algn="ctr">
              <a:lnSpc>
                <a:spcPct val="90000"/>
              </a:lnSpc>
            </a:pPr>
            <a:r>
              <a:rPr lang="en-US" sz="2800" dirty="0">
                <a:latin typeface="Arial Black" panose="020B0A04020102020204" pitchFamily="34" charset="0"/>
              </a:rPr>
              <a:t>ECP</a:t>
            </a:r>
          </a:p>
        </p:txBody>
      </p:sp>
      <p:sp>
        <p:nvSpPr>
          <p:cNvPr id="51" name="TextBox 50"/>
          <p:cNvSpPr txBox="1"/>
          <p:nvPr/>
        </p:nvSpPr>
        <p:spPr>
          <a:xfrm rot="20380225">
            <a:off x="4310403" y="3340100"/>
            <a:ext cx="5022028" cy="318036"/>
          </a:xfrm>
          <a:prstGeom prst="rect">
            <a:avLst/>
          </a:prstGeom>
          <a:noFill/>
          <a:scene3d>
            <a:camera prst="orthographicFront">
              <a:rot lat="0" lon="0" rev="360000"/>
            </a:camera>
            <a:lightRig rig="threePt" dir="t"/>
          </a:scene3d>
        </p:spPr>
        <p:txBody>
          <a:bodyPr wrap="none" rtlCol="0">
            <a:spAutoFit/>
          </a:bodyPr>
          <a:lstStyle/>
          <a:p>
            <a:pPr algn="ctr">
              <a:lnSpc>
                <a:spcPct val="90000"/>
              </a:lnSpc>
            </a:pPr>
            <a:r>
              <a:rPr lang="en-US" sz="1600" dirty="0"/>
              <a:t>ECP benefits will also flow down to commodity computing</a:t>
            </a:r>
          </a:p>
        </p:txBody>
      </p:sp>
      <p:sp>
        <p:nvSpPr>
          <p:cNvPr id="54" name="Diamond 53"/>
          <p:cNvSpPr/>
          <p:nvPr/>
        </p:nvSpPr>
        <p:spPr>
          <a:xfrm>
            <a:off x="3229301" y="5054450"/>
            <a:ext cx="160588" cy="317678"/>
          </a:xfrm>
          <a:prstGeom prst="diamond">
            <a:avLst/>
          </a:prstGeom>
          <a:solidFill>
            <a:schemeClr val="tx2">
              <a:lumMod val="60000"/>
              <a:lumOff val="4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55" name="Diamond 54"/>
          <p:cNvSpPr/>
          <p:nvPr/>
        </p:nvSpPr>
        <p:spPr>
          <a:xfrm>
            <a:off x="3026101" y="5168750"/>
            <a:ext cx="160588" cy="317678"/>
          </a:xfrm>
          <a:prstGeom prst="diamond">
            <a:avLst/>
          </a:prstGeom>
          <a:solidFill>
            <a:schemeClr val="tx2">
              <a:lumMod val="60000"/>
              <a:lumOff val="4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Tree>
    <p:extLst>
      <p:ext uri="{BB962C8B-B14F-4D97-AF65-F5344CB8AC3E}">
        <p14:creationId xmlns:p14="http://schemas.microsoft.com/office/powerpoint/2010/main" val="34196523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p:cNvGrpSpPr/>
          <p:nvPr/>
        </p:nvGrpSpPr>
        <p:grpSpPr>
          <a:xfrm>
            <a:off x="162215" y="4943639"/>
            <a:ext cx="1252861" cy="1166107"/>
            <a:chOff x="307709" y="3973874"/>
            <a:chExt cx="1252861" cy="1166107"/>
          </a:xfrm>
        </p:grpSpPr>
        <p:pic>
          <p:nvPicPr>
            <p:cNvPr id="53" name="Picture 5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7709" y="3973874"/>
              <a:ext cx="1252861" cy="1166107"/>
            </a:xfrm>
            <a:prstGeom prst="roundRect">
              <a:avLst/>
            </a:prstGeom>
          </p:spPr>
        </p:pic>
        <p:sp>
          <p:nvSpPr>
            <p:cNvPr id="54" name="Content Placeholder 2"/>
            <p:cNvSpPr txBox="1">
              <a:spLocks/>
            </p:cNvSpPr>
            <p:nvPr/>
          </p:nvSpPr>
          <p:spPr>
            <a:xfrm>
              <a:off x="383806" y="4796136"/>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Environment</a:t>
              </a:r>
              <a:endParaRPr lang="en-US" sz="1200" b="0" dirty="0" smtClean="0">
                <a:solidFill>
                  <a:schemeClr val="bg1"/>
                </a:solidFill>
              </a:endParaRPr>
            </a:p>
          </p:txBody>
        </p:sp>
      </p:grpSp>
      <p:grpSp>
        <p:nvGrpSpPr>
          <p:cNvPr id="61" name="Group 60"/>
          <p:cNvGrpSpPr/>
          <p:nvPr/>
        </p:nvGrpSpPr>
        <p:grpSpPr>
          <a:xfrm>
            <a:off x="821806" y="4285463"/>
            <a:ext cx="1186539" cy="1001040"/>
            <a:chOff x="6383523" y="5165226"/>
            <a:chExt cx="1186539" cy="1001040"/>
          </a:xfrm>
        </p:grpSpPr>
        <p:pic>
          <p:nvPicPr>
            <p:cNvPr id="59" name="Picture 5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83523" y="5165226"/>
              <a:ext cx="1186539" cy="1001040"/>
            </a:xfrm>
            <a:prstGeom prst="roundRect">
              <a:avLst/>
            </a:prstGeom>
          </p:spPr>
        </p:pic>
        <p:sp>
          <p:nvSpPr>
            <p:cNvPr id="60" name="Content Placeholder 2"/>
            <p:cNvSpPr txBox="1">
              <a:spLocks/>
            </p:cNvSpPr>
            <p:nvPr/>
          </p:nvSpPr>
          <p:spPr>
            <a:xfrm>
              <a:off x="6697981" y="5870538"/>
              <a:ext cx="748965" cy="287273"/>
            </a:xfrm>
            <a:prstGeom prst="rect">
              <a:avLst/>
            </a:prstGeom>
            <a:solidFill>
              <a:schemeClr val="bg1">
                <a:lumMod val="50000"/>
                <a:alpha val="47000"/>
              </a:schemeClr>
            </a:solidFill>
            <a:effectLst>
              <a:glow rad="101600">
                <a:schemeClr val="bg1">
                  <a:lumMod val="50000"/>
                  <a:alpha val="19000"/>
                </a:schemeClr>
              </a:glow>
            </a:effectLst>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Urban</a:t>
              </a:r>
              <a:endParaRPr lang="en-US" sz="1200" b="0" dirty="0" smtClean="0">
                <a:solidFill>
                  <a:schemeClr val="bg1"/>
                </a:solidFill>
              </a:endParaRPr>
            </a:p>
          </p:txBody>
        </p:sp>
      </p:grpSp>
      <p:grpSp>
        <p:nvGrpSpPr>
          <p:cNvPr id="58" name="Group 57"/>
          <p:cNvGrpSpPr/>
          <p:nvPr/>
        </p:nvGrpSpPr>
        <p:grpSpPr>
          <a:xfrm>
            <a:off x="37788" y="3465871"/>
            <a:ext cx="1312820" cy="1146902"/>
            <a:chOff x="1578990" y="2188761"/>
            <a:chExt cx="1312820" cy="1146902"/>
          </a:xfrm>
        </p:grpSpPr>
        <p:pic>
          <p:nvPicPr>
            <p:cNvPr id="56" name="Picture 5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78990" y="2188761"/>
              <a:ext cx="1312820" cy="1146902"/>
            </a:xfrm>
            <a:prstGeom prst="roundRect">
              <a:avLst/>
            </a:prstGeom>
          </p:spPr>
        </p:pic>
        <p:sp>
          <p:nvSpPr>
            <p:cNvPr id="57" name="Content Placeholder 2"/>
            <p:cNvSpPr txBox="1">
              <a:spLocks/>
            </p:cNvSpPr>
            <p:nvPr/>
          </p:nvSpPr>
          <p:spPr>
            <a:xfrm>
              <a:off x="1656744" y="3008353"/>
              <a:ext cx="1112296" cy="277992"/>
            </a:xfrm>
            <a:prstGeom prst="rect">
              <a:avLst/>
            </a:prstGeom>
            <a:noFill/>
          </p:spPr>
          <p:txBody>
            <a:bodyPr vert="horz" lIns="91440" tIns="45720" rIns="91440" bIns="45720" rtlCol="0">
              <a:normAutofit fontScale="92500"/>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Transportation</a:t>
              </a:r>
              <a:endParaRPr lang="en-US" sz="1200" b="0" dirty="0" smtClean="0">
                <a:solidFill>
                  <a:schemeClr val="bg1"/>
                </a:solidFill>
              </a:endParaRPr>
            </a:p>
          </p:txBody>
        </p:sp>
      </p:grpSp>
      <p:grpSp>
        <p:nvGrpSpPr>
          <p:cNvPr id="22" name="Group 21"/>
          <p:cNvGrpSpPr/>
          <p:nvPr/>
        </p:nvGrpSpPr>
        <p:grpSpPr>
          <a:xfrm>
            <a:off x="476684" y="2576548"/>
            <a:ext cx="1324469" cy="1159587"/>
            <a:chOff x="4517239" y="4580229"/>
            <a:chExt cx="1324469" cy="1159587"/>
          </a:xfrm>
        </p:grpSpPr>
        <p:pic>
          <p:nvPicPr>
            <p:cNvPr id="23" name="Picture 2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17239" y="4580229"/>
              <a:ext cx="1324469" cy="1149879"/>
            </a:xfrm>
            <a:prstGeom prst="roundRect">
              <a:avLst/>
            </a:prstGeom>
          </p:spPr>
        </p:pic>
        <p:sp>
          <p:nvSpPr>
            <p:cNvPr id="24" name="Content Placeholder 2"/>
            <p:cNvSpPr txBox="1">
              <a:spLocks/>
            </p:cNvSpPr>
            <p:nvPr/>
          </p:nvSpPr>
          <p:spPr>
            <a:xfrm>
              <a:off x="4725981" y="5461824"/>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Genomics</a:t>
              </a:r>
              <a:endParaRPr lang="en-US" sz="1200" b="0" dirty="0" smtClean="0">
                <a:solidFill>
                  <a:schemeClr val="bg1"/>
                </a:solidFill>
              </a:endParaRPr>
            </a:p>
          </p:txBody>
        </p:sp>
      </p:grpSp>
      <p:grpSp>
        <p:nvGrpSpPr>
          <p:cNvPr id="51" name="Group 50"/>
          <p:cNvGrpSpPr/>
          <p:nvPr/>
        </p:nvGrpSpPr>
        <p:grpSpPr>
          <a:xfrm>
            <a:off x="227508" y="1550425"/>
            <a:ext cx="1333062" cy="1199322"/>
            <a:chOff x="227508" y="1550425"/>
            <a:chExt cx="1333062" cy="1199322"/>
          </a:xfrm>
        </p:grpSpPr>
        <p:pic>
          <p:nvPicPr>
            <p:cNvPr id="49" name="Picture 48"/>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7508" y="1550425"/>
              <a:ext cx="1333062" cy="1199322"/>
            </a:xfrm>
            <a:prstGeom prst="roundRect">
              <a:avLst/>
            </a:prstGeom>
          </p:spPr>
        </p:pic>
        <p:sp>
          <p:nvSpPr>
            <p:cNvPr id="50" name="Content Placeholder 2"/>
            <p:cNvSpPr txBox="1">
              <a:spLocks/>
            </p:cNvSpPr>
            <p:nvPr/>
          </p:nvSpPr>
          <p:spPr>
            <a:xfrm>
              <a:off x="349722" y="2453802"/>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Climate</a:t>
              </a:r>
              <a:endParaRPr lang="en-US" sz="1200" b="0" dirty="0" smtClean="0">
                <a:solidFill>
                  <a:schemeClr val="bg1"/>
                </a:solidFill>
              </a:endParaRPr>
            </a:p>
          </p:txBody>
        </p:sp>
      </p:grpSp>
      <p:grpSp>
        <p:nvGrpSpPr>
          <p:cNvPr id="9" name="Group 8"/>
          <p:cNvGrpSpPr/>
          <p:nvPr/>
        </p:nvGrpSpPr>
        <p:grpSpPr>
          <a:xfrm>
            <a:off x="1349902" y="5208497"/>
            <a:ext cx="1272476" cy="1042156"/>
            <a:chOff x="360342" y="2388725"/>
            <a:chExt cx="1272476" cy="1042156"/>
          </a:xfrm>
        </p:grpSpPr>
        <p:pic>
          <p:nvPicPr>
            <p:cNvPr id="6" name="Picture 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60342" y="2388725"/>
              <a:ext cx="1272476" cy="1042156"/>
            </a:xfrm>
            <a:prstGeom prst="roundRect">
              <a:avLst/>
            </a:prstGeom>
          </p:spPr>
        </p:pic>
        <p:sp>
          <p:nvSpPr>
            <p:cNvPr id="48" name="Content Placeholder 2"/>
            <p:cNvSpPr txBox="1">
              <a:spLocks/>
            </p:cNvSpPr>
            <p:nvPr/>
          </p:nvSpPr>
          <p:spPr>
            <a:xfrm>
              <a:off x="464795" y="2393506"/>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Brain</a:t>
              </a:r>
              <a:endParaRPr lang="en-US" sz="1200" b="0" dirty="0" smtClean="0">
                <a:solidFill>
                  <a:schemeClr val="bg1"/>
                </a:solidFill>
              </a:endParaRPr>
            </a:p>
          </p:txBody>
        </p:sp>
      </p:grpSp>
      <p:grpSp>
        <p:nvGrpSpPr>
          <p:cNvPr id="10" name="Group 9"/>
          <p:cNvGrpSpPr/>
          <p:nvPr/>
        </p:nvGrpSpPr>
        <p:grpSpPr>
          <a:xfrm>
            <a:off x="1235795" y="978987"/>
            <a:ext cx="1272476" cy="1230422"/>
            <a:chOff x="1096427" y="1065166"/>
            <a:chExt cx="1272476" cy="1230422"/>
          </a:xfrm>
        </p:grpSpPr>
        <p:pic>
          <p:nvPicPr>
            <p:cNvPr id="46" name="Picture 45"/>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096427" y="1065166"/>
              <a:ext cx="1272476" cy="1230422"/>
            </a:xfrm>
            <a:prstGeom prst="roundRect">
              <a:avLst/>
            </a:prstGeom>
            <a:ln>
              <a:solidFill>
                <a:sysClr val="windowText" lastClr="000000"/>
              </a:solidFill>
            </a:ln>
          </p:spPr>
        </p:pic>
        <p:sp>
          <p:nvSpPr>
            <p:cNvPr id="47" name="Content Placeholder 2"/>
            <p:cNvSpPr txBox="1">
              <a:spLocks/>
            </p:cNvSpPr>
            <p:nvPr/>
          </p:nvSpPr>
          <p:spPr>
            <a:xfrm>
              <a:off x="1138919" y="1978774"/>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Cancer</a:t>
              </a:r>
              <a:endParaRPr lang="en-US" sz="1200" b="0" dirty="0" smtClean="0">
                <a:solidFill>
                  <a:schemeClr val="bg1"/>
                </a:solidFill>
              </a:endParaRPr>
            </a:p>
          </p:txBody>
        </p:sp>
      </p:grpSp>
      <p:grpSp>
        <p:nvGrpSpPr>
          <p:cNvPr id="40" name="Group 39"/>
          <p:cNvGrpSpPr/>
          <p:nvPr/>
        </p:nvGrpSpPr>
        <p:grpSpPr>
          <a:xfrm>
            <a:off x="5976013" y="5103745"/>
            <a:ext cx="1324469" cy="1149879"/>
            <a:chOff x="6049862" y="3872773"/>
            <a:chExt cx="1324469" cy="1149879"/>
          </a:xfrm>
        </p:grpSpPr>
        <p:sp>
          <p:nvSpPr>
            <p:cNvPr id="41" name="Rounded Rectangle 40"/>
            <p:cNvSpPr>
              <a:spLocks noChangeAspect="1"/>
            </p:cNvSpPr>
            <p:nvPr/>
          </p:nvSpPr>
          <p:spPr>
            <a:xfrm>
              <a:off x="6049862" y="3872773"/>
              <a:ext cx="1324469" cy="1149879"/>
            </a:xfrm>
            <a:prstGeom prst="roundRect">
              <a:avLst/>
            </a:prstGeom>
            <a:blipFill>
              <a:blip r:embed="rId10" cstate="screen">
                <a:extLst>
                  <a:ext uri="{28A0092B-C50C-407E-A947-70E740481C1C}">
                    <a14:useLocalDpi xmlns:a14="http://schemas.microsoft.com/office/drawing/2010/main"/>
                  </a:ext>
                </a:extLst>
              </a:blip>
              <a:srcRect/>
              <a:stretch>
                <a:fillRect/>
              </a:stretch>
            </a:blipFill>
            <a:scene3d>
              <a:camera prst="orthographicFront"/>
              <a:lightRig rig="chilly" dir="t"/>
            </a:scene3d>
            <a:sp3d z="-25700" extrusionH="63500" contourW="12700" prstMaterial="matte">
              <a:contourClr>
                <a:schemeClr val="lt1"/>
              </a:contourClr>
            </a:sp3d>
          </p:spPr>
          <p:style>
            <a:lnRef idx="0">
              <a:schemeClr val="lt1">
                <a:hueOff val="0"/>
                <a:satOff val="0"/>
                <a:lumOff val="0"/>
                <a:alphaOff val="0"/>
              </a:schemeClr>
            </a:lnRef>
            <a:fillRef idx="1">
              <a:scrgbClr r="0" g="0" b="0"/>
            </a:fillRef>
            <a:effectRef idx="0">
              <a:schemeClr val="accent4">
                <a:tint val="50000"/>
                <a:hueOff val="3779601"/>
                <a:satOff val="4379"/>
                <a:lumOff val="4806"/>
                <a:alphaOff val="0"/>
              </a:schemeClr>
            </a:effectRef>
            <a:fontRef idx="minor">
              <a:schemeClr val="lt1">
                <a:hueOff val="0"/>
                <a:satOff val="0"/>
                <a:lumOff val="0"/>
                <a:alphaOff val="0"/>
              </a:schemeClr>
            </a:fontRef>
          </p:style>
        </p:sp>
        <p:sp>
          <p:nvSpPr>
            <p:cNvPr id="42" name="Content Placeholder 2"/>
            <p:cNvSpPr txBox="1">
              <a:spLocks/>
            </p:cNvSpPr>
            <p:nvPr/>
          </p:nvSpPr>
          <p:spPr>
            <a:xfrm>
              <a:off x="6199585" y="4770908"/>
              <a:ext cx="1072314" cy="244852"/>
            </a:xfrm>
            <a:prstGeom prst="rect">
              <a:avLst/>
            </a:prstGeom>
            <a:solidFill>
              <a:schemeClr val="bg1">
                <a:lumMod val="50000"/>
                <a:alpha val="62000"/>
              </a:schemeClr>
            </a:solidFill>
          </p:spPr>
          <p:txBody>
            <a:bodyPr vert="horz" lIns="0" tIns="0" rIns="0" bIns="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1200" dirty="0" smtClean="0">
                  <a:solidFill>
                    <a:schemeClr val="bg1"/>
                  </a:solidFill>
                </a:rPr>
                <a:t>Earthquakes</a:t>
              </a:r>
              <a:endParaRPr lang="en-US" sz="1200" b="0" dirty="0" smtClean="0">
                <a:solidFill>
                  <a:schemeClr val="bg1"/>
                </a:solidFill>
              </a:endParaRPr>
            </a:p>
          </p:txBody>
        </p:sp>
      </p:grpSp>
      <p:grpSp>
        <p:nvGrpSpPr>
          <p:cNvPr id="37" name="Group 36"/>
          <p:cNvGrpSpPr/>
          <p:nvPr/>
        </p:nvGrpSpPr>
        <p:grpSpPr>
          <a:xfrm>
            <a:off x="7149122" y="5031339"/>
            <a:ext cx="1508737" cy="1244777"/>
            <a:chOff x="132209" y="3304726"/>
            <a:chExt cx="1508737" cy="1244777"/>
          </a:xfrm>
        </p:grpSpPr>
        <p:pic>
          <p:nvPicPr>
            <p:cNvPr id="38" name="Picture 37"/>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132209" y="3304726"/>
              <a:ext cx="1321461" cy="1149880"/>
            </a:xfrm>
            <a:prstGeom prst="roundRect">
              <a:avLst/>
            </a:prstGeom>
          </p:spPr>
        </p:pic>
        <p:sp>
          <p:nvSpPr>
            <p:cNvPr id="39" name="Content Placeholder 2"/>
            <p:cNvSpPr txBox="1">
              <a:spLocks/>
            </p:cNvSpPr>
            <p:nvPr/>
          </p:nvSpPr>
          <p:spPr>
            <a:xfrm>
              <a:off x="271463" y="4205833"/>
              <a:ext cx="1369483" cy="343670"/>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Subsurface</a:t>
              </a:r>
              <a:endParaRPr lang="en-US" sz="1200" b="0" dirty="0" smtClean="0">
                <a:solidFill>
                  <a:srgbClr val="FFFFFF"/>
                </a:solidFill>
              </a:endParaRPr>
            </a:p>
          </p:txBody>
        </p:sp>
      </p:grpSp>
      <p:graphicFrame>
        <p:nvGraphicFramePr>
          <p:cNvPr id="12" name="Diagram 11"/>
          <p:cNvGraphicFramePr/>
          <p:nvPr>
            <p:extLst>
              <p:ext uri="{D42A27DB-BD31-4B8C-83A1-F6EECF244321}">
                <p14:modId xmlns:p14="http://schemas.microsoft.com/office/powerpoint/2010/main" val="375029203"/>
              </p:ext>
            </p:extLst>
          </p:nvPr>
        </p:nvGraphicFramePr>
        <p:xfrm>
          <a:off x="1138919" y="448393"/>
          <a:ext cx="6630096" cy="605355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3" name="Diagram 12"/>
          <p:cNvGraphicFramePr/>
          <p:nvPr>
            <p:extLst>
              <p:ext uri="{D42A27DB-BD31-4B8C-83A1-F6EECF244321}">
                <p14:modId xmlns:p14="http://schemas.microsoft.com/office/powerpoint/2010/main" val="2847404946"/>
              </p:ext>
            </p:extLst>
          </p:nvPr>
        </p:nvGraphicFramePr>
        <p:xfrm>
          <a:off x="1494803" y="1444892"/>
          <a:ext cx="6096000" cy="40640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2" name="Title 1"/>
          <p:cNvSpPr>
            <a:spLocks noGrp="1"/>
          </p:cNvSpPr>
          <p:nvPr>
            <p:ph type="title"/>
          </p:nvPr>
        </p:nvSpPr>
        <p:spPr>
          <a:xfrm>
            <a:off x="360342" y="112261"/>
            <a:ext cx="8783658" cy="709392"/>
          </a:xfrm>
          <a:noFill/>
        </p:spPr>
        <p:txBody>
          <a:bodyPr>
            <a:normAutofit/>
          </a:bodyPr>
          <a:lstStyle/>
          <a:p>
            <a:r>
              <a:rPr lang="en-US" dirty="0" smtClean="0"/>
              <a:t>The Science Challenges at Exascale</a:t>
            </a:r>
            <a:endParaRPr lang="en-US" dirty="0"/>
          </a:p>
        </p:txBody>
      </p:sp>
      <p:sp>
        <p:nvSpPr>
          <p:cNvPr id="7" name="Rectangle 6"/>
          <p:cNvSpPr/>
          <p:nvPr/>
        </p:nvSpPr>
        <p:spPr>
          <a:xfrm>
            <a:off x="2017715" y="1242153"/>
            <a:ext cx="4846320" cy="4846320"/>
          </a:xfrm>
          <a:prstGeom prst="rect">
            <a:avLst/>
          </a:prstGeom>
          <a:noFill/>
          <a:scene3d>
            <a:camera prst="orthographicFront">
              <a:rot lat="0" lon="0" rev="3600000"/>
            </a:camera>
            <a:lightRig rig="threePt" dir="t"/>
          </a:scene3d>
        </p:spPr>
        <p:txBody>
          <a:bodyPr wrap="none" lIns="91440" tIns="45720" rIns="91440" bIns="45720">
            <a:prstTxWarp prst="textCircle">
              <a:avLst/>
            </a:prstTxWarp>
            <a:spAutoFit/>
          </a:bodyPr>
          <a:lstStyle/>
          <a:p>
            <a:r>
              <a:rPr lang="en-US" sz="2400" b="1" dirty="0">
                <a:ln w="12700">
                  <a:noFill/>
                  <a:prstDash val="solid"/>
                </a:ln>
                <a:solidFill>
                  <a:schemeClr val="bg1"/>
                </a:solidFill>
                <a:effectLst>
                  <a:outerShdw blurRad="41275" dist="20320" dir="1800000" algn="tl" rotWithShape="0">
                    <a:srgbClr val="000000">
                      <a:alpha val="40000"/>
                    </a:srgbClr>
                  </a:outerShdw>
                </a:effectLst>
              </a:rPr>
              <a:t> </a:t>
            </a:r>
            <a:r>
              <a:rPr lang="en-US" sz="2400" b="1" dirty="0" smtClean="0">
                <a:ln w="12700">
                  <a:noFill/>
                  <a:prstDash val="solid"/>
                </a:ln>
                <a:solidFill>
                  <a:schemeClr val="bg1"/>
                </a:solidFill>
                <a:effectLst>
                  <a:outerShdw blurRad="41275" dist="20320" dir="1800000" algn="tl" rotWithShape="0">
                    <a:srgbClr val="000000">
                      <a:alpha val="40000"/>
                    </a:srgbClr>
                  </a:outerShdw>
                </a:effectLst>
              </a:rPr>
              <a:t>                         complexity                   data size</a:t>
            </a:r>
            <a:r>
              <a:rPr lang="en-US" sz="2400" b="1" cap="none" spc="0" dirty="0" smtClean="0">
                <a:ln w="12700">
                  <a:noFill/>
                  <a:prstDash val="solid"/>
                </a:ln>
                <a:effectLst>
                  <a:outerShdw blurRad="41275" dist="20320" dir="1800000" algn="tl" rotWithShape="0">
                    <a:srgbClr val="000000">
                      <a:alpha val="40000"/>
                    </a:srgbClr>
                  </a:outerShdw>
                </a:effectLst>
              </a:rPr>
              <a:t> </a:t>
            </a:r>
            <a:endParaRPr lang="en-US" sz="2400" b="1" dirty="0" smtClean="0">
              <a:ln w="12700">
                <a:noFill/>
                <a:prstDash val="solid"/>
              </a:ln>
              <a:effectLst>
                <a:outerShdw blurRad="41275" dist="20320" dir="1800000" algn="tl" rotWithShape="0">
                  <a:srgbClr val="000000">
                    <a:alpha val="40000"/>
                  </a:srgbClr>
                </a:outerShdw>
              </a:effectLst>
            </a:endParaRPr>
          </a:p>
        </p:txBody>
      </p:sp>
      <p:sp>
        <p:nvSpPr>
          <p:cNvPr id="8" name="Rectangle 7"/>
          <p:cNvSpPr/>
          <p:nvPr/>
        </p:nvSpPr>
        <p:spPr>
          <a:xfrm>
            <a:off x="1871734" y="1388142"/>
            <a:ext cx="5033255" cy="4769669"/>
          </a:xfrm>
          <a:prstGeom prst="rect">
            <a:avLst/>
          </a:prstGeom>
          <a:noFill/>
          <a:scene3d>
            <a:camera prst="orthographicFront">
              <a:rot lat="0" lon="0" rev="15000000"/>
            </a:camera>
            <a:lightRig rig="threePt" dir="t"/>
          </a:scene3d>
        </p:spPr>
        <p:txBody>
          <a:bodyPr wrap="none" lIns="91440" tIns="45720" rIns="91440" bIns="45720">
            <a:prstTxWarp prst="textCircle">
              <a:avLst/>
            </a:prstTxWarp>
            <a:spAutoFit/>
          </a:bodyPr>
          <a:lstStyle/>
          <a:p>
            <a:r>
              <a:rPr lang="en-US" sz="2400" b="1" dirty="0">
                <a:ln w="12700">
                  <a:noFill/>
                  <a:prstDash val="solid"/>
                </a:ln>
                <a:solidFill>
                  <a:schemeClr val="bg1"/>
                </a:solidFill>
                <a:effectLst>
                  <a:outerShdw blurRad="41275" dist="20320" dir="1800000" algn="tl" rotWithShape="0">
                    <a:srgbClr val="000000">
                      <a:alpha val="40000"/>
                    </a:srgbClr>
                  </a:outerShdw>
                </a:effectLst>
              </a:rPr>
              <a:t>r</a:t>
            </a:r>
            <a:r>
              <a:rPr lang="en-US" sz="2400" b="1" dirty="0" smtClean="0">
                <a:ln w="12700">
                  <a:noFill/>
                  <a:prstDash val="solid"/>
                </a:ln>
                <a:solidFill>
                  <a:schemeClr val="bg1"/>
                </a:solidFill>
                <a:effectLst>
                  <a:outerShdw blurRad="41275" dist="20320" dir="1800000" algn="tl" rotWithShape="0">
                    <a:srgbClr val="000000">
                      <a:alpha val="40000"/>
                    </a:srgbClr>
                  </a:outerShdw>
                </a:effectLst>
              </a:rPr>
              <a:t>esolution               </a:t>
            </a:r>
            <a:r>
              <a:rPr lang="en-US" sz="2400" b="1" dirty="0" err="1" smtClean="0">
                <a:ln w="12700">
                  <a:noFill/>
                  <a:prstDash val="solid"/>
                </a:ln>
                <a:solidFill>
                  <a:schemeClr val="bg1"/>
                </a:solidFill>
                <a:effectLst>
                  <a:outerShdw blurRad="41275" dist="20320" dir="1800000" algn="tl" rotWithShape="0">
                    <a:srgbClr val="000000">
                      <a:alpha val="40000"/>
                    </a:srgbClr>
                  </a:outerShdw>
                </a:effectLst>
              </a:rPr>
              <a:t>multiphysics</a:t>
            </a:r>
            <a:r>
              <a:rPr lang="en-US" sz="2400" b="1" dirty="0" smtClean="0">
                <a:ln w="12700">
                  <a:noFill/>
                  <a:prstDash val="solid"/>
                </a:ln>
                <a:solidFill>
                  <a:schemeClr val="bg1"/>
                </a:solidFill>
                <a:effectLst>
                  <a:outerShdw blurRad="41275" dist="20320" dir="1800000" algn="tl" rotWithShape="0">
                    <a:srgbClr val="000000">
                      <a:alpha val="40000"/>
                    </a:srgbClr>
                  </a:outerShdw>
                </a:effectLst>
              </a:rPr>
              <a:t>                        </a:t>
            </a:r>
            <a:endParaRPr lang="en-US" sz="2400" b="1" dirty="0" smtClean="0">
              <a:ln w="12700">
                <a:noFill/>
                <a:prstDash val="solid"/>
              </a:ln>
              <a:effectLst>
                <a:outerShdw blurRad="41275" dist="20320" dir="1800000" algn="tl" rotWithShape="0">
                  <a:srgbClr val="000000">
                    <a:alpha val="40000"/>
                  </a:srgbClr>
                </a:outerShdw>
              </a:effectLst>
            </a:endParaRPr>
          </a:p>
        </p:txBody>
      </p:sp>
      <p:sp>
        <p:nvSpPr>
          <p:cNvPr id="14" name="TextBox 13"/>
          <p:cNvSpPr txBox="1"/>
          <p:nvPr/>
        </p:nvSpPr>
        <p:spPr>
          <a:xfrm>
            <a:off x="4451638" y="3335663"/>
            <a:ext cx="1517813" cy="461665"/>
          </a:xfrm>
          <a:prstGeom prst="rect">
            <a:avLst/>
          </a:prstGeom>
          <a:noFill/>
        </p:spPr>
        <p:txBody>
          <a:bodyPr wrap="none" rtlCol="0">
            <a:spAutoFit/>
          </a:bodyPr>
          <a:lstStyle/>
          <a:p>
            <a:r>
              <a:rPr lang="en-US" sz="2400" dirty="0" smtClean="0">
                <a:solidFill>
                  <a:srgbClr val="FFFFFF"/>
                </a:solidFill>
              </a:rPr>
              <a:t>Simulation</a:t>
            </a:r>
            <a:endParaRPr lang="en-US" sz="2400" dirty="0">
              <a:solidFill>
                <a:srgbClr val="FFFFFF"/>
              </a:solidFill>
            </a:endParaRPr>
          </a:p>
        </p:txBody>
      </p:sp>
      <p:sp>
        <p:nvSpPr>
          <p:cNvPr id="15" name="TextBox 14"/>
          <p:cNvSpPr txBox="1"/>
          <p:nvPr/>
        </p:nvSpPr>
        <p:spPr>
          <a:xfrm>
            <a:off x="3320179" y="3335663"/>
            <a:ext cx="771966" cy="461665"/>
          </a:xfrm>
          <a:prstGeom prst="rect">
            <a:avLst/>
          </a:prstGeom>
          <a:noFill/>
        </p:spPr>
        <p:txBody>
          <a:bodyPr wrap="none" rtlCol="0">
            <a:spAutoFit/>
          </a:bodyPr>
          <a:lstStyle/>
          <a:p>
            <a:r>
              <a:rPr lang="en-US" sz="2400" dirty="0" smtClean="0">
                <a:solidFill>
                  <a:srgbClr val="FFFFFF"/>
                </a:solidFill>
              </a:rPr>
              <a:t>Data</a:t>
            </a:r>
            <a:endParaRPr lang="en-US" sz="2400" dirty="0">
              <a:solidFill>
                <a:srgbClr val="FFFFFF"/>
              </a:solidFill>
            </a:endParaRPr>
          </a:p>
        </p:txBody>
      </p:sp>
      <p:sp>
        <p:nvSpPr>
          <p:cNvPr id="16" name="Rectangle 15"/>
          <p:cNvSpPr/>
          <p:nvPr/>
        </p:nvSpPr>
        <p:spPr>
          <a:xfrm>
            <a:off x="1973921" y="1198356"/>
            <a:ext cx="4846320" cy="4846320"/>
          </a:xfrm>
          <a:prstGeom prst="rect">
            <a:avLst/>
          </a:prstGeom>
          <a:noFill/>
          <a:scene3d>
            <a:camera prst="orthographicFront">
              <a:rot lat="0" lon="0" rev="0"/>
            </a:camera>
            <a:lightRig rig="threePt" dir="t"/>
          </a:scene3d>
        </p:spPr>
        <p:txBody>
          <a:bodyPr vert="horz" wrap="none" lIns="91440" tIns="45720" rIns="91440" bIns="45720" anchor="b" anchorCtr="0">
            <a:prstTxWarp prst="textArchDown">
              <a:avLst/>
            </a:prstTxWarp>
            <a:spAutoFit/>
          </a:bodyPr>
          <a:lstStyle/>
          <a:p>
            <a:r>
              <a:rPr lang="en-US" sz="2400" b="1" dirty="0" smtClean="0">
                <a:ln w="12700">
                  <a:noFill/>
                  <a:prstDash val="solid"/>
                </a:ln>
                <a:solidFill>
                  <a:schemeClr val="bg1"/>
                </a:solidFill>
                <a:effectLst>
                  <a:outerShdw blurRad="41275" dist="20320" dir="1800000" algn="tl" rotWithShape="0">
                    <a:srgbClr val="000000">
                      <a:alpha val="40000"/>
                    </a:srgbClr>
                  </a:outerShdw>
                </a:effectLst>
              </a:rPr>
              <a:t>                              multimodal         </a:t>
            </a:r>
            <a:r>
              <a:rPr lang="en-US" sz="2400" b="1" dirty="0" err="1" smtClean="0">
                <a:ln w="12700">
                  <a:noFill/>
                  <a:prstDash val="solid"/>
                </a:ln>
                <a:solidFill>
                  <a:schemeClr val="bg1"/>
                </a:solidFill>
                <a:effectLst>
                  <a:outerShdw blurRad="41275" dist="20320" dir="1800000" algn="tl" rotWithShape="0">
                    <a:srgbClr val="000000">
                      <a:alpha val="40000"/>
                    </a:srgbClr>
                  </a:outerShdw>
                </a:effectLst>
              </a:rPr>
              <a:t>multiscale</a:t>
            </a:r>
            <a:r>
              <a:rPr lang="en-US" sz="2400" b="1" dirty="0" smtClean="0">
                <a:ln w="12700">
                  <a:noFill/>
                  <a:prstDash val="solid"/>
                </a:ln>
                <a:solidFill>
                  <a:schemeClr val="bg1"/>
                </a:solidFill>
                <a:effectLst>
                  <a:outerShdw blurRad="41275" dist="20320" dir="1800000" algn="tl" rotWithShape="0">
                    <a:srgbClr val="000000">
                      <a:alpha val="40000"/>
                    </a:srgbClr>
                  </a:outerShdw>
                </a:effectLst>
              </a:rPr>
              <a:t>     </a:t>
            </a:r>
          </a:p>
        </p:txBody>
      </p:sp>
      <p:sp>
        <p:nvSpPr>
          <p:cNvPr id="4" name="Footer Placeholder 3"/>
          <p:cNvSpPr>
            <a:spLocks noGrp="1"/>
          </p:cNvSpPr>
          <p:nvPr>
            <p:ph type="ftr" sz="quarter" idx="11"/>
          </p:nvPr>
        </p:nvSpPr>
        <p:spPr/>
        <p:txBody>
          <a:bodyPr/>
          <a:lstStyle/>
          <a:p>
            <a:r>
              <a:rPr lang="en-US" smtClean="0"/>
              <a:t>Exascale Science</a:t>
            </a:r>
            <a:endParaRPr lang="en-US" dirty="0"/>
          </a:p>
        </p:txBody>
      </p:sp>
      <p:sp>
        <p:nvSpPr>
          <p:cNvPr id="5" name="Slide Number Placeholder 4"/>
          <p:cNvSpPr>
            <a:spLocks noGrp="1"/>
          </p:cNvSpPr>
          <p:nvPr>
            <p:ph type="sldNum" sz="quarter" idx="10"/>
          </p:nvPr>
        </p:nvSpPr>
        <p:spPr/>
        <p:txBody>
          <a:bodyPr/>
          <a:lstStyle/>
          <a:p>
            <a:r>
              <a:rPr lang="en-US" smtClean="0"/>
              <a:t>- </a:t>
            </a:r>
            <a:fld id="{D174BAF6-F8F2-EF4F-936C-8DF63288C82F}" type="slidenum">
              <a:rPr lang="en-US" smtClean="0"/>
              <a:pPr/>
              <a:t>5</a:t>
            </a:fld>
            <a:r>
              <a:rPr lang="en-US" smtClean="0"/>
              <a:t> -</a:t>
            </a:r>
            <a:endParaRPr lang="en-US" dirty="0"/>
          </a:p>
        </p:txBody>
      </p:sp>
      <p:grpSp>
        <p:nvGrpSpPr>
          <p:cNvPr id="19" name="Group 18"/>
          <p:cNvGrpSpPr/>
          <p:nvPr/>
        </p:nvGrpSpPr>
        <p:grpSpPr>
          <a:xfrm>
            <a:off x="7764706" y="4528805"/>
            <a:ext cx="1444896" cy="1193591"/>
            <a:chOff x="2335093" y="4467007"/>
            <a:chExt cx="1444896" cy="1193591"/>
          </a:xfrm>
        </p:grpSpPr>
        <p:pic>
          <p:nvPicPr>
            <p:cNvPr id="20" name="Picture 19"/>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2335093" y="4467007"/>
              <a:ext cx="1324469" cy="1149879"/>
            </a:xfrm>
            <a:prstGeom prst="roundRect">
              <a:avLst/>
            </a:prstGeom>
          </p:spPr>
        </p:pic>
        <p:sp>
          <p:nvSpPr>
            <p:cNvPr id="21" name="Content Placeholder 2"/>
            <p:cNvSpPr txBox="1">
              <a:spLocks/>
            </p:cNvSpPr>
            <p:nvPr/>
          </p:nvSpPr>
          <p:spPr>
            <a:xfrm>
              <a:off x="2568550" y="5400837"/>
              <a:ext cx="1211439" cy="259761"/>
            </a:xfrm>
            <a:prstGeom prst="rect">
              <a:avLst/>
            </a:prstGeom>
            <a:noFill/>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Materials</a:t>
              </a:r>
              <a:endParaRPr lang="en-US" sz="1200" b="0" dirty="0" smtClean="0">
                <a:solidFill>
                  <a:srgbClr val="FFFFFF"/>
                </a:solidFill>
              </a:endParaRPr>
            </a:p>
          </p:txBody>
        </p:sp>
      </p:grpSp>
      <p:grpSp>
        <p:nvGrpSpPr>
          <p:cNvPr id="25" name="Group 24"/>
          <p:cNvGrpSpPr/>
          <p:nvPr/>
        </p:nvGrpSpPr>
        <p:grpSpPr>
          <a:xfrm>
            <a:off x="6980940" y="3735353"/>
            <a:ext cx="1324469" cy="1149879"/>
            <a:chOff x="128114" y="4580229"/>
            <a:chExt cx="1324469" cy="1149879"/>
          </a:xfrm>
        </p:grpSpPr>
        <p:pic>
          <p:nvPicPr>
            <p:cNvPr id="26" name="Picture 25"/>
            <p:cNvPicPr>
              <a:picLocks noChangeAspect="1"/>
            </p:cNvPicPr>
            <p:nvPr/>
          </p:nvPicPr>
          <p:blipFill rotWithShape="1">
            <a:blip r:embed="rId23" cstate="screen">
              <a:extLst>
                <a:ext uri="{28A0092B-C50C-407E-A947-70E740481C1C}">
                  <a14:useLocalDpi xmlns:a14="http://schemas.microsoft.com/office/drawing/2010/main"/>
                </a:ext>
              </a:extLst>
            </a:blip>
            <a:srcRect l="-1" t="-1"/>
            <a:stretch/>
          </p:blipFill>
          <p:spPr>
            <a:xfrm>
              <a:off x="128114" y="4580229"/>
              <a:ext cx="1324469" cy="1149879"/>
            </a:xfrm>
            <a:prstGeom prst="roundRect">
              <a:avLst/>
            </a:prstGeom>
          </p:spPr>
        </p:pic>
        <p:sp>
          <p:nvSpPr>
            <p:cNvPr id="27" name="Content Placeholder 2"/>
            <p:cNvSpPr txBox="1">
              <a:spLocks/>
            </p:cNvSpPr>
            <p:nvPr/>
          </p:nvSpPr>
          <p:spPr>
            <a:xfrm>
              <a:off x="241282" y="5457649"/>
              <a:ext cx="1155025" cy="225795"/>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Chemistry</a:t>
              </a:r>
              <a:endParaRPr lang="en-US" sz="1200" b="0" dirty="0" smtClean="0">
                <a:solidFill>
                  <a:srgbClr val="FFFFFF"/>
                </a:solidFill>
              </a:endParaRPr>
            </a:p>
          </p:txBody>
        </p:sp>
      </p:grpSp>
      <p:grpSp>
        <p:nvGrpSpPr>
          <p:cNvPr id="43" name="Group 42"/>
          <p:cNvGrpSpPr/>
          <p:nvPr/>
        </p:nvGrpSpPr>
        <p:grpSpPr>
          <a:xfrm>
            <a:off x="7731189" y="3046475"/>
            <a:ext cx="1412811" cy="1149879"/>
            <a:chOff x="2328927" y="2057690"/>
            <a:chExt cx="1412811" cy="1149879"/>
          </a:xfrm>
        </p:grpSpPr>
        <p:pic>
          <p:nvPicPr>
            <p:cNvPr id="44" name="Picture 43"/>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2328927" y="2057690"/>
              <a:ext cx="1324469" cy="1149879"/>
            </a:xfrm>
            <a:prstGeom prst="roundRect">
              <a:avLst/>
            </a:prstGeom>
          </p:spPr>
        </p:pic>
        <p:sp>
          <p:nvSpPr>
            <p:cNvPr id="45" name="Content Placeholder 2"/>
            <p:cNvSpPr txBox="1">
              <a:spLocks/>
            </p:cNvSpPr>
            <p:nvPr/>
          </p:nvSpPr>
          <p:spPr>
            <a:xfrm>
              <a:off x="2362444" y="2922881"/>
              <a:ext cx="1379294" cy="282702"/>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Carbon Capture</a:t>
              </a:r>
              <a:endParaRPr lang="en-US" sz="1200" b="0" dirty="0" smtClean="0">
                <a:solidFill>
                  <a:srgbClr val="FFFFFF"/>
                </a:solidFill>
              </a:endParaRPr>
            </a:p>
          </p:txBody>
        </p:sp>
      </p:grpSp>
      <p:grpSp>
        <p:nvGrpSpPr>
          <p:cNvPr id="28" name="Group 27"/>
          <p:cNvGrpSpPr/>
          <p:nvPr/>
        </p:nvGrpSpPr>
        <p:grpSpPr>
          <a:xfrm>
            <a:off x="7037395" y="2256766"/>
            <a:ext cx="1324469" cy="1151326"/>
            <a:chOff x="136771" y="2058315"/>
            <a:chExt cx="1324469" cy="1151326"/>
          </a:xfrm>
        </p:grpSpPr>
        <p:pic>
          <p:nvPicPr>
            <p:cNvPr id="29" name="Picture 28"/>
            <p:cNvPicPr>
              <a:picLocks noChangeAspect="1"/>
            </p:cNvPicPr>
            <p:nvPr/>
          </p:nvPicPr>
          <p:blipFill rotWithShape="1">
            <a:blip r:embed="rId25" cstate="screen">
              <a:extLst>
                <a:ext uri="{28A0092B-C50C-407E-A947-70E740481C1C}">
                  <a14:useLocalDpi xmlns:a14="http://schemas.microsoft.com/office/drawing/2010/main"/>
                </a:ext>
              </a:extLst>
            </a:blip>
            <a:srcRect/>
            <a:stretch/>
          </p:blipFill>
          <p:spPr>
            <a:xfrm>
              <a:off x="136771" y="2058315"/>
              <a:ext cx="1324469" cy="1151326"/>
            </a:xfrm>
            <a:prstGeom prst="roundRect">
              <a:avLst/>
            </a:prstGeom>
          </p:spPr>
        </p:pic>
        <p:sp>
          <p:nvSpPr>
            <p:cNvPr id="30" name="Content Placeholder 2"/>
            <p:cNvSpPr txBox="1">
              <a:spLocks/>
            </p:cNvSpPr>
            <p:nvPr/>
          </p:nvSpPr>
          <p:spPr>
            <a:xfrm>
              <a:off x="194759" y="2948898"/>
              <a:ext cx="1184112" cy="259761"/>
            </a:xfrm>
            <a:prstGeom prst="rect">
              <a:avLst/>
            </a:prstGeom>
            <a:noFill/>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Accelerators</a:t>
              </a:r>
              <a:endParaRPr lang="en-US" sz="1200" b="0" dirty="0" smtClean="0">
                <a:solidFill>
                  <a:schemeClr val="bg1"/>
                </a:solidFill>
              </a:endParaRPr>
            </a:p>
          </p:txBody>
        </p:sp>
      </p:grpSp>
      <p:grpSp>
        <p:nvGrpSpPr>
          <p:cNvPr id="31" name="Group 30"/>
          <p:cNvGrpSpPr/>
          <p:nvPr/>
        </p:nvGrpSpPr>
        <p:grpSpPr>
          <a:xfrm>
            <a:off x="7316009" y="1238846"/>
            <a:ext cx="1324469" cy="1240888"/>
            <a:chOff x="6633322" y="2057690"/>
            <a:chExt cx="1324469" cy="1240888"/>
          </a:xfrm>
        </p:grpSpPr>
        <p:pic>
          <p:nvPicPr>
            <p:cNvPr id="32" name="Picture 31"/>
            <p:cNvPicPr>
              <a:picLocks noChangeAspect="1"/>
            </p:cNvPicPr>
            <p:nvPr/>
          </p:nvPicPr>
          <p:blipFill rotWithShape="1">
            <a:blip r:embed="rId26" cstate="screen">
              <a:extLst>
                <a:ext uri="{28A0092B-C50C-407E-A947-70E740481C1C}">
                  <a14:useLocalDpi xmlns:a14="http://schemas.microsoft.com/office/drawing/2010/main"/>
                </a:ext>
              </a:extLst>
            </a:blip>
            <a:srcRect b="-343"/>
            <a:stretch/>
          </p:blipFill>
          <p:spPr>
            <a:xfrm>
              <a:off x="6633322" y="2057690"/>
              <a:ext cx="1324469" cy="1149879"/>
            </a:xfrm>
            <a:prstGeom prst="roundRect">
              <a:avLst/>
            </a:prstGeom>
          </p:spPr>
        </p:pic>
        <p:sp>
          <p:nvSpPr>
            <p:cNvPr id="33" name="Content Placeholder 2"/>
            <p:cNvSpPr txBox="1">
              <a:spLocks/>
            </p:cNvSpPr>
            <p:nvPr/>
          </p:nvSpPr>
          <p:spPr>
            <a:xfrm>
              <a:off x="6696940" y="2954908"/>
              <a:ext cx="1246018" cy="343670"/>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Astrophysics</a:t>
              </a:r>
              <a:endParaRPr lang="en-US" sz="1200" b="0" dirty="0" smtClean="0">
                <a:solidFill>
                  <a:srgbClr val="FFFFFF"/>
                </a:solidFill>
              </a:endParaRPr>
            </a:p>
          </p:txBody>
        </p:sp>
      </p:grpSp>
      <p:grpSp>
        <p:nvGrpSpPr>
          <p:cNvPr id="34" name="Group 33"/>
          <p:cNvGrpSpPr/>
          <p:nvPr/>
        </p:nvGrpSpPr>
        <p:grpSpPr>
          <a:xfrm>
            <a:off x="6158006" y="902577"/>
            <a:ext cx="1324469" cy="1251130"/>
            <a:chOff x="4530202" y="2057690"/>
            <a:chExt cx="1324469" cy="1251130"/>
          </a:xfrm>
        </p:grpSpPr>
        <p:pic>
          <p:nvPicPr>
            <p:cNvPr id="35" name="Picture 34"/>
            <p:cNvPicPr>
              <a:picLocks noChangeAspect="1"/>
            </p:cNvPicPr>
            <p:nvPr/>
          </p:nvPicPr>
          <p:blipFill rotWithShape="1">
            <a:blip r:embed="rId27" cstate="screen">
              <a:extLst>
                <a:ext uri="{28A0092B-C50C-407E-A947-70E740481C1C}">
                  <a14:useLocalDpi xmlns:a14="http://schemas.microsoft.com/office/drawing/2010/main"/>
                </a:ext>
              </a:extLst>
            </a:blip>
            <a:srcRect/>
            <a:stretch/>
          </p:blipFill>
          <p:spPr>
            <a:xfrm>
              <a:off x="4530202" y="2057690"/>
              <a:ext cx="1324469" cy="1149879"/>
            </a:xfrm>
            <a:prstGeom prst="roundRect">
              <a:avLst/>
            </a:prstGeom>
          </p:spPr>
        </p:pic>
        <p:sp>
          <p:nvSpPr>
            <p:cNvPr id="36" name="Content Placeholder 2"/>
            <p:cNvSpPr txBox="1">
              <a:spLocks/>
            </p:cNvSpPr>
            <p:nvPr/>
          </p:nvSpPr>
          <p:spPr>
            <a:xfrm>
              <a:off x="4679182" y="2965150"/>
              <a:ext cx="1139960" cy="343670"/>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Cosmology</a:t>
              </a:r>
              <a:endParaRPr lang="en-US" sz="1200" b="0" dirty="0" smtClean="0">
                <a:solidFill>
                  <a:srgbClr val="FFFFFF"/>
                </a:solidFill>
              </a:endParaRPr>
            </a:p>
          </p:txBody>
        </p:sp>
      </p:grpSp>
    </p:spTree>
    <p:extLst>
      <p:ext uri="{BB962C8B-B14F-4D97-AF65-F5344CB8AC3E}">
        <p14:creationId xmlns:p14="http://schemas.microsoft.com/office/powerpoint/2010/main" val="27561475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Growth is Outpacing Computing Growth</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2051776560"/>
              </p:ext>
            </p:extLst>
          </p:nvPr>
        </p:nvGraphicFramePr>
        <p:xfrm>
          <a:off x="1181863" y="1361849"/>
          <a:ext cx="7002976" cy="47596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1580681" y="3494861"/>
            <a:ext cx="5007200" cy="461665"/>
          </a:xfrm>
          <a:prstGeom prst="rect">
            <a:avLst/>
          </a:prstGeom>
          <a:noFill/>
          <a:scene3d>
            <a:camera prst="orthographicFront">
              <a:rot lat="0" lon="0" rev="5400000"/>
            </a:camera>
            <a:lightRig rig="threePt" dir="t"/>
          </a:scene3d>
        </p:spPr>
        <p:txBody>
          <a:bodyPr wrap="none" rtlCol="0">
            <a:spAutoFit/>
          </a:bodyPr>
          <a:lstStyle/>
          <a:p>
            <a:r>
              <a:rPr lang="en-US" sz="2400" b="1" dirty="0" smtClean="0"/>
              <a:t>Projected Data Rates Relative to 2010</a:t>
            </a:r>
            <a:endParaRPr lang="en-US" sz="2400" b="1" dirty="0"/>
          </a:p>
        </p:txBody>
      </p:sp>
      <p:sp>
        <p:nvSpPr>
          <p:cNvPr id="3" name="TextBox 2"/>
          <p:cNvSpPr txBox="1"/>
          <p:nvPr/>
        </p:nvSpPr>
        <p:spPr>
          <a:xfrm>
            <a:off x="4376422" y="1678353"/>
            <a:ext cx="2335603" cy="830997"/>
          </a:xfrm>
          <a:prstGeom prst="rect">
            <a:avLst/>
          </a:prstGeom>
          <a:solidFill>
            <a:srgbClr val="8B6BB5"/>
          </a:solidFill>
        </p:spPr>
        <p:txBody>
          <a:bodyPr wrap="square" rtlCol="0">
            <a:spAutoFit/>
          </a:bodyPr>
          <a:lstStyle/>
          <a:p>
            <a:r>
              <a:rPr lang="en-US" sz="2400" dirty="0" smtClean="0"/>
              <a:t>Graph based on average growth</a:t>
            </a:r>
            <a:endParaRPr lang="en-US" sz="2400" dirty="0"/>
          </a:p>
        </p:txBody>
      </p:sp>
    </p:spTree>
    <p:extLst>
      <p:ext uri="{BB962C8B-B14F-4D97-AF65-F5344CB8AC3E}">
        <p14:creationId xmlns:p14="http://schemas.microsoft.com/office/powerpoint/2010/main" val="121465359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55"/>
          <p:cNvPicPr>
            <a:picLocks noChangeAspect="1"/>
          </p:cNvPicPr>
          <p:nvPr/>
        </p:nvPicPr>
        <p:blipFill rotWithShape="1">
          <a:blip r:embed="rId3" cstate="screen">
            <a:extLst>
              <a:ext uri="{28A0092B-C50C-407E-A947-70E740481C1C}">
                <a14:useLocalDpi xmlns:a14="http://schemas.microsoft.com/office/drawing/2010/main"/>
              </a:ext>
            </a:extLst>
          </a:blip>
          <a:srcRect t="1322" r="-1059" b="-1322"/>
          <a:stretch/>
        </p:blipFill>
        <p:spPr>
          <a:xfrm>
            <a:off x="7454085" y="3602108"/>
            <a:ext cx="1339903" cy="1143000"/>
          </a:xfrm>
          <a:prstGeom prst="roundRect">
            <a:avLst/>
          </a:prstGeom>
        </p:spPr>
      </p:pic>
      <p:sp>
        <p:nvSpPr>
          <p:cNvPr id="2" name="Title 1"/>
          <p:cNvSpPr>
            <a:spLocks noGrp="1"/>
          </p:cNvSpPr>
          <p:nvPr>
            <p:ph type="title"/>
          </p:nvPr>
        </p:nvSpPr>
        <p:spPr>
          <a:xfrm>
            <a:off x="-24623" y="109911"/>
            <a:ext cx="9143999" cy="693839"/>
          </a:xfrm>
        </p:spPr>
        <p:txBody>
          <a:bodyPr>
            <a:normAutofit/>
          </a:bodyPr>
          <a:lstStyle/>
          <a:p>
            <a:r>
              <a:rPr lang="en-US" dirty="0" smtClean="0"/>
              <a:t>Mathematics will provide </a:t>
            </a:r>
            <a:r>
              <a:rPr lang="en-US" dirty="0" err="1" smtClean="0"/>
              <a:t>Exasacle</a:t>
            </a:r>
            <a:r>
              <a:rPr lang="en-US" dirty="0" smtClean="0"/>
              <a:t> Scienc</a:t>
            </a:r>
            <a:r>
              <a:rPr lang="en-US" dirty="0" smtClean="0"/>
              <a:t>e Capabilities</a:t>
            </a:r>
            <a:endParaRPr lang="en-US" dirty="0"/>
          </a:p>
        </p:txBody>
      </p:sp>
      <p:sp>
        <p:nvSpPr>
          <p:cNvPr id="3" name="Text Placeholder 2"/>
          <p:cNvSpPr>
            <a:spLocks noGrp="1"/>
          </p:cNvSpPr>
          <p:nvPr>
            <p:ph type="body" sz="quarter" idx="13"/>
          </p:nvPr>
        </p:nvSpPr>
        <p:spPr>
          <a:xfrm>
            <a:off x="136772" y="1204500"/>
            <a:ext cx="5143540" cy="378551"/>
          </a:xfrm>
        </p:spPr>
        <p:txBody>
          <a:bodyPr/>
          <a:lstStyle/>
          <a:p>
            <a:pPr algn="ctr"/>
            <a:r>
              <a:rPr lang="en-US" sz="1800" dirty="0" smtClean="0"/>
              <a:t>Adaptive Mesh Refinement</a:t>
            </a:r>
            <a:endParaRPr lang="en-US" sz="1800" dirty="0"/>
          </a:p>
        </p:txBody>
      </p:sp>
      <p:sp>
        <p:nvSpPr>
          <p:cNvPr id="5" name="Text Placeholder 4"/>
          <p:cNvSpPr>
            <a:spLocks noGrp="1"/>
          </p:cNvSpPr>
          <p:nvPr>
            <p:ph type="body" sz="quarter" idx="15"/>
          </p:nvPr>
        </p:nvSpPr>
        <p:spPr>
          <a:xfrm>
            <a:off x="5722878" y="1204500"/>
            <a:ext cx="3288077" cy="369407"/>
          </a:xfrm>
        </p:spPr>
        <p:txBody>
          <a:bodyPr/>
          <a:lstStyle/>
          <a:p>
            <a:pPr algn="ctr"/>
            <a:r>
              <a:rPr lang="en-US" sz="1800" dirty="0" smtClean="0"/>
              <a:t>Scalable (Sparse) Solvers</a:t>
            </a:r>
            <a:endParaRPr lang="en-US" sz="1800" dirty="0"/>
          </a:p>
        </p:txBody>
      </p:sp>
      <p:pic>
        <p:nvPicPr>
          <p:cNvPr id="12" name="Picture 11"/>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424707" y="1639102"/>
            <a:ext cx="1324469" cy="1149879"/>
          </a:xfrm>
          <a:prstGeom prst="roundRect">
            <a:avLst/>
          </a:prstGeom>
        </p:spPr>
      </p:pic>
      <p:sp>
        <p:nvSpPr>
          <p:cNvPr id="15" name="Content Placeholder 2"/>
          <p:cNvSpPr txBox="1">
            <a:spLocks/>
          </p:cNvSpPr>
          <p:nvPr/>
        </p:nvSpPr>
        <p:spPr>
          <a:xfrm>
            <a:off x="7424707" y="2486329"/>
            <a:ext cx="1324469" cy="2597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Materials</a:t>
            </a:r>
          </a:p>
        </p:txBody>
      </p:sp>
      <p:pic>
        <p:nvPicPr>
          <p:cNvPr id="16" name="Picture 15"/>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862635" y="1639102"/>
            <a:ext cx="1324469" cy="1149879"/>
          </a:xfrm>
          <a:prstGeom prst="roundRect">
            <a:avLst/>
          </a:prstGeom>
        </p:spPr>
      </p:pic>
      <p:sp>
        <p:nvSpPr>
          <p:cNvPr id="17" name="Content Placeholder 2"/>
          <p:cNvSpPr txBox="1">
            <a:spLocks/>
          </p:cNvSpPr>
          <p:nvPr/>
        </p:nvSpPr>
        <p:spPr>
          <a:xfrm>
            <a:off x="5862635" y="2524814"/>
            <a:ext cx="1324469" cy="277992"/>
          </a:xfrm>
          <a:prstGeom prst="rect">
            <a:avLst/>
          </a:prstGeom>
          <a:noFill/>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500" b="0" dirty="0" smtClean="0">
                <a:solidFill>
                  <a:schemeClr val="bg1"/>
                </a:solidFill>
                <a:latin typeface="Avenir Next Condensed Demi Bold"/>
                <a:cs typeface="Avenir Next Condensed Demi Bold"/>
              </a:rPr>
              <a:t>Genomics</a:t>
            </a:r>
            <a:endParaRPr lang="en-US" sz="1400" b="0" dirty="0" smtClean="0">
              <a:solidFill>
                <a:schemeClr val="bg1"/>
              </a:solidFill>
              <a:latin typeface="Avenir Next Condensed Demi Bold"/>
              <a:cs typeface="Avenir Next Condensed Demi Bold"/>
            </a:endParaRPr>
          </a:p>
        </p:txBody>
      </p:sp>
      <p:pic>
        <p:nvPicPr>
          <p:cNvPr id="14" name="Picture 13"/>
          <p:cNvPicPr>
            <a:picLocks noChangeAspect="1"/>
          </p:cNvPicPr>
          <p:nvPr/>
        </p:nvPicPr>
        <p:blipFill rotWithShape="1">
          <a:blip r:embed="rId6" cstate="screen">
            <a:extLst>
              <a:ext uri="{28A0092B-C50C-407E-A947-70E740481C1C}">
                <a14:useLocalDpi xmlns:a14="http://schemas.microsoft.com/office/drawing/2010/main"/>
              </a:ext>
            </a:extLst>
          </a:blip>
          <a:srcRect l="-1" t="-1"/>
          <a:stretch/>
        </p:blipFill>
        <p:spPr>
          <a:xfrm>
            <a:off x="5850121" y="3580113"/>
            <a:ext cx="1324469" cy="1149879"/>
          </a:xfrm>
          <a:prstGeom prst="roundRect">
            <a:avLst/>
          </a:prstGeom>
        </p:spPr>
      </p:pic>
      <p:sp>
        <p:nvSpPr>
          <p:cNvPr id="18" name="Content Placeholder 2"/>
          <p:cNvSpPr txBox="1">
            <a:spLocks/>
          </p:cNvSpPr>
          <p:nvPr/>
        </p:nvSpPr>
        <p:spPr>
          <a:xfrm>
            <a:off x="5850120" y="4407611"/>
            <a:ext cx="1324469" cy="225795"/>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Chemistry</a:t>
            </a:r>
          </a:p>
        </p:txBody>
      </p:sp>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19803" y="1629393"/>
            <a:ext cx="1324469" cy="1151326"/>
          </a:xfrm>
          <a:prstGeom prst="roundRect">
            <a:avLst/>
          </a:prstGeom>
        </p:spPr>
      </p:pic>
      <p:sp>
        <p:nvSpPr>
          <p:cNvPr id="20" name="Content Placeholder 2"/>
          <p:cNvSpPr txBox="1">
            <a:spLocks/>
          </p:cNvSpPr>
          <p:nvPr/>
        </p:nvSpPr>
        <p:spPr>
          <a:xfrm>
            <a:off x="219802" y="2486329"/>
            <a:ext cx="1324469" cy="2597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chemeClr val="bg1"/>
                </a:solidFill>
                <a:latin typeface="Avenir Next Condensed Demi Bold"/>
                <a:cs typeface="Avenir Next Condensed Demi Bold"/>
              </a:rPr>
              <a:t>Accelerators</a:t>
            </a:r>
          </a:p>
        </p:txBody>
      </p:sp>
      <p:pic>
        <p:nvPicPr>
          <p:cNvPr id="10" name="Picture 9"/>
          <p:cNvPicPr>
            <a:picLocks noChangeAspect="1"/>
          </p:cNvPicPr>
          <p:nvPr/>
        </p:nvPicPr>
        <p:blipFill rotWithShape="1">
          <a:blip r:embed="rId8" cstate="screen">
            <a:extLst>
              <a:ext uri="{28A0092B-C50C-407E-A947-70E740481C1C}">
                <a14:useLocalDpi xmlns:a14="http://schemas.microsoft.com/office/drawing/2010/main"/>
              </a:ext>
            </a:extLst>
          </a:blip>
          <a:srcRect b="-343"/>
          <a:stretch/>
        </p:blipFill>
        <p:spPr>
          <a:xfrm>
            <a:off x="3885143" y="1629393"/>
            <a:ext cx="1324469" cy="1149879"/>
          </a:xfrm>
          <a:prstGeom prst="roundRect">
            <a:avLst/>
          </a:prstGeom>
        </p:spPr>
      </p:pic>
      <p:sp>
        <p:nvSpPr>
          <p:cNvPr id="21" name="Content Placeholder 2"/>
          <p:cNvSpPr txBox="1">
            <a:spLocks/>
          </p:cNvSpPr>
          <p:nvPr/>
        </p:nvSpPr>
        <p:spPr>
          <a:xfrm>
            <a:off x="3885143" y="2486329"/>
            <a:ext cx="1309636" cy="343670"/>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Astrophysics</a:t>
            </a:r>
          </a:p>
        </p:txBody>
      </p:sp>
      <p:pic>
        <p:nvPicPr>
          <p:cNvPr id="9" name="Picture 8"/>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885143" y="3602108"/>
            <a:ext cx="1324469" cy="1149879"/>
          </a:xfrm>
          <a:prstGeom prst="roundRect">
            <a:avLst/>
          </a:prstGeom>
        </p:spPr>
      </p:pic>
      <p:sp>
        <p:nvSpPr>
          <p:cNvPr id="22" name="Content Placeholder 2"/>
          <p:cNvSpPr txBox="1">
            <a:spLocks/>
          </p:cNvSpPr>
          <p:nvPr/>
        </p:nvSpPr>
        <p:spPr>
          <a:xfrm>
            <a:off x="3907482" y="4407611"/>
            <a:ext cx="1302130" cy="343670"/>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Cosmology</a:t>
            </a:r>
          </a:p>
        </p:txBody>
      </p:sp>
      <p:pic>
        <p:nvPicPr>
          <p:cNvPr id="8" name="Picture 7"/>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096476" y="1639101"/>
            <a:ext cx="1321461" cy="1149880"/>
          </a:xfrm>
          <a:prstGeom prst="roundRect">
            <a:avLst/>
          </a:prstGeom>
        </p:spPr>
      </p:pic>
      <p:sp>
        <p:nvSpPr>
          <p:cNvPr id="23" name="Content Placeholder 2"/>
          <p:cNvSpPr txBox="1">
            <a:spLocks/>
          </p:cNvSpPr>
          <p:nvPr/>
        </p:nvSpPr>
        <p:spPr>
          <a:xfrm>
            <a:off x="2096476" y="2486329"/>
            <a:ext cx="1317333" cy="343670"/>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Subsurface</a:t>
            </a:r>
          </a:p>
        </p:txBody>
      </p:sp>
      <p:sp>
        <p:nvSpPr>
          <p:cNvPr id="24" name="Rounded Rectangle 23"/>
          <p:cNvSpPr>
            <a:spLocks noChangeAspect="1"/>
          </p:cNvSpPr>
          <p:nvPr/>
        </p:nvSpPr>
        <p:spPr>
          <a:xfrm>
            <a:off x="2089340" y="3564371"/>
            <a:ext cx="1324469" cy="1149879"/>
          </a:xfrm>
          <a:prstGeom prst="roundRect">
            <a:avLst/>
          </a:prstGeom>
          <a:blipFill>
            <a:blip r:embed="rId11" cstate="screen">
              <a:extLst>
                <a:ext uri="{28A0092B-C50C-407E-A947-70E740481C1C}">
                  <a14:useLocalDpi xmlns:a14="http://schemas.microsoft.com/office/drawing/2010/main"/>
                </a:ext>
              </a:extLst>
            </a:blip>
            <a:srcRect/>
            <a:stretch>
              <a:fillRect/>
            </a:stretch>
          </a:blipFill>
          <a:scene3d>
            <a:camera prst="orthographicFront"/>
            <a:lightRig rig="chilly" dir="t"/>
          </a:scene3d>
          <a:sp3d z="-25700" extrusionH="63500" contourW="12700" prstMaterial="matte">
            <a:contourClr>
              <a:schemeClr val="lt1"/>
            </a:contourClr>
          </a:sp3d>
        </p:spPr>
        <p:style>
          <a:lnRef idx="0">
            <a:schemeClr val="lt1">
              <a:hueOff val="0"/>
              <a:satOff val="0"/>
              <a:lumOff val="0"/>
              <a:alphaOff val="0"/>
            </a:schemeClr>
          </a:lnRef>
          <a:fillRef idx="1">
            <a:scrgbClr r="0" g="0" b="0"/>
          </a:fillRef>
          <a:effectRef idx="0">
            <a:schemeClr val="accent4">
              <a:tint val="50000"/>
              <a:hueOff val="3779601"/>
              <a:satOff val="4379"/>
              <a:lumOff val="4806"/>
              <a:alphaOff val="0"/>
            </a:schemeClr>
          </a:effectRef>
          <a:fontRef idx="minor">
            <a:schemeClr val="lt1">
              <a:hueOff val="0"/>
              <a:satOff val="0"/>
              <a:lumOff val="0"/>
              <a:alphaOff val="0"/>
            </a:schemeClr>
          </a:fontRef>
        </p:style>
      </p:sp>
      <p:sp>
        <p:nvSpPr>
          <p:cNvPr id="25" name="Content Placeholder 2"/>
          <p:cNvSpPr txBox="1">
            <a:spLocks/>
          </p:cNvSpPr>
          <p:nvPr/>
        </p:nvSpPr>
        <p:spPr>
          <a:xfrm>
            <a:off x="2096476" y="4446096"/>
            <a:ext cx="1317333" cy="244852"/>
          </a:xfrm>
          <a:prstGeom prst="rect">
            <a:avLst/>
          </a:prstGeom>
          <a:solidFill>
            <a:schemeClr val="bg1">
              <a:lumMod val="50000"/>
              <a:alpha val="62000"/>
            </a:schemeClr>
          </a:solidFill>
        </p:spPr>
        <p:txBody>
          <a:bodyPr vert="horz" lIns="0" tIns="0" rIns="0" bIns="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None/>
            </a:pPr>
            <a:r>
              <a:rPr lang="en-US" sz="1400" b="0" dirty="0" smtClean="0">
                <a:solidFill>
                  <a:schemeClr val="bg1"/>
                </a:solidFill>
                <a:latin typeface="Avenir Next Condensed Demi Bold"/>
                <a:cs typeface="Avenir Next Condensed Demi Bold"/>
              </a:rPr>
              <a:t>Earthquakes</a:t>
            </a:r>
          </a:p>
        </p:txBody>
      </p:sp>
      <p:pic>
        <p:nvPicPr>
          <p:cNvPr id="26" name="Picture 25"/>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219803" y="3561999"/>
            <a:ext cx="1324469" cy="1149879"/>
          </a:xfrm>
          <a:prstGeom prst="roundRect">
            <a:avLst/>
          </a:prstGeom>
        </p:spPr>
      </p:pic>
      <p:sp>
        <p:nvSpPr>
          <p:cNvPr id="27" name="Content Placeholder 2"/>
          <p:cNvSpPr txBox="1">
            <a:spLocks/>
          </p:cNvSpPr>
          <p:nvPr/>
        </p:nvSpPr>
        <p:spPr>
          <a:xfrm>
            <a:off x="215270" y="4407611"/>
            <a:ext cx="1329001" cy="282702"/>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Carbon Capture</a:t>
            </a:r>
          </a:p>
        </p:txBody>
      </p:sp>
      <p:sp>
        <p:nvSpPr>
          <p:cNvPr id="43" name="Content Placeholder 2"/>
          <p:cNvSpPr txBox="1">
            <a:spLocks/>
          </p:cNvSpPr>
          <p:nvPr/>
        </p:nvSpPr>
        <p:spPr>
          <a:xfrm>
            <a:off x="7459596" y="4407611"/>
            <a:ext cx="1305228" cy="2597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Nuclei </a:t>
            </a:r>
          </a:p>
        </p:txBody>
      </p:sp>
      <p:sp>
        <p:nvSpPr>
          <p:cNvPr id="45" name="Text Placeholder 2"/>
          <p:cNvSpPr>
            <a:spLocks noGrp="1"/>
          </p:cNvSpPr>
          <p:nvPr>
            <p:ph type="body" sz="quarter" idx="13"/>
          </p:nvPr>
        </p:nvSpPr>
        <p:spPr>
          <a:xfrm>
            <a:off x="155989" y="5490130"/>
            <a:ext cx="8835087" cy="714697"/>
          </a:xfrm>
        </p:spPr>
        <p:txBody>
          <a:bodyPr/>
          <a:lstStyle/>
          <a:p>
            <a:pPr lvl="1"/>
            <a:r>
              <a:rPr lang="en-US" sz="1800" dirty="0"/>
              <a:t>Berkeley Lab has demonstrated unsurpassed ability to harness the power of advanced mathematics and computer science for high-impact science. </a:t>
            </a:r>
          </a:p>
        </p:txBody>
      </p:sp>
      <p:sp>
        <p:nvSpPr>
          <p:cNvPr id="46" name="Rectangle 45"/>
          <p:cNvSpPr/>
          <p:nvPr/>
        </p:nvSpPr>
        <p:spPr>
          <a:xfrm>
            <a:off x="7328138" y="2771847"/>
            <a:ext cx="1682817" cy="738664"/>
          </a:xfrm>
          <a:prstGeom prst="rect">
            <a:avLst/>
          </a:prstGeom>
        </p:spPr>
        <p:txBody>
          <a:bodyPr wrap="square">
            <a:spAutoFit/>
          </a:bodyPr>
          <a:lstStyle/>
          <a:p>
            <a:r>
              <a:rPr lang="en-US" sz="1400" dirty="0" smtClean="0">
                <a:solidFill>
                  <a:srgbClr val="1F497D"/>
                </a:solidFill>
                <a:latin typeface="Avenir Next Condensed Medium"/>
                <a:cs typeface="Avenir Next Condensed Medium"/>
              </a:rPr>
              <a:t>Defects, </a:t>
            </a:r>
            <a:r>
              <a:rPr lang="en-US" sz="1400" dirty="0">
                <a:solidFill>
                  <a:srgbClr val="1F497D"/>
                </a:solidFill>
                <a:latin typeface="Avenir Next Condensed Medium"/>
                <a:cs typeface="Avenir Next Condensed Medium"/>
              </a:rPr>
              <a:t>interfaces and disorder in </a:t>
            </a:r>
            <a:r>
              <a:rPr lang="en-US" sz="1400" dirty="0" smtClean="0">
                <a:solidFill>
                  <a:srgbClr val="1F497D"/>
                </a:solidFill>
                <a:latin typeface="Avenir Next Condensed Medium"/>
                <a:cs typeface="Avenir Next Condensed Medium"/>
              </a:rPr>
              <a:t>functional materials</a:t>
            </a:r>
            <a:endParaRPr lang="en-US" sz="1400" dirty="0">
              <a:solidFill>
                <a:srgbClr val="1F497D"/>
              </a:solidFill>
              <a:latin typeface="Avenir Next Condensed Medium"/>
              <a:cs typeface="Avenir Next Condensed Medium"/>
            </a:endParaRPr>
          </a:p>
        </p:txBody>
      </p:sp>
      <p:sp>
        <p:nvSpPr>
          <p:cNvPr id="47" name="Rectangle 46"/>
          <p:cNvSpPr/>
          <p:nvPr/>
        </p:nvSpPr>
        <p:spPr>
          <a:xfrm>
            <a:off x="5862635" y="2756718"/>
            <a:ext cx="1371672" cy="523220"/>
          </a:xfrm>
          <a:prstGeom prst="rect">
            <a:avLst/>
          </a:prstGeom>
        </p:spPr>
        <p:txBody>
          <a:bodyPr wrap="square">
            <a:spAutoFit/>
          </a:bodyPr>
          <a:lstStyle/>
          <a:p>
            <a:r>
              <a:rPr lang="en-US" sz="1400" dirty="0">
                <a:solidFill>
                  <a:srgbClr val="1F497D"/>
                </a:solidFill>
                <a:latin typeface="Avenir Next Condensed Medium"/>
                <a:cs typeface="Avenir Next Condensed Medium"/>
              </a:rPr>
              <a:t>G</a:t>
            </a:r>
            <a:r>
              <a:rPr lang="en-US" sz="1400" dirty="0" smtClean="0">
                <a:solidFill>
                  <a:srgbClr val="1F497D"/>
                </a:solidFill>
                <a:latin typeface="Avenir Next Condensed Medium"/>
                <a:cs typeface="Avenir Next Condensed Medium"/>
              </a:rPr>
              <a:t>ene clusters for </a:t>
            </a:r>
            <a:r>
              <a:rPr lang="en-US" sz="1400" dirty="0" err="1" smtClean="0">
                <a:solidFill>
                  <a:srgbClr val="1F497D"/>
                </a:solidFill>
                <a:latin typeface="Avenir Next Condensed Medium"/>
                <a:cs typeface="Avenir Next Condensed Medium"/>
              </a:rPr>
              <a:t>biomanufacturing</a:t>
            </a:r>
            <a:endParaRPr lang="en-US" sz="1400" dirty="0">
              <a:solidFill>
                <a:srgbClr val="1F497D"/>
              </a:solidFill>
              <a:latin typeface="Avenir Next Condensed Medium"/>
              <a:cs typeface="Avenir Next Condensed Medium"/>
            </a:endParaRPr>
          </a:p>
        </p:txBody>
      </p:sp>
      <p:sp>
        <p:nvSpPr>
          <p:cNvPr id="48" name="Rectangle 47"/>
          <p:cNvSpPr/>
          <p:nvPr/>
        </p:nvSpPr>
        <p:spPr>
          <a:xfrm>
            <a:off x="7459595" y="4721129"/>
            <a:ext cx="1442505" cy="738664"/>
          </a:xfrm>
          <a:prstGeom prst="rect">
            <a:avLst/>
          </a:prstGeom>
        </p:spPr>
        <p:txBody>
          <a:bodyPr wrap="square">
            <a:spAutoFit/>
          </a:bodyPr>
          <a:lstStyle/>
          <a:p>
            <a:r>
              <a:rPr lang="en-US" sz="1400" dirty="0">
                <a:solidFill>
                  <a:srgbClr val="1F497D"/>
                </a:solidFill>
                <a:latin typeface="Avenir Next Condensed Medium"/>
                <a:cs typeface="Avenir Next Condensed Medium"/>
              </a:rPr>
              <a:t>L</a:t>
            </a:r>
            <a:r>
              <a:rPr lang="en-US" sz="1400" dirty="0" smtClean="0">
                <a:solidFill>
                  <a:srgbClr val="1F497D"/>
                </a:solidFill>
                <a:latin typeface="Avenir Next Condensed Medium"/>
                <a:cs typeface="Avenir Next Condensed Medium"/>
              </a:rPr>
              <a:t>arge </a:t>
            </a:r>
            <a:r>
              <a:rPr lang="en-US" sz="1400" dirty="0">
                <a:solidFill>
                  <a:srgbClr val="1F497D"/>
                </a:solidFill>
                <a:latin typeface="Avenir Next Condensed Medium"/>
                <a:cs typeface="Avenir Next Condensed Medium"/>
              </a:rPr>
              <a:t>neutron-rich </a:t>
            </a:r>
            <a:r>
              <a:rPr lang="en-US" sz="1400" dirty="0" smtClean="0">
                <a:solidFill>
                  <a:srgbClr val="1F497D"/>
                </a:solidFill>
                <a:latin typeface="Avenir Next Condensed Medium"/>
                <a:cs typeface="Avenir Next Condensed Medium"/>
              </a:rPr>
              <a:t>nuclei and nuclear binding</a:t>
            </a:r>
            <a:endParaRPr lang="en-US" sz="1400" dirty="0">
              <a:solidFill>
                <a:srgbClr val="1F497D"/>
              </a:solidFill>
              <a:latin typeface="Avenir Next Condensed Medium"/>
              <a:cs typeface="Avenir Next Condensed Medium"/>
            </a:endParaRPr>
          </a:p>
        </p:txBody>
      </p:sp>
      <p:sp>
        <p:nvSpPr>
          <p:cNvPr id="49" name="Rectangle 48"/>
          <p:cNvSpPr/>
          <p:nvPr/>
        </p:nvSpPr>
        <p:spPr>
          <a:xfrm>
            <a:off x="219803" y="2742316"/>
            <a:ext cx="1361969" cy="523220"/>
          </a:xfrm>
          <a:prstGeom prst="rect">
            <a:avLst/>
          </a:prstGeom>
        </p:spPr>
        <p:txBody>
          <a:bodyPr wrap="square">
            <a:spAutoFit/>
          </a:bodyPr>
          <a:lstStyle/>
          <a:p>
            <a:r>
              <a:rPr lang="en-US" sz="1400" dirty="0">
                <a:solidFill>
                  <a:srgbClr val="1F497D"/>
                </a:solidFill>
                <a:latin typeface="Avenir Next Condensed Medium"/>
                <a:cs typeface="Avenir Next Condensed Medium"/>
              </a:rPr>
              <a:t>A</a:t>
            </a:r>
            <a:r>
              <a:rPr lang="en-US" sz="1400" dirty="0" smtClean="0">
                <a:solidFill>
                  <a:srgbClr val="1F497D"/>
                </a:solidFill>
                <a:latin typeface="Avenir Next Condensed Medium"/>
                <a:cs typeface="Avenir Next Condensed Medium"/>
              </a:rPr>
              <a:t> </a:t>
            </a:r>
            <a:r>
              <a:rPr lang="en-US" sz="1400" dirty="0">
                <a:solidFill>
                  <a:srgbClr val="1F497D"/>
                </a:solidFill>
                <a:latin typeface="Avenir Next Condensed Medium"/>
                <a:cs typeface="Avenir Next Condensed Medium"/>
              </a:rPr>
              <a:t>1 </a:t>
            </a:r>
            <a:r>
              <a:rPr lang="en-US" sz="1400" dirty="0" err="1">
                <a:solidFill>
                  <a:srgbClr val="1F497D"/>
                </a:solidFill>
                <a:latin typeface="Avenir Next Condensed Medium"/>
                <a:cs typeface="Avenir Next Condensed Medium"/>
              </a:rPr>
              <a:t>TeV</a:t>
            </a:r>
            <a:r>
              <a:rPr lang="en-US" sz="1400" dirty="0">
                <a:solidFill>
                  <a:srgbClr val="1F497D"/>
                </a:solidFill>
                <a:latin typeface="Avenir Next Condensed Medium"/>
                <a:cs typeface="Avenir Next Condensed Medium"/>
              </a:rPr>
              <a:t> electron-positron </a:t>
            </a:r>
            <a:r>
              <a:rPr lang="en-US" sz="1400" dirty="0" smtClean="0">
                <a:solidFill>
                  <a:srgbClr val="1F497D"/>
                </a:solidFill>
                <a:latin typeface="Avenir Next Condensed Medium"/>
                <a:cs typeface="Avenir Next Condensed Medium"/>
              </a:rPr>
              <a:t>collider</a:t>
            </a:r>
            <a:endParaRPr lang="en-US" sz="1400" dirty="0">
              <a:solidFill>
                <a:srgbClr val="1F497D"/>
              </a:solidFill>
              <a:latin typeface="Avenir Next Condensed Medium"/>
              <a:cs typeface="Avenir Next Condensed Medium"/>
            </a:endParaRPr>
          </a:p>
        </p:txBody>
      </p:sp>
      <p:sp>
        <p:nvSpPr>
          <p:cNvPr id="50" name="Rectangle 49"/>
          <p:cNvSpPr/>
          <p:nvPr/>
        </p:nvSpPr>
        <p:spPr>
          <a:xfrm>
            <a:off x="2036027" y="2756718"/>
            <a:ext cx="1486459" cy="738664"/>
          </a:xfrm>
          <a:prstGeom prst="rect">
            <a:avLst/>
          </a:prstGeom>
        </p:spPr>
        <p:txBody>
          <a:bodyPr wrap="square">
            <a:spAutoFit/>
          </a:bodyPr>
          <a:lstStyle/>
          <a:p>
            <a:r>
              <a:rPr lang="en-US" sz="1400" dirty="0" smtClean="0">
                <a:solidFill>
                  <a:srgbClr val="1F497D"/>
                </a:solidFill>
                <a:latin typeface="Avenir Next Condensed Medium"/>
                <a:cs typeface="Avenir Next Condensed Medium"/>
              </a:rPr>
              <a:t> Geo-mechanical chemical </a:t>
            </a:r>
            <a:r>
              <a:rPr lang="en-US" sz="1400" dirty="0">
                <a:solidFill>
                  <a:srgbClr val="1F497D"/>
                </a:solidFill>
                <a:latin typeface="Avenir Next Condensed Medium"/>
                <a:cs typeface="Avenir Next Condensed Medium"/>
              </a:rPr>
              <a:t>evolution </a:t>
            </a:r>
            <a:r>
              <a:rPr lang="en-US" sz="1400" dirty="0" smtClean="0">
                <a:solidFill>
                  <a:srgbClr val="1F497D"/>
                </a:solidFill>
                <a:latin typeface="Avenir Next Condensed Medium"/>
                <a:cs typeface="Avenir Next Condensed Medium"/>
              </a:rPr>
              <a:t>of fracking</a:t>
            </a:r>
            <a:endParaRPr lang="en-US" sz="1400" dirty="0">
              <a:solidFill>
                <a:srgbClr val="1F497D"/>
              </a:solidFill>
              <a:latin typeface="Avenir Next Condensed Medium"/>
              <a:cs typeface="Avenir Next Condensed Medium"/>
            </a:endParaRPr>
          </a:p>
        </p:txBody>
      </p:sp>
      <p:sp>
        <p:nvSpPr>
          <p:cNvPr id="51" name="Rectangle 50"/>
          <p:cNvSpPr/>
          <p:nvPr/>
        </p:nvSpPr>
        <p:spPr>
          <a:xfrm>
            <a:off x="3907482" y="2742316"/>
            <a:ext cx="1427017" cy="523220"/>
          </a:xfrm>
          <a:prstGeom prst="rect">
            <a:avLst/>
          </a:prstGeom>
        </p:spPr>
        <p:txBody>
          <a:bodyPr wrap="square">
            <a:spAutoFit/>
          </a:bodyPr>
          <a:lstStyle/>
          <a:p>
            <a:r>
              <a:rPr lang="en-US" sz="1400" i="1" dirty="0" smtClean="0">
                <a:solidFill>
                  <a:srgbClr val="1F497D"/>
                </a:solidFill>
                <a:latin typeface="Avenir Next Condensed Medium"/>
                <a:cs typeface="Avenir Next Condensed Medium"/>
              </a:rPr>
              <a:t> </a:t>
            </a:r>
            <a:r>
              <a:rPr lang="en-US" sz="1400" dirty="0">
                <a:solidFill>
                  <a:srgbClr val="1F497D"/>
                </a:solidFill>
                <a:latin typeface="Avenir Next Condensed Medium"/>
                <a:cs typeface="Avenir Next Condensed Medium"/>
              </a:rPr>
              <a:t>S</a:t>
            </a:r>
            <a:r>
              <a:rPr lang="en-US" sz="1400" dirty="0" smtClean="0">
                <a:solidFill>
                  <a:srgbClr val="1F497D"/>
                </a:solidFill>
                <a:latin typeface="Avenir Next Condensed Medium"/>
                <a:cs typeface="Avenir Next Condensed Medium"/>
              </a:rPr>
              <a:t>ource of heaviest elements</a:t>
            </a:r>
            <a:endParaRPr lang="en-US" sz="1400" dirty="0">
              <a:solidFill>
                <a:srgbClr val="1F497D"/>
              </a:solidFill>
              <a:latin typeface="Avenir Next Condensed Medium"/>
              <a:cs typeface="Avenir Next Condensed Medium"/>
            </a:endParaRPr>
          </a:p>
        </p:txBody>
      </p:sp>
      <p:sp>
        <p:nvSpPr>
          <p:cNvPr id="52" name="Rectangle 51"/>
          <p:cNvSpPr/>
          <p:nvPr/>
        </p:nvSpPr>
        <p:spPr>
          <a:xfrm>
            <a:off x="3907482" y="4751987"/>
            <a:ext cx="1547470" cy="523220"/>
          </a:xfrm>
          <a:prstGeom prst="rect">
            <a:avLst/>
          </a:prstGeom>
        </p:spPr>
        <p:txBody>
          <a:bodyPr wrap="square">
            <a:spAutoFit/>
          </a:bodyPr>
          <a:lstStyle/>
          <a:p>
            <a:r>
              <a:rPr lang="en-US" sz="1400" dirty="0">
                <a:solidFill>
                  <a:srgbClr val="1F497D"/>
                </a:solidFill>
                <a:latin typeface="Avenir Next Condensed Medium"/>
                <a:cs typeface="Avenir Next Condensed Medium"/>
              </a:rPr>
              <a:t>D</a:t>
            </a:r>
            <a:r>
              <a:rPr lang="en-US" sz="1400" dirty="0" smtClean="0">
                <a:solidFill>
                  <a:srgbClr val="1F497D"/>
                </a:solidFill>
                <a:latin typeface="Avenir Next Condensed Medium"/>
                <a:cs typeface="Avenir Next Condensed Medium"/>
              </a:rPr>
              <a:t>ark </a:t>
            </a:r>
            <a:r>
              <a:rPr lang="en-US" sz="1400" dirty="0">
                <a:solidFill>
                  <a:srgbClr val="1F497D"/>
                </a:solidFill>
                <a:latin typeface="Avenir Next Condensed Medium"/>
                <a:cs typeface="Avenir Next Condensed Medium"/>
              </a:rPr>
              <a:t>energy equation of </a:t>
            </a:r>
            <a:r>
              <a:rPr lang="en-US" sz="1400" dirty="0" smtClean="0">
                <a:solidFill>
                  <a:srgbClr val="1F497D"/>
                </a:solidFill>
                <a:latin typeface="Avenir Next Condensed Medium"/>
                <a:cs typeface="Avenir Next Condensed Medium"/>
              </a:rPr>
              <a:t>state</a:t>
            </a:r>
            <a:endParaRPr lang="en-US" sz="1400" dirty="0">
              <a:solidFill>
                <a:srgbClr val="1F497D"/>
              </a:solidFill>
              <a:latin typeface="Avenir Next Condensed Medium"/>
              <a:cs typeface="Avenir Next Condensed Medium"/>
            </a:endParaRPr>
          </a:p>
        </p:txBody>
      </p:sp>
      <p:sp>
        <p:nvSpPr>
          <p:cNvPr id="53" name="Rectangle 52"/>
          <p:cNvSpPr/>
          <p:nvPr/>
        </p:nvSpPr>
        <p:spPr>
          <a:xfrm>
            <a:off x="155989" y="4729992"/>
            <a:ext cx="1438575" cy="523220"/>
          </a:xfrm>
          <a:prstGeom prst="rect">
            <a:avLst/>
          </a:prstGeom>
        </p:spPr>
        <p:txBody>
          <a:bodyPr wrap="square">
            <a:spAutoFit/>
          </a:bodyPr>
          <a:lstStyle/>
          <a:p>
            <a:r>
              <a:rPr lang="en-US" sz="1400" dirty="0" smtClean="0">
                <a:solidFill>
                  <a:srgbClr val="1F497D"/>
                </a:solidFill>
                <a:latin typeface="Avenir Next Condensed Medium"/>
                <a:cs typeface="Avenir Next Condensed Medium"/>
              </a:rPr>
              <a:t>1MWe </a:t>
            </a:r>
            <a:r>
              <a:rPr lang="en-US" sz="1400" dirty="0">
                <a:solidFill>
                  <a:srgbClr val="1F497D"/>
                </a:solidFill>
                <a:latin typeface="Avenir Next Condensed Medium"/>
                <a:cs typeface="Avenir Next Condensed Medium"/>
              </a:rPr>
              <a:t>chemical </a:t>
            </a:r>
            <a:r>
              <a:rPr lang="en-US" sz="1400" dirty="0" smtClean="0">
                <a:solidFill>
                  <a:srgbClr val="1F497D"/>
                </a:solidFill>
                <a:latin typeface="Avenir Next Condensed Medium"/>
                <a:cs typeface="Avenir Next Condensed Medium"/>
              </a:rPr>
              <a:t>looping reactor</a:t>
            </a:r>
            <a:endParaRPr lang="en-US" sz="1400" dirty="0">
              <a:solidFill>
                <a:srgbClr val="1F497D"/>
              </a:solidFill>
              <a:latin typeface="Avenir Next Condensed Medium"/>
              <a:cs typeface="Avenir Next Condensed Medium"/>
            </a:endParaRPr>
          </a:p>
        </p:txBody>
      </p:sp>
      <p:sp>
        <p:nvSpPr>
          <p:cNvPr id="54" name="Rectangle 53"/>
          <p:cNvSpPr/>
          <p:nvPr/>
        </p:nvSpPr>
        <p:spPr>
          <a:xfrm>
            <a:off x="1976614" y="4751987"/>
            <a:ext cx="1693265" cy="523220"/>
          </a:xfrm>
          <a:prstGeom prst="rect">
            <a:avLst/>
          </a:prstGeom>
        </p:spPr>
        <p:txBody>
          <a:bodyPr wrap="square">
            <a:spAutoFit/>
          </a:bodyPr>
          <a:lstStyle/>
          <a:p>
            <a:r>
              <a:rPr lang="en-US" sz="1400" dirty="0">
                <a:solidFill>
                  <a:srgbClr val="1F497D"/>
                </a:solidFill>
                <a:latin typeface="Avenir Next Condensed Medium"/>
                <a:cs typeface="Avenir Next Condensed Medium"/>
              </a:rPr>
              <a:t>R</a:t>
            </a:r>
            <a:r>
              <a:rPr lang="en-US" sz="1400" dirty="0" smtClean="0">
                <a:solidFill>
                  <a:srgbClr val="1F497D"/>
                </a:solidFill>
                <a:latin typeface="Avenir Next Condensed Medium"/>
                <a:cs typeface="Avenir Next Condensed Medium"/>
              </a:rPr>
              <a:t>egional</a:t>
            </a:r>
            <a:r>
              <a:rPr lang="en-US" sz="1400" dirty="0">
                <a:solidFill>
                  <a:srgbClr val="1F497D"/>
                </a:solidFill>
                <a:latin typeface="Avenir Next Condensed Medium"/>
                <a:cs typeface="Avenir Next Condensed Medium"/>
              </a:rPr>
              <a:t>-scale model </a:t>
            </a:r>
            <a:r>
              <a:rPr lang="en-US" sz="1400" dirty="0" smtClean="0">
                <a:solidFill>
                  <a:srgbClr val="1F497D"/>
                </a:solidFill>
                <a:latin typeface="Avenir Next Condensed Medium"/>
                <a:cs typeface="Avenir Next Condensed Medium"/>
              </a:rPr>
              <a:t>to simulate structures </a:t>
            </a:r>
            <a:endParaRPr lang="en-US" sz="1400" dirty="0">
              <a:solidFill>
                <a:srgbClr val="1F497D"/>
              </a:solidFill>
              <a:latin typeface="Avenir Next Condensed Medium"/>
              <a:cs typeface="Avenir Next Condensed Medium"/>
            </a:endParaRPr>
          </a:p>
        </p:txBody>
      </p:sp>
      <p:sp>
        <p:nvSpPr>
          <p:cNvPr id="55" name="Rectangle 54"/>
          <p:cNvSpPr/>
          <p:nvPr/>
        </p:nvSpPr>
        <p:spPr>
          <a:xfrm>
            <a:off x="5850120" y="4751466"/>
            <a:ext cx="1609475" cy="738664"/>
          </a:xfrm>
          <a:prstGeom prst="rect">
            <a:avLst/>
          </a:prstGeom>
        </p:spPr>
        <p:txBody>
          <a:bodyPr wrap="square">
            <a:spAutoFit/>
          </a:bodyPr>
          <a:lstStyle/>
          <a:p>
            <a:r>
              <a:rPr lang="en-US" sz="1400" dirty="0" smtClean="0">
                <a:solidFill>
                  <a:srgbClr val="1F497D"/>
                </a:solidFill>
                <a:latin typeface="Avenir Next Condensed Medium"/>
                <a:cs typeface="Avenir Next Condensed Medium"/>
              </a:rPr>
              <a:t>Catalytic </a:t>
            </a:r>
            <a:r>
              <a:rPr lang="en-US" sz="1400" dirty="0">
                <a:solidFill>
                  <a:srgbClr val="1F497D"/>
                </a:solidFill>
                <a:latin typeface="Avenir Next Condensed Medium"/>
                <a:cs typeface="Avenir Next Condensed Medium"/>
              </a:rPr>
              <a:t>conversion of biomass-</a:t>
            </a:r>
            <a:r>
              <a:rPr lang="en-US" sz="1400" dirty="0" smtClean="0">
                <a:solidFill>
                  <a:srgbClr val="1F497D"/>
                </a:solidFill>
                <a:latin typeface="Avenir Next Condensed Medium"/>
                <a:cs typeface="Avenir Next Condensed Medium"/>
              </a:rPr>
              <a:t>derived intermediates</a:t>
            </a:r>
            <a:endParaRPr lang="en-US" sz="1400" dirty="0">
              <a:solidFill>
                <a:srgbClr val="1F497D"/>
              </a:solidFill>
              <a:latin typeface="Avenir Next Condensed Medium"/>
              <a:cs typeface="Avenir Next Condensed Medium"/>
            </a:endParaRPr>
          </a:p>
        </p:txBody>
      </p:sp>
    </p:spTree>
    <p:extLst>
      <p:ext uri="{BB962C8B-B14F-4D97-AF65-F5344CB8AC3E}">
        <p14:creationId xmlns:p14="http://schemas.microsoft.com/office/powerpoint/2010/main" val="228444775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smtClean="0"/>
              <a:t>Former cosmology breakthrough (Nobel prize)</a:t>
            </a:r>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8</a:t>
            </a:fld>
            <a:r>
              <a:rPr lang="en-US"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pic>
        <p:nvPicPr>
          <p:cNvPr id="7" name="Content Placeholder 6"/>
          <p:cNvPicPr>
            <a:picLocks noGrp="1" noChangeAspect="1"/>
          </p:cNvPicPr>
          <p:nvPr>
            <p:ph idx="4294967295"/>
          </p:nvPr>
        </p:nvPicPr>
        <p:blipFill>
          <a:blip r:embed="rId3" cstate="screen">
            <a:extLst>
              <a:ext uri="{28A0092B-C50C-407E-A947-70E740481C1C}">
                <a14:useLocalDpi xmlns:a14="http://schemas.microsoft.com/office/drawing/2010/main"/>
              </a:ext>
            </a:extLst>
          </a:blip>
          <a:srcRect/>
          <a:stretch>
            <a:fillRect/>
          </a:stretch>
        </p:blipFill>
        <p:spPr>
          <a:xfrm>
            <a:off x="0" y="945022"/>
            <a:ext cx="9144000" cy="5367514"/>
          </a:xfrm>
        </p:spPr>
      </p:pic>
    </p:spTree>
    <p:extLst>
      <p:ext uri="{BB962C8B-B14F-4D97-AF65-F5344CB8AC3E}">
        <p14:creationId xmlns:p14="http://schemas.microsoft.com/office/powerpoint/2010/main" val="168124519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smtClean="0"/>
              <a:t>More accurate way to measure</a:t>
            </a:r>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9</a:t>
            </a:fld>
            <a:r>
              <a:rPr lang="en-US"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pic>
        <p:nvPicPr>
          <p:cNvPr id="6" name="Picture 5"/>
          <p:cNvPicPr>
            <a:picLocks noChangeAspect="1"/>
          </p:cNvPicPr>
          <p:nvPr/>
        </p:nvPicPr>
        <p:blipFill>
          <a:blip r:embed="rId2"/>
          <a:stretch>
            <a:fillRect/>
          </a:stretch>
        </p:blipFill>
        <p:spPr>
          <a:xfrm>
            <a:off x="0" y="946262"/>
            <a:ext cx="7057263" cy="5341066"/>
          </a:xfrm>
          <a:prstGeom prst="rect">
            <a:avLst/>
          </a:prstGeom>
        </p:spPr>
      </p:pic>
      <p:sp>
        <p:nvSpPr>
          <p:cNvPr id="2" name="Rectangle 1"/>
          <p:cNvSpPr/>
          <p:nvPr/>
        </p:nvSpPr>
        <p:spPr>
          <a:xfrm>
            <a:off x="6939425" y="946262"/>
            <a:ext cx="2204576" cy="5341066"/>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r>
              <a:rPr lang="en-US" sz="1400" dirty="0" smtClean="0"/>
              <a:t>Image: </a:t>
            </a:r>
            <a:r>
              <a:rPr lang="en-US" sz="1400" dirty="0" err="1" smtClean="0"/>
              <a:t>wikipedia</a:t>
            </a:r>
            <a:endParaRPr lang="en-US" sz="1400" dirty="0"/>
          </a:p>
        </p:txBody>
      </p:sp>
    </p:spTree>
    <p:extLst>
      <p:ext uri="{BB962C8B-B14F-4D97-AF65-F5344CB8AC3E}">
        <p14:creationId xmlns:p14="http://schemas.microsoft.com/office/powerpoint/2010/main" val="275352589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dirty="0" smtClean="0"/>
              <a:t>Recent cosmology </a:t>
            </a:r>
            <a:r>
              <a:rPr lang="en-US" dirty="0"/>
              <a:t>b</a:t>
            </a:r>
            <a:r>
              <a:rPr lang="en-US" dirty="0" smtClean="0"/>
              <a:t>reakthrough in observation</a:t>
            </a:r>
            <a:endParaRPr lang="en-US" dirty="0"/>
          </a:p>
        </p:txBody>
      </p:sp>
      <p:sp>
        <p:nvSpPr>
          <p:cNvPr id="12" name="TextBox 11"/>
          <p:cNvSpPr txBox="1"/>
          <p:nvPr/>
        </p:nvSpPr>
        <p:spPr>
          <a:xfrm>
            <a:off x="4831485" y="6004794"/>
            <a:ext cx="4058908" cy="253916"/>
          </a:xfrm>
          <a:prstGeom prst="rect">
            <a:avLst/>
          </a:prstGeom>
          <a:noFill/>
        </p:spPr>
        <p:txBody>
          <a:bodyPr wrap="square" rtlCol="0">
            <a:spAutoFit/>
          </a:bodyPr>
          <a:lstStyle/>
          <a:p>
            <a:pPr algn="ctr"/>
            <a:r>
              <a:rPr lang="en-US" sz="1050" i="1" dirty="0" err="1" smtClean="0"/>
              <a:t>A.Goobar</a:t>
            </a:r>
            <a:r>
              <a:rPr lang="en-US" sz="1050" i="1" dirty="0" smtClean="0"/>
              <a:t>, et al, Science. 2017</a:t>
            </a:r>
            <a:endParaRPr lang="en-US" sz="1050" i="1" dirty="0"/>
          </a:p>
        </p:txBody>
      </p:sp>
      <p:sp>
        <p:nvSpPr>
          <p:cNvPr id="13" name="TextBox 12"/>
          <p:cNvSpPr txBox="1"/>
          <p:nvPr/>
        </p:nvSpPr>
        <p:spPr>
          <a:xfrm>
            <a:off x="633646" y="5479702"/>
            <a:ext cx="8145919" cy="523220"/>
          </a:xfrm>
          <a:prstGeom prst="rect">
            <a:avLst/>
          </a:prstGeom>
          <a:noFill/>
        </p:spPr>
        <p:txBody>
          <a:bodyPr wrap="square" rtlCol="0">
            <a:spAutoFit/>
          </a:bodyPr>
          <a:lstStyle/>
          <a:p>
            <a:r>
              <a:rPr lang="en-US" sz="1400" b="1" i="1" dirty="0"/>
              <a:t>This composite image shows the gravitationally lensed type </a:t>
            </a:r>
            <a:r>
              <a:rPr lang="en-US" sz="1400" b="1" i="1" dirty="0" err="1"/>
              <a:t>Ia</a:t>
            </a:r>
            <a:r>
              <a:rPr lang="en-US" sz="1400" b="1" i="1" dirty="0"/>
              <a:t> supernova iPTF16geu, </a:t>
            </a:r>
            <a:r>
              <a:rPr lang="en-US" sz="1400" b="1" i="1" dirty="0" smtClean="0"/>
              <a:t>about 4 billion light years away as </a:t>
            </a:r>
            <a:r>
              <a:rPr lang="en-US" sz="1400" b="1" i="1" dirty="0"/>
              <a:t>seen with different telescopes. </a:t>
            </a:r>
            <a:r>
              <a:rPr lang="en-US" sz="1400" b="1" i="1" dirty="0" smtClean="0"/>
              <a:t>Image credit: Joel Johansson, Stockholm University</a:t>
            </a:r>
            <a:endParaRPr lang="en-US" sz="1400" b="1" i="1" dirty="0"/>
          </a:p>
        </p:txBody>
      </p:sp>
      <p:sp>
        <p:nvSpPr>
          <p:cNvPr id="7" name="Rectangle 6"/>
          <p:cNvSpPr/>
          <p:nvPr/>
        </p:nvSpPr>
        <p:spPr>
          <a:xfrm>
            <a:off x="4479666" y="3244334"/>
            <a:ext cx="2835533" cy="369332"/>
          </a:xfrm>
          <a:prstGeom prst="rect">
            <a:avLst/>
          </a:prstGeom>
        </p:spPr>
        <p:txBody>
          <a:bodyPr wrap="square">
            <a:spAutoFit/>
          </a:bodyPr>
          <a:lstStyle/>
          <a:p>
            <a:r>
              <a:rPr lang="en-US" dirty="0"/>
              <a:t> </a:t>
            </a:r>
          </a:p>
        </p:txBody>
      </p:sp>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53400" y="6305260"/>
            <a:ext cx="626165" cy="533400"/>
          </a:xfrm>
          <a:prstGeom prst="rect">
            <a:avLst/>
          </a:prstGeom>
        </p:spPr>
      </p:pic>
      <p:pic>
        <p:nvPicPr>
          <p:cNvPr id="16" name="Picture 1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926136"/>
            <a:ext cx="9144000" cy="6059658"/>
          </a:xfrm>
          <a:prstGeom prst="rect">
            <a:avLst/>
          </a:prstGeom>
        </p:spPr>
      </p:pic>
      <p:sp>
        <p:nvSpPr>
          <p:cNvPr id="17" name="Footer Placeholder 16"/>
          <p:cNvSpPr>
            <a:spLocks noGrp="1"/>
          </p:cNvSpPr>
          <p:nvPr>
            <p:ph type="ftr" sz="quarter" idx="11"/>
          </p:nvPr>
        </p:nvSpPr>
        <p:spPr/>
        <p:txBody>
          <a:bodyPr/>
          <a:lstStyle/>
          <a:p>
            <a:r>
              <a:rPr lang="en-US" smtClean="0"/>
              <a:t>Exascale Science</a:t>
            </a:r>
            <a:endParaRPr lang="en-US" dirty="0"/>
          </a:p>
        </p:txBody>
      </p:sp>
      <p:sp>
        <p:nvSpPr>
          <p:cNvPr id="18" name="Slide Number Placeholder 17"/>
          <p:cNvSpPr>
            <a:spLocks noGrp="1"/>
          </p:cNvSpPr>
          <p:nvPr>
            <p:ph type="sldNum" sz="quarter" idx="10"/>
          </p:nvPr>
        </p:nvSpPr>
        <p:spPr/>
        <p:txBody>
          <a:bodyPr/>
          <a:lstStyle/>
          <a:p>
            <a:r>
              <a:rPr lang="en-US" smtClean="0"/>
              <a:t>- </a:t>
            </a:r>
            <a:fld id="{D174BAF6-F8F2-EF4F-936C-8DF63288C82F}" type="slidenum">
              <a:rPr lang="en-US" smtClean="0"/>
              <a:pPr/>
              <a:t>10</a:t>
            </a:fld>
            <a:r>
              <a:rPr lang="en-US" smtClean="0"/>
              <a:t> -</a:t>
            </a:r>
            <a:endParaRPr lang="en-US" dirty="0"/>
          </a:p>
        </p:txBody>
      </p:sp>
    </p:spTree>
    <p:extLst>
      <p:ext uri="{BB962C8B-B14F-4D97-AF65-F5344CB8AC3E}">
        <p14:creationId xmlns:p14="http://schemas.microsoft.com/office/powerpoint/2010/main" val="343284326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 name="Shape 72"/>
          <p:cNvSpPr/>
          <p:nvPr/>
        </p:nvSpPr>
        <p:spPr>
          <a:xfrm>
            <a:off x="355600" y="178594"/>
            <a:ext cx="8648700" cy="526852"/>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lstStyle>
            <a:lvl1pPr defTabSz="596900">
              <a:defRPr sz="3400">
                <a:solidFill>
                  <a:srgbClr val="005493"/>
                </a:solidFill>
                <a:latin typeface="Arial Bold"/>
                <a:ea typeface="Arial Bold"/>
                <a:cs typeface="Arial Bold"/>
                <a:sym typeface="Arial Bold"/>
              </a:defRPr>
            </a:lvl1pPr>
          </a:lstStyle>
          <a:p>
            <a:pPr lvl="0">
              <a:defRPr sz="1800">
                <a:solidFill>
                  <a:srgbClr val="000000"/>
                </a:solidFill>
              </a:defRPr>
            </a:pPr>
            <a:r>
              <a:rPr lang="en-US" sz="3200" dirty="0" smtClean="0">
                <a:solidFill>
                  <a:schemeClr val="bg1"/>
                </a:solidFill>
                <a:latin typeface="Helvetica Neue Bold Condensed"/>
                <a:cs typeface="Helvetica Neue Bold Condensed"/>
              </a:rPr>
              <a:t>Cosmology observations drive simulations</a:t>
            </a:r>
            <a:endParaRPr sz="3200" dirty="0">
              <a:solidFill>
                <a:schemeClr val="bg1"/>
              </a:solidFill>
              <a:latin typeface="Helvetica Neue Bold Condensed"/>
              <a:cs typeface="Helvetica Neue Bold Condensed"/>
            </a:endParaRPr>
          </a:p>
        </p:txBody>
      </p:sp>
      <p:sp>
        <p:nvSpPr>
          <p:cNvPr id="73" name="Shape 73"/>
          <p:cNvSpPr/>
          <p:nvPr/>
        </p:nvSpPr>
        <p:spPr>
          <a:xfrm flipH="1">
            <a:off x="1137966" y="6747687"/>
            <a:ext cx="6966971" cy="107157"/>
          </a:xfrm>
          <a:prstGeom prst="rect">
            <a:avLst/>
          </a:prstGeom>
          <a:gradFill>
            <a:gsLst>
              <a:gs pos="0">
                <a:srgbClr val="005493">
                  <a:alpha val="33000"/>
                </a:srgbClr>
              </a:gs>
              <a:gs pos="40932">
                <a:srgbClr val="5156B0">
                  <a:alpha val="28875"/>
                </a:srgbClr>
              </a:gs>
              <a:gs pos="52331">
                <a:srgbClr val="9294CB">
                  <a:alpha val="24750"/>
                </a:srgbClr>
              </a:gs>
              <a:gs pos="65803">
                <a:srgbClr val="7376BE">
                  <a:alpha val="26812"/>
                </a:srgbClr>
              </a:gs>
              <a:gs pos="83937">
                <a:srgbClr val="CBCCE6">
                  <a:alpha val="20625"/>
                </a:srgbClr>
              </a:gs>
              <a:gs pos="100000">
                <a:srgbClr val="FFFFFF">
                  <a:alpha val="16500"/>
                </a:srgbClr>
              </a:gs>
            </a:gsLst>
            <a:lin ang="6180000"/>
          </a:gradFill>
          <a:ln w="12700">
            <a:miter lim="400000"/>
          </a:ln>
        </p:spPr>
        <p:txBody>
          <a:bodyPr lIns="26789" tIns="26789" rIns="26789" bIns="26789" anchor="ctr"/>
          <a:lstStyle/>
          <a:p>
            <a:pPr defTabSz="321457">
              <a:lnSpc>
                <a:spcPts val="3516"/>
              </a:lnSpc>
              <a:tabLst>
                <a:tab pos="750067" algn="l"/>
              </a:tabLst>
              <a:defRPr>
                <a:effectLst>
                  <a:outerShdw blurRad="38100" dist="12700" dir="5400000" rotWithShape="0">
                    <a:srgbClr val="000000">
                      <a:alpha val="50000"/>
                    </a:srgbClr>
                  </a:outerShdw>
                </a:effectLst>
              </a:defRPr>
            </a:pPr>
            <a:endParaRPr/>
          </a:p>
        </p:txBody>
      </p:sp>
      <p:sp>
        <p:nvSpPr>
          <p:cNvPr id="74" name="Shape 74"/>
          <p:cNvSpPr/>
          <p:nvPr/>
        </p:nvSpPr>
        <p:spPr>
          <a:xfrm>
            <a:off x="224670" y="1081830"/>
            <a:ext cx="8788400" cy="2068040"/>
          </a:xfrm>
          <a:prstGeom prst="rect">
            <a:avLst/>
          </a:prstGeom>
          <a:ln w="12700">
            <a:miter lim="400000"/>
          </a:ln>
          <a:extLst>
            <a:ext uri="{C572A759-6A51-4108-AA02-DFA0A04FC94B}">
              <ma14:wrappingTextBoxFlag xmlns:ma14="http://schemas.microsoft.com/office/mac/drawingml/2011/main" val="1"/>
            </a:ext>
          </a:extLst>
        </p:spPr>
        <p:txBody>
          <a:bodyPr lIns="25114" tIns="25114" rIns="25114" bIns="25114"/>
          <a:lstStyle/>
          <a:p>
            <a:pPr marL="378527" lvl="1" indent="-155293" defTabSz="295088">
              <a:spcBef>
                <a:spcPts val="844"/>
              </a:spcBef>
              <a:buClr>
                <a:srgbClr val="005493"/>
              </a:buClr>
              <a:buSzPct val="100000"/>
              <a:buChar char="•"/>
              <a:defRPr sz="1800"/>
            </a:pPr>
            <a:r>
              <a:rPr lang="en-US" sz="2039" b="1" dirty="0" smtClean="0">
                <a:solidFill>
                  <a:schemeClr val="accent1">
                    <a:lumMod val="60000"/>
                    <a:lumOff val="40000"/>
                  </a:schemeClr>
                </a:solidFill>
                <a:latin typeface="Arial Bold"/>
                <a:ea typeface="Arial Bold"/>
                <a:cs typeface="Arial Bold"/>
                <a:sym typeface="Arial Bold"/>
              </a:rPr>
              <a:t>Science</a:t>
            </a:r>
            <a:r>
              <a:rPr sz="2039" b="1" dirty="0" smtClean="0">
                <a:solidFill>
                  <a:schemeClr val="accent1">
                    <a:lumMod val="60000"/>
                    <a:lumOff val="40000"/>
                  </a:schemeClr>
                </a:solidFill>
                <a:latin typeface="Arial Bold"/>
                <a:ea typeface="Arial Bold"/>
                <a:cs typeface="Arial Bold"/>
                <a:sym typeface="Arial Bold"/>
              </a:rPr>
              <a:t>:</a:t>
            </a:r>
            <a:r>
              <a:rPr sz="2039" b="1" dirty="0" smtClean="0">
                <a:solidFill>
                  <a:srgbClr val="005493"/>
                </a:solidFill>
                <a:latin typeface="Arial Bold"/>
                <a:ea typeface="Arial Bold"/>
                <a:cs typeface="Arial Bold"/>
                <a:sym typeface="Arial Bold"/>
              </a:rPr>
              <a:t> </a:t>
            </a:r>
            <a:r>
              <a:rPr sz="2039" i="1" dirty="0" smtClean="0">
                <a:solidFill>
                  <a:srgbClr val="424242"/>
                </a:solidFill>
                <a:latin typeface="Arial"/>
                <a:ea typeface="Arial"/>
                <a:cs typeface="Arial"/>
                <a:sym typeface="Arial"/>
              </a:rPr>
              <a:t>Dark </a:t>
            </a:r>
            <a:r>
              <a:rPr sz="2039" i="1" dirty="0">
                <a:solidFill>
                  <a:srgbClr val="424242"/>
                </a:solidFill>
                <a:latin typeface="Arial"/>
                <a:ea typeface="Arial"/>
                <a:cs typeface="Arial"/>
                <a:sym typeface="Arial"/>
              </a:rPr>
              <a:t>Energy, Dark Matter, </a:t>
            </a:r>
            <a:r>
              <a:rPr sz="2039" i="1" dirty="0" smtClean="0">
                <a:solidFill>
                  <a:srgbClr val="424242"/>
                </a:solidFill>
                <a:latin typeface="Arial"/>
                <a:ea typeface="Arial"/>
                <a:cs typeface="Arial"/>
                <a:sym typeface="Arial"/>
              </a:rPr>
              <a:t>Gravitational </a:t>
            </a:r>
            <a:r>
              <a:rPr sz="2039" i="1" dirty="0">
                <a:solidFill>
                  <a:srgbClr val="424242"/>
                </a:solidFill>
                <a:latin typeface="Arial"/>
                <a:ea typeface="Arial"/>
                <a:cs typeface="Arial"/>
                <a:sym typeface="Arial"/>
              </a:rPr>
              <a:t>Waves, Neutrino </a:t>
            </a:r>
            <a:r>
              <a:rPr sz="2039" i="1" dirty="0" smtClean="0">
                <a:solidFill>
                  <a:srgbClr val="424242"/>
                </a:solidFill>
                <a:latin typeface="Arial"/>
                <a:ea typeface="Arial"/>
                <a:cs typeface="Arial"/>
                <a:sym typeface="Arial"/>
              </a:rPr>
              <a:t>Mas</a:t>
            </a:r>
            <a:r>
              <a:rPr lang="en-US" sz="2039" i="1" dirty="0" smtClean="0">
                <a:solidFill>
                  <a:srgbClr val="424242"/>
                </a:solidFill>
                <a:latin typeface="Arial"/>
                <a:ea typeface="Arial"/>
                <a:cs typeface="Arial"/>
                <a:sym typeface="Arial"/>
              </a:rPr>
              <a:t>s</a:t>
            </a:r>
          </a:p>
          <a:p>
            <a:pPr marL="378527" lvl="1" indent="-155293" defTabSz="295088">
              <a:spcBef>
                <a:spcPts val="844"/>
              </a:spcBef>
              <a:buClr>
                <a:srgbClr val="005493"/>
              </a:buClr>
              <a:buSzPct val="100000"/>
              <a:buChar char="•"/>
              <a:defRPr sz="1800"/>
            </a:pPr>
            <a:r>
              <a:rPr sz="2039" b="1" dirty="0" smtClean="0">
                <a:solidFill>
                  <a:srgbClr val="46A0D0"/>
                </a:solidFill>
                <a:latin typeface="Arial"/>
                <a:ea typeface="Arial"/>
                <a:cs typeface="Arial"/>
                <a:sym typeface="Arial"/>
              </a:rPr>
              <a:t>Computatio</a:t>
            </a:r>
            <a:r>
              <a:rPr lang="en-US" sz="2039" b="1" dirty="0" smtClean="0">
                <a:solidFill>
                  <a:srgbClr val="46A0D0"/>
                </a:solidFill>
                <a:latin typeface="Arial"/>
                <a:ea typeface="Arial"/>
                <a:cs typeface="Arial"/>
                <a:sym typeface="Arial"/>
              </a:rPr>
              <a:t>n: </a:t>
            </a:r>
            <a:r>
              <a:rPr sz="2039" dirty="0" smtClean="0">
                <a:solidFill>
                  <a:srgbClr val="424242"/>
                </a:solidFill>
                <a:latin typeface="Arial"/>
                <a:ea typeface="Arial"/>
                <a:cs typeface="Arial"/>
                <a:sym typeface="Arial"/>
              </a:rPr>
              <a:t>factor </a:t>
            </a:r>
            <a:r>
              <a:rPr sz="2039" dirty="0">
                <a:solidFill>
                  <a:srgbClr val="424242"/>
                </a:solidFill>
                <a:latin typeface="Arial"/>
                <a:ea typeface="Arial"/>
                <a:cs typeface="Arial"/>
                <a:sym typeface="Arial"/>
              </a:rPr>
              <a:t>of </a:t>
            </a:r>
            <a:r>
              <a:rPr sz="2039" b="1" dirty="0">
                <a:solidFill>
                  <a:srgbClr val="424242"/>
                </a:solidFill>
                <a:latin typeface="Arial"/>
                <a:ea typeface="Arial"/>
                <a:cs typeface="Arial"/>
                <a:sym typeface="Arial"/>
              </a:rPr>
              <a:t>X100</a:t>
            </a:r>
            <a:r>
              <a:rPr sz="2039" dirty="0">
                <a:solidFill>
                  <a:srgbClr val="424242"/>
                </a:solidFill>
                <a:latin typeface="Arial"/>
                <a:ea typeface="Arial"/>
                <a:cs typeface="Arial"/>
                <a:sym typeface="Arial"/>
              </a:rPr>
              <a:t> increase in science reach, order of magnitude improvement in modeling accuracy and predictability</a:t>
            </a:r>
          </a:p>
        </p:txBody>
      </p:sp>
      <p:sp>
        <p:nvSpPr>
          <p:cNvPr id="15" name="TextBox 14"/>
          <p:cNvSpPr txBox="1"/>
          <p:nvPr/>
        </p:nvSpPr>
        <p:spPr>
          <a:xfrm>
            <a:off x="4115993" y="6533501"/>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Salman </a:t>
            </a:r>
            <a:r>
              <a:rPr lang="en-US" sz="1200" dirty="0" err="1" smtClean="0">
                <a:solidFill>
                  <a:srgbClr val="FFFFFF"/>
                </a:solidFill>
              </a:rPr>
              <a:t>Habib</a:t>
            </a:r>
            <a:r>
              <a:rPr lang="en-US" sz="1200" dirty="0" smtClean="0">
                <a:solidFill>
                  <a:srgbClr val="FFFFFF"/>
                </a:solidFill>
              </a:rPr>
              <a:t> (ANL)</a:t>
            </a:r>
          </a:p>
        </p:txBody>
      </p:sp>
      <p:graphicFrame>
        <p:nvGraphicFramePr>
          <p:cNvPr id="2" name="Table 1"/>
          <p:cNvGraphicFramePr>
            <a:graphicFrameLocks noGrp="1"/>
          </p:cNvGraphicFramePr>
          <p:nvPr>
            <p:extLst>
              <p:ext uri="{D42A27DB-BD31-4B8C-83A1-F6EECF244321}">
                <p14:modId xmlns:p14="http://schemas.microsoft.com/office/powerpoint/2010/main" val="493169931"/>
              </p:ext>
            </p:extLst>
          </p:nvPr>
        </p:nvGraphicFramePr>
        <p:xfrm>
          <a:off x="-4" y="3803234"/>
          <a:ext cx="9144003" cy="2698462"/>
        </p:xfrm>
        <a:graphic>
          <a:graphicData uri="http://schemas.openxmlformats.org/drawingml/2006/table">
            <a:tbl>
              <a:tblPr firstRow="1" bandRow="1">
                <a:tableStyleId>{5C22544A-7EE6-4342-B048-85BDC9FD1C3A}</a:tableStyleId>
              </a:tblPr>
              <a:tblGrid>
                <a:gridCol w="831273"/>
                <a:gridCol w="831273"/>
                <a:gridCol w="831273"/>
                <a:gridCol w="831273"/>
                <a:gridCol w="831273"/>
                <a:gridCol w="831273"/>
                <a:gridCol w="831273"/>
                <a:gridCol w="831273"/>
                <a:gridCol w="831273"/>
                <a:gridCol w="831273"/>
                <a:gridCol w="831273"/>
              </a:tblGrid>
              <a:tr h="2149822">
                <a:tc>
                  <a:txBody>
                    <a:bodyPr/>
                    <a:lstStyle/>
                    <a:p>
                      <a:endParaRPr lang="en-US" b="0" i="0" dirty="0">
                        <a:solidFill>
                          <a:schemeClr val="tx1"/>
                        </a:solidFill>
                      </a:endParaRPr>
                    </a:p>
                  </a:txBody>
                  <a:tcPr>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smtClean="0">
                        <a:solidFill>
                          <a:schemeClr val="tx1"/>
                        </a:solidFill>
                      </a:endParaRPr>
                    </a:p>
                    <a:p>
                      <a:r>
                        <a:rPr lang="en-US" b="0" i="0" dirty="0" smtClean="0">
                          <a:solidFill>
                            <a:schemeClr val="tx1"/>
                          </a:solidFill>
                        </a:rPr>
                        <a:t>DES</a:t>
                      </a:r>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smtClean="0">
                        <a:solidFill>
                          <a:schemeClr val="tx1"/>
                        </a:solidFill>
                      </a:endParaRPr>
                    </a:p>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smtClean="0">
                        <a:solidFill>
                          <a:schemeClr val="tx1"/>
                        </a:solidFill>
                      </a:endParaRPr>
                    </a:p>
                    <a:p>
                      <a:r>
                        <a:rPr lang="en-US" b="0" i="0" dirty="0" smtClean="0">
                          <a:solidFill>
                            <a:schemeClr val="tx1"/>
                          </a:solidFill>
                        </a:rPr>
                        <a:t>DESI</a:t>
                      </a:r>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pPr>
                        <a:lnSpc>
                          <a:spcPct val="150000"/>
                        </a:lnSpc>
                        <a:spcBef>
                          <a:spcPts val="0"/>
                        </a:spcBef>
                      </a:pPr>
                      <a:r>
                        <a:rPr lang="en-US" b="0" i="0" dirty="0" smtClean="0">
                          <a:solidFill>
                            <a:schemeClr val="tx1"/>
                          </a:solidFill>
                        </a:rPr>
                        <a:t>LSST</a:t>
                      </a:r>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B w="12700" cap="flat" cmpd="sng" algn="ctr">
                      <a:solidFill>
                        <a:srgbClr val="194963">
                          <a:lumMod val="60000"/>
                          <a:lumOff val="40000"/>
                        </a:srgbClr>
                      </a:solidFill>
                      <a:prstDash val="solid"/>
                      <a:round/>
                      <a:headEnd type="none" w="med" len="med"/>
                      <a:tailEnd type="none" w="med" len="med"/>
                    </a:lnB>
                    <a:noFill/>
                  </a:tcPr>
                </a:tc>
              </a:tr>
              <a:tr h="504414">
                <a:tc>
                  <a:txBody>
                    <a:bodyPr/>
                    <a:lstStyle/>
                    <a:p>
                      <a:r>
                        <a:rPr lang="en-US" b="0" i="0" dirty="0" smtClean="0">
                          <a:solidFill>
                            <a:schemeClr val="tx1"/>
                          </a:solidFill>
                        </a:rPr>
                        <a:t>2016</a:t>
                      </a:r>
                      <a:endParaRPr lang="en-US" b="0" i="0" dirty="0">
                        <a:solidFill>
                          <a:schemeClr val="tx1"/>
                        </a:solidFill>
                      </a:endParaRPr>
                    </a:p>
                  </a:txBody>
                  <a:tcPr marT="0" marB="0">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2017</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2018</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2019</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2020</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2021</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2022</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2023</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2024</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2025</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2026</a:t>
                      </a:r>
                    </a:p>
                    <a:p>
                      <a:endParaRPr lang="en-US" b="0" i="0" dirty="0">
                        <a:solidFill>
                          <a:schemeClr val="tx1"/>
                        </a:solidFill>
                      </a:endParaRPr>
                    </a:p>
                  </a:txBody>
                  <a:tcPr marT="0" marB="0">
                    <a:lnL w="12700" cap="flat" cmpd="sng" algn="ctr">
                      <a:noFill/>
                      <a:prstDash val="solid"/>
                      <a:round/>
                      <a:headEnd type="none" w="med" len="med"/>
                      <a:tailEnd type="none" w="med" len="med"/>
                    </a:lnL>
                    <a:lnT w="12700" cap="flat" cmpd="sng" algn="ctr">
                      <a:solidFill>
                        <a:srgbClr val="194963">
                          <a:lumMod val="60000"/>
                          <a:lumOff val="40000"/>
                        </a:srgbClr>
                      </a:solidFill>
                      <a:prstDash val="solid"/>
                      <a:round/>
                      <a:headEnd type="none" w="med" len="med"/>
                      <a:tailEnd type="none" w="med" len="med"/>
                    </a:lnT>
                    <a:noFill/>
                  </a:tcPr>
                </a:tc>
              </a:tr>
            </a:tbl>
          </a:graphicData>
        </a:graphic>
      </p:graphicFrame>
      <p:sp>
        <p:nvSpPr>
          <p:cNvPr id="5" name="TextBox 4"/>
          <p:cNvSpPr txBox="1"/>
          <p:nvPr/>
        </p:nvSpPr>
        <p:spPr>
          <a:xfrm>
            <a:off x="342507" y="3771868"/>
            <a:ext cx="924389" cy="369332"/>
          </a:xfrm>
          <a:prstGeom prst="rect">
            <a:avLst/>
          </a:prstGeom>
          <a:solidFill>
            <a:schemeClr val="bg1"/>
          </a:solidFill>
          <a:effectLst>
            <a:softEdge rad="50800"/>
          </a:effectLst>
        </p:spPr>
        <p:txBody>
          <a:bodyPr wrap="none" rtlCol="0">
            <a:spAutoFit/>
          </a:bodyPr>
          <a:lstStyle/>
          <a:p>
            <a:r>
              <a:rPr lang="en-US" dirty="0" smtClean="0"/>
              <a:t>CMB-S3</a:t>
            </a:r>
            <a:endParaRPr lang="en-US" dirty="0"/>
          </a:p>
        </p:txBody>
      </p:sp>
      <p:sp>
        <p:nvSpPr>
          <p:cNvPr id="20" name="TextBox 19"/>
          <p:cNvSpPr txBox="1"/>
          <p:nvPr/>
        </p:nvSpPr>
        <p:spPr>
          <a:xfrm>
            <a:off x="4409250" y="3753102"/>
            <a:ext cx="928459" cy="369332"/>
          </a:xfrm>
          <a:prstGeom prst="rect">
            <a:avLst/>
          </a:prstGeom>
          <a:solidFill>
            <a:schemeClr val="bg1"/>
          </a:solidFill>
          <a:effectLst>
            <a:softEdge rad="50800"/>
          </a:effectLst>
        </p:spPr>
        <p:txBody>
          <a:bodyPr wrap="none" rtlCol="0">
            <a:spAutoFit/>
          </a:bodyPr>
          <a:lstStyle/>
          <a:p>
            <a:r>
              <a:rPr lang="en-US" dirty="0" smtClean="0"/>
              <a:t>CMB-S4</a:t>
            </a:r>
            <a:endParaRPr lang="en-US" dirty="0"/>
          </a:p>
        </p:txBody>
      </p:sp>
      <p:cxnSp>
        <p:nvCxnSpPr>
          <p:cNvPr id="7" name="Straight Connector 6"/>
          <p:cNvCxnSpPr/>
          <p:nvPr/>
        </p:nvCxnSpPr>
        <p:spPr>
          <a:xfrm>
            <a:off x="1214524" y="3965306"/>
            <a:ext cx="3013003" cy="0"/>
          </a:xfrm>
          <a:prstGeom prst="line">
            <a:avLst/>
          </a:prstGeom>
          <a:ln>
            <a:tailEnd type="oval" w="lg" len="lg"/>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5329778" y="3940454"/>
            <a:ext cx="3108989"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6388100" y="4092854"/>
            <a:ext cx="2050667" cy="2958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3111264" y="4251039"/>
            <a:ext cx="5366782" cy="10096"/>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1352524" y="4251039"/>
            <a:ext cx="1148287" cy="10096"/>
          </a:xfrm>
          <a:prstGeom prst="line">
            <a:avLst/>
          </a:prstGeom>
          <a:ln cap="flat">
            <a:tailEnd type="oval" w="lg" len="lg"/>
          </a:ln>
        </p:spPr>
        <p:style>
          <a:lnRef idx="2">
            <a:schemeClr val="accent1"/>
          </a:lnRef>
          <a:fillRef idx="0">
            <a:schemeClr val="accent1"/>
          </a:fillRef>
          <a:effectRef idx="1">
            <a:schemeClr val="accent1"/>
          </a:effectRef>
          <a:fontRef idx="minor">
            <a:schemeClr val="tx1"/>
          </a:fontRef>
        </p:style>
      </p:cxnSp>
      <p:sp>
        <p:nvSpPr>
          <p:cNvPr id="13" name="Right Arrow 12"/>
          <p:cNvSpPr/>
          <p:nvPr/>
        </p:nvSpPr>
        <p:spPr>
          <a:xfrm>
            <a:off x="91652" y="3432848"/>
            <a:ext cx="8912648" cy="457200"/>
          </a:xfrm>
          <a:prstGeom prst="rightArrow">
            <a:avLst>
              <a:gd name="adj1" fmla="val 50000"/>
              <a:gd name="adj2" fmla="val 111111"/>
            </a:avLst>
          </a:prstGeom>
          <a:solidFill>
            <a:srgbClr val="283F6B"/>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Sky Survey</a:t>
            </a:r>
            <a:endParaRPr lang="en-US" dirty="0"/>
          </a:p>
        </p:txBody>
      </p:sp>
      <p:sp>
        <p:nvSpPr>
          <p:cNvPr id="34" name="Right Arrow 33"/>
          <p:cNvSpPr/>
          <p:nvPr/>
        </p:nvSpPr>
        <p:spPr>
          <a:xfrm>
            <a:off x="91652" y="4364522"/>
            <a:ext cx="8912647" cy="457200"/>
          </a:xfrm>
          <a:prstGeom prst="rightArrow">
            <a:avLst>
              <a:gd name="adj1" fmla="val 50000"/>
              <a:gd name="adj2" fmla="val 111111"/>
            </a:avLst>
          </a:prstGeom>
          <a:solidFill>
            <a:srgbClr val="283F6B"/>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Simulation Requirements</a:t>
            </a:r>
            <a:endParaRPr lang="en-US" dirty="0"/>
          </a:p>
        </p:txBody>
      </p:sp>
      <p:sp>
        <p:nvSpPr>
          <p:cNvPr id="35" name="Right Arrow 34"/>
          <p:cNvSpPr/>
          <p:nvPr/>
        </p:nvSpPr>
        <p:spPr>
          <a:xfrm>
            <a:off x="91652" y="5186236"/>
            <a:ext cx="8912648" cy="457200"/>
          </a:xfrm>
          <a:prstGeom prst="rightArrow">
            <a:avLst>
              <a:gd name="adj1" fmla="val 50000"/>
              <a:gd name="adj2" fmla="val 111111"/>
            </a:avLst>
          </a:prstGeom>
          <a:solidFill>
            <a:srgbClr val="283F6B"/>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Required Performance</a:t>
            </a:r>
            <a:endParaRPr lang="en-US" dirty="0"/>
          </a:p>
        </p:txBody>
      </p:sp>
      <p:sp>
        <p:nvSpPr>
          <p:cNvPr id="14" name="TextBox 13"/>
          <p:cNvSpPr txBox="1"/>
          <p:nvPr/>
        </p:nvSpPr>
        <p:spPr>
          <a:xfrm>
            <a:off x="1898516" y="5556036"/>
            <a:ext cx="5512259" cy="369332"/>
          </a:xfrm>
          <a:prstGeom prst="rect">
            <a:avLst/>
          </a:prstGeom>
          <a:noFill/>
        </p:spPr>
        <p:txBody>
          <a:bodyPr wrap="square" rtlCol="0">
            <a:spAutoFit/>
          </a:bodyPr>
          <a:lstStyle/>
          <a:p>
            <a:r>
              <a:rPr lang="en-US" dirty="0" smtClean="0"/>
              <a:t>200 </a:t>
            </a:r>
            <a:r>
              <a:rPr lang="en-US" dirty="0" err="1" smtClean="0"/>
              <a:t>Pflops</a:t>
            </a:r>
            <a:r>
              <a:rPr lang="en-US" dirty="0" smtClean="0"/>
              <a:t>                                          </a:t>
            </a:r>
            <a:r>
              <a:rPr lang="en-US" dirty="0" err="1" smtClean="0"/>
              <a:t>Exaflops</a:t>
            </a:r>
            <a:r>
              <a:rPr lang="en-US" dirty="0" smtClean="0"/>
              <a:t>  </a:t>
            </a:r>
            <a:endParaRPr lang="en-US" dirty="0"/>
          </a:p>
        </p:txBody>
      </p:sp>
      <p:sp>
        <p:nvSpPr>
          <p:cNvPr id="16" name="TextBox 15"/>
          <p:cNvSpPr txBox="1"/>
          <p:nvPr/>
        </p:nvSpPr>
        <p:spPr>
          <a:xfrm>
            <a:off x="313360" y="4782440"/>
            <a:ext cx="3131386" cy="494494"/>
          </a:xfrm>
          <a:prstGeom prst="rect">
            <a:avLst/>
          </a:prstGeom>
          <a:solidFill>
            <a:schemeClr val="bg1"/>
          </a:solidFill>
          <a:effectLst>
            <a:softEdge rad="63500"/>
          </a:effectLst>
        </p:spPr>
        <p:txBody>
          <a:bodyPr wrap="none" rtlCol="0">
            <a:spAutoFit/>
          </a:bodyPr>
          <a:lstStyle/>
          <a:p>
            <a:pPr>
              <a:lnSpc>
                <a:spcPct val="80000"/>
              </a:lnSpc>
            </a:pPr>
            <a:r>
              <a:rPr lang="en-US" sz="1600" dirty="0" smtClean="0"/>
              <a:t>Large-scale N-body, Medium Hydro</a:t>
            </a:r>
          </a:p>
          <a:p>
            <a:pPr>
              <a:lnSpc>
                <a:spcPct val="80000"/>
              </a:lnSpc>
            </a:pPr>
            <a:r>
              <a:rPr lang="en-US" sz="1600" dirty="0" smtClean="0"/>
              <a:t>Initial sub-grid models</a:t>
            </a:r>
            <a:endParaRPr lang="en-US" sz="1600" dirty="0"/>
          </a:p>
        </p:txBody>
      </p:sp>
      <p:sp>
        <p:nvSpPr>
          <p:cNvPr id="38" name="TextBox 37"/>
          <p:cNvSpPr txBox="1"/>
          <p:nvPr/>
        </p:nvSpPr>
        <p:spPr>
          <a:xfrm>
            <a:off x="3394092" y="4761827"/>
            <a:ext cx="2516033" cy="494494"/>
          </a:xfrm>
          <a:prstGeom prst="rect">
            <a:avLst/>
          </a:prstGeom>
          <a:solidFill>
            <a:schemeClr val="bg1"/>
          </a:solidFill>
          <a:effectLst>
            <a:softEdge rad="63500"/>
          </a:effectLst>
        </p:spPr>
        <p:txBody>
          <a:bodyPr wrap="none" rtlCol="0">
            <a:spAutoFit/>
          </a:bodyPr>
          <a:lstStyle/>
          <a:p>
            <a:pPr>
              <a:lnSpc>
                <a:spcPct val="80000"/>
              </a:lnSpc>
            </a:pPr>
            <a:r>
              <a:rPr lang="en-US" sz="1600" dirty="0" smtClean="0"/>
              <a:t>Large-scale N-body &amp; Hydro</a:t>
            </a:r>
          </a:p>
          <a:p>
            <a:pPr>
              <a:lnSpc>
                <a:spcPct val="80000"/>
              </a:lnSpc>
            </a:pPr>
            <a:r>
              <a:rPr lang="en-US" sz="1600" dirty="0" smtClean="0"/>
              <a:t>Improved sub-grid models</a:t>
            </a:r>
            <a:endParaRPr lang="en-US" sz="1600" dirty="0"/>
          </a:p>
        </p:txBody>
      </p:sp>
      <p:sp>
        <p:nvSpPr>
          <p:cNvPr id="39" name="TextBox 38"/>
          <p:cNvSpPr txBox="1"/>
          <p:nvPr/>
        </p:nvSpPr>
        <p:spPr>
          <a:xfrm>
            <a:off x="5870942" y="4768671"/>
            <a:ext cx="2607104" cy="494494"/>
          </a:xfrm>
          <a:prstGeom prst="rect">
            <a:avLst/>
          </a:prstGeom>
          <a:solidFill>
            <a:schemeClr val="bg1"/>
          </a:solidFill>
          <a:effectLst>
            <a:softEdge rad="63500"/>
          </a:effectLst>
        </p:spPr>
        <p:txBody>
          <a:bodyPr wrap="none" rtlCol="0">
            <a:spAutoFit/>
          </a:bodyPr>
          <a:lstStyle/>
          <a:p>
            <a:pPr>
              <a:lnSpc>
                <a:spcPct val="80000"/>
              </a:lnSpc>
            </a:pPr>
            <a:r>
              <a:rPr lang="en-US" sz="1600" dirty="0" smtClean="0"/>
              <a:t>Extreme scale N-body, Hydro</a:t>
            </a:r>
          </a:p>
          <a:p>
            <a:pPr>
              <a:lnSpc>
                <a:spcPct val="80000"/>
              </a:lnSpc>
            </a:pPr>
            <a:r>
              <a:rPr lang="en-US" sz="1600" dirty="0" smtClean="0"/>
              <a:t>Complex sub-grid models</a:t>
            </a:r>
            <a:endParaRPr lang="en-US" sz="1600" dirty="0"/>
          </a:p>
        </p:txBody>
      </p:sp>
      <p:grpSp>
        <p:nvGrpSpPr>
          <p:cNvPr id="18" name="Group 17"/>
          <p:cNvGrpSpPr/>
          <p:nvPr/>
        </p:nvGrpSpPr>
        <p:grpSpPr>
          <a:xfrm>
            <a:off x="920144" y="2252272"/>
            <a:ext cx="1223409" cy="1188167"/>
            <a:chOff x="1033138" y="1547918"/>
            <a:chExt cx="1223409" cy="1188167"/>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3138" y="1547918"/>
              <a:ext cx="1223409" cy="1188167"/>
            </a:xfrm>
            <a:prstGeom prst="rect">
              <a:avLst/>
            </a:prstGeom>
          </p:spPr>
        </p:pic>
        <p:sp>
          <p:nvSpPr>
            <p:cNvPr id="41" name="Shape 77"/>
            <p:cNvSpPr/>
            <p:nvPr/>
          </p:nvSpPr>
          <p:spPr>
            <a:xfrm>
              <a:off x="1298748" y="2429668"/>
              <a:ext cx="562717" cy="288477"/>
            </a:xfrm>
            <a:prstGeom prst="rect">
              <a:avLst/>
            </a:prstGeom>
            <a:ln w="12700">
              <a:miter lim="400000"/>
            </a:ln>
            <a:extLst>
              <a:ext uri="{C572A759-6A51-4108-AA02-DFA0A04FC94B}">
                <ma14:wrappingTextBoxFlag xmlns:ma14="http://schemas.microsoft.com/office/mac/drawingml/2011/main" val="1"/>
              </a:ext>
            </a:extLst>
          </p:spPr>
          <p:txBody>
            <a:bodyPr lIns="35719" tIns="35719" rIns="35719" bIns="35719" anchor="ctr">
              <a:spAutoFit/>
            </a:bodyPr>
            <a:lstStyle>
              <a:lvl1pPr defTabSz="596900">
                <a:defRPr sz="2000">
                  <a:solidFill>
                    <a:srgbClr val="FFFFFF"/>
                  </a:solidFill>
                  <a:latin typeface="Arial Bold"/>
                  <a:ea typeface="Arial Bold"/>
                  <a:cs typeface="Arial Bold"/>
                  <a:sym typeface="Arial Bold"/>
                </a:defRPr>
              </a:lvl1pPr>
            </a:lstStyle>
            <a:p>
              <a:pPr lvl="0">
                <a:defRPr sz="1800">
                  <a:solidFill>
                    <a:srgbClr val="000000"/>
                  </a:solidFill>
                </a:defRPr>
              </a:pPr>
              <a:r>
                <a:rPr lang="en-US" sz="1406" dirty="0" smtClean="0">
                  <a:solidFill>
                    <a:schemeClr val="bg1"/>
                  </a:solidFill>
                </a:rPr>
                <a:t>DES</a:t>
              </a:r>
              <a:endParaRPr sz="1406" dirty="0">
                <a:solidFill>
                  <a:schemeClr val="bg1"/>
                </a:solidFill>
              </a:endParaRPr>
            </a:p>
          </p:txBody>
        </p:sp>
      </p:grpSp>
      <p:grpSp>
        <p:nvGrpSpPr>
          <p:cNvPr id="27" name="Group 26"/>
          <p:cNvGrpSpPr/>
          <p:nvPr/>
        </p:nvGrpSpPr>
        <p:grpSpPr>
          <a:xfrm>
            <a:off x="6348821" y="2303860"/>
            <a:ext cx="1173954" cy="1173954"/>
            <a:chOff x="6191705" y="1688442"/>
            <a:chExt cx="1173954" cy="1173954"/>
          </a:xfrm>
        </p:grpSpPr>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t="-3494" b="-3494"/>
            <a:stretch/>
          </p:blipFill>
          <p:spPr>
            <a:xfrm>
              <a:off x="6191705" y="1688442"/>
              <a:ext cx="1173954" cy="1173954"/>
            </a:xfrm>
            <a:prstGeom prst="rect">
              <a:avLst/>
            </a:prstGeom>
          </p:spPr>
        </p:pic>
        <p:sp>
          <p:nvSpPr>
            <p:cNvPr id="69" name="Shape 69"/>
            <p:cNvSpPr/>
            <p:nvPr/>
          </p:nvSpPr>
          <p:spPr>
            <a:xfrm>
              <a:off x="6291440" y="2537217"/>
              <a:ext cx="562717" cy="288477"/>
            </a:xfrm>
            <a:prstGeom prst="rect">
              <a:avLst/>
            </a:prstGeom>
            <a:ln w="12700">
              <a:miter lim="400000"/>
            </a:ln>
            <a:extLst>
              <a:ext uri="{C572A759-6A51-4108-AA02-DFA0A04FC94B}">
                <ma14:wrappingTextBoxFlag xmlns:ma14="http://schemas.microsoft.com/office/mac/drawingml/2011/main" val="1"/>
              </a:ext>
            </a:extLst>
          </p:spPr>
          <p:txBody>
            <a:bodyPr lIns="35719" tIns="35719" rIns="35719" bIns="35719" anchor="ctr">
              <a:spAutoFit/>
            </a:bodyPr>
            <a:lstStyle>
              <a:lvl1pPr defTabSz="596900">
                <a:defRPr sz="2000">
                  <a:solidFill>
                    <a:srgbClr val="FFFFFF"/>
                  </a:solidFill>
                  <a:latin typeface="Arial Bold"/>
                  <a:ea typeface="Arial Bold"/>
                  <a:cs typeface="Arial Bold"/>
                  <a:sym typeface="Arial Bold"/>
                </a:defRPr>
              </a:lvl1pPr>
            </a:lstStyle>
            <a:p>
              <a:pPr lvl="0">
                <a:defRPr sz="1800">
                  <a:solidFill>
                    <a:srgbClr val="000000"/>
                  </a:solidFill>
                </a:defRPr>
              </a:pPr>
              <a:r>
                <a:rPr sz="1406" dirty="0">
                  <a:solidFill>
                    <a:schemeClr val="bg1"/>
                  </a:solidFill>
                </a:rPr>
                <a:t>LSST</a:t>
              </a:r>
            </a:p>
          </p:txBody>
        </p:sp>
      </p:grpSp>
      <p:grpSp>
        <p:nvGrpSpPr>
          <p:cNvPr id="22" name="Group 21"/>
          <p:cNvGrpSpPr/>
          <p:nvPr/>
        </p:nvGrpSpPr>
        <p:grpSpPr>
          <a:xfrm>
            <a:off x="4605645" y="2337775"/>
            <a:ext cx="1330762" cy="1111214"/>
            <a:chOff x="7235050" y="2587066"/>
            <a:chExt cx="1330762" cy="1111214"/>
          </a:xfrm>
        </p:grpSpPr>
        <p:pic>
          <p:nvPicPr>
            <p:cNvPr id="21" name="Picture 2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235050" y="2587066"/>
              <a:ext cx="1330762" cy="1100163"/>
            </a:xfrm>
            <a:prstGeom prst="rect">
              <a:avLst/>
            </a:prstGeom>
          </p:spPr>
        </p:pic>
        <p:sp>
          <p:nvSpPr>
            <p:cNvPr id="47" name="Shape 69"/>
            <p:cNvSpPr/>
            <p:nvPr/>
          </p:nvSpPr>
          <p:spPr>
            <a:xfrm>
              <a:off x="7382352" y="3409777"/>
              <a:ext cx="781879" cy="288503"/>
            </a:xfrm>
            <a:prstGeom prst="rect">
              <a:avLst/>
            </a:prstGeom>
            <a:ln w="12700">
              <a:miter lim="400000"/>
            </a:ln>
            <a:extLst>
              <a:ext uri="{C572A759-6A51-4108-AA02-DFA0A04FC94B}">
                <ma14:wrappingTextBoxFlag xmlns:ma14="http://schemas.microsoft.com/office/mac/drawingml/2011/main" val="1"/>
              </a:ext>
            </a:extLst>
          </p:spPr>
          <p:txBody>
            <a:bodyPr wrap="square" lIns="35719" tIns="35719" rIns="35719" bIns="35719" anchor="ctr">
              <a:spAutoFit/>
            </a:bodyPr>
            <a:lstStyle>
              <a:lvl1pPr defTabSz="596900">
                <a:defRPr sz="2000">
                  <a:solidFill>
                    <a:srgbClr val="FFFFFF"/>
                  </a:solidFill>
                  <a:latin typeface="Arial Bold"/>
                  <a:ea typeface="Arial Bold"/>
                  <a:cs typeface="Arial Bold"/>
                  <a:sym typeface="Arial Bold"/>
                </a:defRPr>
              </a:lvl1pPr>
            </a:lstStyle>
            <a:p>
              <a:pPr lvl="0">
                <a:defRPr sz="1800">
                  <a:solidFill>
                    <a:srgbClr val="000000"/>
                  </a:solidFill>
                </a:defRPr>
              </a:pPr>
              <a:r>
                <a:rPr lang="en-US" sz="1406" dirty="0" smtClean="0">
                  <a:solidFill>
                    <a:schemeClr val="bg1"/>
                  </a:solidFill>
                </a:rPr>
                <a:t>CMB-S4</a:t>
              </a:r>
              <a:endParaRPr sz="1406" dirty="0">
                <a:solidFill>
                  <a:schemeClr val="bg1"/>
                </a:solidFill>
              </a:endParaRPr>
            </a:p>
          </p:txBody>
        </p:sp>
      </p:grpSp>
      <p:grpSp>
        <p:nvGrpSpPr>
          <p:cNvPr id="26" name="Group 25"/>
          <p:cNvGrpSpPr/>
          <p:nvPr/>
        </p:nvGrpSpPr>
        <p:grpSpPr>
          <a:xfrm>
            <a:off x="2651391" y="2299045"/>
            <a:ext cx="1425323" cy="1141394"/>
            <a:chOff x="2690670" y="1741506"/>
            <a:chExt cx="1425323" cy="1141394"/>
          </a:xfrm>
        </p:grpSpPr>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90670" y="1741506"/>
              <a:ext cx="1425323" cy="1141394"/>
            </a:xfrm>
            <a:prstGeom prst="rect">
              <a:avLst/>
            </a:prstGeom>
          </p:spPr>
        </p:pic>
        <p:sp>
          <p:nvSpPr>
            <p:cNvPr id="50" name="Shape 69"/>
            <p:cNvSpPr/>
            <p:nvPr/>
          </p:nvSpPr>
          <p:spPr>
            <a:xfrm>
              <a:off x="2799521" y="2566026"/>
              <a:ext cx="781879" cy="288503"/>
            </a:xfrm>
            <a:prstGeom prst="rect">
              <a:avLst/>
            </a:prstGeom>
            <a:ln w="12700">
              <a:miter lim="400000"/>
            </a:ln>
            <a:extLst>
              <a:ext uri="{C572A759-6A51-4108-AA02-DFA0A04FC94B}">
                <ma14:wrappingTextBoxFlag xmlns:ma14="http://schemas.microsoft.com/office/mac/drawingml/2011/main" val="1"/>
              </a:ext>
            </a:extLst>
          </p:spPr>
          <p:txBody>
            <a:bodyPr wrap="square" lIns="35719" tIns="35719" rIns="35719" bIns="35719" anchor="ctr">
              <a:spAutoFit/>
            </a:bodyPr>
            <a:lstStyle>
              <a:lvl1pPr defTabSz="596900">
                <a:defRPr sz="2000">
                  <a:solidFill>
                    <a:srgbClr val="FFFFFF"/>
                  </a:solidFill>
                  <a:latin typeface="Arial Bold"/>
                  <a:ea typeface="Arial Bold"/>
                  <a:cs typeface="Arial Bold"/>
                  <a:sym typeface="Arial Bold"/>
                </a:defRPr>
              </a:lvl1pPr>
            </a:lstStyle>
            <a:p>
              <a:pPr lvl="0">
                <a:defRPr sz="1800">
                  <a:solidFill>
                    <a:srgbClr val="000000"/>
                  </a:solidFill>
                </a:defRPr>
              </a:pPr>
              <a:r>
                <a:rPr lang="en-US" sz="1406" dirty="0" smtClean="0">
                  <a:solidFill>
                    <a:schemeClr val="bg1"/>
                  </a:solidFill>
                </a:rPr>
                <a:t>DESI</a:t>
              </a:r>
              <a:endParaRPr sz="1406" dirty="0">
                <a:solidFill>
                  <a:schemeClr val="bg1"/>
                </a:solidFill>
              </a:endParaRPr>
            </a:p>
          </p:txBody>
        </p:sp>
      </p:grpSp>
    </p:spTree>
    <p:extLst>
      <p:ext uri="{BB962C8B-B14F-4D97-AF65-F5344CB8AC3E}">
        <p14:creationId xmlns:p14="http://schemas.microsoft.com/office/powerpoint/2010/main" val="205185584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4" name="Shape 154"/>
          <p:cNvSpPr/>
          <p:nvPr/>
        </p:nvSpPr>
        <p:spPr>
          <a:xfrm>
            <a:off x="393701" y="178594"/>
            <a:ext cx="7387126" cy="526852"/>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lstStyle>
            <a:lvl1pPr defTabSz="596900">
              <a:defRPr sz="3400">
                <a:solidFill>
                  <a:srgbClr val="005493"/>
                </a:solidFill>
                <a:latin typeface="Arial Bold"/>
                <a:ea typeface="Arial Bold"/>
                <a:cs typeface="Arial Bold"/>
                <a:sym typeface="Arial Bold"/>
              </a:defRPr>
            </a:lvl1pPr>
          </a:lstStyle>
          <a:p>
            <a:pPr lvl="0">
              <a:defRPr sz="1800">
                <a:solidFill>
                  <a:srgbClr val="000000"/>
                </a:solidFill>
              </a:defRPr>
            </a:pPr>
            <a:r>
              <a:rPr sz="3200" dirty="0">
                <a:solidFill>
                  <a:schemeClr val="bg1"/>
                </a:solidFill>
                <a:latin typeface="Helvetica Neue Bold Condensed"/>
                <a:cs typeface="Helvetica Neue Bold Condensed"/>
              </a:rPr>
              <a:t>Precision Cosmology: Simulation Frontiers</a:t>
            </a:r>
          </a:p>
        </p:txBody>
      </p:sp>
      <p:sp>
        <p:nvSpPr>
          <p:cNvPr id="155" name="Shape 155"/>
          <p:cNvSpPr/>
          <p:nvPr/>
        </p:nvSpPr>
        <p:spPr>
          <a:xfrm flipH="1">
            <a:off x="1137966" y="6747687"/>
            <a:ext cx="6966971" cy="107157"/>
          </a:xfrm>
          <a:prstGeom prst="rect">
            <a:avLst/>
          </a:prstGeom>
          <a:gradFill>
            <a:gsLst>
              <a:gs pos="0">
                <a:srgbClr val="005493">
                  <a:alpha val="33000"/>
                </a:srgbClr>
              </a:gs>
              <a:gs pos="40932">
                <a:srgbClr val="5156B0">
                  <a:alpha val="28875"/>
                </a:srgbClr>
              </a:gs>
              <a:gs pos="52331">
                <a:srgbClr val="9294CB">
                  <a:alpha val="24750"/>
                </a:srgbClr>
              </a:gs>
              <a:gs pos="65803">
                <a:srgbClr val="7376BE">
                  <a:alpha val="26812"/>
                </a:srgbClr>
              </a:gs>
              <a:gs pos="83937">
                <a:srgbClr val="CBCCE6">
                  <a:alpha val="20625"/>
                </a:srgbClr>
              </a:gs>
              <a:gs pos="100000">
                <a:srgbClr val="FFFFFF">
                  <a:alpha val="16500"/>
                </a:srgbClr>
              </a:gs>
            </a:gsLst>
            <a:lin ang="6180000"/>
          </a:gradFill>
          <a:ln w="12700">
            <a:miter lim="400000"/>
          </a:ln>
        </p:spPr>
        <p:txBody>
          <a:bodyPr lIns="26789" tIns="26789" rIns="26789" bIns="26789" anchor="ctr"/>
          <a:lstStyle/>
          <a:p>
            <a:pPr defTabSz="321457">
              <a:lnSpc>
                <a:spcPts val="3516"/>
              </a:lnSpc>
              <a:tabLst>
                <a:tab pos="750067" algn="l"/>
              </a:tabLst>
              <a:defRPr>
                <a:effectLst>
                  <a:outerShdw blurRad="38100" dist="12700" dir="5400000" rotWithShape="0">
                    <a:srgbClr val="000000">
                      <a:alpha val="50000"/>
                    </a:srgbClr>
                  </a:outerShdw>
                </a:effectLst>
              </a:defRPr>
            </a:pPr>
            <a:endParaRPr/>
          </a:p>
        </p:txBody>
      </p:sp>
      <p:sp>
        <p:nvSpPr>
          <p:cNvPr id="156" name="Shape 156"/>
          <p:cNvSpPr/>
          <p:nvPr/>
        </p:nvSpPr>
        <p:spPr>
          <a:xfrm>
            <a:off x="1081813" y="5921444"/>
            <a:ext cx="7690665" cy="13003"/>
          </a:xfrm>
          <a:prstGeom prst="line">
            <a:avLst/>
          </a:prstGeom>
          <a:ln w="63500">
            <a:solidFill/>
            <a:miter lim="400000"/>
            <a:tailEnd type="triangle"/>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57" name="Shape 157"/>
          <p:cNvSpPr/>
          <p:nvPr/>
        </p:nvSpPr>
        <p:spPr>
          <a:xfrm flipH="1" flipV="1">
            <a:off x="1081814" y="1021334"/>
            <a:ext cx="13400" cy="4891181"/>
          </a:xfrm>
          <a:prstGeom prst="line">
            <a:avLst/>
          </a:prstGeom>
          <a:ln w="63500">
            <a:solidFill/>
            <a:miter lim="400000"/>
            <a:tailEnd type="triangle"/>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58" name="Shape 158"/>
          <p:cNvSpPr/>
          <p:nvPr/>
        </p:nvSpPr>
        <p:spPr>
          <a:xfrm>
            <a:off x="3469799" y="5934447"/>
            <a:ext cx="1983942" cy="349135"/>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2800">
                <a:latin typeface="Arial"/>
                <a:ea typeface="Arial"/>
                <a:cs typeface="Arial"/>
                <a:sym typeface="Arial"/>
              </a:defRPr>
            </a:lvl1pPr>
          </a:lstStyle>
          <a:p>
            <a:pPr lvl="0">
              <a:defRPr sz="1800"/>
            </a:pPr>
            <a:r>
              <a:rPr sz="1800" dirty="0"/>
              <a:t>Simulation Volume</a:t>
            </a:r>
          </a:p>
        </p:txBody>
      </p:sp>
      <p:sp>
        <p:nvSpPr>
          <p:cNvPr id="159" name="Shape 159"/>
          <p:cNvSpPr/>
          <p:nvPr/>
        </p:nvSpPr>
        <p:spPr>
          <a:xfrm rot="16200000">
            <a:off x="-189694" y="3172576"/>
            <a:ext cx="2009077" cy="349135"/>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2800">
                <a:latin typeface="Arial"/>
                <a:ea typeface="Arial"/>
                <a:cs typeface="Arial"/>
                <a:sym typeface="Arial"/>
              </a:defRPr>
            </a:lvl1pPr>
          </a:lstStyle>
          <a:p>
            <a:pPr lvl="0">
              <a:defRPr sz="1800"/>
            </a:pPr>
            <a:r>
              <a:rPr sz="1800" dirty="0"/>
              <a:t>Fidelity/Complexity</a:t>
            </a:r>
          </a:p>
        </p:txBody>
      </p:sp>
      <p:sp>
        <p:nvSpPr>
          <p:cNvPr id="160" name="Shape 160"/>
          <p:cNvSpPr/>
          <p:nvPr/>
        </p:nvSpPr>
        <p:spPr>
          <a:xfrm rot="2632112">
            <a:off x="3702905" y="3242073"/>
            <a:ext cx="4219182" cy="296188"/>
          </a:xfrm>
          <a:prstGeom prst="rect">
            <a:avLst/>
          </a:prstGeom>
          <a:blipFill>
            <a:blip r:embed="rId3">
              <a:alphaModFix amt="57350"/>
            </a:blip>
          </a:blipFill>
          <a:ln w="12700">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61" name="Shape 161"/>
          <p:cNvSpPr/>
          <p:nvPr/>
        </p:nvSpPr>
        <p:spPr>
          <a:xfrm rot="2632112">
            <a:off x="1497970" y="3276065"/>
            <a:ext cx="4219182" cy="296189"/>
          </a:xfrm>
          <a:prstGeom prst="rect">
            <a:avLst/>
          </a:prstGeom>
          <a:blipFill>
            <a:blip r:embed="rId3">
              <a:alphaModFix amt="57350"/>
            </a:blip>
          </a:blipFill>
          <a:ln w="12700">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62" name="Shape 162"/>
          <p:cNvSpPr/>
          <p:nvPr/>
        </p:nvSpPr>
        <p:spPr>
          <a:xfrm rot="2632112">
            <a:off x="893611" y="3904093"/>
            <a:ext cx="2859470" cy="296189"/>
          </a:xfrm>
          <a:prstGeom prst="rect">
            <a:avLst/>
          </a:prstGeom>
          <a:blipFill>
            <a:blip r:embed="rId3">
              <a:alphaModFix amt="57350"/>
            </a:blip>
          </a:blipFill>
          <a:ln w="12700">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63" name="Shape 163"/>
          <p:cNvSpPr/>
          <p:nvPr/>
        </p:nvSpPr>
        <p:spPr>
          <a:xfrm>
            <a:off x="1332307" y="1721707"/>
            <a:ext cx="3408526" cy="297814"/>
          </a:xfrm>
          <a:prstGeom prst="rect">
            <a:avLst/>
          </a:prstGeom>
          <a:solidFill>
            <a:srgbClr val="FFFFFF"/>
          </a:solidFill>
          <a:ln w="12700">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64" name="Shape 164"/>
          <p:cNvSpPr/>
          <p:nvPr/>
        </p:nvSpPr>
        <p:spPr>
          <a:xfrm>
            <a:off x="1822406" y="1683043"/>
            <a:ext cx="1181035" cy="375141"/>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2800" b="1">
                <a:latin typeface="Arial"/>
                <a:ea typeface="Arial"/>
                <a:cs typeface="Arial"/>
                <a:sym typeface="Arial"/>
              </a:defRPr>
            </a:lvl1pPr>
          </a:lstStyle>
          <a:p>
            <a:pPr lvl="0">
              <a:defRPr sz="1800" b="0"/>
            </a:pPr>
            <a:r>
              <a:rPr sz="1969" dirty="0"/>
              <a:t>Petascale</a:t>
            </a:r>
          </a:p>
        </p:txBody>
      </p:sp>
      <p:sp>
        <p:nvSpPr>
          <p:cNvPr id="165" name="Shape 165"/>
          <p:cNvSpPr/>
          <p:nvPr/>
        </p:nvSpPr>
        <p:spPr>
          <a:xfrm>
            <a:off x="3914973" y="1683043"/>
            <a:ext cx="1096703" cy="375141"/>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2800" b="1">
                <a:latin typeface="Arial"/>
                <a:ea typeface="Arial"/>
                <a:cs typeface="Arial"/>
                <a:sym typeface="Arial"/>
              </a:defRPr>
            </a:lvl1pPr>
          </a:lstStyle>
          <a:p>
            <a:pPr lvl="0">
              <a:defRPr sz="1800" b="0"/>
            </a:pPr>
            <a:r>
              <a:rPr sz="1969" dirty="0"/>
              <a:t>Exascale</a:t>
            </a:r>
          </a:p>
        </p:txBody>
      </p:sp>
      <p:sp>
        <p:nvSpPr>
          <p:cNvPr id="167" name="Shape 167"/>
          <p:cNvSpPr/>
          <p:nvPr/>
        </p:nvSpPr>
        <p:spPr>
          <a:xfrm>
            <a:off x="3380822" y="2360345"/>
            <a:ext cx="1505719" cy="2226572"/>
          </a:xfrm>
          <a:prstGeom prst="rect">
            <a:avLst/>
          </a:prstGeom>
          <a:solidFill>
            <a:srgbClr val="FFFFFF"/>
          </a:solidFill>
          <a:ln w="12700">
            <a:miter lim="400000"/>
          </a:ln>
          <a:effectLst>
            <a:softEdge rad="50800"/>
          </a:effectLst>
          <a:extLst>
            <a:ext uri="{C572A759-6A51-4108-AA02-DFA0A04FC94B}">
              <ma14:wrappingTextBoxFlag xmlns:ma14="http://schemas.microsoft.com/office/mac/drawingml/2011/main" val="1"/>
            </a:ext>
          </a:extLst>
        </p:spPr>
        <p:txBody>
          <a:bodyPr wrap="square" lIns="35719" tIns="35719" rIns="35719" bIns="35719" anchor="ctr">
            <a:spAutoFit/>
          </a:bodyPr>
          <a:lstStyle/>
          <a:p>
            <a:pPr marL="160729" indent="-160729">
              <a:buSzPct val="171000"/>
              <a:buChar char="•"/>
              <a:defRPr sz="1800"/>
            </a:pPr>
            <a:r>
              <a:rPr lang="en-US" sz="1400" dirty="0" smtClean="0">
                <a:latin typeface="Arial"/>
                <a:ea typeface="Arial"/>
                <a:cs typeface="Arial"/>
                <a:sym typeface="Arial"/>
              </a:rPr>
              <a:t>2nd</a:t>
            </a:r>
            <a:r>
              <a:rPr sz="1400" dirty="0" smtClean="0">
                <a:latin typeface="Arial"/>
                <a:ea typeface="Arial"/>
                <a:cs typeface="Arial"/>
                <a:sym typeface="Arial"/>
              </a:rPr>
              <a:t>-</a:t>
            </a:r>
            <a:r>
              <a:rPr sz="1400" dirty="0">
                <a:latin typeface="Arial"/>
                <a:ea typeface="Arial"/>
                <a:cs typeface="Arial"/>
                <a:sym typeface="Arial"/>
              </a:rPr>
              <a:t>generation surveys</a:t>
            </a:r>
          </a:p>
          <a:p>
            <a:pPr marL="160729" indent="-160729">
              <a:buSzPct val="171000"/>
              <a:buChar char="•"/>
              <a:defRPr sz="1800"/>
            </a:pPr>
            <a:r>
              <a:rPr sz="1400" dirty="0">
                <a:latin typeface="Arial"/>
                <a:ea typeface="Arial"/>
                <a:cs typeface="Arial"/>
                <a:sym typeface="Arial"/>
              </a:rPr>
              <a:t>Multi-probe simulations</a:t>
            </a:r>
          </a:p>
          <a:p>
            <a:pPr marL="160729" indent="-160729">
              <a:buSzPct val="171000"/>
              <a:buChar char="•"/>
              <a:defRPr sz="1800"/>
            </a:pPr>
            <a:r>
              <a:rPr sz="1400" dirty="0">
                <a:latin typeface="Arial"/>
                <a:ea typeface="Arial"/>
                <a:cs typeface="Arial"/>
                <a:sym typeface="Arial"/>
              </a:rPr>
              <a:t>Few precision probes</a:t>
            </a:r>
          </a:p>
          <a:p>
            <a:pPr marL="160729" indent="-160729">
              <a:buSzPct val="171000"/>
              <a:buChar char="•"/>
              <a:defRPr sz="1800"/>
            </a:pPr>
            <a:r>
              <a:rPr sz="1400" dirty="0">
                <a:latin typeface="Arial"/>
                <a:ea typeface="Arial"/>
                <a:cs typeface="Arial"/>
                <a:sym typeface="Arial"/>
              </a:rPr>
              <a:t>Intermediate accuracy parameter estimation</a:t>
            </a:r>
          </a:p>
        </p:txBody>
      </p:sp>
      <p:sp>
        <p:nvSpPr>
          <p:cNvPr id="169" name="Shape 169"/>
          <p:cNvSpPr/>
          <p:nvPr/>
        </p:nvSpPr>
        <p:spPr>
          <a:xfrm>
            <a:off x="5816529" y="1908441"/>
            <a:ext cx="1880204" cy="2269000"/>
          </a:xfrm>
          <a:prstGeom prst="rect">
            <a:avLst/>
          </a:prstGeom>
          <a:solidFill>
            <a:srgbClr val="FFFFFF"/>
          </a:solidFill>
          <a:ln w="12700">
            <a:miter lim="400000"/>
          </a:ln>
          <a:effectLst>
            <a:softEdge rad="50800"/>
          </a:effectLst>
          <a:extLst>
            <a:ext uri="{C572A759-6A51-4108-AA02-DFA0A04FC94B}">
              <ma14:wrappingTextBoxFlag xmlns:ma14="http://schemas.microsoft.com/office/mac/drawingml/2011/main" val="1"/>
            </a:ext>
          </a:extLst>
        </p:spPr>
        <p:txBody>
          <a:bodyPr wrap="square" lIns="35719" tIns="35719" rIns="35719" bIns="35719" anchor="ctr">
            <a:spAutoFit/>
          </a:bodyPr>
          <a:lstStyle/>
          <a:p>
            <a:pPr marL="160729" indent="-160729">
              <a:buSzPct val="171000"/>
              <a:buChar char="•"/>
              <a:defRPr sz="1800"/>
            </a:pPr>
            <a:r>
              <a:rPr sz="1400" dirty="0">
                <a:latin typeface="Arial"/>
                <a:ea typeface="Arial"/>
                <a:cs typeface="Arial"/>
                <a:sym typeface="Arial"/>
              </a:rPr>
              <a:t>Next-generation surveys</a:t>
            </a:r>
          </a:p>
          <a:p>
            <a:pPr marL="160729" indent="-160729">
              <a:buSzPct val="171000"/>
              <a:buChar char="•"/>
              <a:defRPr sz="1800"/>
            </a:pPr>
            <a:r>
              <a:rPr sz="1400" dirty="0">
                <a:latin typeface="Arial"/>
                <a:ea typeface="Arial"/>
                <a:cs typeface="Arial"/>
                <a:sym typeface="Arial"/>
              </a:rPr>
              <a:t>End-to-end, multi-probe survey-scale simulations</a:t>
            </a:r>
          </a:p>
          <a:p>
            <a:pPr marL="160729" indent="-160729">
              <a:buSzPct val="171000"/>
              <a:buChar char="•"/>
              <a:defRPr sz="1800"/>
            </a:pPr>
            <a:r>
              <a:rPr sz="1400" dirty="0">
                <a:latin typeface="Arial"/>
                <a:ea typeface="Arial"/>
                <a:cs typeface="Arial"/>
                <a:sym typeface="Arial"/>
              </a:rPr>
              <a:t>Multiple cross-calibrated probes</a:t>
            </a:r>
          </a:p>
          <a:p>
            <a:pPr marL="160729" indent="-160729">
              <a:buSzPct val="171000"/>
              <a:buChar char="•"/>
              <a:defRPr sz="1800"/>
            </a:pPr>
            <a:r>
              <a:rPr sz="1400" dirty="0">
                <a:latin typeface="Arial"/>
                <a:ea typeface="Arial"/>
                <a:cs typeface="Arial"/>
                <a:sym typeface="Arial"/>
              </a:rPr>
              <a:t>UQ-enabled cosmic calibration frameworks </a:t>
            </a:r>
          </a:p>
        </p:txBody>
      </p:sp>
      <p:sp>
        <p:nvSpPr>
          <p:cNvPr id="171" name="Shape 171"/>
          <p:cNvSpPr/>
          <p:nvPr/>
        </p:nvSpPr>
        <p:spPr>
          <a:xfrm>
            <a:off x="1163408" y="3716089"/>
            <a:ext cx="1471707" cy="933910"/>
          </a:xfrm>
          <a:prstGeom prst="rect">
            <a:avLst/>
          </a:prstGeom>
          <a:solidFill>
            <a:srgbClr val="FFFFFF"/>
          </a:solidFill>
          <a:ln w="12700">
            <a:miter lim="400000"/>
          </a:ln>
          <a:effectLst>
            <a:softEdge rad="50800"/>
          </a:effectLst>
          <a:extLst>
            <a:ext uri="{C572A759-6A51-4108-AA02-DFA0A04FC94B}">
              <ma14:wrappingTextBoxFlag xmlns:ma14="http://schemas.microsoft.com/office/mac/drawingml/2011/main" val="1"/>
            </a:ext>
          </a:extLst>
        </p:spPr>
        <p:txBody>
          <a:bodyPr wrap="square" lIns="35719" tIns="35719" rIns="35719" bIns="35719" anchor="ctr">
            <a:spAutoFit/>
          </a:bodyPr>
          <a:lstStyle/>
          <a:p>
            <a:pPr marL="160729" indent="-160729">
              <a:buSzPct val="171000"/>
              <a:buChar char="•"/>
              <a:defRPr sz="1800"/>
            </a:pPr>
            <a:r>
              <a:rPr lang="en-US" sz="1400" dirty="0" smtClean="0">
                <a:latin typeface="Arial"/>
                <a:ea typeface="Arial"/>
                <a:cs typeface="Arial"/>
                <a:sym typeface="Arial"/>
              </a:rPr>
              <a:t>1st</a:t>
            </a:r>
            <a:r>
              <a:rPr sz="1400" dirty="0" smtClean="0">
                <a:latin typeface="Arial"/>
                <a:ea typeface="Arial"/>
                <a:cs typeface="Arial"/>
                <a:sym typeface="Arial"/>
              </a:rPr>
              <a:t>-</a:t>
            </a:r>
            <a:r>
              <a:rPr sz="1400" dirty="0">
                <a:latin typeface="Arial"/>
                <a:ea typeface="Arial"/>
                <a:cs typeface="Arial"/>
                <a:sym typeface="Arial"/>
              </a:rPr>
              <a:t>generation surveys</a:t>
            </a:r>
          </a:p>
          <a:p>
            <a:pPr marL="160729" indent="-160729">
              <a:buSzPct val="171000"/>
              <a:buChar char="•"/>
              <a:defRPr sz="1800"/>
            </a:pPr>
            <a:r>
              <a:rPr sz="1400" dirty="0" smtClean="0">
                <a:latin typeface="Arial"/>
                <a:ea typeface="Arial"/>
                <a:cs typeface="Arial"/>
                <a:sym typeface="Arial"/>
              </a:rPr>
              <a:t>Sing</a:t>
            </a:r>
            <a:r>
              <a:rPr lang="en-US" sz="1400" dirty="0" smtClean="0">
                <a:latin typeface="Arial"/>
                <a:ea typeface="Arial"/>
                <a:cs typeface="Arial"/>
                <a:sym typeface="Arial"/>
              </a:rPr>
              <a:t>z</a:t>
            </a:r>
            <a:r>
              <a:rPr sz="1400" dirty="0" smtClean="0">
                <a:latin typeface="Arial"/>
                <a:ea typeface="Arial"/>
                <a:cs typeface="Arial"/>
                <a:sym typeface="Arial"/>
              </a:rPr>
              <a:t>le</a:t>
            </a:r>
            <a:r>
              <a:rPr sz="1400" dirty="0">
                <a:latin typeface="Arial"/>
                <a:ea typeface="Arial"/>
                <a:cs typeface="Arial"/>
                <a:sym typeface="Arial"/>
              </a:rPr>
              <a:t>-probe simulations</a:t>
            </a:r>
          </a:p>
        </p:txBody>
      </p:sp>
      <p:pic>
        <p:nvPicPr>
          <p:cNvPr id="172" name="survey_bcs.tiff"/>
          <p:cNvPicPr/>
          <p:nvPr/>
        </p:nvPicPr>
        <p:blipFill>
          <a:blip r:embed="rId4">
            <a:extLst/>
          </a:blip>
          <a:stretch>
            <a:fillRect/>
          </a:stretch>
        </p:blipFill>
        <p:spPr>
          <a:xfrm>
            <a:off x="6818230" y="4617725"/>
            <a:ext cx="1201499" cy="1171200"/>
          </a:xfrm>
          <a:prstGeom prst="rect">
            <a:avLst/>
          </a:prstGeom>
          <a:ln w="12700">
            <a:miter lim="400000"/>
          </a:ln>
        </p:spPr>
      </p:pic>
      <p:sp>
        <p:nvSpPr>
          <p:cNvPr id="173" name="Shape 173"/>
          <p:cNvSpPr/>
          <p:nvPr/>
        </p:nvSpPr>
        <p:spPr>
          <a:xfrm>
            <a:off x="1128722" y="2810597"/>
            <a:ext cx="1048528" cy="297814"/>
          </a:xfrm>
          <a:prstGeom prst="rect">
            <a:avLst/>
          </a:prstGeom>
          <a:solidFill>
            <a:srgbClr val="FFFFFF"/>
          </a:solidFill>
          <a:ln w="12700">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74" name="Shape 174"/>
          <p:cNvSpPr/>
          <p:nvPr/>
        </p:nvSpPr>
        <p:spPr>
          <a:xfrm>
            <a:off x="1163408" y="2788665"/>
            <a:ext cx="1060049" cy="349135"/>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2800" b="1">
                <a:latin typeface="Arial"/>
                <a:ea typeface="Arial"/>
                <a:cs typeface="Arial"/>
                <a:sym typeface="Arial"/>
              </a:defRPr>
            </a:lvl1pPr>
          </a:lstStyle>
          <a:p>
            <a:pPr lvl="0">
              <a:defRPr sz="1800" b="0"/>
            </a:pPr>
            <a:r>
              <a:rPr sz="1800" dirty="0"/>
              <a:t>Terascale</a:t>
            </a:r>
          </a:p>
        </p:txBody>
      </p:sp>
      <p:pic>
        <p:nvPicPr>
          <p:cNvPr id="175" name="tmp2.tiff"/>
          <p:cNvPicPr/>
          <p:nvPr/>
        </p:nvPicPr>
        <p:blipFill>
          <a:blip r:embed="rId5">
            <a:extLst/>
          </a:blip>
          <a:stretch>
            <a:fillRect/>
          </a:stretch>
        </p:blipFill>
        <p:spPr>
          <a:xfrm>
            <a:off x="4562658" y="4642867"/>
            <a:ext cx="1201499" cy="1146059"/>
          </a:xfrm>
          <a:prstGeom prst="rect">
            <a:avLst/>
          </a:prstGeom>
          <a:ln w="12700">
            <a:miter lim="400000"/>
          </a:ln>
        </p:spPr>
      </p:pic>
      <p:pic>
        <p:nvPicPr>
          <p:cNvPr id="176" name="tmp3.tiff"/>
          <p:cNvPicPr/>
          <p:nvPr/>
        </p:nvPicPr>
        <p:blipFill>
          <a:blip r:embed="rId6" cstate="screen">
            <a:extLst>
              <a:ext uri="{28A0092B-C50C-407E-A947-70E740481C1C}">
                <a14:useLocalDpi xmlns:a14="http://schemas.microsoft.com/office/drawing/2010/main"/>
              </a:ext>
            </a:extLst>
          </a:blip>
          <a:stretch>
            <a:fillRect/>
          </a:stretch>
        </p:blipFill>
        <p:spPr>
          <a:xfrm>
            <a:off x="2697077" y="4652538"/>
            <a:ext cx="1214024" cy="1146058"/>
          </a:xfrm>
          <a:prstGeom prst="rect">
            <a:avLst/>
          </a:prstGeom>
          <a:ln w="12700">
            <a:miter lim="400000"/>
          </a:ln>
        </p:spPr>
      </p:pic>
      <p:sp>
        <p:nvSpPr>
          <p:cNvPr id="28" name="TextBox 27"/>
          <p:cNvSpPr txBox="1"/>
          <p:nvPr/>
        </p:nvSpPr>
        <p:spPr>
          <a:xfrm>
            <a:off x="4115993" y="6533501"/>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Salman </a:t>
            </a:r>
            <a:r>
              <a:rPr lang="en-US" sz="1200" dirty="0" err="1" smtClean="0">
                <a:solidFill>
                  <a:srgbClr val="FFFFFF"/>
                </a:solidFill>
              </a:rPr>
              <a:t>Habib</a:t>
            </a:r>
            <a:r>
              <a:rPr lang="en-US" sz="1200" dirty="0" smtClean="0">
                <a:solidFill>
                  <a:srgbClr val="FFFFFF"/>
                </a:solidFill>
              </a:rPr>
              <a:t> (ANL)</a:t>
            </a:r>
          </a:p>
        </p:txBody>
      </p:sp>
    </p:spTree>
    <p:extLst>
      <p:ext uri="{BB962C8B-B14F-4D97-AF65-F5344CB8AC3E}">
        <p14:creationId xmlns:p14="http://schemas.microsoft.com/office/powerpoint/2010/main" val="158211606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149" y="284613"/>
            <a:ext cx="7269020" cy="458587"/>
          </a:xfrm>
        </p:spPr>
        <p:txBody>
          <a:bodyPr>
            <a:noAutofit/>
          </a:bodyPr>
          <a:lstStyle/>
          <a:p>
            <a:r>
              <a:rPr lang="en-US" dirty="0" smtClean="0"/>
              <a:t>Cosmology at the Exascale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98673648"/>
              </p:ext>
            </p:extLst>
          </p:nvPr>
        </p:nvGraphicFramePr>
        <p:xfrm>
          <a:off x="2" y="5112188"/>
          <a:ext cx="9143999" cy="1188720"/>
        </p:xfrm>
        <a:graphic>
          <a:graphicData uri="http://schemas.openxmlformats.org/drawingml/2006/table">
            <a:tbl>
              <a:tblPr firstRow="1">
                <a:tableStyleId>{3B4B98B0-60AC-42C2-AFA5-B58CD77FA1E5}</a:tableStyleId>
              </a:tblPr>
              <a:tblGrid>
                <a:gridCol w="9143999"/>
              </a:tblGrid>
              <a:tr h="495300">
                <a:tc>
                  <a:txBody>
                    <a:bodyPr/>
                    <a:lstStyle/>
                    <a:p>
                      <a:pPr marL="274320"/>
                      <a:r>
                        <a:rPr lang="en-US" sz="2400" dirty="0" smtClean="0"/>
                        <a:t>Exascale</a:t>
                      </a:r>
                      <a:r>
                        <a:rPr lang="en-US" sz="2400" baseline="0" dirty="0" smtClean="0"/>
                        <a:t> is needed to model and interpret the latest observations</a:t>
                      </a:r>
                      <a:endParaRPr lang="en-US" sz="2400" b="1" dirty="0" smtClean="0"/>
                    </a:p>
                  </a:txBody>
                  <a:tcPr>
                    <a:solidFill>
                      <a:schemeClr val="accent3">
                        <a:alpha val="49000"/>
                      </a:schemeClr>
                    </a:solidFill>
                  </a:tcPr>
                </a:tc>
              </a:tr>
              <a:tr h="693420">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Improve</a:t>
                      </a:r>
                      <a:r>
                        <a:rPr lang="en-US" sz="2000" baseline="0" dirty="0" smtClean="0"/>
                        <a:t> understanding of </a:t>
                      </a:r>
                      <a:r>
                        <a:rPr lang="en-US" sz="2000" i="1" dirty="0" smtClean="0">
                          <a:solidFill>
                            <a:srgbClr val="424242"/>
                          </a:solidFill>
                          <a:latin typeface="Arial"/>
                          <a:ea typeface="Arial"/>
                          <a:cs typeface="Arial"/>
                          <a:sym typeface="Arial"/>
                        </a:rPr>
                        <a:t>Dark Energy, Dark Matter, Primordial Gravitational Waves, Neutrino Mass, and </a:t>
                      </a:r>
                      <a:r>
                        <a:rPr lang="en-US" sz="2000" i="1" dirty="0" err="1" smtClean="0">
                          <a:solidFill>
                            <a:srgbClr val="424242"/>
                          </a:solidFill>
                          <a:latin typeface="Arial"/>
                          <a:ea typeface="Arial"/>
                          <a:cs typeface="Arial"/>
                          <a:sym typeface="Arial"/>
                        </a:rPr>
                        <a:t>parametrics</a:t>
                      </a:r>
                      <a:r>
                        <a:rPr lang="en-US" sz="2000" i="1" baseline="0" dirty="0" smtClean="0">
                          <a:solidFill>
                            <a:srgbClr val="424242"/>
                          </a:solidFill>
                          <a:latin typeface="Arial"/>
                          <a:ea typeface="Arial"/>
                          <a:cs typeface="Arial"/>
                          <a:sym typeface="Arial"/>
                        </a:rPr>
                        <a:t> such as the Hubble Constant</a:t>
                      </a:r>
                      <a:endParaRPr lang="en-US" sz="2000" dirty="0" smtClean="0"/>
                    </a:p>
                  </a:txBody>
                  <a:tcPr>
                    <a:solidFill>
                      <a:schemeClr val="accent3">
                        <a:lumMod val="20000"/>
                        <a:lumOff val="80000"/>
                      </a:schemeClr>
                    </a:solidFill>
                  </a:tcPr>
                </a:tc>
              </a:tr>
            </a:tbl>
          </a:graphicData>
        </a:graphic>
      </p:graphicFrame>
      <p:sp>
        <p:nvSpPr>
          <p:cNvPr id="12" name="Rectangle 11"/>
          <p:cNvSpPr/>
          <p:nvPr/>
        </p:nvSpPr>
        <p:spPr>
          <a:xfrm>
            <a:off x="5133166" y="4188858"/>
            <a:ext cx="3863103" cy="923330"/>
          </a:xfrm>
          <a:prstGeom prst="rect">
            <a:avLst/>
          </a:prstGeom>
        </p:spPr>
        <p:txBody>
          <a:bodyPr wrap="square">
            <a:spAutoFit/>
          </a:bodyPr>
          <a:lstStyle/>
          <a:p>
            <a:r>
              <a:rPr lang="en-US" i="1" dirty="0" smtClean="0"/>
              <a:t>Simulation of Lyman-Alpha Forest with </a:t>
            </a:r>
            <a:r>
              <a:rPr lang="en-US" i="1" dirty="0" err="1" smtClean="0"/>
              <a:t>Nyx</a:t>
            </a:r>
            <a:r>
              <a:rPr lang="en-US" i="1" dirty="0" smtClean="0"/>
              <a:t>, used to estimate neutrino mass and as a standard ruler. </a:t>
            </a:r>
          </a:p>
        </p:txBody>
      </p:sp>
      <p:sp>
        <p:nvSpPr>
          <p:cNvPr id="6" name="Rectangle 5"/>
          <p:cNvSpPr/>
          <p:nvPr/>
        </p:nvSpPr>
        <p:spPr>
          <a:xfrm>
            <a:off x="407175" y="4337616"/>
            <a:ext cx="4163707" cy="646331"/>
          </a:xfrm>
          <a:prstGeom prst="rect">
            <a:avLst/>
          </a:prstGeom>
        </p:spPr>
        <p:txBody>
          <a:bodyPr wrap="square">
            <a:spAutoFit/>
          </a:bodyPr>
          <a:lstStyle/>
          <a:p>
            <a:r>
              <a:rPr lang="en-US" i="1" dirty="0"/>
              <a:t>Synthetic galaxy catalog for </a:t>
            </a:r>
            <a:r>
              <a:rPr lang="en-US" i="1" dirty="0" smtClean="0"/>
              <a:t>LSST generated </a:t>
            </a:r>
            <a:r>
              <a:rPr lang="en-US" i="1" dirty="0"/>
              <a:t>with HACC and </a:t>
            </a:r>
            <a:r>
              <a:rPr lang="en-US" i="1" dirty="0" err="1" smtClean="0"/>
              <a:t>Galacticus</a:t>
            </a:r>
            <a:r>
              <a:rPr lang="en-US" i="1" dirty="0" smtClean="0"/>
              <a:t> codes</a:t>
            </a:r>
            <a:endParaRPr lang="en-US" i="1"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7" name="Slide Number Placeholder 6"/>
          <p:cNvSpPr>
            <a:spLocks noGrp="1"/>
          </p:cNvSpPr>
          <p:nvPr>
            <p:ph type="sldNum" sz="quarter" idx="10"/>
          </p:nvPr>
        </p:nvSpPr>
        <p:spPr/>
        <p:txBody>
          <a:bodyPr/>
          <a:lstStyle/>
          <a:p>
            <a:r>
              <a:rPr lang="en-US" smtClean="0"/>
              <a:t>- </a:t>
            </a:r>
            <a:fld id="{D174BAF6-F8F2-EF4F-936C-8DF63288C82F}" type="slidenum">
              <a:rPr lang="en-US" smtClean="0"/>
              <a:pPr/>
              <a:t>13</a:t>
            </a:fld>
            <a:r>
              <a:rPr lang="en-US" smtClean="0"/>
              <a:t> -</a:t>
            </a:r>
            <a:endParaRPr lang="en-US" dirty="0"/>
          </a:p>
        </p:txBody>
      </p:sp>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7175" y="1048582"/>
            <a:ext cx="4163708" cy="3259355"/>
          </a:xfrm>
          <a:prstGeom prst="rect">
            <a:avLst/>
          </a:prstGeom>
        </p:spPr>
      </p:pic>
      <p:pic>
        <p:nvPicPr>
          <p:cNvPr id="9" name="Picture 8"/>
          <p:cNvPicPr>
            <a:picLocks noChangeAspect="1"/>
          </p:cNvPicPr>
          <p:nvPr/>
        </p:nvPicPr>
        <p:blipFill>
          <a:blip r:embed="rId3"/>
          <a:stretch>
            <a:fillRect/>
          </a:stretch>
        </p:blipFill>
        <p:spPr>
          <a:xfrm>
            <a:off x="5236541" y="1009300"/>
            <a:ext cx="3260978" cy="3260978"/>
          </a:xfrm>
          <a:prstGeom prst="rect">
            <a:avLst/>
          </a:prstGeom>
        </p:spPr>
      </p:pic>
      <p:sp>
        <p:nvSpPr>
          <p:cNvPr id="13" name="TextBox 12"/>
          <p:cNvSpPr txBox="1"/>
          <p:nvPr/>
        </p:nvSpPr>
        <p:spPr>
          <a:xfrm>
            <a:off x="4892044" y="6412927"/>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Salman </a:t>
            </a:r>
            <a:r>
              <a:rPr lang="en-US" sz="1200" dirty="0" err="1" smtClean="0">
                <a:solidFill>
                  <a:srgbClr val="FFFFFF"/>
                </a:solidFill>
              </a:rPr>
              <a:t>Habib</a:t>
            </a:r>
            <a:r>
              <a:rPr lang="en-US" sz="1200" dirty="0" smtClean="0">
                <a:solidFill>
                  <a:srgbClr val="FFFFFF"/>
                </a:solidFill>
              </a:rPr>
              <a:t> (ANL)</a:t>
            </a:r>
          </a:p>
        </p:txBody>
      </p:sp>
    </p:spTree>
    <p:extLst>
      <p:ext uri="{BB962C8B-B14F-4D97-AF65-F5344CB8AC3E}">
        <p14:creationId xmlns:p14="http://schemas.microsoft.com/office/powerpoint/2010/main" val="181137250"/>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149" y="284613"/>
            <a:ext cx="7269020" cy="458587"/>
          </a:xfrm>
        </p:spPr>
        <p:txBody>
          <a:bodyPr>
            <a:noAutofit/>
          </a:bodyPr>
          <a:lstStyle/>
          <a:p>
            <a:r>
              <a:rPr lang="en-US" dirty="0" smtClean="0"/>
              <a:t>Astrophysics at the </a:t>
            </a:r>
            <a:r>
              <a:rPr lang="en-US" dirty="0" err="1" smtClean="0"/>
              <a:t>Exascale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492686159"/>
              </p:ext>
            </p:extLst>
          </p:nvPr>
        </p:nvGraphicFramePr>
        <p:xfrm>
          <a:off x="2" y="5112188"/>
          <a:ext cx="9143999" cy="1188720"/>
        </p:xfrm>
        <a:graphic>
          <a:graphicData uri="http://schemas.openxmlformats.org/drawingml/2006/table">
            <a:tbl>
              <a:tblPr firstRow="1">
                <a:tableStyleId>{3B4B98B0-60AC-42C2-AFA5-B58CD77FA1E5}</a:tableStyleId>
              </a:tblPr>
              <a:tblGrid>
                <a:gridCol w="9143999"/>
              </a:tblGrid>
              <a:tr h="495300">
                <a:tc>
                  <a:txBody>
                    <a:bodyPr/>
                    <a:lstStyle/>
                    <a:p>
                      <a:pPr marL="274320"/>
                      <a:r>
                        <a:rPr lang="en-US" sz="2400" dirty="0" err="1" smtClean="0"/>
                        <a:t>Exascale</a:t>
                      </a:r>
                      <a:r>
                        <a:rPr lang="en-US" sz="2400" baseline="0" dirty="0" smtClean="0"/>
                        <a:t> is needed to identify</a:t>
                      </a:r>
                      <a:r>
                        <a:rPr lang="en-US" sz="2400" dirty="0" smtClean="0"/>
                        <a:t> </a:t>
                      </a:r>
                      <a:r>
                        <a:rPr lang="en-US" sz="2400" b="1" dirty="0" smtClean="0"/>
                        <a:t>the source of the heaviest elements</a:t>
                      </a:r>
                    </a:p>
                  </a:txBody>
                  <a:tcPr>
                    <a:solidFill>
                      <a:schemeClr val="accent3">
                        <a:alpha val="49000"/>
                      </a:schemeClr>
                    </a:solidFill>
                  </a:tcPr>
                </a:tc>
              </a:tr>
              <a:tr h="693420">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b="0" dirty="0" smtClean="0"/>
                        <a:t>Understand</a:t>
                      </a:r>
                      <a:r>
                        <a:rPr lang="en-US" sz="2000" b="0" baseline="0" dirty="0" smtClean="0"/>
                        <a:t> </a:t>
                      </a:r>
                      <a:r>
                        <a:rPr lang="en-US" sz="2000" b="0" dirty="0" smtClean="0"/>
                        <a:t>rapid neutron capture process (r-process) by</a:t>
                      </a:r>
                      <a:r>
                        <a:rPr lang="en-US" sz="2000" b="0" baseline="0" dirty="0" smtClean="0"/>
                        <a:t> simulating scenarios: </a:t>
                      </a:r>
                      <a:r>
                        <a:rPr lang="en-US" sz="2000" dirty="0" smtClean="0"/>
                        <a:t>core-collapse supernovae, neutron star mergers, and accreting black holes</a:t>
                      </a:r>
                    </a:p>
                  </a:txBody>
                  <a:tcPr>
                    <a:solidFill>
                      <a:schemeClr val="accent3">
                        <a:lumMod val="20000"/>
                        <a:lumOff val="80000"/>
                      </a:schemeClr>
                    </a:solidFill>
                  </a:tcPr>
                </a:tc>
              </a:tr>
            </a:tbl>
          </a:graphicData>
        </a:graphic>
      </p:graphicFrame>
      <p:pic>
        <p:nvPicPr>
          <p:cNvPr id="10" name="Picture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89746" y="1023187"/>
            <a:ext cx="3977208" cy="3044028"/>
          </a:xfrm>
          <a:prstGeom prst="rect">
            <a:avLst/>
          </a:prstGeom>
        </p:spPr>
      </p:pic>
      <p:sp>
        <p:nvSpPr>
          <p:cNvPr id="12" name="Rectangle 11"/>
          <p:cNvSpPr/>
          <p:nvPr/>
        </p:nvSpPr>
        <p:spPr>
          <a:xfrm>
            <a:off x="5133166" y="4067213"/>
            <a:ext cx="3863103" cy="923330"/>
          </a:xfrm>
          <a:prstGeom prst="rect">
            <a:avLst/>
          </a:prstGeom>
        </p:spPr>
        <p:txBody>
          <a:bodyPr wrap="square">
            <a:spAutoFit/>
          </a:bodyPr>
          <a:lstStyle/>
          <a:p>
            <a:r>
              <a:rPr lang="en-US" i="1" dirty="0"/>
              <a:t>E</a:t>
            </a:r>
            <a:r>
              <a:rPr lang="en-US" i="1" dirty="0" smtClean="0"/>
              <a:t>xpanding </a:t>
            </a:r>
            <a:r>
              <a:rPr lang="en-US" i="1" dirty="0"/>
              <a:t>debris from a supernova explosion </a:t>
            </a:r>
            <a:r>
              <a:rPr lang="en-US" i="1" dirty="0" smtClean="0"/>
              <a:t>(red</a:t>
            </a:r>
            <a:r>
              <a:rPr lang="en-US" i="1" dirty="0"/>
              <a:t>) running over and shredding a nearby star </a:t>
            </a:r>
            <a:r>
              <a:rPr lang="en-US" i="1" dirty="0" smtClean="0"/>
              <a:t>(blue)</a:t>
            </a:r>
            <a:endParaRPr lang="en-US" i="1"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1863" y="1023187"/>
            <a:ext cx="3220280" cy="3044028"/>
          </a:xfrm>
          <a:prstGeom prst="rect">
            <a:avLst/>
          </a:prstGeom>
        </p:spPr>
      </p:pic>
      <p:sp>
        <p:nvSpPr>
          <p:cNvPr id="6" name="Rectangle 5"/>
          <p:cNvSpPr/>
          <p:nvPr/>
        </p:nvSpPr>
        <p:spPr>
          <a:xfrm>
            <a:off x="607863" y="4067213"/>
            <a:ext cx="3818994" cy="923330"/>
          </a:xfrm>
          <a:prstGeom prst="rect">
            <a:avLst/>
          </a:prstGeom>
        </p:spPr>
        <p:txBody>
          <a:bodyPr wrap="square">
            <a:spAutoFit/>
          </a:bodyPr>
          <a:lstStyle/>
          <a:p>
            <a:r>
              <a:rPr lang="en-US" i="1" dirty="0" smtClean="0"/>
              <a:t>Less than a second after ignition, the </a:t>
            </a:r>
            <a:r>
              <a:rPr lang="en-US" i="1" dirty="0"/>
              <a:t>flame breaks through the surface of </a:t>
            </a:r>
            <a:r>
              <a:rPr lang="en-US" i="1" dirty="0" smtClean="0"/>
              <a:t>an expanded </a:t>
            </a:r>
            <a:r>
              <a:rPr lang="en-US" i="1" dirty="0"/>
              <a:t>white </a:t>
            </a:r>
            <a:r>
              <a:rPr lang="en-US" i="1" dirty="0" smtClean="0"/>
              <a:t>dwarf (using AMR)</a:t>
            </a:r>
            <a:endParaRPr lang="en-US" i="1"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7" name="Slide Number Placeholder 6"/>
          <p:cNvSpPr>
            <a:spLocks noGrp="1"/>
          </p:cNvSpPr>
          <p:nvPr>
            <p:ph type="sldNum" sz="quarter" idx="10"/>
          </p:nvPr>
        </p:nvSpPr>
        <p:spPr/>
        <p:txBody>
          <a:bodyPr/>
          <a:lstStyle/>
          <a:p>
            <a:r>
              <a:rPr lang="en-US" smtClean="0"/>
              <a:t>- </a:t>
            </a:r>
            <a:fld id="{D174BAF6-F8F2-EF4F-936C-8DF63288C82F}" type="slidenum">
              <a:rPr lang="en-US" smtClean="0"/>
              <a:pPr/>
              <a:t>14</a:t>
            </a:fld>
            <a:r>
              <a:rPr lang="en-US" smtClean="0"/>
              <a:t> -</a:t>
            </a:r>
            <a:endParaRPr lang="en-US" dirty="0"/>
          </a:p>
        </p:txBody>
      </p:sp>
      <p:sp>
        <p:nvSpPr>
          <p:cNvPr id="11" name="TextBox 10"/>
          <p:cNvSpPr txBox="1"/>
          <p:nvPr/>
        </p:nvSpPr>
        <p:spPr>
          <a:xfrm>
            <a:off x="4892044" y="6402696"/>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Dan </a:t>
            </a:r>
            <a:r>
              <a:rPr lang="en-US" sz="1200" dirty="0" err="1" smtClean="0">
                <a:solidFill>
                  <a:srgbClr val="FFFFFF"/>
                </a:solidFill>
              </a:rPr>
              <a:t>Kasen</a:t>
            </a:r>
            <a:r>
              <a:rPr lang="en-US" sz="1200" dirty="0" smtClean="0">
                <a:solidFill>
                  <a:srgbClr val="FFFFFF"/>
                </a:solidFill>
              </a:rPr>
              <a:t> (LBNL)</a:t>
            </a:r>
          </a:p>
        </p:txBody>
      </p:sp>
    </p:spTree>
    <p:extLst>
      <p:ext uri="{BB962C8B-B14F-4D97-AF65-F5344CB8AC3E}">
        <p14:creationId xmlns:p14="http://schemas.microsoft.com/office/powerpoint/2010/main" val="1062386404"/>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149" y="284613"/>
            <a:ext cx="7269020" cy="458587"/>
          </a:xfrm>
        </p:spPr>
        <p:txBody>
          <a:bodyPr>
            <a:noAutofit/>
          </a:bodyPr>
          <a:lstStyle/>
          <a:p>
            <a:r>
              <a:rPr lang="en-US" dirty="0" smtClean="0"/>
              <a:t>Subsurface Science at the Exascale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95778716"/>
              </p:ext>
            </p:extLst>
          </p:nvPr>
        </p:nvGraphicFramePr>
        <p:xfrm>
          <a:off x="-8239" y="4439088"/>
          <a:ext cx="9143999" cy="1828800"/>
        </p:xfrm>
        <a:graphic>
          <a:graphicData uri="http://schemas.openxmlformats.org/drawingml/2006/table">
            <a:tbl>
              <a:tblPr firstRow="1">
                <a:tableStyleId>{3B4B98B0-60AC-42C2-AFA5-B58CD77FA1E5}</a:tableStyleId>
              </a:tblPr>
              <a:tblGrid>
                <a:gridCol w="9143999"/>
              </a:tblGrid>
              <a:tr h="495300">
                <a:tc>
                  <a:txBody>
                    <a:bodyPr/>
                    <a:lstStyle/>
                    <a:p>
                      <a:pPr marL="274320"/>
                      <a:r>
                        <a:rPr lang="en-US" sz="2400" dirty="0" smtClean="0"/>
                        <a:t>Exascale</a:t>
                      </a:r>
                      <a:r>
                        <a:rPr lang="en-US" sz="2400" baseline="0" dirty="0" smtClean="0"/>
                        <a:t> is needed for impacts of energy extraction and waste storage on subsurface integrity</a:t>
                      </a:r>
                      <a:endParaRPr lang="en-US" sz="2400" b="1" dirty="0" smtClean="0"/>
                    </a:p>
                  </a:txBody>
                  <a:tcPr>
                    <a:solidFill>
                      <a:schemeClr val="accent3">
                        <a:alpha val="49000"/>
                      </a:schemeClr>
                    </a:solidFill>
                  </a:tcPr>
                </a:tc>
              </a:tr>
              <a:tr h="693420">
                <a:tc>
                  <a:txBody>
                    <a:bodyPr/>
                    <a:lstStyle/>
                    <a:p>
                      <a:r>
                        <a:rPr lang="en-US" sz="2000" b="0" i="0" u="none" strike="noStrike" kern="1200" baseline="0" dirty="0" smtClean="0">
                          <a:solidFill>
                            <a:schemeClr val="tx1"/>
                          </a:solidFill>
                          <a:latin typeface="+mn-lt"/>
                          <a:ea typeface="+mn-ea"/>
                          <a:cs typeface="+mn-cs"/>
                        </a:rPr>
                        <a:t>Simulate an entire field of well bores and their interaction through the reservoir over 100 year timescales. Simulate the evolution of a fracture system in </a:t>
                      </a:r>
                      <a:r>
                        <a:rPr lang="en-US" sz="2000" b="0" i="0" u="none" strike="noStrike" kern="1200" baseline="0" dirty="0" err="1" smtClean="0">
                          <a:solidFill>
                            <a:schemeClr val="tx1"/>
                          </a:solidFill>
                          <a:latin typeface="+mn-lt"/>
                          <a:ea typeface="+mn-ea"/>
                          <a:cs typeface="+mn-cs"/>
                        </a:rPr>
                        <a:t>caprock</a:t>
                      </a:r>
                      <a:r>
                        <a:rPr lang="en-US" sz="2000" b="0" i="0" u="none" strike="noStrike" kern="1200" baseline="0" dirty="0" smtClean="0">
                          <a:solidFill>
                            <a:schemeClr val="tx1"/>
                          </a:solidFill>
                          <a:latin typeface="+mn-lt"/>
                          <a:ea typeface="+mn-ea"/>
                          <a:cs typeface="+mn-cs"/>
                        </a:rPr>
                        <a:t> subject to </a:t>
                      </a:r>
                      <a:r>
                        <a:rPr lang="en-US" sz="2000" b="0" i="0" u="none" strike="noStrike" kern="1200" baseline="0" dirty="0" err="1" smtClean="0">
                          <a:solidFill>
                            <a:schemeClr val="tx1"/>
                          </a:solidFill>
                          <a:latin typeface="+mn-lt"/>
                          <a:ea typeface="+mn-ea"/>
                          <a:cs typeface="+mn-cs"/>
                        </a:rPr>
                        <a:t>geomechanical</a:t>
                      </a:r>
                      <a:r>
                        <a:rPr lang="en-US" sz="2000" b="0" i="0" u="none" strike="noStrike" kern="1200" baseline="0" dirty="0" smtClean="0">
                          <a:solidFill>
                            <a:schemeClr val="tx1"/>
                          </a:solidFill>
                          <a:latin typeface="+mn-lt"/>
                          <a:ea typeface="+mn-ea"/>
                          <a:cs typeface="+mn-cs"/>
                        </a:rPr>
                        <a:t> and geochemical stresses over scales from pore (micron) to 100 meters</a:t>
                      </a:r>
                    </a:p>
                  </a:txBody>
                  <a:tcPr>
                    <a:solidFill>
                      <a:schemeClr val="accent3">
                        <a:lumMod val="20000"/>
                        <a:lumOff val="80000"/>
                      </a:schemeClr>
                    </a:solidFill>
                  </a:tcPr>
                </a:tc>
              </a:tr>
            </a:tbl>
          </a:graphicData>
        </a:graphic>
      </p:graphicFrame>
      <p:sp>
        <p:nvSpPr>
          <p:cNvPr id="5" name="Footer Placeholder 4"/>
          <p:cNvSpPr>
            <a:spLocks noGrp="1"/>
          </p:cNvSpPr>
          <p:nvPr>
            <p:ph type="ftr" sz="quarter" idx="11"/>
          </p:nvPr>
        </p:nvSpPr>
        <p:spPr/>
        <p:txBody>
          <a:bodyPr/>
          <a:lstStyle/>
          <a:p>
            <a:r>
              <a:rPr lang="en-US" dirty="0" smtClean="0"/>
              <a:t>Exascale Science</a:t>
            </a:r>
            <a:endParaRPr lang="en-US" dirty="0"/>
          </a:p>
        </p:txBody>
      </p:sp>
      <p:sp>
        <p:nvSpPr>
          <p:cNvPr id="11" name="TextBox 10"/>
          <p:cNvSpPr txBox="1"/>
          <p:nvPr/>
        </p:nvSpPr>
        <p:spPr>
          <a:xfrm>
            <a:off x="4892044" y="6402696"/>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Carl </a:t>
            </a:r>
            <a:r>
              <a:rPr lang="en-US" sz="1200" dirty="0" err="1" smtClean="0">
                <a:solidFill>
                  <a:srgbClr val="FFFFFF"/>
                </a:solidFill>
              </a:rPr>
              <a:t>Steefel</a:t>
            </a:r>
            <a:r>
              <a:rPr lang="en-US" sz="1200" dirty="0" smtClean="0">
                <a:solidFill>
                  <a:srgbClr val="FFFFFF"/>
                </a:solidFill>
              </a:rPr>
              <a:t> (LBNL)</a:t>
            </a: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1550" y="1094393"/>
            <a:ext cx="3126504" cy="2080607"/>
          </a:xfrm>
          <a:prstGeom prst="rect">
            <a:avLst/>
          </a:prstGeom>
        </p:spPr>
      </p:pic>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81456" y="2159538"/>
            <a:ext cx="3230444" cy="2155505"/>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75411" y="1094393"/>
            <a:ext cx="3522589" cy="2338526"/>
          </a:xfrm>
          <a:prstGeom prst="rect">
            <a:avLst/>
          </a:prstGeom>
        </p:spPr>
      </p:pic>
    </p:spTree>
    <p:extLst>
      <p:ext uri="{BB962C8B-B14F-4D97-AF65-F5344CB8AC3E}">
        <p14:creationId xmlns:p14="http://schemas.microsoft.com/office/powerpoint/2010/main" val="558171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60342" y="153685"/>
            <a:ext cx="8669358" cy="658151"/>
          </a:xfrm>
        </p:spPr>
        <p:txBody>
          <a:bodyPr>
            <a:normAutofit/>
          </a:bodyPr>
          <a:lstStyle/>
          <a:p>
            <a:r>
              <a:rPr lang="en-US" dirty="0" smtClean="0"/>
              <a:t>Subsurface science requires modeling across scales</a:t>
            </a:r>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16</a:t>
            </a:fld>
            <a:r>
              <a:rPr lang="en-US"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pic>
        <p:nvPicPr>
          <p:cNvPr id="6" name="Picture 5"/>
          <p:cNvPicPr>
            <a:picLocks noChangeAspect="1"/>
          </p:cNvPicPr>
          <p:nvPr/>
        </p:nvPicPr>
        <p:blipFill>
          <a:blip r:embed="rId2"/>
          <a:stretch>
            <a:fillRect/>
          </a:stretch>
        </p:blipFill>
        <p:spPr>
          <a:xfrm>
            <a:off x="680357" y="990461"/>
            <a:ext cx="7721600" cy="5352947"/>
          </a:xfrm>
          <a:prstGeom prst="rect">
            <a:avLst/>
          </a:prstGeom>
        </p:spPr>
      </p:pic>
    </p:spTree>
    <p:extLst>
      <p:ext uri="{BB962C8B-B14F-4D97-AF65-F5344CB8AC3E}">
        <p14:creationId xmlns:p14="http://schemas.microsoft.com/office/powerpoint/2010/main" val="25250678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60341" y="153685"/>
            <a:ext cx="8556163" cy="658151"/>
          </a:xfrm>
        </p:spPr>
        <p:txBody>
          <a:bodyPr>
            <a:normAutofit/>
          </a:bodyPr>
          <a:lstStyle/>
          <a:p>
            <a:r>
              <a:rPr lang="en-US" dirty="0" smtClean="0"/>
              <a:t>Combining codes to deliver new science capability</a:t>
            </a:r>
            <a:endParaRPr lang="en-US" dirty="0"/>
          </a:p>
        </p:txBody>
      </p:sp>
      <p:sp>
        <p:nvSpPr>
          <p:cNvPr id="3" name="Slide Number Placeholder 2"/>
          <p:cNvSpPr>
            <a:spLocks noGrp="1"/>
          </p:cNvSpPr>
          <p:nvPr>
            <p:ph type="sldNum" sz="quarter" idx="10"/>
          </p:nvPr>
        </p:nvSpPr>
        <p:spPr/>
        <p:txBody>
          <a:bodyPr/>
          <a:lstStyle/>
          <a:p>
            <a:r>
              <a:rPr lang="en-US" smtClean="0"/>
              <a:t>- </a:t>
            </a:r>
            <a:fld id="{D174BAF6-F8F2-EF4F-936C-8DF63288C82F}" type="slidenum">
              <a:rPr lang="en-US" smtClean="0"/>
              <a:pPr/>
              <a:t>17</a:t>
            </a:fld>
            <a:r>
              <a:rPr lang="en-US" smtClean="0"/>
              <a:t> -</a:t>
            </a:r>
            <a:endParaRPr lang="en-US" dirty="0"/>
          </a:p>
        </p:txBody>
      </p:sp>
      <p:sp>
        <p:nvSpPr>
          <p:cNvPr id="4" name="Footer Placeholder 3"/>
          <p:cNvSpPr>
            <a:spLocks noGrp="1"/>
          </p:cNvSpPr>
          <p:nvPr>
            <p:ph type="ftr" sz="quarter" idx="11"/>
          </p:nvPr>
        </p:nvSpPr>
        <p:spPr/>
        <p:txBody>
          <a:bodyPr/>
          <a:lstStyle/>
          <a:p>
            <a:r>
              <a:rPr lang="en-US" smtClean="0"/>
              <a:t>Exascale Science</a:t>
            </a:r>
            <a:endParaRPr lang="en-US" dirty="0"/>
          </a:p>
        </p:txBody>
      </p:sp>
      <p:pic>
        <p:nvPicPr>
          <p:cNvPr id="5" name="Picture 4"/>
          <p:cNvPicPr>
            <a:picLocks noChangeAspect="1"/>
          </p:cNvPicPr>
          <p:nvPr/>
        </p:nvPicPr>
        <p:blipFill>
          <a:blip r:embed="rId2"/>
          <a:stretch>
            <a:fillRect/>
          </a:stretch>
        </p:blipFill>
        <p:spPr>
          <a:xfrm>
            <a:off x="1485900" y="3953216"/>
            <a:ext cx="7658100" cy="2415592"/>
          </a:xfrm>
          <a:prstGeom prst="rect">
            <a:avLst/>
          </a:prstGeom>
        </p:spPr>
      </p:pic>
      <p:pic>
        <p:nvPicPr>
          <p:cNvPr id="6" name="Picture 5"/>
          <p:cNvPicPr>
            <a:picLocks noChangeAspect="1"/>
          </p:cNvPicPr>
          <p:nvPr/>
        </p:nvPicPr>
        <p:blipFill>
          <a:blip r:embed="rId3"/>
          <a:stretch>
            <a:fillRect/>
          </a:stretch>
        </p:blipFill>
        <p:spPr>
          <a:xfrm>
            <a:off x="520700" y="1134195"/>
            <a:ext cx="8699500" cy="901892"/>
          </a:xfrm>
          <a:prstGeom prst="rect">
            <a:avLst/>
          </a:prstGeom>
        </p:spPr>
      </p:pic>
      <p:pic>
        <p:nvPicPr>
          <p:cNvPr id="7" name="Picture 6"/>
          <p:cNvPicPr>
            <a:picLocks noChangeAspect="1"/>
          </p:cNvPicPr>
          <p:nvPr/>
        </p:nvPicPr>
        <p:blipFill>
          <a:blip r:embed="rId4"/>
          <a:stretch>
            <a:fillRect/>
          </a:stretch>
        </p:blipFill>
        <p:spPr>
          <a:xfrm>
            <a:off x="495300" y="1998493"/>
            <a:ext cx="8699500" cy="1004149"/>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60442" y="3002642"/>
            <a:ext cx="2613988" cy="1549400"/>
          </a:xfrm>
          <a:prstGeom prst="rect">
            <a:avLst/>
          </a:prstGeom>
        </p:spPr>
      </p:pic>
      <p:sp>
        <p:nvSpPr>
          <p:cNvPr id="9" name="Rectangle 8"/>
          <p:cNvSpPr/>
          <p:nvPr/>
        </p:nvSpPr>
        <p:spPr>
          <a:xfrm>
            <a:off x="1485899" y="1851421"/>
            <a:ext cx="7233558" cy="369332"/>
          </a:xfrm>
          <a:prstGeom prst="rect">
            <a:avLst/>
          </a:prstGeom>
          <a:solidFill>
            <a:srgbClr val="FEEDAE"/>
          </a:solidFill>
        </p:spPr>
        <p:txBody>
          <a:bodyPr wrap="square">
            <a:spAutoFit/>
          </a:bodyPr>
          <a:lstStyle/>
          <a:p>
            <a:r>
              <a:rPr lang="en-US" i="1" dirty="0"/>
              <a:t>Flow driven chemical erosion of a fracture in </a:t>
            </a:r>
            <a:r>
              <a:rPr lang="en-US" i="1" dirty="0" err="1"/>
              <a:t>CaMg</a:t>
            </a:r>
            <a:r>
              <a:rPr lang="en-US" i="1" dirty="0"/>
              <a:t>(CO</a:t>
            </a:r>
            <a:r>
              <a:rPr lang="en-US" i="1" baseline="-25000" dirty="0"/>
              <a:t>3</a:t>
            </a:r>
            <a:r>
              <a:rPr lang="en-US" i="1" dirty="0"/>
              <a:t>)</a:t>
            </a:r>
            <a:r>
              <a:rPr lang="en-US" i="1" baseline="-25000" dirty="0" smtClean="0"/>
              <a:t>2</a:t>
            </a:r>
            <a:r>
              <a:rPr lang="en-US" i="1" dirty="0" smtClean="0"/>
              <a:t> (</a:t>
            </a:r>
            <a:r>
              <a:rPr lang="en-US" i="1" dirty="0" err="1" smtClean="0"/>
              <a:t>Chombo</a:t>
            </a:r>
            <a:r>
              <a:rPr lang="en-US" i="1" dirty="0" smtClean="0"/>
              <a:t>-Crunch)</a:t>
            </a:r>
            <a:endParaRPr lang="en-US" dirty="0"/>
          </a:p>
        </p:txBody>
      </p:sp>
      <p:sp>
        <p:nvSpPr>
          <p:cNvPr id="10" name="Plus 9"/>
          <p:cNvSpPr/>
          <p:nvPr/>
        </p:nvSpPr>
        <p:spPr>
          <a:xfrm>
            <a:off x="360342" y="3419816"/>
            <a:ext cx="622300" cy="533400"/>
          </a:xfrm>
          <a:prstGeom prst="mathPlus">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Equal 10"/>
          <p:cNvSpPr/>
          <p:nvPr/>
        </p:nvSpPr>
        <p:spPr>
          <a:xfrm>
            <a:off x="533400" y="5003800"/>
            <a:ext cx="741342" cy="635000"/>
          </a:xfrm>
          <a:prstGeom prst="mathEqual">
            <a:avLst/>
          </a:prstGeom>
          <a:solidFill>
            <a:srgbClr val="000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 name="Rectangle 12"/>
          <p:cNvSpPr/>
          <p:nvPr/>
        </p:nvSpPr>
        <p:spPr>
          <a:xfrm>
            <a:off x="3569300" y="3029886"/>
            <a:ext cx="4572000" cy="923330"/>
          </a:xfrm>
          <a:prstGeom prst="rect">
            <a:avLst/>
          </a:prstGeom>
          <a:solidFill>
            <a:schemeClr val="bg2"/>
          </a:solidFill>
        </p:spPr>
        <p:txBody>
          <a:bodyPr>
            <a:spAutoFit/>
          </a:bodyPr>
          <a:lstStyle/>
          <a:p>
            <a:r>
              <a:rPr lang="en-US" i="1" dirty="0"/>
              <a:t>Pore </a:t>
            </a:r>
            <a:r>
              <a:rPr lang="en-US" i="1" dirty="0" smtClean="0"/>
              <a:t>deformation </a:t>
            </a:r>
            <a:r>
              <a:rPr lang="en-US" i="1" dirty="0"/>
              <a:t>resulting from change in stress loading in a </a:t>
            </a:r>
            <a:r>
              <a:rPr lang="en-US" i="1" dirty="0" err="1" smtClean="0"/>
              <a:t>Lagrangian</a:t>
            </a:r>
            <a:r>
              <a:rPr lang="en-US" i="1" dirty="0" smtClean="0"/>
              <a:t> mechanics treatment (GEOS)</a:t>
            </a:r>
            <a:endParaRPr lang="en-US" dirty="0"/>
          </a:p>
        </p:txBody>
      </p:sp>
      <p:sp>
        <p:nvSpPr>
          <p:cNvPr id="14" name="Rectangle 13"/>
          <p:cNvSpPr/>
          <p:nvPr/>
        </p:nvSpPr>
        <p:spPr>
          <a:xfrm>
            <a:off x="5313253" y="5840376"/>
            <a:ext cx="2828047" cy="369332"/>
          </a:xfrm>
          <a:prstGeom prst="rect">
            <a:avLst/>
          </a:prstGeom>
          <a:solidFill>
            <a:schemeClr val="bg2"/>
          </a:solidFill>
        </p:spPr>
        <p:txBody>
          <a:bodyPr wrap="square">
            <a:spAutoFit/>
          </a:bodyPr>
          <a:lstStyle/>
          <a:p>
            <a:r>
              <a:rPr lang="en-US" i="1" dirty="0" smtClean="0"/>
              <a:t>Combined model</a:t>
            </a:r>
            <a:endParaRPr lang="en-US" dirty="0"/>
          </a:p>
        </p:txBody>
      </p:sp>
    </p:spTree>
    <p:extLst>
      <p:ext uri="{BB962C8B-B14F-4D97-AF65-F5344CB8AC3E}">
        <p14:creationId xmlns:p14="http://schemas.microsoft.com/office/powerpoint/2010/main" val="4762094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Accelerator Science at the </a:t>
            </a:r>
            <a:r>
              <a:rPr lang="en-US" dirty="0" err="1" smtClean="0"/>
              <a:t>Exascale</a:t>
            </a:r>
            <a:endParaRPr lang="en-US" sz="2200" dirty="0"/>
          </a:p>
        </p:txBody>
      </p:sp>
      <p:graphicFrame>
        <p:nvGraphicFramePr>
          <p:cNvPr id="7" name="Table 6"/>
          <p:cNvGraphicFramePr>
            <a:graphicFrameLocks noGrp="1"/>
          </p:cNvGraphicFramePr>
          <p:nvPr>
            <p:extLst>
              <p:ext uri="{D42A27DB-BD31-4B8C-83A1-F6EECF244321}">
                <p14:modId xmlns:p14="http://schemas.microsoft.com/office/powerpoint/2010/main" val="2727276762"/>
              </p:ext>
            </p:extLst>
          </p:nvPr>
        </p:nvGraphicFramePr>
        <p:xfrm>
          <a:off x="2" y="5112188"/>
          <a:ext cx="9143999" cy="1188720"/>
        </p:xfrm>
        <a:graphic>
          <a:graphicData uri="http://schemas.openxmlformats.org/drawingml/2006/table">
            <a:tbl>
              <a:tblPr firstRow="1">
                <a:tableStyleId>{3B4B98B0-60AC-42C2-AFA5-B58CD77FA1E5}</a:tableStyleId>
              </a:tblPr>
              <a:tblGrid>
                <a:gridCol w="9143999"/>
              </a:tblGrid>
              <a:tr h="471389">
                <a:tc>
                  <a:txBody>
                    <a:bodyPr/>
                    <a:lstStyle/>
                    <a:p>
                      <a:pPr marL="274320">
                        <a:lnSpc>
                          <a:spcPct val="90000"/>
                        </a:lnSpc>
                        <a:spcBef>
                          <a:spcPts val="1200"/>
                        </a:spcBef>
                      </a:pPr>
                      <a:r>
                        <a:rPr lang="en-US" sz="2400" dirty="0" err="1" smtClean="0"/>
                        <a:t>Exascale</a:t>
                      </a:r>
                      <a:r>
                        <a:rPr lang="en-US" sz="2400" baseline="0" dirty="0" smtClean="0"/>
                        <a:t> is needed to simulate future accelerators</a:t>
                      </a:r>
                      <a:endParaRPr lang="en-US" sz="2400" dirty="0"/>
                    </a:p>
                  </a:txBody>
                  <a:tcPr>
                    <a:solidFill>
                      <a:schemeClr val="accent3">
                        <a:alpha val="49000"/>
                      </a:schemeClr>
                    </a:solidFill>
                  </a:tcPr>
                </a:tc>
              </a:tr>
              <a:tr h="717331">
                <a:tc>
                  <a:txBody>
                    <a:bodyPr/>
                    <a:lstStyle/>
                    <a:p>
                      <a:pPr marL="274320" lvl="1" defTabSz="577850">
                        <a:lnSpc>
                          <a:spcPct val="90000"/>
                        </a:lnSpc>
                        <a:spcBef>
                          <a:spcPts val="600"/>
                        </a:spcBef>
                        <a:spcAft>
                          <a:spcPts val="0"/>
                        </a:spcAft>
                      </a:pPr>
                      <a:r>
                        <a:rPr lang="en-US" sz="2000" b="0" dirty="0" smtClean="0">
                          <a:solidFill>
                            <a:prstClr val="black">
                              <a:hueOff val="0"/>
                              <a:satOff val="0"/>
                              <a:lumOff val="0"/>
                              <a:alphaOff val="0"/>
                            </a:prstClr>
                          </a:solidFill>
                        </a:rPr>
                        <a:t>Goal: Model </a:t>
                      </a:r>
                      <a:r>
                        <a:rPr lang="en-US" sz="2000" b="0" dirty="0" smtClean="0"/>
                        <a:t>a chain of up to a hundred plasma acceleration stages in a few days, for the design of a 1 </a:t>
                      </a:r>
                      <a:r>
                        <a:rPr lang="en-US" sz="2000" b="0" dirty="0" err="1" smtClean="0"/>
                        <a:t>TeV</a:t>
                      </a:r>
                      <a:r>
                        <a:rPr lang="en-US" sz="2000" b="0" dirty="0" smtClean="0"/>
                        <a:t> electron-positron high-energy collider</a:t>
                      </a:r>
                      <a:endParaRPr lang="en-US" sz="2000" b="0" dirty="0" smtClean="0">
                        <a:solidFill>
                          <a:prstClr val="black">
                            <a:hueOff val="0"/>
                            <a:satOff val="0"/>
                            <a:lumOff val="0"/>
                            <a:alphaOff val="0"/>
                          </a:prstClr>
                        </a:solidFill>
                      </a:endParaRPr>
                    </a:p>
                  </a:txBody>
                  <a:tcPr>
                    <a:solidFill>
                      <a:schemeClr val="accent3">
                        <a:lumMod val="20000"/>
                        <a:lumOff val="80000"/>
                      </a:schemeClr>
                    </a:solidFill>
                  </a:tcPr>
                </a:tc>
              </a:tr>
            </a:tbl>
          </a:graphicData>
        </a:graphic>
      </p:graphicFrame>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3287" y="1083197"/>
            <a:ext cx="6930571" cy="2062347"/>
          </a:xfrm>
          <a:prstGeom prst="rect">
            <a:avLst/>
          </a:prstGeom>
        </p:spPr>
      </p:pic>
      <p:sp>
        <p:nvSpPr>
          <p:cNvPr id="8" name="Rectangle 7"/>
          <p:cNvSpPr/>
          <p:nvPr/>
        </p:nvSpPr>
        <p:spPr>
          <a:xfrm>
            <a:off x="163287" y="3206642"/>
            <a:ext cx="3846285" cy="1754327"/>
          </a:xfrm>
          <a:prstGeom prst="rect">
            <a:avLst/>
          </a:prstGeom>
        </p:spPr>
        <p:txBody>
          <a:bodyPr wrap="square">
            <a:spAutoFit/>
          </a:bodyPr>
          <a:lstStyle/>
          <a:p>
            <a:r>
              <a:rPr lang="en-US" i="1" dirty="0" smtClean="0"/>
              <a:t>Simulation </a:t>
            </a:r>
            <a:r>
              <a:rPr lang="en-US" i="1" dirty="0"/>
              <a:t>of laser-</a:t>
            </a:r>
            <a:r>
              <a:rPr lang="en-US" i="1" dirty="0" smtClean="0"/>
              <a:t>plasma acceleration with </a:t>
            </a:r>
            <a:r>
              <a:rPr lang="en-US" i="1" dirty="0" err="1" smtClean="0"/>
              <a:t>wavefronts</a:t>
            </a:r>
            <a:r>
              <a:rPr lang="en-US" i="1" dirty="0" smtClean="0"/>
              <a:t> </a:t>
            </a:r>
            <a:r>
              <a:rPr lang="en-US" i="1" dirty="0"/>
              <a:t>of laser light </a:t>
            </a:r>
            <a:r>
              <a:rPr lang="en-US" i="1" dirty="0" smtClean="0"/>
              <a:t>(red and blue); the wake fields are accelerating (pale blue) or decelerating (orange).   Right shows wake in “boosted” frame of reference.</a:t>
            </a:r>
            <a:endParaRPr lang="en-US" i="1" dirty="0"/>
          </a:p>
        </p:txBody>
      </p:sp>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017279" y="2944200"/>
            <a:ext cx="5290008" cy="2089341"/>
          </a:xfrm>
          <a:prstGeom prst="rect">
            <a:avLst/>
          </a:prstGeom>
        </p:spPr>
      </p:pic>
      <p:sp>
        <p:nvSpPr>
          <p:cNvPr id="3" name="Footer Placeholder 2"/>
          <p:cNvSpPr>
            <a:spLocks noGrp="1"/>
          </p:cNvSpPr>
          <p:nvPr>
            <p:ph type="ftr" sz="quarter" idx="11"/>
          </p:nvPr>
        </p:nvSpPr>
        <p:spPr/>
        <p:txBody>
          <a:bodyPr/>
          <a:lstStyle/>
          <a:p>
            <a:r>
              <a:rPr lang="en-US" smtClean="0"/>
              <a:t>Exascale Science</a:t>
            </a:r>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18</a:t>
            </a:fld>
            <a:r>
              <a:rPr lang="en-US" smtClean="0"/>
              <a:t> -</a:t>
            </a:r>
            <a:endParaRPr lang="en-US" dirty="0"/>
          </a:p>
        </p:txBody>
      </p:sp>
      <p:sp>
        <p:nvSpPr>
          <p:cNvPr id="9" name="TextBox 8"/>
          <p:cNvSpPr txBox="1"/>
          <p:nvPr/>
        </p:nvSpPr>
        <p:spPr>
          <a:xfrm>
            <a:off x="4901588" y="6472323"/>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Jean Luc </a:t>
            </a:r>
            <a:r>
              <a:rPr lang="en-US" sz="1200" dirty="0" err="1" smtClean="0">
                <a:solidFill>
                  <a:srgbClr val="FFFFFF"/>
                </a:solidFill>
              </a:rPr>
              <a:t>Vay</a:t>
            </a:r>
            <a:r>
              <a:rPr lang="en-US" sz="1200" dirty="0" smtClean="0">
                <a:solidFill>
                  <a:srgbClr val="FFFFFF"/>
                </a:solidFill>
              </a:rPr>
              <a:t> (LBNL)</a:t>
            </a:r>
          </a:p>
        </p:txBody>
      </p:sp>
    </p:spTree>
    <p:extLst>
      <p:ext uri="{BB962C8B-B14F-4D97-AF65-F5344CB8AC3E}">
        <p14:creationId xmlns:p14="http://schemas.microsoft.com/office/powerpoint/2010/main" val="25462680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Cancer Analytics at the Exascale</a:t>
            </a:r>
            <a:endParaRPr lang="en-US" sz="2200" dirty="0"/>
          </a:p>
        </p:txBody>
      </p:sp>
      <p:graphicFrame>
        <p:nvGraphicFramePr>
          <p:cNvPr id="46" name="Table 45"/>
          <p:cNvGraphicFramePr>
            <a:graphicFrameLocks noGrp="1"/>
          </p:cNvGraphicFramePr>
          <p:nvPr>
            <p:extLst>
              <p:ext uri="{D42A27DB-BD31-4B8C-83A1-F6EECF244321}">
                <p14:modId xmlns:p14="http://schemas.microsoft.com/office/powerpoint/2010/main" val="166479266"/>
              </p:ext>
            </p:extLst>
          </p:nvPr>
        </p:nvGraphicFramePr>
        <p:xfrm>
          <a:off x="2" y="5112188"/>
          <a:ext cx="9143999" cy="1188720"/>
        </p:xfrm>
        <a:graphic>
          <a:graphicData uri="http://schemas.openxmlformats.org/drawingml/2006/table">
            <a:tbl>
              <a:tblPr firstRow="1">
                <a:tableStyleId>{3B4B98B0-60AC-42C2-AFA5-B58CD77FA1E5}</a:tableStyleId>
              </a:tblPr>
              <a:tblGrid>
                <a:gridCol w="9143999"/>
              </a:tblGrid>
              <a:tr h="495300">
                <a:tc>
                  <a:txBody>
                    <a:bodyPr/>
                    <a:lstStyle/>
                    <a:p>
                      <a:pPr marL="274320"/>
                      <a:r>
                        <a:rPr lang="en-US" sz="2400" dirty="0" smtClean="0"/>
                        <a:t>Exascale</a:t>
                      </a:r>
                      <a:r>
                        <a:rPr lang="en-US" sz="2400" baseline="0" dirty="0" smtClean="0"/>
                        <a:t> is needed to develop cell-specific interventions</a:t>
                      </a:r>
                      <a:endParaRPr lang="en-US" sz="2400" b="1" dirty="0" smtClean="0"/>
                    </a:p>
                  </a:txBody>
                  <a:tcPr>
                    <a:solidFill>
                      <a:schemeClr val="accent3">
                        <a:alpha val="49000"/>
                      </a:schemeClr>
                    </a:solidFill>
                  </a:tcPr>
                </a:tc>
              </a:tr>
              <a:tr h="693420">
                <a:tc>
                  <a:txBody>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mn-lt"/>
                          <a:ea typeface=""/>
                          <a:cs typeface=""/>
                        </a:rPr>
                        <a:t>Mapping genetic susceptibility to cancer and its outcomes; intracellular molecular signaling in complex mutational backgrounds; combine genetic, genomic, and clinical data</a:t>
                      </a:r>
                    </a:p>
                  </a:txBody>
                  <a:tcPr>
                    <a:solidFill>
                      <a:schemeClr val="accent3">
                        <a:lumMod val="20000"/>
                        <a:lumOff val="80000"/>
                      </a:schemeClr>
                    </a:solidFill>
                  </a:tcPr>
                </a:tc>
              </a:tr>
            </a:tbl>
          </a:graphicData>
        </a:graphic>
      </p:graphicFrame>
      <p:sp>
        <p:nvSpPr>
          <p:cNvPr id="4" name="TextBox 3"/>
          <p:cNvSpPr txBox="1"/>
          <p:nvPr/>
        </p:nvSpPr>
        <p:spPr>
          <a:xfrm>
            <a:off x="183307" y="4110916"/>
            <a:ext cx="2972168" cy="923330"/>
          </a:xfrm>
          <a:prstGeom prst="rect">
            <a:avLst/>
          </a:prstGeom>
          <a:noFill/>
        </p:spPr>
        <p:txBody>
          <a:bodyPr wrap="square" rtlCol="0">
            <a:spAutoFit/>
          </a:bodyPr>
          <a:lstStyle/>
          <a:p>
            <a:r>
              <a:rPr lang="en-US" i="1" dirty="0" smtClean="0"/>
              <a:t>Metastatic cancer classification and genetics improve treatment [Cell 2015]</a:t>
            </a:r>
            <a:endParaRPr lang="en-US" i="1"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6" name="Slide Number Placeholder 5"/>
          <p:cNvSpPr>
            <a:spLocks noGrp="1"/>
          </p:cNvSpPr>
          <p:nvPr>
            <p:ph type="sldNum" sz="quarter" idx="10"/>
          </p:nvPr>
        </p:nvSpPr>
        <p:spPr/>
        <p:txBody>
          <a:bodyPr/>
          <a:lstStyle/>
          <a:p>
            <a:r>
              <a:rPr lang="en-US" smtClean="0"/>
              <a:t>- </a:t>
            </a:r>
            <a:fld id="{D174BAF6-F8F2-EF4F-936C-8DF63288C82F}" type="slidenum">
              <a:rPr lang="en-US" smtClean="0"/>
              <a:pPr/>
              <a:t>19</a:t>
            </a:fld>
            <a:r>
              <a:rPr lang="en-US" smtClean="0"/>
              <a:t> -</a:t>
            </a:r>
            <a:endParaRPr lang="en-US"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3306" y="1187583"/>
            <a:ext cx="2972168" cy="2873942"/>
          </a:xfrm>
          <a:prstGeom prst="rect">
            <a:avLst/>
          </a:prstGeom>
          <a:ln>
            <a:solidFill>
              <a:sysClr val="windowText" lastClr="000000"/>
            </a:solidFill>
          </a:ln>
        </p:spPr>
      </p:pic>
      <p:sp>
        <p:nvSpPr>
          <p:cNvPr id="7" name="TextBox 6"/>
          <p:cNvSpPr txBox="1"/>
          <p:nvPr/>
        </p:nvSpPr>
        <p:spPr>
          <a:xfrm>
            <a:off x="216319" y="3731800"/>
            <a:ext cx="1158472" cy="307777"/>
          </a:xfrm>
          <a:prstGeom prst="rect">
            <a:avLst/>
          </a:prstGeom>
          <a:noFill/>
        </p:spPr>
        <p:txBody>
          <a:bodyPr wrap="square" rtlCol="0">
            <a:spAutoFit/>
          </a:bodyPr>
          <a:lstStyle/>
          <a:p>
            <a:r>
              <a:rPr lang="en-US" sz="1400" dirty="0" smtClean="0">
                <a:solidFill>
                  <a:schemeClr val="bg1"/>
                </a:solidFill>
              </a:rPr>
              <a:t>Image: NCI</a:t>
            </a:r>
            <a:endParaRPr lang="en-US" sz="1400" dirty="0">
              <a:solidFill>
                <a:schemeClr val="bg1"/>
              </a:solidFill>
            </a:endParaRPr>
          </a:p>
        </p:txBody>
      </p:sp>
      <p:pic>
        <p:nvPicPr>
          <p:cNvPr id="8" name="Picture 7"/>
          <p:cNvPicPr>
            <a:picLocks noChangeAspect="1"/>
          </p:cNvPicPr>
          <p:nvPr/>
        </p:nvPicPr>
        <p:blipFill>
          <a:blip r:embed="rId4"/>
          <a:stretch>
            <a:fillRect/>
          </a:stretch>
        </p:blipFill>
        <p:spPr>
          <a:xfrm>
            <a:off x="3378200" y="1187583"/>
            <a:ext cx="2851994" cy="2851994"/>
          </a:xfrm>
          <a:prstGeom prst="rect">
            <a:avLst/>
          </a:prstGeom>
        </p:spPr>
      </p:pic>
      <p:sp>
        <p:nvSpPr>
          <p:cNvPr id="12" name="TextBox 11"/>
          <p:cNvSpPr txBox="1"/>
          <p:nvPr/>
        </p:nvSpPr>
        <p:spPr>
          <a:xfrm>
            <a:off x="3378200" y="4134750"/>
            <a:ext cx="2972168" cy="923330"/>
          </a:xfrm>
          <a:prstGeom prst="rect">
            <a:avLst/>
          </a:prstGeom>
          <a:noFill/>
        </p:spPr>
        <p:txBody>
          <a:bodyPr wrap="square" rtlCol="0">
            <a:spAutoFit/>
          </a:bodyPr>
          <a:lstStyle/>
          <a:p>
            <a:r>
              <a:rPr lang="en-US" i="1" dirty="0" smtClean="0"/>
              <a:t>One third of all cancers caused by mutations in RAS genes </a:t>
            </a:r>
            <a:endParaRPr lang="en-US" i="1" dirty="0"/>
          </a:p>
        </p:txBody>
      </p:sp>
      <p:sp>
        <p:nvSpPr>
          <p:cNvPr id="10" name="Rectangle 9"/>
          <p:cNvSpPr/>
          <p:nvPr/>
        </p:nvSpPr>
        <p:spPr>
          <a:xfrm>
            <a:off x="3378200" y="3722621"/>
            <a:ext cx="2756364" cy="307777"/>
          </a:xfrm>
          <a:prstGeom prst="rect">
            <a:avLst/>
          </a:prstGeom>
        </p:spPr>
        <p:txBody>
          <a:bodyPr wrap="square">
            <a:spAutoFit/>
          </a:bodyPr>
          <a:lstStyle/>
          <a:p>
            <a:r>
              <a:rPr lang="en-US" sz="1400" dirty="0" smtClean="0">
                <a:solidFill>
                  <a:srgbClr val="FFFFFF"/>
                </a:solidFill>
              </a:rPr>
              <a:t>Image: </a:t>
            </a:r>
            <a:r>
              <a:rPr lang="en-US" sz="1400" dirty="0" err="1">
                <a:solidFill>
                  <a:srgbClr val="FFFFFF"/>
                </a:solidFill>
              </a:rPr>
              <a:t>Kashatus</a:t>
            </a:r>
            <a:r>
              <a:rPr lang="en-US" sz="1400" dirty="0" smtClean="0">
                <a:solidFill>
                  <a:srgbClr val="FFFFFF"/>
                </a:solidFill>
              </a:rPr>
              <a:t>/NCI/UVA</a:t>
            </a:r>
            <a:endParaRPr lang="en-US" sz="1400" dirty="0">
              <a:solidFill>
                <a:srgbClr val="FFFFFF"/>
              </a:solidFill>
            </a:endParaRPr>
          </a:p>
        </p:txBody>
      </p:sp>
      <p:pic>
        <p:nvPicPr>
          <p:cNvPr id="14" name="Picture 1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50368" y="1187583"/>
            <a:ext cx="2631604" cy="2842815"/>
          </a:xfrm>
          <a:prstGeom prst="rect">
            <a:avLst/>
          </a:prstGeom>
          <a:ln>
            <a:noFill/>
          </a:ln>
        </p:spPr>
      </p:pic>
      <p:sp>
        <p:nvSpPr>
          <p:cNvPr id="15" name="TextBox 14"/>
          <p:cNvSpPr txBox="1"/>
          <p:nvPr/>
        </p:nvSpPr>
        <p:spPr>
          <a:xfrm>
            <a:off x="6350368" y="4044978"/>
            <a:ext cx="2631604" cy="923330"/>
          </a:xfrm>
          <a:prstGeom prst="rect">
            <a:avLst/>
          </a:prstGeom>
          <a:noFill/>
        </p:spPr>
        <p:txBody>
          <a:bodyPr wrap="square" rtlCol="0">
            <a:spAutoFit/>
          </a:bodyPr>
          <a:lstStyle/>
          <a:p>
            <a:r>
              <a:rPr lang="en-US" kern="0" dirty="0">
                <a:ea typeface=""/>
                <a:cs typeface=""/>
              </a:rPr>
              <a:t>C</a:t>
            </a:r>
            <a:r>
              <a:rPr lang="en-US" kern="0" dirty="0" smtClean="0">
                <a:ea typeface=""/>
                <a:cs typeface=""/>
              </a:rPr>
              <a:t>ombinatorial explosion with number </a:t>
            </a:r>
            <a:r>
              <a:rPr lang="en-US" kern="0" dirty="0">
                <a:ea typeface=""/>
                <a:cs typeface=""/>
              </a:rPr>
              <a:t>of </a:t>
            </a:r>
            <a:r>
              <a:rPr lang="en-US" kern="0" dirty="0" smtClean="0">
                <a:ea typeface=""/>
                <a:cs typeface=""/>
              </a:rPr>
              <a:t>genomic </a:t>
            </a:r>
            <a:r>
              <a:rPr lang="en-US" kern="0" dirty="0">
                <a:ea typeface=""/>
                <a:cs typeface=""/>
              </a:rPr>
              <a:t>features considered</a:t>
            </a:r>
            <a:endParaRPr lang="en-US" i="1" dirty="0"/>
          </a:p>
        </p:txBody>
      </p:sp>
      <p:sp>
        <p:nvSpPr>
          <p:cNvPr id="16" name="TextBox 15"/>
          <p:cNvSpPr txBox="1"/>
          <p:nvPr/>
        </p:nvSpPr>
        <p:spPr>
          <a:xfrm>
            <a:off x="4901588" y="6472323"/>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Rick Stevens (ANL)</a:t>
            </a:r>
          </a:p>
        </p:txBody>
      </p:sp>
    </p:spTree>
    <p:extLst>
      <p:ext uri="{BB962C8B-B14F-4D97-AF65-F5344CB8AC3E}">
        <p14:creationId xmlns:p14="http://schemas.microsoft.com/office/powerpoint/2010/main" val="208468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Cancer Analytics at the Exascale</a:t>
            </a:r>
            <a:endParaRPr lang="en-US" sz="2200"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6" name="Slide Number Placeholder 5"/>
          <p:cNvSpPr>
            <a:spLocks noGrp="1"/>
          </p:cNvSpPr>
          <p:nvPr>
            <p:ph type="sldNum" sz="quarter" idx="10"/>
          </p:nvPr>
        </p:nvSpPr>
        <p:spPr/>
        <p:txBody>
          <a:bodyPr/>
          <a:lstStyle/>
          <a:p>
            <a:r>
              <a:rPr lang="en-US" smtClean="0"/>
              <a:t>- </a:t>
            </a:r>
            <a:fld id="{D174BAF6-F8F2-EF4F-936C-8DF63288C82F}" type="slidenum">
              <a:rPr lang="en-US" smtClean="0"/>
              <a:pPr/>
              <a:t>20</a:t>
            </a:fld>
            <a:r>
              <a:rPr lang="en-US" smtClean="0"/>
              <a:t> -</a:t>
            </a:r>
            <a:endParaRPr lang="en-US" dirty="0"/>
          </a:p>
        </p:txBody>
      </p:sp>
      <p:pic>
        <p:nvPicPr>
          <p:cNvPr id="11" name="Picture 10"/>
          <p:cNvPicPr>
            <a:picLocks noChangeAspect="1"/>
          </p:cNvPicPr>
          <p:nvPr/>
        </p:nvPicPr>
        <p:blipFill>
          <a:blip r:embed="rId3"/>
          <a:stretch>
            <a:fillRect/>
          </a:stretch>
        </p:blipFill>
        <p:spPr>
          <a:xfrm>
            <a:off x="1353980" y="1115272"/>
            <a:ext cx="7148716" cy="4986548"/>
          </a:xfrm>
          <a:prstGeom prst="rect">
            <a:avLst/>
          </a:prstGeom>
        </p:spPr>
      </p:pic>
      <p:sp>
        <p:nvSpPr>
          <p:cNvPr id="8" name="TextBox 7"/>
          <p:cNvSpPr txBox="1"/>
          <p:nvPr/>
        </p:nvSpPr>
        <p:spPr>
          <a:xfrm>
            <a:off x="4901588" y="6472323"/>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Rick Stevens (ANL)</a:t>
            </a:r>
          </a:p>
        </p:txBody>
      </p:sp>
    </p:spTree>
    <p:extLst>
      <p:ext uri="{BB962C8B-B14F-4D97-AF65-F5344CB8AC3E}">
        <p14:creationId xmlns:p14="http://schemas.microsoft.com/office/powerpoint/2010/main" val="5508110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Shape 426"/>
          <p:cNvSpPr txBox="1">
            <a:spLocks noGrp="1"/>
          </p:cNvSpPr>
          <p:nvPr>
            <p:ph type="title"/>
          </p:nvPr>
        </p:nvSpPr>
        <p:spPr>
          <a:xfrm>
            <a:off x="258799" y="179867"/>
            <a:ext cx="8592238" cy="769600"/>
          </a:xfrm>
          <a:prstGeom prst="rect">
            <a:avLst/>
          </a:prstGeom>
          <a:noFill/>
          <a:ln>
            <a:noFill/>
          </a:ln>
        </p:spPr>
        <p:txBody>
          <a:bodyPr lIns="91425" tIns="45700" rIns="91425" bIns="45700" anchor="ctr" anchorCtr="0">
            <a:noAutofit/>
          </a:bodyPr>
          <a:lstStyle/>
          <a:p>
            <a:pPr marL="0" marR="0" lvl="0" indent="0" rtl="0">
              <a:spcBef>
                <a:spcPts val="0"/>
              </a:spcBef>
              <a:buClr>
                <a:schemeClr val="dk1"/>
              </a:buClr>
              <a:buSzPct val="25000"/>
              <a:buFont typeface="Calibri"/>
              <a:buNone/>
            </a:pPr>
            <a:r>
              <a:rPr lang="ca" dirty="0">
                <a:solidFill>
                  <a:schemeClr val="bg1"/>
                </a:solidFill>
                <a:ea typeface="Arial"/>
                <a:sym typeface="Arial"/>
              </a:rPr>
              <a:t>Deep-Learning </a:t>
            </a:r>
            <a:r>
              <a:rPr lang="en-US" dirty="0" smtClean="0">
                <a:solidFill>
                  <a:schemeClr val="bg1"/>
                </a:solidFill>
                <a:ea typeface="Arial"/>
                <a:sym typeface="Arial"/>
              </a:rPr>
              <a:t>at Scale on HPC systems</a:t>
            </a:r>
            <a:endParaRPr lang="ca" dirty="0">
              <a:solidFill>
                <a:schemeClr val="bg1"/>
              </a:solidFill>
              <a:ea typeface="Arial"/>
              <a:sym typeface="Arial"/>
            </a:endParaRP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7543" y="1086804"/>
            <a:ext cx="8078538" cy="2704715"/>
          </a:xfrm>
          <a:prstGeom prst="rect">
            <a:avLst/>
          </a:prstGeom>
        </p:spPr>
      </p:pic>
      <p:sp>
        <p:nvSpPr>
          <p:cNvPr id="3" name="Rectangle 2"/>
          <p:cNvSpPr/>
          <p:nvPr/>
        </p:nvSpPr>
        <p:spPr>
          <a:xfrm>
            <a:off x="497542" y="3791519"/>
            <a:ext cx="8353495" cy="646331"/>
          </a:xfrm>
          <a:prstGeom prst="rect">
            <a:avLst/>
          </a:prstGeom>
        </p:spPr>
        <p:txBody>
          <a:bodyPr wrap="square">
            <a:spAutoFit/>
          </a:bodyPr>
          <a:lstStyle/>
          <a:p>
            <a:r>
              <a:rPr lang="en-US" i="1" dirty="0" smtClean="0"/>
              <a:t>Identified extreme climate events using supervise (left) and </a:t>
            </a:r>
            <a:r>
              <a:rPr lang="en-US" i="1" dirty="0" err="1" smtClean="0"/>
              <a:t>semisupervised</a:t>
            </a:r>
            <a:r>
              <a:rPr lang="en-US" i="1" dirty="0" smtClean="0"/>
              <a:t> (right) deep learning.  Green </a:t>
            </a:r>
            <a:r>
              <a:rPr lang="en-US" i="1" dirty="0"/>
              <a:t>= ground truth, Red = </a:t>
            </a:r>
            <a:r>
              <a:rPr lang="en-US" i="1" dirty="0" smtClean="0"/>
              <a:t>predictions </a:t>
            </a:r>
            <a:r>
              <a:rPr lang="en-US" i="1" dirty="0"/>
              <a:t>(</a:t>
            </a:r>
            <a:r>
              <a:rPr lang="en-US" i="1" dirty="0" smtClean="0"/>
              <a:t>confidence &gt; </a:t>
            </a:r>
            <a:r>
              <a:rPr lang="en-US" i="1" dirty="0"/>
              <a:t>0.8)</a:t>
            </a:r>
            <a:r>
              <a:rPr lang="en-US" i="1" dirty="0" smtClean="0"/>
              <a:t>. [NIPS 2017]</a:t>
            </a:r>
            <a:endParaRPr lang="en-US" i="1" dirty="0"/>
          </a:p>
        </p:txBody>
      </p:sp>
      <p:graphicFrame>
        <p:nvGraphicFramePr>
          <p:cNvPr id="8" name="Table 7"/>
          <p:cNvGraphicFramePr>
            <a:graphicFrameLocks noGrp="1"/>
          </p:cNvGraphicFramePr>
          <p:nvPr>
            <p:extLst>
              <p:ext uri="{D42A27DB-BD31-4B8C-83A1-F6EECF244321}">
                <p14:modId xmlns:p14="http://schemas.microsoft.com/office/powerpoint/2010/main" val="1747640312"/>
              </p:ext>
            </p:extLst>
          </p:nvPr>
        </p:nvGraphicFramePr>
        <p:xfrm>
          <a:off x="0" y="4862374"/>
          <a:ext cx="9143999" cy="1409699"/>
        </p:xfrm>
        <a:graphic>
          <a:graphicData uri="http://schemas.openxmlformats.org/drawingml/2006/table">
            <a:tbl>
              <a:tblPr firstRow="1">
                <a:tableStyleId>{3B4B98B0-60AC-42C2-AFA5-B58CD77FA1E5}</a:tableStyleId>
              </a:tblPr>
              <a:tblGrid>
                <a:gridCol w="9143999"/>
              </a:tblGrid>
              <a:tr h="495300">
                <a:tc>
                  <a:txBody>
                    <a:bodyPr/>
                    <a:lstStyle/>
                    <a:p>
                      <a:pPr marL="228600" lvl="0" rtl="0">
                        <a:lnSpc>
                          <a:spcPct val="100000"/>
                        </a:lnSpc>
                        <a:spcBef>
                          <a:spcPts val="0"/>
                        </a:spcBef>
                        <a:buClr>
                          <a:srgbClr val="003366"/>
                        </a:buClr>
                      </a:pPr>
                      <a:r>
                        <a:rPr lang="en-US" sz="2400" dirty="0" smtClean="0">
                          <a:solidFill>
                            <a:schemeClr val="tx1"/>
                          </a:solidFill>
                        </a:rPr>
                        <a:t>Deep Learning</a:t>
                      </a:r>
                      <a:r>
                        <a:rPr lang="en-US" sz="2400" baseline="0" dirty="0" smtClean="0">
                          <a:solidFill>
                            <a:schemeClr val="tx1"/>
                          </a:solidFill>
                        </a:rPr>
                        <a:t> at 15 PF</a:t>
                      </a:r>
                      <a:r>
                        <a:rPr lang="ca" sz="2400" dirty="0" smtClean="0">
                          <a:solidFill>
                            <a:schemeClr val="tx1"/>
                          </a:solidFill>
                        </a:rPr>
                        <a:t> </a:t>
                      </a:r>
                      <a:r>
                        <a:rPr lang="en-US" sz="2400" dirty="0" smtClean="0">
                          <a:solidFill>
                            <a:schemeClr val="tx1"/>
                          </a:solidFill>
                        </a:rPr>
                        <a:t>on NERSC Cori (Cray + Intel KNL)</a:t>
                      </a:r>
                      <a:endParaRPr lang="ca" sz="2400" dirty="0">
                        <a:solidFill>
                          <a:schemeClr val="tx1"/>
                        </a:solidFill>
                      </a:endParaRPr>
                    </a:p>
                  </a:txBody>
                  <a:tcPr>
                    <a:solidFill>
                      <a:schemeClr val="accent3">
                        <a:alpha val="49000"/>
                      </a:schemeClr>
                    </a:solidFill>
                  </a:tcPr>
                </a:tc>
              </a:tr>
              <a:tr h="693420">
                <a:tc>
                  <a:txBody>
                    <a:bodyPr/>
                    <a:lstStyle/>
                    <a:p>
                      <a:pPr marL="457200" marR="0" lvl="0" indent="-228600" algn="l" defTabSz="457200" rtl="0" eaLnBrk="1" fontAlgn="auto" latinLnBrk="0" hangingPunct="1">
                        <a:lnSpc>
                          <a:spcPct val="100000"/>
                        </a:lnSpc>
                        <a:spcBef>
                          <a:spcPts val="0"/>
                        </a:spcBef>
                        <a:spcAft>
                          <a:spcPts val="0"/>
                        </a:spcAft>
                        <a:buClr>
                          <a:srgbClr val="003366"/>
                        </a:buClr>
                        <a:buSzTx/>
                        <a:buFontTx/>
                        <a:buChar char="-"/>
                        <a:tabLst/>
                        <a:defRPr/>
                      </a:pPr>
                      <a:r>
                        <a:rPr lang="en-US" dirty="0" smtClean="0">
                          <a:solidFill>
                            <a:srgbClr val="003366"/>
                          </a:solidFill>
                        </a:rPr>
                        <a:t>Trained in 10s of minutes on </a:t>
                      </a:r>
                      <a:r>
                        <a:rPr lang="ca" dirty="0" smtClean="0">
                          <a:solidFill>
                            <a:srgbClr val="003366"/>
                          </a:solidFill>
                        </a:rPr>
                        <a:t>10 </a:t>
                      </a:r>
                      <a:r>
                        <a:rPr lang="en-US" dirty="0" smtClean="0">
                          <a:solidFill>
                            <a:srgbClr val="003366"/>
                          </a:solidFill>
                        </a:rPr>
                        <a:t>t</a:t>
                      </a:r>
                      <a:r>
                        <a:rPr lang="ca" dirty="0" smtClean="0">
                          <a:solidFill>
                            <a:srgbClr val="003366"/>
                          </a:solidFill>
                        </a:rPr>
                        <a:t>erabyte datasets</a:t>
                      </a:r>
                      <a:r>
                        <a:rPr lang="en-US" dirty="0" smtClean="0">
                          <a:solidFill>
                            <a:srgbClr val="003366"/>
                          </a:solidFill>
                        </a:rPr>
                        <a:t>,</a:t>
                      </a:r>
                      <a:r>
                        <a:rPr lang="en-US" baseline="0" dirty="0" smtClean="0">
                          <a:solidFill>
                            <a:srgbClr val="003366"/>
                          </a:solidFill>
                        </a:rPr>
                        <a:t> m</a:t>
                      </a:r>
                      <a:r>
                        <a:rPr lang="ca" dirty="0" smtClean="0">
                          <a:solidFill>
                            <a:srgbClr val="003366"/>
                          </a:solidFill>
                        </a:rPr>
                        <a:t>illions of Images</a:t>
                      </a:r>
                      <a:endParaRPr lang="en-US" dirty="0" smtClean="0">
                        <a:solidFill>
                          <a:srgbClr val="003366"/>
                        </a:solidFill>
                      </a:endParaRPr>
                    </a:p>
                    <a:p>
                      <a:pPr marL="457200" lvl="0" indent="-228600" rtl="0">
                        <a:lnSpc>
                          <a:spcPct val="100000"/>
                        </a:lnSpc>
                        <a:spcBef>
                          <a:spcPts val="0"/>
                        </a:spcBef>
                        <a:buClr>
                          <a:srgbClr val="003366"/>
                        </a:buClr>
                        <a:buChar char="-"/>
                      </a:pPr>
                      <a:r>
                        <a:rPr lang="ca" dirty="0" smtClean="0">
                          <a:solidFill>
                            <a:srgbClr val="003366"/>
                          </a:solidFill>
                        </a:rPr>
                        <a:t>9600 </a:t>
                      </a:r>
                      <a:r>
                        <a:rPr lang="en-US" dirty="0" smtClean="0">
                          <a:solidFill>
                            <a:srgbClr val="003366"/>
                          </a:solidFill>
                        </a:rPr>
                        <a:t>nodes, </a:t>
                      </a:r>
                      <a:r>
                        <a:rPr lang="ca" dirty="0" smtClean="0">
                          <a:solidFill>
                            <a:srgbClr val="003366"/>
                          </a:solidFill>
                        </a:rPr>
                        <a:t>optimized on KNL with IntelCaffe and MKL</a:t>
                      </a:r>
                      <a:r>
                        <a:rPr lang="en-US" dirty="0" smtClean="0">
                          <a:solidFill>
                            <a:srgbClr val="003366"/>
                          </a:solidFill>
                        </a:rPr>
                        <a:t> (NERSC / Intel collaboration)</a:t>
                      </a:r>
                      <a:endParaRPr lang="ca" dirty="0" smtClean="0">
                        <a:solidFill>
                          <a:srgbClr val="003366"/>
                        </a:solidFill>
                      </a:endParaRPr>
                    </a:p>
                    <a:p>
                      <a:pPr marL="457200" lvl="0" indent="-228600" rtl="0">
                        <a:lnSpc>
                          <a:spcPct val="100000"/>
                        </a:lnSpc>
                        <a:spcBef>
                          <a:spcPts val="0"/>
                        </a:spcBef>
                        <a:buClr>
                          <a:srgbClr val="003366"/>
                        </a:buClr>
                        <a:buChar char="-"/>
                      </a:pPr>
                      <a:r>
                        <a:rPr lang="ca" dirty="0" smtClean="0">
                          <a:solidFill>
                            <a:srgbClr val="003366"/>
                          </a:solidFill>
                        </a:rPr>
                        <a:t>Synch + Asynch parameter update strategy for multi-node scaling</a:t>
                      </a:r>
                      <a:r>
                        <a:rPr lang="en-US" dirty="0" smtClean="0">
                          <a:solidFill>
                            <a:srgbClr val="003366"/>
                          </a:solidFill>
                        </a:rPr>
                        <a:t> (NERSC</a:t>
                      </a:r>
                      <a:r>
                        <a:rPr lang="en-US" baseline="0" dirty="0" smtClean="0">
                          <a:solidFill>
                            <a:srgbClr val="003366"/>
                          </a:solidFill>
                        </a:rPr>
                        <a:t> /</a:t>
                      </a:r>
                      <a:r>
                        <a:rPr lang="en-US" dirty="0" smtClean="0">
                          <a:solidFill>
                            <a:srgbClr val="003366"/>
                          </a:solidFill>
                        </a:rPr>
                        <a:t> Stanford)</a:t>
                      </a:r>
                      <a:endParaRPr lang="ca" dirty="0" smtClean="0">
                        <a:solidFill>
                          <a:srgbClr val="003366"/>
                        </a:solidFill>
                      </a:endParaRPr>
                    </a:p>
                  </a:txBody>
                  <a:tcPr>
                    <a:solidFill>
                      <a:schemeClr val="accent3">
                        <a:lumMod val="20000"/>
                        <a:lumOff val="80000"/>
                      </a:schemeClr>
                    </a:solidFill>
                  </a:tcPr>
                </a:tc>
              </a:tr>
            </a:tbl>
          </a:graphicData>
        </a:graphic>
      </p:graphicFrame>
      <p:sp>
        <p:nvSpPr>
          <p:cNvPr id="6" name="TextBox 5"/>
          <p:cNvSpPr txBox="1"/>
          <p:nvPr/>
        </p:nvSpPr>
        <p:spPr>
          <a:xfrm>
            <a:off x="3556000" y="6313573"/>
            <a:ext cx="5587999" cy="461665"/>
          </a:xfrm>
          <a:prstGeom prst="rect">
            <a:avLst/>
          </a:prstGeom>
          <a:noFill/>
        </p:spPr>
        <p:txBody>
          <a:bodyPr wrap="square" rtlCol="0">
            <a:spAutoFit/>
          </a:bodyPr>
          <a:lstStyle/>
          <a:p>
            <a:r>
              <a:rPr lang="en-US" sz="1200" dirty="0" smtClean="0">
                <a:solidFill>
                  <a:srgbClr val="FFFFFF"/>
                </a:solidFill>
              </a:rPr>
              <a:t>Evan </a:t>
            </a:r>
            <a:r>
              <a:rPr lang="en-US" sz="1200" dirty="0" err="1" smtClean="0">
                <a:solidFill>
                  <a:srgbClr val="FFFFFF"/>
                </a:solidFill>
              </a:rPr>
              <a:t>Racah</a:t>
            </a:r>
            <a:r>
              <a:rPr lang="en-US" sz="1200" dirty="0" smtClean="0">
                <a:solidFill>
                  <a:srgbClr val="FFFFFF"/>
                </a:solidFill>
              </a:rPr>
              <a:t>, </a:t>
            </a:r>
            <a:r>
              <a:rPr lang="en-US" sz="1200" dirty="0">
                <a:solidFill>
                  <a:srgbClr val="FFFFFF"/>
                </a:solidFill>
              </a:rPr>
              <a:t>Christopher </a:t>
            </a:r>
            <a:r>
              <a:rPr lang="en-US" sz="1200" dirty="0" smtClean="0">
                <a:solidFill>
                  <a:srgbClr val="FFFFFF"/>
                </a:solidFill>
              </a:rPr>
              <a:t>Beckham, </a:t>
            </a:r>
            <a:r>
              <a:rPr lang="en-US" sz="1200" dirty="0" err="1">
                <a:solidFill>
                  <a:srgbClr val="FFFFFF"/>
                </a:solidFill>
              </a:rPr>
              <a:t>Tegan</a:t>
            </a:r>
            <a:r>
              <a:rPr lang="en-US" sz="1200" dirty="0">
                <a:solidFill>
                  <a:srgbClr val="FFFFFF"/>
                </a:solidFill>
              </a:rPr>
              <a:t> </a:t>
            </a:r>
            <a:r>
              <a:rPr lang="en-US" sz="1200" dirty="0" err="1" smtClean="0">
                <a:solidFill>
                  <a:srgbClr val="FFFFFF"/>
                </a:solidFill>
              </a:rPr>
              <a:t>Maharaj</a:t>
            </a:r>
            <a:r>
              <a:rPr lang="en-US" sz="1200" dirty="0" smtClean="0">
                <a:solidFill>
                  <a:srgbClr val="FFFFFF"/>
                </a:solidFill>
              </a:rPr>
              <a:t>,</a:t>
            </a:r>
            <a:r>
              <a:rPr lang="en-US" sz="1200" dirty="0">
                <a:solidFill>
                  <a:srgbClr val="FFFFFF"/>
                </a:solidFill>
              </a:rPr>
              <a:t> </a:t>
            </a:r>
            <a:r>
              <a:rPr lang="en-US" sz="1200" dirty="0" smtClean="0">
                <a:solidFill>
                  <a:srgbClr val="FFFFFF"/>
                </a:solidFill>
              </a:rPr>
              <a:t>Samira </a:t>
            </a:r>
            <a:r>
              <a:rPr lang="en-US" sz="1200" dirty="0" err="1">
                <a:solidFill>
                  <a:srgbClr val="FFFFFF"/>
                </a:solidFill>
              </a:rPr>
              <a:t>Ebrahimi</a:t>
            </a:r>
            <a:r>
              <a:rPr lang="en-US" sz="1200" dirty="0">
                <a:solidFill>
                  <a:srgbClr val="FFFFFF"/>
                </a:solidFill>
              </a:rPr>
              <a:t> </a:t>
            </a:r>
            <a:r>
              <a:rPr lang="en-US" sz="1200" dirty="0" err="1" smtClean="0">
                <a:solidFill>
                  <a:srgbClr val="FFFFFF"/>
                </a:solidFill>
              </a:rPr>
              <a:t>Kahou</a:t>
            </a:r>
            <a:r>
              <a:rPr lang="en-US" sz="1200" dirty="0" smtClean="0">
                <a:solidFill>
                  <a:srgbClr val="FFFFFF"/>
                </a:solidFill>
              </a:rPr>
              <a:t>,  </a:t>
            </a:r>
            <a:r>
              <a:rPr lang="en-US" sz="1200" dirty="0" err="1" smtClean="0">
                <a:solidFill>
                  <a:srgbClr val="FFFFFF"/>
                </a:solidFill>
              </a:rPr>
              <a:t>Prabhat</a:t>
            </a:r>
            <a:r>
              <a:rPr lang="en-US" sz="1200" dirty="0" smtClean="0">
                <a:solidFill>
                  <a:srgbClr val="FFFFFF"/>
                </a:solidFill>
              </a:rPr>
              <a:t>,  </a:t>
            </a:r>
            <a:r>
              <a:rPr lang="en-US" sz="1200" dirty="0">
                <a:solidFill>
                  <a:srgbClr val="FFFFFF"/>
                </a:solidFill>
              </a:rPr>
              <a:t>Christopher </a:t>
            </a:r>
            <a:r>
              <a:rPr lang="en-US" sz="1200" dirty="0" smtClean="0">
                <a:solidFill>
                  <a:srgbClr val="FFFFFF"/>
                </a:solidFill>
              </a:rPr>
              <a:t>Pal</a:t>
            </a:r>
            <a:r>
              <a:rPr lang="en-US" sz="1200" b="1" dirty="0" smtClean="0">
                <a:solidFill>
                  <a:srgbClr val="FFFFFF"/>
                </a:solidFill>
              </a:rPr>
              <a:t>,</a:t>
            </a:r>
            <a:r>
              <a:rPr lang="en-US" sz="1200" b="1" dirty="0">
                <a:solidFill>
                  <a:srgbClr val="FFFFFF"/>
                </a:solidFill>
              </a:rPr>
              <a:t> </a:t>
            </a:r>
            <a:r>
              <a:rPr lang="en-US" sz="1200" dirty="0" smtClean="0">
                <a:solidFill>
                  <a:srgbClr val="FFFFFF"/>
                </a:solidFill>
              </a:rPr>
              <a:t>Evan </a:t>
            </a:r>
            <a:r>
              <a:rPr lang="en-US" sz="1200" dirty="0" err="1" smtClean="0">
                <a:solidFill>
                  <a:srgbClr val="FFFFFF"/>
                </a:solidFill>
              </a:rPr>
              <a:t>Racah</a:t>
            </a:r>
            <a:r>
              <a:rPr lang="en-US" sz="1200" dirty="0" smtClean="0">
                <a:solidFill>
                  <a:srgbClr val="FFFFFF"/>
                </a:solidFill>
              </a:rPr>
              <a:t>  (LBNL, </a:t>
            </a:r>
            <a:r>
              <a:rPr lang="en-US" sz="1200" dirty="0" err="1" smtClean="0">
                <a:solidFill>
                  <a:srgbClr val="FFFFFF"/>
                </a:solidFill>
              </a:rPr>
              <a:t>Ecole</a:t>
            </a:r>
            <a:r>
              <a:rPr lang="en-US" sz="1200" dirty="0" smtClean="0">
                <a:solidFill>
                  <a:srgbClr val="FFFFFF"/>
                </a:solidFill>
              </a:rPr>
              <a:t> Poly. Montreal, Microsoft)</a:t>
            </a:r>
          </a:p>
        </p:txBody>
      </p:sp>
    </p:spTree>
    <p:extLst>
      <p:ext uri="{BB962C8B-B14F-4D97-AF65-F5344CB8AC3E}">
        <p14:creationId xmlns:p14="http://schemas.microsoft.com/office/powerpoint/2010/main" val="51753584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Genome Science at the </a:t>
            </a:r>
            <a:r>
              <a:rPr lang="en-US" dirty="0" err="1" smtClean="0"/>
              <a:t>Exascale</a:t>
            </a:r>
            <a:endParaRPr lang="en-US" sz="2200" dirty="0"/>
          </a:p>
        </p:txBody>
      </p:sp>
      <p:graphicFrame>
        <p:nvGraphicFramePr>
          <p:cNvPr id="46" name="Table 45"/>
          <p:cNvGraphicFramePr>
            <a:graphicFrameLocks noGrp="1"/>
          </p:cNvGraphicFramePr>
          <p:nvPr>
            <p:extLst>
              <p:ext uri="{D42A27DB-BD31-4B8C-83A1-F6EECF244321}">
                <p14:modId xmlns:p14="http://schemas.microsoft.com/office/powerpoint/2010/main" val="2431400579"/>
              </p:ext>
            </p:extLst>
          </p:nvPr>
        </p:nvGraphicFramePr>
        <p:xfrm>
          <a:off x="2" y="5112188"/>
          <a:ext cx="9143999" cy="1188720"/>
        </p:xfrm>
        <a:graphic>
          <a:graphicData uri="http://schemas.openxmlformats.org/drawingml/2006/table">
            <a:tbl>
              <a:tblPr firstRow="1">
                <a:tableStyleId>{3B4B98B0-60AC-42C2-AFA5-B58CD77FA1E5}</a:tableStyleId>
              </a:tblPr>
              <a:tblGrid>
                <a:gridCol w="9143999"/>
              </a:tblGrid>
              <a:tr h="495300">
                <a:tc>
                  <a:txBody>
                    <a:bodyPr/>
                    <a:lstStyle/>
                    <a:p>
                      <a:pPr marL="274320"/>
                      <a:r>
                        <a:rPr lang="en-US" sz="2400" dirty="0" err="1" smtClean="0"/>
                        <a:t>Exascale</a:t>
                      </a:r>
                      <a:r>
                        <a:rPr lang="en-US" sz="2400" baseline="0" dirty="0" smtClean="0"/>
                        <a:t> is needed to characterize microbial communities</a:t>
                      </a:r>
                      <a:endParaRPr lang="en-US" sz="2400" b="1" dirty="0" smtClean="0"/>
                    </a:p>
                  </a:txBody>
                  <a:tcPr>
                    <a:solidFill>
                      <a:schemeClr val="accent3">
                        <a:alpha val="49000"/>
                      </a:schemeClr>
                    </a:solidFill>
                  </a:tcPr>
                </a:tc>
              </a:tr>
              <a:tr h="693420">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b="0" dirty="0" smtClean="0"/>
                        <a:t>Metagenome</a:t>
                      </a:r>
                      <a:r>
                        <a:rPr lang="en-US" sz="2000" b="0" baseline="0" dirty="0" smtClean="0"/>
                        <a:t> analysis with high performance assembly and machine learning; identify gene clusters for energy, environment, </a:t>
                      </a:r>
                      <a:r>
                        <a:rPr lang="en-US" sz="2000" b="0" baseline="0" dirty="0" err="1" smtClean="0"/>
                        <a:t>biomanufacturing</a:t>
                      </a:r>
                      <a:r>
                        <a:rPr lang="en-US" sz="2000" b="0" baseline="0" dirty="0" smtClean="0"/>
                        <a:t> and health</a:t>
                      </a:r>
                      <a:endParaRPr lang="en-US" sz="2000" dirty="0" smtClean="0"/>
                    </a:p>
                  </a:txBody>
                  <a:tcPr>
                    <a:solidFill>
                      <a:schemeClr val="accent3">
                        <a:lumMod val="20000"/>
                        <a:lumOff val="80000"/>
                      </a:schemeClr>
                    </a:solidFill>
                  </a:tcPr>
                </a:tc>
              </a:tr>
            </a:tbl>
          </a:graphicData>
        </a:graphic>
      </p:graphicFrame>
      <p:sp>
        <p:nvSpPr>
          <p:cNvPr id="4" name="TextBox 3"/>
          <p:cNvSpPr txBox="1"/>
          <p:nvPr/>
        </p:nvSpPr>
        <p:spPr>
          <a:xfrm>
            <a:off x="360342" y="4415914"/>
            <a:ext cx="4269727" cy="646331"/>
          </a:xfrm>
          <a:prstGeom prst="rect">
            <a:avLst/>
          </a:prstGeom>
          <a:noFill/>
        </p:spPr>
        <p:txBody>
          <a:bodyPr wrap="square" rtlCol="0">
            <a:spAutoFit/>
          </a:bodyPr>
          <a:lstStyle/>
          <a:p>
            <a:r>
              <a:rPr lang="en-US" i="1" dirty="0" err="1" smtClean="0"/>
              <a:t>Thermophilic</a:t>
            </a:r>
            <a:r>
              <a:rPr lang="en-US" i="1" dirty="0" smtClean="0"/>
              <a:t> microbial mat in West Thumb Geyser Basin, Yellowstone National Park </a:t>
            </a:r>
            <a:endParaRPr lang="en-US" i="1"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6" name="Slide Number Placeholder 5"/>
          <p:cNvSpPr>
            <a:spLocks noGrp="1"/>
          </p:cNvSpPr>
          <p:nvPr>
            <p:ph type="sldNum" sz="quarter" idx="10"/>
          </p:nvPr>
        </p:nvSpPr>
        <p:spPr/>
        <p:txBody>
          <a:bodyPr/>
          <a:lstStyle/>
          <a:p>
            <a:r>
              <a:rPr lang="en-US" smtClean="0"/>
              <a:t>- </a:t>
            </a:r>
            <a:fld id="{D174BAF6-F8F2-EF4F-936C-8DF63288C82F}" type="slidenum">
              <a:rPr lang="en-US" smtClean="0"/>
              <a:pPr/>
              <a:t>22</a:t>
            </a:fld>
            <a:r>
              <a:rPr lang="en-US" smtClean="0"/>
              <a:t> -</a:t>
            </a:r>
            <a:endParaRPr lang="en-US" dirty="0"/>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374" y="1095375"/>
            <a:ext cx="4206875" cy="3175000"/>
          </a:xfrm>
          <a:prstGeom prst="rect">
            <a:avLst/>
          </a:prstGeom>
        </p:spPr>
      </p:pic>
      <p:sp>
        <p:nvSpPr>
          <p:cNvPr id="8" name="Rectangle 7"/>
          <p:cNvSpPr/>
          <p:nvPr/>
        </p:nvSpPr>
        <p:spPr>
          <a:xfrm>
            <a:off x="360342" y="3901043"/>
            <a:ext cx="2546853" cy="369332"/>
          </a:xfrm>
          <a:prstGeom prst="rect">
            <a:avLst/>
          </a:prstGeom>
        </p:spPr>
        <p:txBody>
          <a:bodyPr wrap="none">
            <a:spAutoFit/>
          </a:bodyPr>
          <a:lstStyle/>
          <a:p>
            <a:r>
              <a:rPr lang="en-US" i="1" dirty="0" smtClean="0">
                <a:solidFill>
                  <a:schemeClr val="bg1"/>
                </a:solidFill>
              </a:rPr>
              <a:t>Marissa Fessenden, LBNL</a:t>
            </a:r>
            <a:endParaRPr lang="en-US" dirty="0">
              <a:solidFill>
                <a:schemeClr val="bg1"/>
              </a:solidFill>
            </a:endParaRPr>
          </a:p>
        </p:txBody>
      </p:sp>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30070" y="1095375"/>
            <a:ext cx="4244056" cy="3174999"/>
          </a:xfrm>
          <a:prstGeom prst="rect">
            <a:avLst/>
          </a:prstGeom>
        </p:spPr>
      </p:pic>
      <p:sp>
        <p:nvSpPr>
          <p:cNvPr id="12" name="TextBox 11"/>
          <p:cNvSpPr txBox="1"/>
          <p:nvPr/>
        </p:nvSpPr>
        <p:spPr>
          <a:xfrm>
            <a:off x="4598320" y="4415914"/>
            <a:ext cx="4799680" cy="646331"/>
          </a:xfrm>
          <a:prstGeom prst="rect">
            <a:avLst/>
          </a:prstGeom>
          <a:noFill/>
        </p:spPr>
        <p:txBody>
          <a:bodyPr wrap="square" rtlCol="0">
            <a:spAutoFit/>
          </a:bodyPr>
          <a:lstStyle/>
          <a:p>
            <a:r>
              <a:rPr lang="en-US" i="1" dirty="0" smtClean="0"/>
              <a:t>Compact CRISPR systems found in deep underground Crystal </a:t>
            </a:r>
            <a:r>
              <a:rPr lang="en-US" i="1" dirty="0"/>
              <a:t>Geyser bacteria (</a:t>
            </a:r>
            <a:r>
              <a:rPr lang="en-US" i="1" dirty="0" err="1" smtClean="0"/>
              <a:t>Banfield</a:t>
            </a:r>
            <a:r>
              <a:rPr lang="en-US" i="1" dirty="0" smtClean="0"/>
              <a:t>)</a:t>
            </a:r>
            <a:endParaRPr lang="en-US" i="1" dirty="0"/>
          </a:p>
        </p:txBody>
      </p:sp>
      <p:sp>
        <p:nvSpPr>
          <p:cNvPr id="13" name="Rectangle 12"/>
          <p:cNvSpPr/>
          <p:nvPr/>
        </p:nvSpPr>
        <p:spPr>
          <a:xfrm>
            <a:off x="6172604" y="3868777"/>
            <a:ext cx="2363360" cy="369332"/>
          </a:xfrm>
          <a:prstGeom prst="rect">
            <a:avLst/>
          </a:prstGeom>
        </p:spPr>
        <p:txBody>
          <a:bodyPr wrap="none">
            <a:spAutoFit/>
          </a:bodyPr>
          <a:lstStyle/>
          <a:p>
            <a:r>
              <a:rPr lang="en-US" i="1" dirty="0" smtClean="0">
                <a:solidFill>
                  <a:schemeClr val="bg1"/>
                </a:solidFill>
              </a:rPr>
              <a:t>Jill </a:t>
            </a:r>
            <a:r>
              <a:rPr lang="en-US" i="1" dirty="0" err="1" smtClean="0">
                <a:solidFill>
                  <a:schemeClr val="bg1"/>
                </a:solidFill>
              </a:rPr>
              <a:t>Banfield</a:t>
            </a:r>
            <a:r>
              <a:rPr lang="en-US" i="1" dirty="0" smtClean="0">
                <a:solidFill>
                  <a:schemeClr val="bg1"/>
                </a:solidFill>
              </a:rPr>
              <a:t>, UCB/ LBNL</a:t>
            </a:r>
            <a:endParaRPr lang="en-US" dirty="0">
              <a:solidFill>
                <a:schemeClr val="bg1"/>
              </a:solidFill>
            </a:endParaRPr>
          </a:p>
        </p:txBody>
      </p:sp>
      <p:sp>
        <p:nvSpPr>
          <p:cNvPr id="14" name="TextBox 13"/>
          <p:cNvSpPr txBox="1"/>
          <p:nvPr/>
        </p:nvSpPr>
        <p:spPr>
          <a:xfrm>
            <a:off x="4901588" y="6472323"/>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Kathy Yelick (LBNL)</a:t>
            </a:r>
          </a:p>
        </p:txBody>
      </p:sp>
    </p:spTree>
    <p:extLst>
      <p:ext uri="{BB962C8B-B14F-4D97-AF65-F5344CB8AC3E}">
        <p14:creationId xmlns:p14="http://schemas.microsoft.com/office/powerpoint/2010/main" val="182105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60342" y="153685"/>
            <a:ext cx="8783658" cy="658151"/>
          </a:xfrm>
        </p:spPr>
        <p:txBody>
          <a:bodyPr>
            <a:normAutofit fontScale="90000"/>
          </a:bodyPr>
          <a:lstStyle/>
          <a:p>
            <a:r>
              <a:rPr lang="en-US" dirty="0" smtClean="0"/>
              <a:t>Environment: orders of magnitude harder than humans</a:t>
            </a:r>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23</a:t>
            </a:fld>
            <a:r>
              <a:rPr lang="en-US"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pic>
        <p:nvPicPr>
          <p:cNvPr id="8" name="Picture 6" descr="Screen Shot 2015-03-06 at 1.27.37 PM.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016001"/>
            <a:ext cx="5210035" cy="378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Shape 280" descr="combined.png"/>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565584" y="1158876"/>
            <a:ext cx="3451416" cy="3637904"/>
          </a:xfrm>
          <a:prstGeom prst="rect">
            <a:avLst/>
          </a:prstGeom>
          <a:noFill/>
          <a:ln>
            <a:noFill/>
          </a:ln>
        </p:spPr>
      </p:pic>
      <p:graphicFrame>
        <p:nvGraphicFramePr>
          <p:cNvPr id="12" name="Table 11"/>
          <p:cNvGraphicFramePr>
            <a:graphicFrameLocks noGrp="1"/>
          </p:cNvGraphicFramePr>
          <p:nvPr>
            <p:extLst>
              <p:ext uri="{D42A27DB-BD31-4B8C-83A1-F6EECF244321}">
                <p14:modId xmlns:p14="http://schemas.microsoft.com/office/powerpoint/2010/main" val="473346852"/>
              </p:ext>
            </p:extLst>
          </p:nvPr>
        </p:nvGraphicFramePr>
        <p:xfrm>
          <a:off x="2" y="4876155"/>
          <a:ext cx="9144000" cy="1371599"/>
        </p:xfrm>
        <a:graphic>
          <a:graphicData uri="http://schemas.openxmlformats.org/drawingml/2006/table">
            <a:tbl>
              <a:tblPr firstRow="1">
                <a:tableStyleId>{3B4B98B0-60AC-42C2-AFA5-B58CD77FA1E5}</a:tableStyleId>
              </a:tblPr>
              <a:tblGrid>
                <a:gridCol w="2286000"/>
                <a:gridCol w="2286000"/>
                <a:gridCol w="2286000"/>
                <a:gridCol w="2286000"/>
              </a:tblGrid>
              <a:tr h="283220">
                <a:tc gridSpan="4">
                  <a:txBody>
                    <a:bodyPr/>
                    <a:lstStyle/>
                    <a:p>
                      <a:pPr marL="274320"/>
                      <a:r>
                        <a:rPr lang="en-US" sz="2400" b="1" dirty="0" smtClean="0"/>
                        <a:t>De</a:t>
                      </a:r>
                      <a:r>
                        <a:rPr lang="en-US" sz="2400" b="1" baseline="0" dirty="0" smtClean="0"/>
                        <a:t> novo genome assembly</a:t>
                      </a:r>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r>
              <a:tr h="877408">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Read  multiple times.  Chop reads into k-</a:t>
                      </a:r>
                      <a:r>
                        <a:rPr lang="en-US" sz="2000" dirty="0" err="1" smtClean="0"/>
                        <a:t>mers</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Histogram</a:t>
                      </a:r>
                      <a:r>
                        <a:rPr lang="en-US" sz="2000" baseline="0" dirty="0" smtClean="0"/>
                        <a:t> k-</a:t>
                      </a:r>
                      <a:r>
                        <a:rPr lang="en-US" sz="2000" baseline="0" dirty="0" err="1" smtClean="0"/>
                        <a:t>mers</a:t>
                      </a:r>
                      <a:r>
                        <a:rPr lang="en-US" sz="2000" baseline="0" dirty="0" smtClean="0"/>
                        <a:t> (eliminate errors)</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DFS walk k-</a:t>
                      </a:r>
                      <a:r>
                        <a:rPr lang="en-US" sz="2000" dirty="0" err="1" smtClean="0"/>
                        <a:t>mer</a:t>
                      </a:r>
                      <a:r>
                        <a:rPr lang="en-US" sz="2000" dirty="0" smtClean="0"/>
                        <a:t> graph (stored</a:t>
                      </a:r>
                      <a:r>
                        <a:rPr lang="en-US" sz="2000" baseline="0" dirty="0" smtClean="0"/>
                        <a:t> as hash table)</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Various</a:t>
                      </a:r>
                      <a:r>
                        <a:rPr lang="en-US" sz="2000" baseline="0" dirty="0" smtClean="0"/>
                        <a:t> graph operations (more hash tables)</a:t>
                      </a:r>
                      <a:endParaRPr lang="en-US" sz="2000" dirty="0" smtClean="0"/>
                    </a:p>
                  </a:txBody>
                  <a:tcPr>
                    <a:solidFill>
                      <a:schemeClr val="accent3">
                        <a:lumMod val="20000"/>
                        <a:lumOff val="80000"/>
                      </a:schemeClr>
                    </a:solidFill>
                  </a:tcPr>
                </a:tc>
              </a:tr>
            </a:tbl>
          </a:graphicData>
        </a:graphic>
      </p:graphicFrame>
    </p:spTree>
    <p:extLst>
      <p:ext uri="{BB962C8B-B14F-4D97-AF65-F5344CB8AC3E}">
        <p14:creationId xmlns:p14="http://schemas.microsoft.com/office/powerpoint/2010/main" val="417557509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83" name="Shape 583"/>
          <p:cNvSpPr txBox="1">
            <a:spLocks noGrp="1"/>
          </p:cNvSpPr>
          <p:nvPr>
            <p:ph type="title"/>
          </p:nvPr>
        </p:nvSpPr>
        <p:spPr>
          <a:prstGeom prst="rect">
            <a:avLst/>
          </a:prstGeom>
        </p:spPr>
        <p:txBody>
          <a:bodyPr wrap="square" lIns="91425" tIns="91425" rIns="91425" bIns="91425" anchor="t" anchorCtr="0">
            <a:noAutofit/>
          </a:bodyPr>
          <a:lstStyle/>
          <a:p>
            <a:pPr lvl="0" rtl="0">
              <a:spcBef>
                <a:spcPts val="0"/>
              </a:spcBef>
              <a:buNone/>
            </a:pPr>
            <a:r>
              <a:rPr lang="en" sz="3600" dirty="0">
                <a:latin typeface="Helvetica Neue Bold Condensed"/>
                <a:cs typeface="Helvetica Neue Bold Condensed"/>
              </a:rPr>
              <a:t>Multi-Node Strong Scaling</a:t>
            </a:r>
          </a:p>
        </p:txBody>
      </p:sp>
      <p:sp>
        <p:nvSpPr>
          <p:cNvPr id="579" name="Shape 579"/>
          <p:cNvSpPr txBox="1">
            <a:spLocks noGrp="1"/>
          </p:cNvSpPr>
          <p:nvPr>
            <p:ph type="sldNum" sz="quarter" idx="10"/>
          </p:nvPr>
        </p:nvSpPr>
        <p:spPr>
          <a:prstGeom prst="rect">
            <a:avLst/>
          </a:prstGeom>
        </p:spPr>
        <p:txBody>
          <a:bodyPr wrap="square" lIns="91425" tIns="91425" rIns="91425" bIns="91425" anchor="ctr" anchorCtr="0">
            <a:noAutofit/>
          </a:bodyPr>
          <a:lstStyle/>
          <a:p>
            <a:pPr lvl="0" rtl="0">
              <a:spcBef>
                <a:spcPts val="0"/>
              </a:spcBef>
              <a:buNone/>
            </a:pPr>
            <a:fld id="{00000000-1234-1234-1234-123412341234}" type="slidenum">
              <a:rPr lang="en"/>
              <a:t>24</a:t>
            </a:fld>
            <a:endParaRPr lang="en"/>
          </a:p>
        </p:txBody>
      </p:sp>
      <p:sp>
        <p:nvSpPr>
          <p:cNvPr id="581" name="Shape 581"/>
          <p:cNvSpPr txBox="1"/>
          <p:nvPr/>
        </p:nvSpPr>
        <p:spPr>
          <a:xfrm>
            <a:off x="283050" y="823817"/>
            <a:ext cx="8738100" cy="524800"/>
          </a:xfrm>
          <a:prstGeom prst="rect">
            <a:avLst/>
          </a:prstGeom>
          <a:noFill/>
          <a:ln>
            <a:noFill/>
          </a:ln>
        </p:spPr>
        <p:txBody>
          <a:bodyPr wrap="square" lIns="91425" tIns="91425" rIns="91425" bIns="91425" anchor="t" anchorCtr="0">
            <a:noAutofit/>
          </a:bodyPr>
          <a:lstStyle/>
          <a:p>
            <a:pPr marL="457200" lvl="0" indent="-342900" rtl="0">
              <a:spcBef>
                <a:spcPts val="0"/>
              </a:spcBef>
              <a:buClr>
                <a:schemeClr val="dk1"/>
              </a:buClr>
              <a:buSzPct val="100000"/>
              <a:buChar char="●"/>
            </a:pPr>
            <a:r>
              <a:rPr lang="en" sz="1800" dirty="0">
                <a:solidFill>
                  <a:schemeClr val="dk1"/>
                </a:solidFill>
              </a:rPr>
              <a:t>HipMer scales efficiently to 100’s and 1000’s of nodes</a:t>
            </a:r>
          </a:p>
        </p:txBody>
      </p:sp>
      <p:pic>
        <p:nvPicPr>
          <p:cNvPr id="582" name="Shape 58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921000" y="1652267"/>
            <a:ext cx="5984875" cy="4565366"/>
          </a:xfrm>
          <a:prstGeom prst="rect">
            <a:avLst/>
          </a:prstGeom>
          <a:noFill/>
          <a:ln>
            <a:noFill/>
          </a:ln>
        </p:spPr>
      </p:pic>
      <p:sp>
        <p:nvSpPr>
          <p:cNvPr id="584" name="Shape 584"/>
          <p:cNvSpPr txBox="1"/>
          <p:nvPr/>
        </p:nvSpPr>
        <p:spPr>
          <a:xfrm>
            <a:off x="283050" y="2143125"/>
            <a:ext cx="2637950" cy="3629084"/>
          </a:xfrm>
          <a:prstGeom prst="rect">
            <a:avLst/>
          </a:prstGeom>
          <a:noFill/>
          <a:ln>
            <a:noFill/>
          </a:ln>
        </p:spPr>
        <p:txBody>
          <a:bodyPr wrap="square" lIns="91425" tIns="91425" rIns="91425" bIns="91425" anchor="t" anchorCtr="0">
            <a:noAutofit/>
          </a:bodyPr>
          <a:lstStyle/>
          <a:p>
            <a:pPr lvl="0">
              <a:spcBef>
                <a:spcPts val="0"/>
              </a:spcBef>
              <a:buNone/>
            </a:pPr>
            <a:r>
              <a:rPr lang="en" dirty="0"/>
              <a:t>Human Genome </a:t>
            </a:r>
            <a:r>
              <a:rPr lang="en" dirty="0" smtClean="0">
                <a:solidFill>
                  <a:schemeClr val="dk1"/>
                </a:solidFill>
              </a:rPr>
              <a:t>Results</a:t>
            </a:r>
            <a:r>
              <a:rPr lang="en-US" dirty="0" smtClean="0">
                <a:solidFill>
                  <a:schemeClr val="dk1"/>
                </a:solidFill>
              </a:rPr>
              <a:t> (small problem</a:t>
            </a:r>
            <a:r>
              <a:rPr lang="en" dirty="0" smtClean="0"/>
              <a:t>)</a:t>
            </a:r>
            <a:endParaRPr lang="en" dirty="0"/>
          </a:p>
          <a:p>
            <a:pPr marL="457200" lvl="0" indent="-228600" rtl="0">
              <a:spcBef>
                <a:spcPts val="0"/>
              </a:spcBef>
              <a:buChar char="●"/>
            </a:pPr>
            <a:r>
              <a:rPr lang="en" dirty="0"/>
              <a:t>Minimum aggregate memory required</a:t>
            </a:r>
          </a:p>
          <a:p>
            <a:pPr marL="457200" lvl="0" indent="-228600" rtl="0">
              <a:spcBef>
                <a:spcPts val="0"/>
              </a:spcBef>
              <a:buChar char="●"/>
            </a:pPr>
            <a:r>
              <a:rPr lang="en-US" dirty="0" smtClean="0"/>
              <a:t>Scales linearly on node, KNL (68 cores)</a:t>
            </a:r>
            <a:endParaRPr lang="en-US" dirty="0"/>
          </a:p>
          <a:p>
            <a:pPr marL="457200" lvl="0" indent="-228600" rtl="0">
              <a:spcBef>
                <a:spcPts val="0"/>
              </a:spcBef>
              <a:buChar char="●"/>
            </a:pPr>
            <a:r>
              <a:rPr lang="en-US" dirty="0" smtClean="0"/>
              <a:t>Requires high injection rate, low latency</a:t>
            </a:r>
          </a:p>
          <a:p>
            <a:pPr marL="457200" lvl="0" indent="-228600" rtl="0">
              <a:spcBef>
                <a:spcPts val="0"/>
              </a:spcBef>
              <a:buChar char="●"/>
            </a:pPr>
            <a:r>
              <a:rPr lang="en-US" dirty="0" smtClean="0"/>
              <a:t>Would benefit from remote hardware atomics</a:t>
            </a:r>
          </a:p>
        </p:txBody>
      </p:sp>
      <p:sp>
        <p:nvSpPr>
          <p:cNvPr id="12" name="TextBox 11"/>
          <p:cNvSpPr txBox="1"/>
          <p:nvPr/>
        </p:nvSpPr>
        <p:spPr>
          <a:xfrm>
            <a:off x="4901588" y="6306124"/>
            <a:ext cx="3337537" cy="427809"/>
          </a:xfrm>
          <a:prstGeom prst="rect">
            <a:avLst/>
          </a:prstGeom>
          <a:noFill/>
        </p:spPr>
        <p:txBody>
          <a:bodyPr wrap="square" rtlCol="0">
            <a:spAutoFit/>
          </a:bodyPr>
          <a:lstStyle/>
          <a:p>
            <a:pPr algn="ctr">
              <a:lnSpc>
                <a:spcPct val="90000"/>
              </a:lnSpc>
            </a:pPr>
            <a:r>
              <a:rPr lang="en-US" sz="1200" dirty="0" smtClean="0">
                <a:solidFill>
                  <a:srgbClr val="FFFFFF"/>
                </a:solidFill>
              </a:rPr>
              <a:t>Ellis, </a:t>
            </a:r>
            <a:r>
              <a:rPr lang="en-US" sz="1200" dirty="0" err="1" smtClean="0">
                <a:solidFill>
                  <a:srgbClr val="FFFFFF"/>
                </a:solidFill>
              </a:rPr>
              <a:t>Georganas</a:t>
            </a:r>
            <a:r>
              <a:rPr lang="en-US" sz="1200" dirty="0" smtClean="0">
                <a:solidFill>
                  <a:srgbClr val="FFFFFF"/>
                </a:solidFill>
              </a:rPr>
              <a:t>, Egan, </a:t>
            </a:r>
            <a:r>
              <a:rPr lang="en-US" sz="1200" dirty="0" err="1" smtClean="0">
                <a:solidFill>
                  <a:srgbClr val="FFFFFF"/>
                </a:solidFill>
              </a:rPr>
              <a:t>Hofmeyr</a:t>
            </a:r>
            <a:r>
              <a:rPr lang="en-US" sz="1200" dirty="0" smtClean="0">
                <a:solidFill>
                  <a:srgbClr val="FFFFFF"/>
                </a:solidFill>
              </a:rPr>
              <a:t>, </a:t>
            </a:r>
            <a:r>
              <a:rPr lang="en-US" sz="1200" dirty="0" err="1" smtClean="0">
                <a:solidFill>
                  <a:srgbClr val="FFFFFF"/>
                </a:solidFill>
              </a:rPr>
              <a:t>Buluc</a:t>
            </a:r>
            <a:r>
              <a:rPr lang="en-US" sz="1200" dirty="0" smtClean="0">
                <a:solidFill>
                  <a:srgbClr val="FFFFFF"/>
                </a:solidFill>
              </a:rPr>
              <a:t>, Cook, </a:t>
            </a:r>
            <a:r>
              <a:rPr lang="en-US" sz="1200" dirty="0" err="1" smtClean="0">
                <a:solidFill>
                  <a:srgbClr val="FFFFFF"/>
                </a:solidFill>
              </a:rPr>
              <a:t>Oliker</a:t>
            </a:r>
            <a:r>
              <a:rPr lang="en-US" sz="1200" dirty="0" smtClean="0">
                <a:solidFill>
                  <a:srgbClr val="FFFFFF"/>
                </a:solidFill>
              </a:rPr>
              <a:t>, Yelick [</a:t>
            </a:r>
            <a:r>
              <a:rPr lang="en-US" sz="1200" dirty="0" err="1" smtClean="0">
                <a:solidFill>
                  <a:srgbClr val="FFFFFF"/>
                </a:solidFill>
              </a:rPr>
              <a:t>Europar</a:t>
            </a:r>
            <a:r>
              <a:rPr lang="en-US" sz="1200" dirty="0" smtClean="0">
                <a:solidFill>
                  <a:srgbClr val="FFFFFF"/>
                </a:solidFill>
              </a:rPr>
              <a:t> ‘17]</a:t>
            </a:r>
          </a:p>
        </p:txBody>
      </p:sp>
    </p:spTree>
    <p:extLst>
      <p:ext uri="{BB962C8B-B14F-4D97-AF65-F5344CB8AC3E}">
        <p14:creationId xmlns:p14="http://schemas.microsoft.com/office/powerpoint/2010/main" val="1933120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8"/>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33350" y="982132"/>
            <a:ext cx="3454950" cy="2557993"/>
          </a:xfrm>
          <a:prstGeom prst="rect">
            <a:avLst/>
          </a:prstGeom>
          <a:noFill/>
          <a:ln w="9525">
            <a:noFill/>
            <a:miter lim="800000"/>
            <a:headEnd/>
            <a:tailEnd/>
          </a:ln>
        </p:spPr>
      </p:pic>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28788" y="2598836"/>
            <a:ext cx="3013576" cy="2274146"/>
          </a:xfrm>
          <a:prstGeom prst="rect">
            <a:avLst/>
          </a:prstGeom>
          <a:ln>
            <a:solidFill>
              <a:schemeClr val="accent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a:blip r:embed="rId4"/>
          <a:stretch>
            <a:fillRect/>
          </a:stretch>
        </p:blipFill>
        <p:spPr>
          <a:xfrm>
            <a:off x="4629150" y="982133"/>
            <a:ext cx="3331225" cy="2161118"/>
          </a:xfrm>
          <a:prstGeom prst="rect">
            <a:avLst/>
          </a:prstGeom>
        </p:spPr>
      </p:pic>
      <p:sp>
        <p:nvSpPr>
          <p:cNvPr id="2" name="Title 1"/>
          <p:cNvSpPr>
            <a:spLocks noGrp="1"/>
          </p:cNvSpPr>
          <p:nvPr>
            <p:ph type="title"/>
          </p:nvPr>
        </p:nvSpPr>
        <p:spPr>
          <a:xfrm>
            <a:off x="360342" y="153685"/>
            <a:ext cx="8694758" cy="658151"/>
          </a:xfrm>
        </p:spPr>
        <p:txBody>
          <a:bodyPr>
            <a:normAutofit fontScale="90000"/>
          </a:bodyPr>
          <a:lstStyle/>
          <a:p>
            <a:r>
              <a:rPr lang="en-US" dirty="0" smtClean="0"/>
              <a:t>Exascale Science in analytics from embedded sensors</a:t>
            </a:r>
            <a:endParaRPr lang="en-US" dirty="0"/>
          </a:p>
        </p:txBody>
      </p:sp>
      <p:sp>
        <p:nvSpPr>
          <p:cNvPr id="3" name="Slide Number Placeholder 2"/>
          <p:cNvSpPr>
            <a:spLocks noGrp="1"/>
          </p:cNvSpPr>
          <p:nvPr>
            <p:ph type="sldNum" sz="quarter" idx="10"/>
          </p:nvPr>
        </p:nvSpPr>
        <p:spPr/>
        <p:txBody>
          <a:bodyPr/>
          <a:lstStyle/>
          <a:p>
            <a:pPr>
              <a:defRPr/>
            </a:pPr>
            <a:fld id="{4330221A-CE08-ED44-ACF0-0EAA9C400BEF}" type="slidenum">
              <a:rPr lang="en-US" smtClean="0"/>
              <a:pPr>
                <a:defRPr/>
              </a:pPr>
              <a:t>25</a:t>
            </a:fld>
            <a:endParaRPr lang="en-US"/>
          </a:p>
        </p:txBody>
      </p:sp>
      <p:sp>
        <p:nvSpPr>
          <p:cNvPr id="11" name="Footer Placeholder 10"/>
          <p:cNvSpPr>
            <a:spLocks noGrp="1"/>
          </p:cNvSpPr>
          <p:nvPr>
            <p:ph type="ftr" sz="quarter" idx="11"/>
          </p:nvPr>
        </p:nvSpPr>
        <p:spPr/>
        <p:txBody>
          <a:bodyPr/>
          <a:lstStyle/>
          <a:p>
            <a:r>
              <a:rPr lang="en-US" smtClean="0"/>
              <a:t>Exascale Science</a:t>
            </a:r>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4089688320"/>
              </p:ext>
            </p:extLst>
          </p:nvPr>
        </p:nvGraphicFramePr>
        <p:xfrm>
          <a:off x="2" y="4876155"/>
          <a:ext cx="9144000" cy="1371599"/>
        </p:xfrm>
        <a:graphic>
          <a:graphicData uri="http://schemas.openxmlformats.org/drawingml/2006/table">
            <a:tbl>
              <a:tblPr firstRow="1">
                <a:tableStyleId>{3B4B98B0-60AC-42C2-AFA5-B58CD77FA1E5}</a:tableStyleId>
              </a:tblPr>
              <a:tblGrid>
                <a:gridCol w="2286000"/>
                <a:gridCol w="2286000"/>
                <a:gridCol w="2286000"/>
                <a:gridCol w="2286000"/>
              </a:tblGrid>
              <a:tr h="283220">
                <a:tc gridSpan="4">
                  <a:txBody>
                    <a:bodyPr/>
                    <a:lstStyle/>
                    <a:p>
                      <a:pPr marL="274320"/>
                      <a:r>
                        <a:rPr lang="en-US" sz="2400" b="1" dirty="0" smtClean="0"/>
                        <a:t>Exascale</a:t>
                      </a:r>
                      <a:r>
                        <a:rPr lang="en-US" sz="2400" b="1" baseline="0" dirty="0" smtClean="0"/>
                        <a:t> simulation and combined analytics</a:t>
                      </a:r>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r>
              <a:tr h="877408">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Infrastructure</a:t>
                      </a:r>
                      <a:r>
                        <a:rPr lang="en-US" sz="2000" baseline="0" dirty="0" smtClean="0"/>
                        <a:t> planning</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Scenario</a:t>
                      </a:r>
                      <a:r>
                        <a:rPr lang="en-US" sz="2000" baseline="0" dirty="0" smtClean="0"/>
                        <a:t> analysis, e.g., emergency response</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Behavioral</a:t>
                      </a:r>
                      <a:r>
                        <a:rPr lang="en-US" sz="2000" baseline="0" dirty="0" smtClean="0"/>
                        <a:t> analysis, human in the loop </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Policy and </a:t>
                      </a:r>
                      <a:r>
                        <a:rPr lang="en-US" sz="2000" dirty="0" err="1" smtClean="0"/>
                        <a:t>ecnomics</a:t>
                      </a:r>
                      <a:endParaRPr lang="en-US" sz="2000" dirty="0" smtClean="0"/>
                    </a:p>
                  </a:txBody>
                  <a:tcPr>
                    <a:solidFill>
                      <a:schemeClr val="accent3">
                        <a:lumMod val="20000"/>
                        <a:lumOff val="80000"/>
                      </a:schemeClr>
                    </a:solidFill>
                  </a:tcPr>
                </a:tc>
              </a:tr>
            </a:tbl>
          </a:graphicData>
        </a:graphic>
      </p:graphicFrame>
      <p:pic>
        <p:nvPicPr>
          <p:cNvPr id="12" name="Picture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49932" y="2377824"/>
            <a:ext cx="2764775" cy="2368158"/>
          </a:xfrm>
          <a:prstGeom prst="rect">
            <a:avLst/>
          </a:prstGeom>
        </p:spPr>
      </p:pic>
      <p:sp>
        <p:nvSpPr>
          <p:cNvPr id="17" name="TextBox 16"/>
          <p:cNvSpPr txBox="1"/>
          <p:nvPr/>
        </p:nvSpPr>
        <p:spPr>
          <a:xfrm>
            <a:off x="446053" y="1101209"/>
            <a:ext cx="1618014" cy="369332"/>
          </a:xfrm>
          <a:prstGeom prst="rect">
            <a:avLst/>
          </a:prstGeom>
          <a:noFill/>
        </p:spPr>
        <p:txBody>
          <a:bodyPr wrap="none" rtlCol="0">
            <a:spAutoFit/>
          </a:bodyPr>
          <a:lstStyle/>
          <a:p>
            <a:r>
              <a:rPr lang="en-US" b="1" dirty="0" smtClean="0"/>
              <a:t>Transportation</a:t>
            </a:r>
            <a:endParaRPr lang="en-US" b="1" dirty="0"/>
          </a:p>
        </p:txBody>
      </p:sp>
      <p:sp>
        <p:nvSpPr>
          <p:cNvPr id="18" name="TextBox 17"/>
          <p:cNvSpPr txBox="1"/>
          <p:nvPr/>
        </p:nvSpPr>
        <p:spPr>
          <a:xfrm>
            <a:off x="4821203" y="1101209"/>
            <a:ext cx="1226117" cy="369332"/>
          </a:xfrm>
          <a:prstGeom prst="rect">
            <a:avLst/>
          </a:prstGeom>
          <a:noFill/>
        </p:spPr>
        <p:txBody>
          <a:bodyPr wrap="none" rtlCol="0">
            <a:spAutoFit/>
          </a:bodyPr>
          <a:lstStyle/>
          <a:p>
            <a:r>
              <a:rPr lang="en-US" b="1" dirty="0" smtClean="0"/>
              <a:t>Power grid</a:t>
            </a:r>
            <a:endParaRPr lang="en-US" b="1" dirty="0"/>
          </a:p>
        </p:txBody>
      </p:sp>
      <p:sp>
        <p:nvSpPr>
          <p:cNvPr id="19" name="TextBox 18"/>
          <p:cNvSpPr txBox="1"/>
          <p:nvPr/>
        </p:nvSpPr>
        <p:spPr>
          <a:xfrm>
            <a:off x="1987419" y="2675438"/>
            <a:ext cx="1600881" cy="369332"/>
          </a:xfrm>
          <a:prstGeom prst="rect">
            <a:avLst/>
          </a:prstGeom>
          <a:noFill/>
        </p:spPr>
        <p:txBody>
          <a:bodyPr wrap="none" rtlCol="0">
            <a:spAutoFit/>
          </a:bodyPr>
          <a:lstStyle/>
          <a:p>
            <a:r>
              <a:rPr lang="en-US" b="1" dirty="0" smtClean="0">
                <a:solidFill>
                  <a:srgbClr val="FFFFFF"/>
                </a:solidFill>
              </a:rPr>
              <a:t>Urban systems</a:t>
            </a:r>
            <a:endParaRPr lang="en-US" b="1" dirty="0">
              <a:solidFill>
                <a:srgbClr val="FFFFFF"/>
              </a:solidFill>
            </a:endParaRPr>
          </a:p>
        </p:txBody>
      </p:sp>
      <p:sp>
        <p:nvSpPr>
          <p:cNvPr id="20" name="TextBox 19"/>
          <p:cNvSpPr txBox="1"/>
          <p:nvPr/>
        </p:nvSpPr>
        <p:spPr>
          <a:xfrm>
            <a:off x="6049932" y="4376650"/>
            <a:ext cx="1377939" cy="369332"/>
          </a:xfrm>
          <a:prstGeom prst="rect">
            <a:avLst/>
          </a:prstGeom>
          <a:noFill/>
        </p:spPr>
        <p:txBody>
          <a:bodyPr wrap="none" rtlCol="0">
            <a:spAutoFit/>
          </a:bodyPr>
          <a:lstStyle/>
          <a:p>
            <a:r>
              <a:rPr lang="en-US" b="1" dirty="0" smtClean="0">
                <a:solidFill>
                  <a:schemeClr val="bg1"/>
                </a:solidFill>
              </a:rPr>
              <a:t>Earthquakes</a:t>
            </a:r>
            <a:endParaRPr lang="en-US" b="1" dirty="0">
              <a:solidFill>
                <a:schemeClr val="bg1"/>
              </a:solidFill>
            </a:endParaRPr>
          </a:p>
        </p:txBody>
      </p:sp>
    </p:spTree>
    <p:extLst>
      <p:ext uri="{BB962C8B-B14F-4D97-AF65-F5344CB8AC3E}">
        <p14:creationId xmlns:p14="http://schemas.microsoft.com/office/powerpoint/2010/main" val="19500561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Content Placeholder 2"/>
          <p:cNvSpPr txBox="1">
            <a:spLocks/>
          </p:cNvSpPr>
          <p:nvPr/>
        </p:nvSpPr>
        <p:spPr bwMode="auto">
          <a:xfrm>
            <a:off x="381000" y="949325"/>
            <a:ext cx="8478108" cy="1377604"/>
          </a:xfrm>
          <a:prstGeom prst="rect">
            <a:avLst/>
          </a:prstGeom>
          <a:noFill/>
          <a:ln w="9525">
            <a:noFill/>
            <a:miter lim="800000"/>
            <a:headEnd/>
            <a:tailEnd/>
          </a:ln>
        </p:spPr>
        <p:txBody>
          <a:bodyPr/>
          <a:lstStyle/>
          <a:p>
            <a:pPr marL="228600" indent="-219075">
              <a:buFont typeface="Arial"/>
              <a:buChar char="•"/>
            </a:pPr>
            <a:r>
              <a:rPr lang="en-US" sz="2000" i="1" dirty="0" smtClean="0">
                <a:cs typeface="Arial" charset="0"/>
              </a:rPr>
              <a:t>First</a:t>
            </a:r>
            <a:r>
              <a:rPr lang="en-US" sz="2000" i="1" dirty="0">
                <a:cs typeface="Arial" charset="0"/>
              </a:rPr>
              <a:t>-ever whole-mantle seismic model from numerical waveform tomography</a:t>
            </a:r>
          </a:p>
          <a:p>
            <a:pPr marL="228600" indent="-219075">
              <a:buFont typeface="Arial"/>
              <a:buChar char="•"/>
            </a:pPr>
            <a:r>
              <a:rPr lang="en-US" sz="2000" i="1" dirty="0" smtClean="0">
                <a:cs typeface="Arial" charset="0"/>
              </a:rPr>
              <a:t>Finding: Most </a:t>
            </a:r>
            <a:r>
              <a:rPr lang="en-US" sz="2000" dirty="0" smtClean="0"/>
              <a:t>volcanic </a:t>
            </a:r>
            <a:r>
              <a:rPr lang="en-US" sz="2000" dirty="0"/>
              <a:t>hotspots are linked to </a:t>
            </a:r>
            <a:r>
              <a:rPr lang="en-US" sz="2000" dirty="0" smtClean="0"/>
              <a:t>two </a:t>
            </a:r>
            <a:r>
              <a:rPr lang="en-US" sz="2000" dirty="0"/>
              <a:t>spots on the </a:t>
            </a:r>
            <a:r>
              <a:rPr lang="en-US" sz="2000" dirty="0" smtClean="0"/>
              <a:t>boundary </a:t>
            </a:r>
            <a:r>
              <a:rPr lang="en-US" sz="2000" dirty="0"/>
              <a:t>between the metal core and rocky mantle 1,800 miles below Earth's surface.</a:t>
            </a:r>
            <a:endParaRPr lang="en-US" sz="2000" i="1" dirty="0">
              <a:solidFill>
                <a:srgbClr val="000000"/>
              </a:solidFill>
              <a:cs typeface="Arial" charset="0"/>
            </a:endParaRPr>
          </a:p>
          <a:p>
            <a:pPr marL="466725" lvl="1">
              <a:spcBef>
                <a:spcPts val="0"/>
              </a:spcBef>
            </a:pPr>
            <a:endParaRPr lang="en-US" sz="2000" dirty="0">
              <a:solidFill>
                <a:srgbClr val="000000"/>
              </a:solidFill>
              <a:latin typeface="+mn-lt"/>
              <a:cs typeface="Arial" charset="0"/>
            </a:endParaRPr>
          </a:p>
        </p:txBody>
      </p:sp>
      <p:sp>
        <p:nvSpPr>
          <p:cNvPr id="76802" name="Title 1"/>
          <p:cNvSpPr>
            <a:spLocks noGrp="1"/>
          </p:cNvSpPr>
          <p:nvPr>
            <p:ph type="title"/>
          </p:nvPr>
        </p:nvSpPr>
        <p:spPr>
          <a:xfrm>
            <a:off x="16709" y="159760"/>
            <a:ext cx="8305800" cy="838200"/>
          </a:xfrm>
        </p:spPr>
        <p:txBody>
          <a:bodyPr rtlCol="0" anchor="t">
            <a:normAutofit/>
          </a:bodyPr>
          <a:lstStyle/>
          <a:p>
            <a:pPr eaLnBrk="1" fontAlgn="auto" hangingPunct="1">
              <a:spcAft>
                <a:spcPts val="0"/>
              </a:spcAft>
              <a:defRPr/>
            </a:pPr>
            <a:r>
              <a:rPr lang="en-US" dirty="0" smtClean="0">
                <a:effectLst>
                  <a:outerShdw blurRad="50800" dist="38100" dir="2700000" algn="tl" rotWithShape="0">
                    <a:srgbClr val="000000">
                      <a:alpha val="43000"/>
                    </a:srgbClr>
                  </a:outerShdw>
                </a:effectLst>
                <a:ea typeface="+mj-ea"/>
              </a:rPr>
              <a:t>Whole-Mantle Seismic Model Using</a:t>
            </a:r>
          </a:p>
        </p:txBody>
      </p:sp>
      <p:sp>
        <p:nvSpPr>
          <p:cNvPr id="14" name="TextBox 13"/>
          <p:cNvSpPr txBox="1"/>
          <p:nvPr/>
        </p:nvSpPr>
        <p:spPr>
          <a:xfrm>
            <a:off x="3124200" y="865650"/>
            <a:ext cx="4678316" cy="400110"/>
          </a:xfrm>
          <a:prstGeom prst="rect">
            <a:avLst/>
          </a:prstGeom>
          <a:noFill/>
        </p:spPr>
        <p:txBody>
          <a:bodyPr wrap="square" rtlCol="0">
            <a:spAutoFit/>
          </a:bodyPr>
          <a:lstStyle/>
          <a:p>
            <a:pPr marL="342900" indent="-342900">
              <a:buFont typeface="Arial"/>
              <a:buChar char="•"/>
            </a:pPr>
            <a:endParaRPr lang="en-US" sz="2000" b="0" dirty="0" smtClean="0">
              <a:solidFill>
                <a:schemeClr val="tx1"/>
              </a:solidFill>
              <a:latin typeface="+mj-lt"/>
              <a:cs typeface="Helvetica Light"/>
            </a:endParaRPr>
          </a:p>
        </p:txBody>
      </p:sp>
      <p:sp>
        <p:nvSpPr>
          <p:cNvPr id="4" name="TextBox 3"/>
          <p:cNvSpPr txBox="1"/>
          <p:nvPr/>
        </p:nvSpPr>
        <p:spPr>
          <a:xfrm>
            <a:off x="3921124" y="6510754"/>
            <a:ext cx="5222875" cy="338554"/>
          </a:xfrm>
          <a:prstGeom prst="rect">
            <a:avLst/>
          </a:prstGeom>
          <a:noFill/>
        </p:spPr>
        <p:txBody>
          <a:bodyPr wrap="square" rtlCol="0">
            <a:spAutoFit/>
          </a:bodyPr>
          <a:lstStyle/>
          <a:p>
            <a:r>
              <a:rPr lang="en-US" sz="1600" dirty="0">
                <a:solidFill>
                  <a:schemeClr val="bg1"/>
                </a:solidFill>
              </a:rPr>
              <a:t>Scott French, Barbara </a:t>
            </a:r>
            <a:r>
              <a:rPr lang="en-US" sz="1600" dirty="0" err="1" smtClean="0">
                <a:solidFill>
                  <a:schemeClr val="bg1"/>
                </a:solidFill>
              </a:rPr>
              <a:t>Romanowicz</a:t>
            </a:r>
            <a:r>
              <a:rPr lang="en-US" sz="1600" i="1" dirty="0" smtClean="0">
                <a:solidFill>
                  <a:schemeClr val="bg1"/>
                </a:solidFill>
              </a:rPr>
              <a:t>, </a:t>
            </a:r>
            <a:r>
              <a:rPr lang="en-US" sz="1600" b="1" dirty="0">
                <a:solidFill>
                  <a:schemeClr val="bg1"/>
                </a:solidFill>
              </a:rPr>
              <a:t>Nature, </a:t>
            </a:r>
            <a:r>
              <a:rPr lang="en-US" sz="1600" b="1" dirty="0" smtClean="0">
                <a:solidFill>
                  <a:schemeClr val="bg1"/>
                </a:solidFill>
              </a:rPr>
              <a:t>2015</a:t>
            </a:r>
            <a:endParaRPr lang="en-US" sz="1600" b="1" dirty="0">
              <a:solidFill>
                <a:schemeClr val="bg1"/>
              </a:solidFill>
            </a:endParaRPr>
          </a:p>
        </p:txBody>
      </p:sp>
      <p:pic>
        <p:nvPicPr>
          <p:cNvPr id="7" name="Picture 6"/>
          <p:cNvPicPr>
            <a:picLocks noChangeAspect="1"/>
          </p:cNvPicPr>
          <p:nvPr/>
        </p:nvPicPr>
        <p:blipFill>
          <a:blip r:embed="rId3"/>
          <a:stretch>
            <a:fillRect/>
          </a:stretch>
        </p:blipFill>
        <p:spPr>
          <a:xfrm>
            <a:off x="686333" y="2049983"/>
            <a:ext cx="7162267" cy="4096817"/>
          </a:xfrm>
          <a:prstGeom prst="rect">
            <a:avLst/>
          </a:prstGeom>
        </p:spPr>
      </p:pic>
      <p:sp>
        <p:nvSpPr>
          <p:cNvPr id="33" name="TextBox 32"/>
          <p:cNvSpPr txBox="1"/>
          <p:nvPr/>
        </p:nvSpPr>
        <p:spPr>
          <a:xfrm>
            <a:off x="6705600" y="2057400"/>
            <a:ext cx="2057400" cy="646331"/>
          </a:xfrm>
          <a:prstGeom prst="rect">
            <a:avLst/>
          </a:prstGeom>
          <a:solidFill>
            <a:srgbClr val="EB7D7D"/>
          </a:solidFill>
        </p:spPr>
        <p:txBody>
          <a:bodyPr wrap="square" rtlCol="0">
            <a:spAutoFit/>
          </a:bodyPr>
          <a:lstStyle/>
          <a:p>
            <a:r>
              <a:rPr lang="en-US" dirty="0" smtClean="0"/>
              <a:t>Makes unsolvable problems solvable!</a:t>
            </a:r>
            <a:endParaRPr lang="en-US" dirty="0"/>
          </a:p>
        </p:txBody>
      </p:sp>
    </p:spTree>
    <p:extLst>
      <p:ext uri="{BB962C8B-B14F-4D97-AF65-F5344CB8AC3E}">
        <p14:creationId xmlns:p14="http://schemas.microsoft.com/office/powerpoint/2010/main" val="27908786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Fusion for Observation with Simulation</a:t>
            </a:r>
            <a:endParaRPr lang="en-US" dirty="0"/>
          </a:p>
        </p:txBody>
      </p:sp>
      <p:sp>
        <p:nvSpPr>
          <p:cNvPr id="3" name="Content Placeholder 2"/>
          <p:cNvSpPr>
            <a:spLocks noGrp="1"/>
          </p:cNvSpPr>
          <p:nvPr>
            <p:ph idx="1"/>
          </p:nvPr>
        </p:nvSpPr>
        <p:spPr>
          <a:xfrm>
            <a:off x="360341" y="4694805"/>
            <a:ext cx="8544711" cy="1405209"/>
          </a:xfrm>
        </p:spPr>
        <p:txBody>
          <a:bodyPr>
            <a:normAutofit/>
          </a:bodyPr>
          <a:lstStyle/>
          <a:p>
            <a:r>
              <a:rPr lang="en-US" dirty="0" smtClean="0"/>
              <a:t>Unaligned data from observation</a:t>
            </a:r>
          </a:p>
          <a:p>
            <a:r>
              <a:rPr lang="en-US" dirty="0" smtClean="0"/>
              <a:t>One-sided </a:t>
            </a:r>
            <a:r>
              <a:rPr lang="en-US" dirty="0" err="1" smtClean="0"/>
              <a:t>strided</a:t>
            </a:r>
            <a:r>
              <a:rPr lang="en-US" dirty="0" smtClean="0"/>
              <a:t> updates </a:t>
            </a:r>
          </a:p>
        </p:txBody>
      </p:sp>
      <p:grpSp>
        <p:nvGrpSpPr>
          <p:cNvPr id="4" name="Group 3"/>
          <p:cNvGrpSpPr/>
          <p:nvPr/>
        </p:nvGrpSpPr>
        <p:grpSpPr>
          <a:xfrm>
            <a:off x="778078" y="1761464"/>
            <a:ext cx="3639460" cy="2399225"/>
            <a:chOff x="609600" y="2702587"/>
            <a:chExt cx="6729226" cy="3469613"/>
          </a:xfrm>
        </p:grpSpPr>
        <p:sp>
          <p:nvSpPr>
            <p:cNvPr id="5" name="Rectangle 4"/>
            <p:cNvSpPr/>
            <p:nvPr/>
          </p:nvSpPr>
          <p:spPr bwMode="auto">
            <a:xfrm>
              <a:off x="2037743" y="2702587"/>
              <a:ext cx="3905858" cy="3469613"/>
            </a:xfrm>
            <a:prstGeom prst="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6" name="Rectangle 5"/>
            <p:cNvSpPr/>
            <p:nvPr/>
          </p:nvSpPr>
          <p:spPr bwMode="auto">
            <a:xfrm>
              <a:off x="6526682" y="2702587"/>
              <a:ext cx="812144" cy="827022"/>
            </a:xfrm>
            <a:prstGeom prst="rect">
              <a:avLst/>
            </a:prstGeom>
            <a:solidFill>
              <a:schemeClr val="accent4">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7" name="Rectangle 6"/>
            <p:cNvSpPr/>
            <p:nvPr/>
          </p:nvSpPr>
          <p:spPr bwMode="auto">
            <a:xfrm>
              <a:off x="6383757" y="4302274"/>
              <a:ext cx="812144" cy="827022"/>
            </a:xfrm>
            <a:prstGeom prst="rect">
              <a:avLst/>
            </a:prstGeom>
            <a:solidFill>
              <a:schemeClr val="accent1">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8" name="Rectangle 7"/>
            <p:cNvSpPr/>
            <p:nvPr/>
          </p:nvSpPr>
          <p:spPr bwMode="auto">
            <a:xfrm>
              <a:off x="609600" y="3116098"/>
              <a:ext cx="812144" cy="827022"/>
            </a:xfrm>
            <a:prstGeom prst="rect">
              <a:avLst/>
            </a:prstGeom>
            <a:solidFill>
              <a:srgbClr val="80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9" name="Rectangle 8"/>
            <p:cNvSpPr/>
            <p:nvPr/>
          </p:nvSpPr>
          <p:spPr bwMode="auto">
            <a:xfrm>
              <a:off x="2281386" y="2926469"/>
              <a:ext cx="861177" cy="1206279"/>
            </a:xfrm>
            <a:prstGeom prst="rect">
              <a:avLst/>
            </a:prstGeom>
            <a:pattFill prst="dkHorz">
              <a:fgClr>
                <a:srgbClr val="800000"/>
              </a:fgClr>
              <a:bgClr>
                <a:prstClr val="white"/>
              </a:bgClr>
            </a:patt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10" name="Rectangle 9"/>
            <p:cNvSpPr/>
            <p:nvPr/>
          </p:nvSpPr>
          <p:spPr bwMode="auto">
            <a:xfrm>
              <a:off x="4267200" y="4876800"/>
              <a:ext cx="1277281" cy="1157254"/>
            </a:xfrm>
            <a:prstGeom prst="rect">
              <a:avLst/>
            </a:prstGeom>
            <a:pattFill prst="lgCheck">
              <a:fgClr>
                <a:schemeClr val="accent1">
                  <a:lumMod val="75000"/>
                </a:schemeClr>
              </a:fgClr>
              <a:bgClr>
                <a:prstClr val="white"/>
              </a:bgClr>
            </a:patt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11" name="Rectangle 10"/>
            <p:cNvSpPr/>
            <p:nvPr/>
          </p:nvSpPr>
          <p:spPr bwMode="auto">
            <a:xfrm>
              <a:off x="2898918" y="3529609"/>
              <a:ext cx="1390676" cy="1270068"/>
            </a:xfrm>
            <a:prstGeom prst="rect">
              <a:avLst/>
            </a:prstGeom>
            <a:pattFill prst="lgCheck">
              <a:fgClr>
                <a:schemeClr val="accent4">
                  <a:lumMod val="75000"/>
                </a:schemeClr>
              </a:fgClr>
              <a:bgClr>
                <a:prstClr val="white"/>
              </a:bgClr>
            </a:patt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cxnSp>
          <p:nvCxnSpPr>
            <p:cNvPr id="12" name="Straight Arrow Connector 11"/>
            <p:cNvCxnSpPr>
              <a:endCxn id="9" idx="1"/>
            </p:cNvCxnSpPr>
            <p:nvPr/>
          </p:nvCxnSpPr>
          <p:spPr bwMode="auto">
            <a:xfrm>
              <a:off x="1535690" y="3529609"/>
              <a:ext cx="745696" cy="0"/>
            </a:xfrm>
            <a:prstGeom prst="straightConnector1">
              <a:avLst/>
            </a:prstGeom>
            <a:noFill/>
            <a:ln w="12700" cap="flat" cmpd="sng" algn="ctr">
              <a:solidFill>
                <a:schemeClr val="tx1"/>
              </a:solidFill>
              <a:prstDash val="solid"/>
              <a:round/>
              <a:headEnd type="none" w="sm" len="sm"/>
              <a:tailEnd type="arrow"/>
            </a:ln>
            <a:effectLst/>
          </p:spPr>
        </p:cxnSp>
        <p:cxnSp>
          <p:nvCxnSpPr>
            <p:cNvPr id="13" name="Straight Arrow Connector 12"/>
            <p:cNvCxnSpPr>
              <a:stCxn id="6" idx="1"/>
              <a:endCxn id="11" idx="3"/>
            </p:cNvCxnSpPr>
            <p:nvPr/>
          </p:nvCxnSpPr>
          <p:spPr bwMode="auto">
            <a:xfrm flipH="1">
              <a:off x="4289594" y="3116098"/>
              <a:ext cx="2237088" cy="1048545"/>
            </a:xfrm>
            <a:prstGeom prst="straightConnector1">
              <a:avLst/>
            </a:prstGeom>
            <a:noFill/>
            <a:ln w="12700" cap="flat" cmpd="sng" algn="ctr">
              <a:solidFill>
                <a:schemeClr val="tx1"/>
              </a:solidFill>
              <a:prstDash val="solid"/>
              <a:round/>
              <a:headEnd type="none" w="sm" len="sm"/>
              <a:tailEnd type="arrow"/>
            </a:ln>
            <a:effectLst/>
          </p:spPr>
        </p:cxnSp>
        <p:cxnSp>
          <p:nvCxnSpPr>
            <p:cNvPr id="14" name="Straight Arrow Connector 13"/>
            <p:cNvCxnSpPr>
              <a:stCxn id="7" idx="1"/>
              <a:endCxn id="10" idx="3"/>
            </p:cNvCxnSpPr>
            <p:nvPr/>
          </p:nvCxnSpPr>
          <p:spPr bwMode="auto">
            <a:xfrm flipH="1">
              <a:off x="5544481" y="4715785"/>
              <a:ext cx="839276" cy="739642"/>
            </a:xfrm>
            <a:prstGeom prst="straightConnector1">
              <a:avLst/>
            </a:prstGeom>
            <a:noFill/>
            <a:ln w="12700" cap="flat" cmpd="sng" algn="ctr">
              <a:solidFill>
                <a:schemeClr val="tx1"/>
              </a:solidFill>
              <a:prstDash val="solid"/>
              <a:round/>
              <a:headEnd type="none" w="sm" len="sm"/>
              <a:tailEnd type="arrow"/>
            </a:ln>
            <a:effectLst/>
          </p:spPr>
        </p:cxnSp>
      </p:grpSp>
      <p:sp>
        <p:nvSpPr>
          <p:cNvPr id="18" name="Rectangle 17"/>
          <p:cNvSpPr/>
          <p:nvPr/>
        </p:nvSpPr>
        <p:spPr>
          <a:xfrm>
            <a:off x="457200" y="5997619"/>
            <a:ext cx="6059648" cy="338554"/>
          </a:xfrm>
          <a:prstGeom prst="rect">
            <a:avLst/>
          </a:prstGeom>
        </p:spPr>
        <p:txBody>
          <a:bodyPr wrap="square">
            <a:spAutoFit/>
          </a:bodyPr>
          <a:lstStyle/>
          <a:p>
            <a:r>
              <a:rPr lang="en-US" sz="1600" dirty="0"/>
              <a:t>Scott French, Y. </a:t>
            </a:r>
            <a:r>
              <a:rPr lang="en-US" sz="1600" dirty="0" err="1"/>
              <a:t>Zheng</a:t>
            </a:r>
            <a:r>
              <a:rPr lang="en-US" sz="1600" dirty="0"/>
              <a:t>, B. </a:t>
            </a:r>
            <a:r>
              <a:rPr lang="en-US" sz="1600" dirty="0" err="1"/>
              <a:t>Romanowicz</a:t>
            </a:r>
            <a:r>
              <a:rPr lang="en-US" sz="1600" dirty="0"/>
              <a:t>, K. Yelick</a:t>
            </a:r>
          </a:p>
        </p:txBody>
      </p:sp>
      <p:pic>
        <p:nvPicPr>
          <p:cNvPr id="19" name="Picture 18" descr="strong.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714053" y="1533660"/>
            <a:ext cx="4191000" cy="3143250"/>
          </a:xfrm>
          <a:prstGeom prst="rect">
            <a:avLst/>
          </a:prstGeom>
        </p:spPr>
      </p:pic>
    </p:spTree>
    <p:extLst>
      <p:ext uri="{BB962C8B-B14F-4D97-AF65-F5344CB8AC3E}">
        <p14:creationId xmlns:p14="http://schemas.microsoft.com/office/powerpoint/2010/main" val="115472906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1741872"/>
            <a:ext cx="7772400" cy="2449128"/>
          </a:xfrm>
        </p:spPr>
        <p:txBody>
          <a:bodyPr>
            <a:normAutofit/>
          </a:bodyPr>
          <a:lstStyle/>
          <a:p>
            <a:r>
              <a:rPr lang="en-US" sz="4400" dirty="0" smtClean="0"/>
              <a:t>Computer Science breakthroughs at the Exascale</a:t>
            </a:r>
            <a:endParaRPr lang="en-US" sz="4400" dirty="0"/>
          </a:p>
        </p:txBody>
      </p:sp>
      <p:grpSp>
        <p:nvGrpSpPr>
          <p:cNvPr id="10" name="Group 9"/>
          <p:cNvGrpSpPr/>
          <p:nvPr/>
        </p:nvGrpSpPr>
        <p:grpSpPr>
          <a:xfrm>
            <a:off x="4978400" y="1610718"/>
            <a:ext cx="3479800" cy="1449982"/>
            <a:chOff x="4978400" y="1610718"/>
            <a:chExt cx="3479800" cy="1449982"/>
          </a:xfrm>
        </p:grpSpPr>
        <p:cxnSp>
          <p:nvCxnSpPr>
            <p:cNvPr id="5" name="Straight Connector 4"/>
            <p:cNvCxnSpPr/>
            <p:nvPr/>
          </p:nvCxnSpPr>
          <p:spPr>
            <a:xfrm flipV="1">
              <a:off x="4978400" y="2298700"/>
              <a:ext cx="3479800" cy="762000"/>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5564912" y="1610718"/>
              <a:ext cx="2607555" cy="769441"/>
            </a:xfrm>
            <a:prstGeom prst="rect">
              <a:avLst/>
            </a:prstGeom>
          </p:spPr>
          <p:txBody>
            <a:bodyPr wrap="none">
              <a:spAutoFit/>
            </a:bodyPr>
            <a:lstStyle/>
            <a:p>
              <a:r>
                <a:rPr lang="en-US" sz="4400" dirty="0" smtClean="0">
                  <a:solidFill>
                    <a:schemeClr val="accent4"/>
                  </a:solidFill>
                  <a:latin typeface="Helvetica Neue Bold Condensed"/>
                  <a:cs typeface="Helvetica Neue Bold Condensed"/>
                </a:rPr>
                <a:t>challenges</a:t>
              </a:r>
              <a:endParaRPr lang="en-US" sz="4400" dirty="0">
                <a:solidFill>
                  <a:schemeClr val="accent4"/>
                </a:solidFill>
                <a:latin typeface="Helvetica Neue Bold Condensed"/>
                <a:cs typeface="Helvetica Neue Bold Condensed"/>
              </a:endParaRPr>
            </a:p>
          </p:txBody>
        </p:sp>
      </p:grpSp>
    </p:spTree>
    <p:extLst>
      <p:ext uri="{BB962C8B-B14F-4D97-AF65-F5344CB8AC3E}">
        <p14:creationId xmlns:p14="http://schemas.microsoft.com/office/powerpoint/2010/main" val="13431548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5549900"/>
            <a:ext cx="8763000" cy="990600"/>
          </a:xfrm>
        </p:spPr>
        <p:txBody>
          <a:bodyPr>
            <a:normAutofit/>
          </a:bodyPr>
          <a:lstStyle/>
          <a:p>
            <a:pPr marL="0" indent="0">
              <a:buNone/>
            </a:pPr>
            <a:r>
              <a:rPr lang="en-US" sz="2400" dirty="0" smtClean="0"/>
              <a:t>ITRS now sets the end of transistor shrinking to the year 2021</a:t>
            </a:r>
          </a:p>
          <a:p>
            <a:pPr marL="0" indent="0">
              <a:buNone/>
            </a:pPr>
            <a:endParaRPr lang="en-US" sz="2400" dirty="0" smtClean="0"/>
          </a:p>
          <a:p>
            <a:pPr marL="0" indent="0">
              <a:buNone/>
            </a:pPr>
            <a:endParaRPr lang="en-US" sz="2400" dirty="0"/>
          </a:p>
        </p:txBody>
      </p:sp>
      <p:sp>
        <p:nvSpPr>
          <p:cNvPr id="3" name="Title 2"/>
          <p:cNvSpPr>
            <a:spLocks noGrp="1"/>
          </p:cNvSpPr>
          <p:nvPr>
            <p:ph type="title"/>
          </p:nvPr>
        </p:nvSpPr>
        <p:spPr>
          <a:ln>
            <a:noFill/>
          </a:ln>
        </p:spPr>
        <p:txBody>
          <a:bodyPr/>
          <a:lstStyle/>
          <a:p>
            <a:r>
              <a:rPr lang="en-US" dirty="0" smtClean="0"/>
              <a:t>End of Transistor Density Scaling</a:t>
            </a:r>
            <a:endParaRPr lang="en-US" dirty="0"/>
          </a:p>
        </p:txBody>
      </p:sp>
      <p:sp>
        <p:nvSpPr>
          <p:cNvPr id="4" name="Slide Number Placeholder 3"/>
          <p:cNvSpPr>
            <a:spLocks noGrp="1"/>
          </p:cNvSpPr>
          <p:nvPr>
            <p:ph type="sldNum" sz="quarter" idx="11"/>
          </p:nvPr>
        </p:nvSpPr>
        <p:spPr/>
        <p:txBody>
          <a:bodyPr/>
          <a:lstStyle/>
          <a:p>
            <a:fld id="{8F7F0FD8-C4D8-4FC8-ACE5-C8022F3C3BAB}" type="slidenum">
              <a:rPr lang="en-US" smtClean="0"/>
              <a:pPr/>
              <a:t>29</a:t>
            </a:fld>
            <a:endParaRPr lang="en-US" dirty="0"/>
          </a:p>
        </p:txBody>
      </p:sp>
      <p:pic>
        <p:nvPicPr>
          <p:cNvPr id="6" name="Picture 5"/>
          <p:cNvPicPr>
            <a:picLocks noChangeAspect="1"/>
          </p:cNvPicPr>
          <p:nvPr/>
        </p:nvPicPr>
        <p:blipFill>
          <a:blip r:embed="rId2"/>
          <a:stretch>
            <a:fillRect/>
          </a:stretch>
        </p:blipFill>
        <p:spPr>
          <a:xfrm>
            <a:off x="1295400" y="1143000"/>
            <a:ext cx="6578600" cy="4348043"/>
          </a:xfrm>
          <a:prstGeom prst="rect">
            <a:avLst/>
          </a:prstGeom>
        </p:spPr>
      </p:pic>
    </p:spTree>
    <p:extLst>
      <p:ext uri="{BB962C8B-B14F-4D97-AF65-F5344CB8AC3E}">
        <p14:creationId xmlns:p14="http://schemas.microsoft.com/office/powerpoint/2010/main" val="75000001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6" name="Text Box 6"/>
          <p:cNvSpPr txBox="1">
            <a:spLocks noChangeArrowheads="1"/>
          </p:cNvSpPr>
          <p:nvPr/>
        </p:nvSpPr>
        <p:spPr bwMode="auto">
          <a:xfrm>
            <a:off x="3587578" y="6320390"/>
            <a:ext cx="504087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altLang="en-US" sz="1400" dirty="0" smtClean="0">
                <a:solidFill>
                  <a:schemeClr val="bg1"/>
                </a:solidFill>
              </a:rPr>
              <a:t>Source: John </a:t>
            </a:r>
            <a:r>
              <a:rPr lang="en-US" altLang="en-US" sz="1400" dirty="0" err="1" smtClean="0">
                <a:solidFill>
                  <a:schemeClr val="bg1"/>
                </a:solidFill>
              </a:rPr>
              <a:t>Shalf</a:t>
            </a:r>
            <a:r>
              <a:rPr lang="en-US" altLang="en-US" sz="1400" dirty="0" smtClean="0">
                <a:solidFill>
                  <a:schemeClr val="bg1"/>
                </a:solidFill>
              </a:rPr>
              <a:t> and </a:t>
            </a:r>
            <a:r>
              <a:rPr lang="en-US" altLang="en-US" sz="1400" dirty="0" err="1">
                <a:solidFill>
                  <a:schemeClr val="bg1"/>
                </a:solidFill>
              </a:rPr>
              <a:t>Kunle</a:t>
            </a:r>
            <a:r>
              <a:rPr lang="en-US" altLang="en-US" sz="1400" dirty="0">
                <a:solidFill>
                  <a:schemeClr val="bg1"/>
                </a:solidFill>
              </a:rPr>
              <a:t> </a:t>
            </a:r>
            <a:r>
              <a:rPr lang="en-US" altLang="en-US" sz="1400" dirty="0" err="1">
                <a:solidFill>
                  <a:schemeClr val="bg1"/>
                </a:solidFill>
              </a:rPr>
              <a:t>Olukotun</a:t>
            </a:r>
            <a:r>
              <a:rPr lang="en-US" altLang="en-US" sz="1400" dirty="0">
                <a:solidFill>
                  <a:schemeClr val="bg1"/>
                </a:solidFill>
              </a:rPr>
              <a:t>, Lance Hammond, Herb Sutter, and Burton Smith</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b="2145"/>
          <a:stretch/>
        </p:blipFill>
        <p:spPr>
          <a:xfrm>
            <a:off x="-32659" y="998466"/>
            <a:ext cx="8238739" cy="5181918"/>
          </a:xfrm>
          <a:prstGeom prst="rect">
            <a:avLst/>
          </a:prstGeom>
        </p:spPr>
      </p:pic>
      <p:cxnSp>
        <p:nvCxnSpPr>
          <p:cNvPr id="8" name="Straight Connector 7"/>
          <p:cNvCxnSpPr/>
          <p:nvPr/>
        </p:nvCxnSpPr>
        <p:spPr>
          <a:xfrm>
            <a:off x="936775" y="5819465"/>
            <a:ext cx="7818967" cy="5000"/>
          </a:xfrm>
          <a:prstGeom prst="line">
            <a:avLst/>
          </a:prstGeom>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t="3089"/>
          <a:stretch/>
        </p:blipFill>
        <p:spPr>
          <a:xfrm>
            <a:off x="6046409" y="998466"/>
            <a:ext cx="2844798" cy="5312417"/>
          </a:xfrm>
          <a:prstGeom prst="rect">
            <a:avLst/>
          </a:prstGeom>
        </p:spPr>
      </p:pic>
      <p:sp>
        <p:nvSpPr>
          <p:cNvPr id="4" name="TextBox 3"/>
          <p:cNvSpPr txBox="1"/>
          <p:nvPr/>
        </p:nvSpPr>
        <p:spPr>
          <a:xfrm>
            <a:off x="4154478" y="5955029"/>
            <a:ext cx="664815" cy="400110"/>
          </a:xfrm>
          <a:prstGeom prst="rect">
            <a:avLst/>
          </a:prstGeom>
          <a:noFill/>
        </p:spPr>
        <p:txBody>
          <a:bodyPr wrap="none" rtlCol="0">
            <a:spAutoFit/>
          </a:bodyPr>
          <a:lstStyle/>
          <a:p>
            <a:r>
              <a:rPr lang="en-US" sz="2000" b="1" dirty="0" smtClean="0"/>
              <a:t>Year</a:t>
            </a:r>
            <a:endParaRPr lang="en-US" sz="2000" b="1" dirty="0"/>
          </a:p>
        </p:txBody>
      </p:sp>
      <p:sp>
        <p:nvSpPr>
          <p:cNvPr id="10243" name="Rectangle 3"/>
          <p:cNvSpPr>
            <a:spLocks noGrp="1" noChangeArrowheads="1"/>
          </p:cNvSpPr>
          <p:nvPr>
            <p:ph type="title"/>
          </p:nvPr>
        </p:nvSpPr>
        <p:spPr>
          <a:xfrm>
            <a:off x="1208" y="84064"/>
            <a:ext cx="8994775" cy="749300"/>
          </a:xfrm>
        </p:spPr>
        <p:txBody>
          <a:bodyPr>
            <a:normAutofit fontScale="90000"/>
          </a:bodyPr>
          <a:lstStyle/>
          <a:p>
            <a:r>
              <a:rPr lang="en-US" altLang="en-US" sz="3600" b="1" dirty="0" smtClean="0"/>
              <a:t>Technology Scaling Trends</a:t>
            </a:r>
            <a:r>
              <a:rPr lang="en-US" altLang="en-US" b="1" dirty="0" smtClean="0"/>
              <a:t/>
            </a:r>
            <a:br>
              <a:rPr lang="en-US" altLang="en-US" b="1" dirty="0" smtClean="0"/>
            </a:br>
            <a:r>
              <a:rPr lang="en-US" altLang="en-US" i="1" dirty="0" smtClean="0"/>
              <a:t>The many ends of “Moore’s” Law</a:t>
            </a:r>
            <a:endParaRPr lang="en-US" altLang="en-US" i="1" dirty="0"/>
          </a:p>
        </p:txBody>
      </p:sp>
      <p:sp>
        <p:nvSpPr>
          <p:cNvPr id="27" name="TextBox 26"/>
          <p:cNvSpPr txBox="1"/>
          <p:nvPr/>
        </p:nvSpPr>
        <p:spPr>
          <a:xfrm rot="16200000">
            <a:off x="-822008" y="3337103"/>
            <a:ext cx="2101922" cy="523220"/>
          </a:xfrm>
          <a:prstGeom prst="rect">
            <a:avLst/>
          </a:prstGeom>
          <a:noFill/>
        </p:spPr>
        <p:txBody>
          <a:bodyPr wrap="none" rtlCol="0">
            <a:spAutoFit/>
          </a:bodyPr>
          <a:lstStyle/>
          <a:p>
            <a:r>
              <a:rPr lang="en-US" sz="2800" b="1" dirty="0" smtClean="0"/>
              <a:t>Performance</a:t>
            </a:r>
            <a:endParaRPr lang="en-US" sz="2800" b="1" dirty="0"/>
          </a:p>
        </p:txBody>
      </p:sp>
      <p:sp>
        <p:nvSpPr>
          <p:cNvPr id="3" name="TextBox 2"/>
          <p:cNvSpPr txBox="1"/>
          <p:nvPr/>
        </p:nvSpPr>
        <p:spPr>
          <a:xfrm>
            <a:off x="7256113" y="1139208"/>
            <a:ext cx="1428981" cy="369332"/>
          </a:xfrm>
          <a:prstGeom prst="rect">
            <a:avLst/>
          </a:prstGeom>
          <a:noFill/>
        </p:spPr>
        <p:txBody>
          <a:bodyPr wrap="none" rtlCol="0">
            <a:spAutoFit/>
          </a:bodyPr>
          <a:lstStyle/>
          <a:p>
            <a:r>
              <a:rPr lang="en-US" sz="1800" b="1" dirty="0" smtClean="0">
                <a:solidFill>
                  <a:srgbClr val="FF0000"/>
                </a:solidFill>
              </a:rPr>
              <a:t>Transistors</a:t>
            </a:r>
            <a:endParaRPr lang="en-US" sz="1800" b="1" dirty="0">
              <a:solidFill>
                <a:srgbClr val="FF0000"/>
              </a:solidFill>
            </a:endParaRPr>
          </a:p>
        </p:txBody>
      </p:sp>
      <p:sp>
        <p:nvSpPr>
          <p:cNvPr id="11" name="TextBox 10"/>
          <p:cNvSpPr txBox="1"/>
          <p:nvPr/>
        </p:nvSpPr>
        <p:spPr>
          <a:xfrm>
            <a:off x="7073521" y="2210982"/>
            <a:ext cx="1794166" cy="646331"/>
          </a:xfrm>
          <a:prstGeom prst="rect">
            <a:avLst/>
          </a:prstGeom>
          <a:noFill/>
        </p:spPr>
        <p:txBody>
          <a:bodyPr wrap="square" rtlCol="0">
            <a:spAutoFit/>
          </a:bodyPr>
          <a:lstStyle/>
          <a:p>
            <a:r>
              <a:rPr lang="en-US" sz="1800" b="1" smtClean="0">
                <a:solidFill>
                  <a:srgbClr val="0070C0"/>
                </a:solidFill>
              </a:rPr>
              <a:t>Thread Performance</a:t>
            </a:r>
            <a:endParaRPr lang="en-US" sz="1800" b="1" dirty="0" smtClean="0">
              <a:solidFill>
                <a:srgbClr val="0070C0"/>
              </a:solidFill>
            </a:endParaRPr>
          </a:p>
        </p:txBody>
      </p:sp>
      <p:sp>
        <p:nvSpPr>
          <p:cNvPr id="12" name="TextBox 11"/>
          <p:cNvSpPr txBox="1"/>
          <p:nvPr/>
        </p:nvSpPr>
        <p:spPr>
          <a:xfrm>
            <a:off x="7018728" y="3029629"/>
            <a:ext cx="2044149" cy="369332"/>
          </a:xfrm>
          <a:prstGeom prst="rect">
            <a:avLst/>
          </a:prstGeom>
          <a:noFill/>
        </p:spPr>
        <p:txBody>
          <a:bodyPr wrap="none" rtlCol="0">
            <a:spAutoFit/>
          </a:bodyPr>
          <a:lstStyle/>
          <a:p>
            <a:r>
              <a:rPr lang="en-US" sz="1800" b="1" dirty="0" smtClean="0">
                <a:solidFill>
                  <a:srgbClr val="00B050"/>
                </a:solidFill>
              </a:rPr>
              <a:t>Clock Frequency</a:t>
            </a:r>
            <a:endParaRPr lang="en-US" sz="1800" b="1" dirty="0">
              <a:solidFill>
                <a:srgbClr val="00B050"/>
              </a:solidFill>
            </a:endParaRPr>
          </a:p>
        </p:txBody>
      </p:sp>
      <p:sp>
        <p:nvSpPr>
          <p:cNvPr id="13" name="TextBox 12"/>
          <p:cNvSpPr txBox="1"/>
          <p:nvPr/>
        </p:nvSpPr>
        <p:spPr>
          <a:xfrm>
            <a:off x="7069684" y="3889465"/>
            <a:ext cx="1685077" cy="369332"/>
          </a:xfrm>
          <a:prstGeom prst="rect">
            <a:avLst/>
          </a:prstGeom>
          <a:noFill/>
        </p:spPr>
        <p:txBody>
          <a:bodyPr wrap="none" rtlCol="0">
            <a:spAutoFit/>
          </a:bodyPr>
          <a:lstStyle/>
          <a:p>
            <a:r>
              <a:rPr lang="en-US" sz="1800" b="1" dirty="0" smtClean="0">
                <a:solidFill>
                  <a:srgbClr val="FF0000"/>
                </a:solidFill>
              </a:rPr>
              <a:t>Power (watts)</a:t>
            </a:r>
            <a:endParaRPr lang="en-US" sz="1800" b="1" dirty="0">
              <a:solidFill>
                <a:srgbClr val="FF0000"/>
              </a:solidFill>
            </a:endParaRPr>
          </a:p>
        </p:txBody>
      </p:sp>
      <p:sp>
        <p:nvSpPr>
          <p:cNvPr id="14" name="TextBox 13"/>
          <p:cNvSpPr txBox="1"/>
          <p:nvPr/>
        </p:nvSpPr>
        <p:spPr>
          <a:xfrm>
            <a:off x="7654043" y="4313371"/>
            <a:ext cx="1031051" cy="369332"/>
          </a:xfrm>
          <a:prstGeom prst="rect">
            <a:avLst/>
          </a:prstGeom>
          <a:noFill/>
        </p:spPr>
        <p:txBody>
          <a:bodyPr wrap="none" rtlCol="0">
            <a:spAutoFit/>
          </a:bodyPr>
          <a:lstStyle/>
          <a:p>
            <a:r>
              <a:rPr lang="en-US" sz="1800" b="1" dirty="0" smtClean="0"/>
              <a:t># Cores</a:t>
            </a:r>
            <a:endParaRPr lang="en-US" sz="1800" b="1" dirty="0"/>
          </a:p>
        </p:txBody>
      </p:sp>
    </p:spTree>
    <p:extLst>
      <p:ext uri="{BB962C8B-B14F-4D97-AF65-F5344CB8AC3E}">
        <p14:creationId xmlns:p14="http://schemas.microsoft.com/office/powerpoint/2010/main" val="24987553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dissolv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P spid="13"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5899" y="1101747"/>
            <a:ext cx="5250911" cy="5093303"/>
          </a:xfrm>
          <a:prstGeom prst="rect">
            <a:avLst/>
          </a:prstGeom>
        </p:spPr>
      </p:pic>
      <p:sp>
        <p:nvSpPr>
          <p:cNvPr id="2" name="Title 1"/>
          <p:cNvSpPr>
            <a:spLocks noGrp="1"/>
          </p:cNvSpPr>
          <p:nvPr>
            <p:ph type="title"/>
          </p:nvPr>
        </p:nvSpPr>
        <p:spPr>
          <a:xfrm>
            <a:off x="215899" y="76200"/>
            <a:ext cx="8928101" cy="762000"/>
          </a:xfrm>
        </p:spPr>
        <p:txBody>
          <a:bodyPr>
            <a:normAutofit fontScale="90000"/>
          </a:bodyPr>
          <a:lstStyle/>
          <a:p>
            <a:r>
              <a:rPr lang="en-US" dirty="0" smtClean="0"/>
              <a:t>Device alternatives require lower clock </a:t>
            </a:r>
            <a:r>
              <a:rPr lang="en-US" dirty="0" smtClean="0">
                <a:sym typeface="Wingdings"/>
              </a:rPr>
              <a:t> </a:t>
            </a:r>
            <a:r>
              <a:rPr lang="en-US" dirty="0" smtClean="0"/>
              <a:t>more parallelism</a:t>
            </a:r>
            <a:endParaRPr lang="en-US" sz="2000" b="0" i="1" dirty="0"/>
          </a:p>
        </p:txBody>
      </p:sp>
      <p:sp>
        <p:nvSpPr>
          <p:cNvPr id="3" name="Rounded Rectangular Callout 2"/>
          <p:cNvSpPr/>
          <p:nvPr/>
        </p:nvSpPr>
        <p:spPr bwMode="auto">
          <a:xfrm>
            <a:off x="5295901" y="1463151"/>
            <a:ext cx="3073400" cy="918527"/>
          </a:xfrm>
          <a:prstGeom prst="wedgeRoundRectCallout">
            <a:avLst>
              <a:gd name="adj1" fmla="val -69623"/>
              <a:gd name="adj2" fmla="val 70243"/>
              <a:gd name="adj3" fmla="val 16667"/>
            </a:avLst>
          </a:prstGeom>
          <a:solidFill>
            <a:schemeClr val="accent1">
              <a:lumMod val="40000"/>
              <a:lumOff val="6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rPr>
              <a:t>Today’s CMOS</a:t>
            </a:r>
          </a:p>
          <a:p>
            <a:pPr marL="0" marR="0" indent="0" algn="l" defTabSz="914400" rtl="0" eaLnBrk="1" fontAlgn="base" latinLnBrk="0" hangingPunct="1">
              <a:lnSpc>
                <a:spcPct val="100000"/>
              </a:lnSpc>
              <a:spcBef>
                <a:spcPct val="0"/>
              </a:spcBef>
              <a:spcAft>
                <a:spcPct val="0"/>
              </a:spcAft>
              <a:buClrTx/>
              <a:buSzTx/>
              <a:buFontTx/>
              <a:buNone/>
              <a:tabLst/>
            </a:pPr>
            <a:r>
              <a:rPr lang="en-US" sz="2400" dirty="0" smtClean="0"/>
              <a:t>Technology</a:t>
            </a:r>
            <a:r>
              <a:rPr kumimoji="0" lang="en-US" sz="2400" b="0" i="0" u="none" strike="noStrike" cap="none" normalizeH="0" baseline="0" dirty="0" smtClean="0">
                <a:ln>
                  <a:noFill/>
                </a:ln>
                <a:solidFill>
                  <a:schemeClr val="tx1"/>
                </a:solidFill>
                <a:effectLst/>
              </a:rPr>
              <a:t> </a:t>
            </a:r>
            <a:endParaRPr kumimoji="0" lang="en-US" sz="2400" b="0" i="0" u="none" strike="noStrike" cap="none" normalizeH="0" baseline="0" dirty="0">
              <a:ln>
                <a:noFill/>
              </a:ln>
              <a:solidFill>
                <a:schemeClr val="tx1"/>
              </a:solidFill>
              <a:effectLst/>
            </a:endParaRPr>
          </a:p>
        </p:txBody>
      </p:sp>
      <p:sp>
        <p:nvSpPr>
          <p:cNvPr id="6" name="Rounded Rectangular Callout 5"/>
          <p:cNvSpPr/>
          <p:nvPr/>
        </p:nvSpPr>
        <p:spPr bwMode="auto">
          <a:xfrm>
            <a:off x="5453766" y="4490788"/>
            <a:ext cx="2915535" cy="1277950"/>
          </a:xfrm>
          <a:prstGeom prst="wedgeRoundRectCallout">
            <a:avLst>
              <a:gd name="adj1" fmla="val -147001"/>
              <a:gd name="adj2" fmla="val -47131"/>
              <a:gd name="adj3" fmla="val 16667"/>
            </a:avLst>
          </a:prstGeom>
          <a:solidFill>
            <a:schemeClr val="accent2">
              <a:lumMod val="40000"/>
              <a:lumOff val="6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pitchFamily="-65" charset="0"/>
              </a:rPr>
              <a:t>Tunneling</a:t>
            </a:r>
            <a:r>
              <a:rPr kumimoji="0" lang="en-US" sz="2400" b="0" i="0" u="none" strike="noStrike" cap="none" normalizeH="0" dirty="0" smtClean="0">
                <a:ln>
                  <a:noFill/>
                </a:ln>
                <a:solidFill>
                  <a:schemeClr val="tx1"/>
                </a:solidFill>
                <a:effectLst/>
                <a:latin typeface="Helvetica" pitchFamily="-65" charset="0"/>
              </a:rPr>
              <a:t> FET advantage </a:t>
            </a:r>
            <a:r>
              <a:rPr kumimoji="0" lang="en-US" sz="2400" b="1" i="1" u="none" strike="noStrike" cap="none" normalizeH="0" dirty="0" smtClean="0">
                <a:ln>
                  <a:noFill/>
                </a:ln>
                <a:solidFill>
                  <a:schemeClr val="tx1"/>
                </a:solidFill>
                <a:effectLst/>
                <a:latin typeface="Helvetica" pitchFamily="-65" charset="0"/>
              </a:rPr>
              <a:t>only at low clock rates</a:t>
            </a:r>
            <a:endParaRPr kumimoji="0" lang="en-US" sz="2800" b="1" i="1" u="none" strike="noStrike" cap="none" normalizeH="0" baseline="0" dirty="0">
              <a:ln>
                <a:noFill/>
              </a:ln>
              <a:solidFill>
                <a:schemeClr val="tx1"/>
              </a:solidFill>
              <a:effectLst/>
              <a:latin typeface="Helvetica" pitchFamily="-65" charset="0"/>
            </a:endParaRPr>
          </a:p>
        </p:txBody>
      </p:sp>
    </p:spTree>
    <p:extLst>
      <p:ext uri="{BB962C8B-B14F-4D97-AF65-F5344CB8AC3E}">
        <p14:creationId xmlns:p14="http://schemas.microsoft.com/office/powerpoint/2010/main" val="34414901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Specialization: End Game for Moore’s Law</a:t>
            </a:r>
            <a:endParaRPr lang="en-US"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12727" y="3441700"/>
            <a:ext cx="2476348" cy="2313015"/>
          </a:xfrm>
          <a:prstGeom prst="rect">
            <a:avLst/>
          </a:prstGeom>
        </p:spPr>
      </p:pic>
      <p:sp>
        <p:nvSpPr>
          <p:cNvPr id="4" name="TextBox 3"/>
          <p:cNvSpPr txBox="1"/>
          <p:nvPr/>
        </p:nvSpPr>
        <p:spPr>
          <a:xfrm>
            <a:off x="6090377" y="5651500"/>
            <a:ext cx="2926623" cy="646331"/>
          </a:xfrm>
          <a:prstGeom prst="rect">
            <a:avLst/>
          </a:prstGeom>
          <a:noFill/>
        </p:spPr>
        <p:txBody>
          <a:bodyPr wrap="square" rtlCol="0">
            <a:spAutoFit/>
          </a:bodyPr>
          <a:lstStyle/>
          <a:p>
            <a:r>
              <a:rPr lang="en-US" dirty="0" smtClean="0"/>
              <a:t>Google designs its own Tensor Processing Unit (TPU)</a:t>
            </a:r>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69096" y="2070100"/>
            <a:ext cx="2768521" cy="2298700"/>
          </a:xfrm>
          <a:prstGeom prst="rect">
            <a:avLst/>
          </a:prstGeom>
        </p:spPr>
      </p:pic>
      <p:sp>
        <p:nvSpPr>
          <p:cNvPr id="6" name="TextBox 5"/>
          <p:cNvSpPr txBox="1"/>
          <p:nvPr/>
        </p:nvSpPr>
        <p:spPr>
          <a:xfrm>
            <a:off x="3683000" y="4356100"/>
            <a:ext cx="2667000" cy="646331"/>
          </a:xfrm>
          <a:prstGeom prst="rect">
            <a:avLst/>
          </a:prstGeom>
          <a:noFill/>
        </p:spPr>
        <p:txBody>
          <a:bodyPr wrap="square" rtlCol="0">
            <a:spAutoFit/>
          </a:bodyPr>
          <a:lstStyle/>
          <a:p>
            <a:r>
              <a:rPr lang="en-US" dirty="0" smtClean="0"/>
              <a:t>Intel buys deep learning startup, </a:t>
            </a:r>
            <a:r>
              <a:rPr lang="en-US" dirty="0" err="1" smtClean="0"/>
              <a:t>Nervana</a:t>
            </a:r>
            <a:endParaRPr lang="en-US" dirty="0"/>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914400"/>
            <a:ext cx="4025661" cy="1828800"/>
          </a:xfrm>
          <a:prstGeom prst="rect">
            <a:avLst/>
          </a:prstGeom>
        </p:spPr>
      </p:pic>
      <p:sp>
        <p:nvSpPr>
          <p:cNvPr id="8" name="TextBox 7"/>
          <p:cNvSpPr txBox="1"/>
          <p:nvPr/>
        </p:nvSpPr>
        <p:spPr>
          <a:xfrm>
            <a:off x="381000" y="2895600"/>
            <a:ext cx="2667000" cy="923330"/>
          </a:xfrm>
          <a:prstGeom prst="rect">
            <a:avLst/>
          </a:prstGeom>
          <a:noFill/>
        </p:spPr>
        <p:txBody>
          <a:bodyPr wrap="square" rtlCol="0">
            <a:spAutoFit/>
          </a:bodyPr>
          <a:lstStyle/>
          <a:p>
            <a:r>
              <a:rPr lang="en-US" dirty="0" smtClean="0"/>
              <a:t>NVIDIA builds deep learning appliance with P100 Tesla’s</a:t>
            </a:r>
            <a:endParaRPr lang="en-US" dirty="0"/>
          </a:p>
        </p:txBody>
      </p:sp>
      <p:pic>
        <p:nvPicPr>
          <p:cNvPr id="9" name="Picture 2" descr="mage result for arm hp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3111" y="1357808"/>
            <a:ext cx="1993689" cy="15377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40628" y="3818930"/>
            <a:ext cx="1800040" cy="1437252"/>
          </a:xfrm>
          <a:prstGeom prst="rect">
            <a:avLst/>
          </a:prstGeom>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7"/>
          <a:stretch>
            <a:fillRect/>
          </a:stretch>
        </p:blipFill>
        <p:spPr>
          <a:xfrm>
            <a:off x="2470579" y="5125879"/>
            <a:ext cx="1996407" cy="1171952"/>
          </a:xfrm>
          <a:prstGeom prst="rect">
            <a:avLst/>
          </a:prstGeom>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8791787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smtClean="0"/>
              <a:t>- </a:t>
            </a:r>
            <a:fld id="{D174BAF6-F8F2-EF4F-936C-8DF63288C82F}" type="slidenum">
              <a:rPr lang="en-US" smtClean="0"/>
              <a:pPr/>
              <a:t>33</a:t>
            </a:fld>
            <a:r>
              <a:rPr lang="en-US" dirty="0"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2" name="Title 1"/>
          <p:cNvSpPr>
            <a:spLocks noGrp="1"/>
          </p:cNvSpPr>
          <p:nvPr>
            <p:ph type="title"/>
          </p:nvPr>
        </p:nvSpPr>
        <p:spPr/>
        <p:txBody>
          <a:bodyPr/>
          <a:lstStyle/>
          <a:p>
            <a:r>
              <a:rPr lang="en-US" dirty="0" smtClean="0"/>
              <a:t>Breakthrough science conjecture</a:t>
            </a:r>
            <a:endParaRPr lang="en-US" dirty="0"/>
          </a:p>
        </p:txBody>
      </p:sp>
      <p:sp>
        <p:nvSpPr>
          <p:cNvPr id="6" name="Rectangle 5"/>
          <p:cNvSpPr/>
          <p:nvPr/>
        </p:nvSpPr>
        <p:spPr>
          <a:xfrm>
            <a:off x="0" y="0"/>
            <a:ext cx="9144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2435490"/>
            <a:ext cx="8229600" cy="1859354"/>
          </a:xfrm>
        </p:spPr>
        <p:txBody>
          <a:bodyPr>
            <a:normAutofit/>
          </a:bodyPr>
          <a:lstStyle/>
          <a:p>
            <a:pPr marL="0" indent="0">
              <a:buNone/>
            </a:pPr>
            <a:r>
              <a:rPr lang="en-US" dirty="0" smtClean="0">
                <a:solidFill>
                  <a:schemeClr val="bg1"/>
                </a:solidFill>
              </a:rPr>
              <a:t>The biggest concern for Exascale application developers is the need to </a:t>
            </a:r>
            <a:r>
              <a:rPr lang="en-US" dirty="0" smtClean="0">
                <a:solidFill>
                  <a:srgbClr val="FEE8B4"/>
                </a:solidFill>
              </a:rPr>
              <a:t>write </a:t>
            </a:r>
            <a:r>
              <a:rPr lang="en-US" dirty="0" smtClean="0">
                <a:solidFill>
                  <a:srgbClr val="FEE8B4"/>
                </a:solidFill>
              </a:rPr>
              <a:t>and maintain multiple versions of their software </a:t>
            </a:r>
            <a:r>
              <a:rPr lang="en-US" dirty="0" smtClean="0">
                <a:solidFill>
                  <a:schemeClr val="bg1"/>
                </a:solidFill>
              </a:rPr>
              <a:t>and the </a:t>
            </a:r>
            <a:r>
              <a:rPr lang="en-US" dirty="0" smtClean="0">
                <a:solidFill>
                  <a:schemeClr val="bg2"/>
                </a:solidFill>
              </a:rPr>
              <a:t>uncertainty over what the architectures </a:t>
            </a:r>
            <a:r>
              <a:rPr lang="en-US" dirty="0" smtClean="0">
                <a:solidFill>
                  <a:schemeClr val="bg1"/>
                </a:solidFill>
              </a:rPr>
              <a:t>will be.</a:t>
            </a:r>
            <a:endParaRPr lang="en-US" dirty="0">
              <a:solidFill>
                <a:schemeClr val="bg1"/>
              </a:solidFill>
            </a:endParaRPr>
          </a:p>
        </p:txBody>
      </p:sp>
    </p:spTree>
    <p:extLst>
      <p:ext uri="{BB962C8B-B14F-4D97-AF65-F5344CB8AC3E}">
        <p14:creationId xmlns:p14="http://schemas.microsoft.com/office/powerpoint/2010/main" val="5818789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smtClean="0"/>
              <a:t>- </a:t>
            </a:r>
            <a:fld id="{D174BAF6-F8F2-EF4F-936C-8DF63288C82F}" type="slidenum">
              <a:rPr lang="en-US" smtClean="0"/>
              <a:pPr/>
              <a:t>34</a:t>
            </a:fld>
            <a:r>
              <a:rPr lang="en-US" dirty="0"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2" name="Title 1"/>
          <p:cNvSpPr>
            <a:spLocks noGrp="1"/>
          </p:cNvSpPr>
          <p:nvPr>
            <p:ph type="title"/>
          </p:nvPr>
        </p:nvSpPr>
        <p:spPr/>
        <p:txBody>
          <a:bodyPr/>
          <a:lstStyle/>
          <a:p>
            <a:r>
              <a:rPr lang="en-US" dirty="0" smtClean="0"/>
              <a:t>Breakthrough science conjecture</a:t>
            </a:r>
            <a:endParaRPr lang="en-US" dirty="0"/>
          </a:p>
        </p:txBody>
      </p:sp>
      <p:sp>
        <p:nvSpPr>
          <p:cNvPr id="6" name="Rectangle 5"/>
          <p:cNvSpPr/>
          <p:nvPr/>
        </p:nvSpPr>
        <p:spPr>
          <a:xfrm>
            <a:off x="0" y="0"/>
            <a:ext cx="9144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2435490"/>
            <a:ext cx="8229600" cy="1859354"/>
          </a:xfrm>
        </p:spPr>
        <p:txBody>
          <a:bodyPr>
            <a:normAutofit/>
          </a:bodyPr>
          <a:lstStyle/>
          <a:p>
            <a:pPr marL="0" indent="0">
              <a:buNone/>
            </a:pPr>
            <a:r>
              <a:rPr lang="en-US" dirty="0" smtClean="0">
                <a:solidFill>
                  <a:schemeClr val="bg1"/>
                </a:solidFill>
              </a:rPr>
              <a:t>Problem 1: Languages</a:t>
            </a:r>
            <a:endParaRPr lang="en-US" dirty="0">
              <a:solidFill>
                <a:schemeClr val="bg1"/>
              </a:solidFill>
            </a:endParaRPr>
          </a:p>
        </p:txBody>
      </p:sp>
    </p:spTree>
    <p:extLst>
      <p:ext uri="{BB962C8B-B14F-4D97-AF65-F5344CB8AC3E}">
        <p14:creationId xmlns:p14="http://schemas.microsoft.com/office/powerpoint/2010/main" val="322959356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develop new languages?</a:t>
            </a:r>
            <a:endParaRPr lang="en-US" dirty="0"/>
          </a:p>
        </p:txBody>
      </p:sp>
      <p:sp>
        <p:nvSpPr>
          <p:cNvPr id="3" name="Content Placeholder 2"/>
          <p:cNvSpPr>
            <a:spLocks noGrp="1"/>
          </p:cNvSpPr>
          <p:nvPr>
            <p:ph idx="1"/>
          </p:nvPr>
        </p:nvSpPr>
        <p:spPr>
          <a:xfrm>
            <a:off x="457198" y="1054277"/>
            <a:ext cx="8513969" cy="5314531"/>
          </a:xfrm>
        </p:spPr>
        <p:txBody>
          <a:bodyPr>
            <a:normAutofit/>
          </a:bodyPr>
          <a:lstStyle/>
          <a:p>
            <a:pPr>
              <a:lnSpc>
                <a:spcPct val="90000"/>
              </a:lnSpc>
            </a:pPr>
            <a:r>
              <a:rPr lang="en-US" dirty="0" smtClean="0">
                <a:latin typeface="Calibri" charset="0"/>
              </a:rPr>
              <a:t>Productivity: higher </a:t>
            </a:r>
            <a:r>
              <a:rPr lang="en-US" dirty="0">
                <a:latin typeface="Calibri" charset="0"/>
              </a:rPr>
              <a:t>level syntax </a:t>
            </a:r>
            <a:endParaRPr lang="en-US" dirty="0" smtClean="0">
              <a:latin typeface="Calibri" charset="0"/>
            </a:endParaRPr>
          </a:p>
          <a:p>
            <a:pPr lvl="1">
              <a:lnSpc>
                <a:spcPct val="90000"/>
              </a:lnSpc>
            </a:pPr>
            <a:r>
              <a:rPr lang="en-US" dirty="0" smtClean="0">
                <a:latin typeface="Calibri" charset="0"/>
              </a:rPr>
              <a:t>We </a:t>
            </a:r>
            <a:r>
              <a:rPr lang="en-US" dirty="0">
                <a:latin typeface="Calibri" charset="0"/>
              </a:rPr>
              <a:t>need a </a:t>
            </a:r>
            <a:r>
              <a:rPr lang="en-US" dirty="0" smtClean="0">
                <a:latin typeface="Calibri" charset="0"/>
              </a:rPr>
              <a:t>language</a:t>
            </a:r>
          </a:p>
          <a:p>
            <a:pPr>
              <a:lnSpc>
                <a:spcPct val="90000"/>
              </a:lnSpc>
            </a:pPr>
            <a:r>
              <a:rPr lang="en-US" dirty="0" smtClean="0">
                <a:latin typeface="Calibri" charset="0"/>
              </a:rPr>
              <a:t>Correctness: static </a:t>
            </a:r>
            <a:r>
              <a:rPr lang="en-US" dirty="0">
                <a:latin typeface="Calibri" charset="0"/>
              </a:rPr>
              <a:t>analysis </a:t>
            </a:r>
            <a:r>
              <a:rPr lang="en-US" dirty="0" smtClean="0">
                <a:latin typeface="Calibri" charset="0"/>
              </a:rPr>
              <a:t>can eliminate errors</a:t>
            </a:r>
            <a:endParaRPr lang="en-US" dirty="0">
              <a:latin typeface="Calibri" charset="0"/>
            </a:endParaRPr>
          </a:p>
          <a:p>
            <a:pPr lvl="1">
              <a:lnSpc>
                <a:spcPct val="90000"/>
              </a:lnSpc>
            </a:pPr>
            <a:r>
              <a:rPr lang="en-US" dirty="0" smtClean="0">
                <a:latin typeface="Calibri" charset="0"/>
              </a:rPr>
              <a:t>We </a:t>
            </a:r>
            <a:r>
              <a:rPr lang="en-US" dirty="0">
                <a:latin typeface="Calibri" charset="0"/>
              </a:rPr>
              <a:t>need a compiler (front-end</a:t>
            </a:r>
            <a:r>
              <a:rPr lang="en-US" dirty="0" smtClean="0">
                <a:latin typeface="Calibri" charset="0"/>
              </a:rPr>
              <a:t>)</a:t>
            </a:r>
          </a:p>
          <a:p>
            <a:pPr>
              <a:lnSpc>
                <a:spcPct val="90000"/>
              </a:lnSpc>
            </a:pPr>
            <a:r>
              <a:rPr lang="en-US" dirty="0" smtClean="0">
                <a:latin typeface="Calibri" charset="0"/>
              </a:rPr>
              <a:t>Performance: optimizations </a:t>
            </a:r>
          </a:p>
          <a:p>
            <a:pPr lvl="1">
              <a:lnSpc>
                <a:spcPct val="90000"/>
              </a:lnSpc>
            </a:pPr>
            <a:r>
              <a:rPr lang="en-US" dirty="0" smtClean="0">
                <a:latin typeface="Calibri" charset="0"/>
              </a:rPr>
              <a:t>We </a:t>
            </a:r>
            <a:r>
              <a:rPr lang="en-US" dirty="0">
                <a:latin typeface="Calibri" charset="0"/>
              </a:rPr>
              <a:t>need a compiler (back-end</a:t>
            </a:r>
            <a:r>
              <a:rPr lang="en-US" dirty="0" smtClean="0">
                <a:latin typeface="Calibri" charset="0"/>
              </a:rPr>
              <a:t>)</a:t>
            </a:r>
          </a:p>
          <a:p>
            <a:pPr lvl="1">
              <a:lnSpc>
                <a:spcPct val="90000"/>
              </a:lnSpc>
            </a:pPr>
            <a:endParaRPr lang="en-US" dirty="0">
              <a:latin typeface="Calibri" charset="0"/>
            </a:endParaRPr>
          </a:p>
          <a:p>
            <a:pPr>
              <a:lnSpc>
                <a:spcPct val="90000"/>
              </a:lnSpc>
            </a:pPr>
            <a:r>
              <a:rPr lang="en-US" dirty="0" smtClean="0">
                <a:latin typeface="Calibri" charset="0"/>
              </a:rPr>
              <a:t>But you need to “know your audience”</a:t>
            </a:r>
          </a:p>
          <a:p>
            <a:pPr lvl="1">
              <a:lnSpc>
                <a:spcPct val="90000"/>
              </a:lnSpc>
            </a:pPr>
            <a:r>
              <a:rPr lang="en-US" dirty="0" smtClean="0">
                <a:latin typeface="Calibri" charset="0"/>
              </a:rPr>
              <a:t>Need to rewrite installed base of code (anti-productivity)</a:t>
            </a:r>
          </a:p>
          <a:p>
            <a:pPr lvl="1">
              <a:lnSpc>
                <a:spcPct val="90000"/>
              </a:lnSpc>
            </a:pPr>
            <a:r>
              <a:rPr lang="en-US" dirty="0" smtClean="0">
                <a:latin typeface="Calibri" charset="0"/>
              </a:rPr>
              <a:t>Risk of compiler disappearing (maintainability)</a:t>
            </a:r>
          </a:p>
          <a:p>
            <a:pPr lvl="1">
              <a:lnSpc>
                <a:spcPct val="90000"/>
              </a:lnSpc>
            </a:pPr>
            <a:r>
              <a:rPr lang="en-US" dirty="0" smtClean="0">
                <a:latin typeface="Calibri" charset="0"/>
              </a:rPr>
              <a:t>Syntax matters (familiarity) </a:t>
            </a:r>
          </a:p>
          <a:p>
            <a:pPr>
              <a:lnSpc>
                <a:spcPct val="90000"/>
              </a:lnSpc>
            </a:pPr>
            <a:r>
              <a:rPr lang="en-US" dirty="0" smtClean="0">
                <a:solidFill>
                  <a:srgbClr val="800000"/>
                </a:solidFill>
                <a:latin typeface="Calibri" charset="0"/>
              </a:rPr>
              <a:t>Language adoption is often about its libraries</a:t>
            </a:r>
          </a:p>
          <a:p>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35</a:t>
            </a:fld>
            <a:r>
              <a:rPr lang="en-US"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7" name="TextBox 6"/>
          <p:cNvSpPr txBox="1"/>
          <p:nvPr/>
        </p:nvSpPr>
        <p:spPr>
          <a:xfrm>
            <a:off x="5855300" y="2427423"/>
            <a:ext cx="2375430" cy="1200328"/>
          </a:xfrm>
          <a:prstGeom prst="rect">
            <a:avLst/>
          </a:prstGeom>
          <a:noFill/>
        </p:spPr>
        <p:txBody>
          <a:bodyPr wrap="square" rtlCol="0">
            <a:spAutoFit/>
          </a:bodyPr>
          <a:lstStyle/>
          <a:p>
            <a:r>
              <a:rPr lang="en-US" sz="2400" b="1" dirty="0" smtClean="0">
                <a:solidFill>
                  <a:srgbClr val="800000"/>
                </a:solidFill>
              </a:rPr>
              <a:t>Language design enforces clarity in concepts</a:t>
            </a:r>
            <a:endParaRPr lang="en-US" sz="2400" b="1" dirty="0">
              <a:solidFill>
                <a:srgbClr val="800000"/>
              </a:solidFill>
            </a:endParaRPr>
          </a:p>
        </p:txBody>
      </p:sp>
    </p:spTree>
    <p:extLst>
      <p:ext uri="{BB962C8B-B14F-4D97-AF65-F5344CB8AC3E}">
        <p14:creationId xmlns:p14="http://schemas.microsoft.com/office/powerpoint/2010/main" val="10158555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ircular Arrow 3"/>
          <p:cNvSpPr/>
          <p:nvPr/>
        </p:nvSpPr>
        <p:spPr>
          <a:xfrm>
            <a:off x="1577885" y="891636"/>
            <a:ext cx="5988229" cy="5074727"/>
          </a:xfrm>
          <a:prstGeom prst="circularArrow">
            <a:avLst>
              <a:gd name="adj1" fmla="val 5274"/>
              <a:gd name="adj2" fmla="val 312630"/>
              <a:gd name="adj3" fmla="val 15629835"/>
              <a:gd name="adj4" fmla="val 16340556"/>
              <a:gd name="adj5" fmla="val 5477"/>
            </a:avLst>
          </a:prstGeom>
          <a:solidFill>
            <a:schemeClr val="accent6">
              <a:lumMod val="60000"/>
              <a:lumOff val="40000"/>
            </a:schemeClr>
          </a:solidFill>
        </p:spPr>
        <p:style>
          <a:lnRef idx="0">
            <a:schemeClr val="dk1">
              <a:hueOff val="0"/>
              <a:satOff val="0"/>
              <a:lumOff val="0"/>
              <a:alphaOff val="0"/>
            </a:schemeClr>
          </a:lnRef>
          <a:fillRef idx="1">
            <a:scrgbClr r="0" g="0" b="0"/>
          </a:fillRef>
          <a:effectRef idx="2">
            <a:schemeClr val="accent1">
              <a:tint val="40000"/>
              <a:hueOff val="0"/>
              <a:satOff val="0"/>
              <a:lumOff val="0"/>
              <a:alphaOff val="0"/>
            </a:schemeClr>
          </a:effectRef>
          <a:fontRef idx="minor">
            <a:schemeClr val="dk1">
              <a:hueOff val="0"/>
              <a:satOff val="0"/>
              <a:lumOff val="0"/>
              <a:alphaOff val="0"/>
            </a:schemeClr>
          </a:fontRef>
        </p:style>
      </p:sp>
      <p:sp>
        <p:nvSpPr>
          <p:cNvPr id="2" name="Title 1"/>
          <p:cNvSpPr>
            <a:spLocks noGrp="1"/>
          </p:cNvSpPr>
          <p:nvPr>
            <p:ph type="title"/>
          </p:nvPr>
        </p:nvSpPr>
        <p:spPr/>
        <p:txBody>
          <a:bodyPr/>
          <a:lstStyle/>
          <a:p>
            <a:r>
              <a:rPr lang="en-US" dirty="0" smtClean="0"/>
              <a:t>Real-Time MRI Challenge</a:t>
            </a:r>
            <a:endParaRPr lang="en-US" dirty="0"/>
          </a:p>
        </p:txBody>
      </p:sp>
      <p:pic>
        <p:nvPicPr>
          <p:cNvPr id="3" name="ILD_coro.mp4">
            <a:hlinkHover r:id="" action="ppaction://ole?verb=0"/>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446" y="3090799"/>
            <a:ext cx="3397348" cy="2548011"/>
          </a:xfrm>
          <a:prstGeom prst="rect">
            <a:avLst/>
          </a:prstGeom>
        </p:spPr>
      </p:pic>
      <p:sp>
        <p:nvSpPr>
          <p:cNvPr id="5" name="Rectangle 4"/>
          <p:cNvSpPr/>
          <p:nvPr/>
        </p:nvSpPr>
        <p:spPr>
          <a:xfrm>
            <a:off x="4210926" y="5645378"/>
            <a:ext cx="4933074" cy="646331"/>
          </a:xfrm>
          <a:prstGeom prst="rect">
            <a:avLst/>
          </a:prstGeom>
        </p:spPr>
        <p:txBody>
          <a:bodyPr wrap="none">
            <a:spAutoFit/>
          </a:bodyPr>
          <a:lstStyle/>
          <a:p>
            <a:r>
              <a:rPr lang="en-US" dirty="0" smtClean="0"/>
              <a:t>Compressed Sensing Approach by Mike </a:t>
            </a:r>
            <a:r>
              <a:rPr lang="en-US" dirty="0" err="1" smtClean="0"/>
              <a:t>Lustig</a:t>
            </a:r>
            <a:r>
              <a:rPr lang="en-US" dirty="0" smtClean="0"/>
              <a:t> et al</a:t>
            </a:r>
          </a:p>
          <a:p>
            <a:r>
              <a:rPr lang="en-US" dirty="0" smtClean="0"/>
              <a:t>MRI results </a:t>
            </a:r>
            <a:r>
              <a:rPr lang="en-US" dirty="0" err="1" smtClean="0"/>
              <a:t>Wenwen</a:t>
            </a:r>
            <a:r>
              <a:rPr lang="en-US" dirty="0" smtClean="0"/>
              <a:t> Jiang</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508503861"/>
              </p:ext>
            </p:extLst>
          </p:nvPr>
        </p:nvGraphicFramePr>
        <p:xfrm>
          <a:off x="1202186" y="4371850"/>
          <a:ext cx="1640423" cy="1657176"/>
        </p:xfrm>
        <a:graphic>
          <a:graphicData uri="http://schemas.openxmlformats.org/drawingml/2006/table">
            <a:tbl>
              <a:tblPr/>
              <a:tblGrid>
                <a:gridCol w="678796"/>
                <a:gridCol w="961627"/>
              </a:tblGrid>
              <a:tr h="248872">
                <a:tc>
                  <a:txBody>
                    <a:bodyPr/>
                    <a:lstStyle/>
                    <a:p>
                      <a:pPr algn="ctr" fontAlgn="b"/>
                      <a:r>
                        <a:rPr lang="en-US" sz="1000" b="0" i="0" u="none" strike="noStrike" dirty="0" smtClean="0">
                          <a:solidFill>
                            <a:srgbClr val="000000"/>
                          </a:solidFill>
                          <a:effectLst/>
                          <a:latin typeface="Arial"/>
                        </a:rPr>
                        <a:t>Time (min)</a:t>
                      </a:r>
                      <a:endParaRPr lang="en-US" sz="1000" b="0" i="0" u="none" strike="noStrike" dirty="0">
                        <a:solidFill>
                          <a:srgbClr val="000000"/>
                        </a:solidFill>
                        <a:effectLst/>
                        <a:latin typeface="Arial"/>
                      </a:endParaRPr>
                    </a:p>
                  </a:txBody>
                  <a:tcPr marL="0" marR="0" marT="0" marB="0" anchor="b">
                    <a:lnL>
                      <a:noFill/>
                    </a:lnL>
                    <a:lnR>
                      <a:noFill/>
                    </a:lnR>
                    <a:lnT>
                      <a:noFill/>
                    </a:lnT>
                    <a:lnB>
                      <a:noFill/>
                    </a:lnB>
                    <a:solidFill>
                      <a:srgbClr val="FFFFFF"/>
                    </a:solidFill>
                  </a:tcPr>
                </a:tc>
                <a:tc>
                  <a:txBody>
                    <a:bodyPr/>
                    <a:lstStyle/>
                    <a:p>
                      <a:pPr algn="ctr" fontAlgn="b"/>
                      <a:r>
                        <a:rPr lang="en-US" sz="1000" b="0" i="0" u="none" strike="noStrike" dirty="0">
                          <a:solidFill>
                            <a:srgbClr val="000000"/>
                          </a:solidFill>
                          <a:effectLst/>
                          <a:latin typeface="Arial"/>
                        </a:rPr>
                        <a:t>Architecture</a:t>
                      </a:r>
                    </a:p>
                  </a:txBody>
                  <a:tcPr marL="0" marR="0" marT="0" marB="0" anchor="b">
                    <a:lnL>
                      <a:noFill/>
                    </a:lnL>
                    <a:lnR>
                      <a:noFill/>
                    </a:lnR>
                    <a:lnT>
                      <a:noFill/>
                    </a:lnT>
                    <a:lnB>
                      <a:noFill/>
                    </a:lnB>
                    <a:solidFill>
                      <a:srgbClr val="FFFFFF"/>
                    </a:solidFill>
                  </a:tcPr>
                </a:tc>
              </a:tr>
              <a:tr h="176038">
                <a:tc>
                  <a:txBody>
                    <a:bodyPr/>
                    <a:lstStyle/>
                    <a:p>
                      <a:pPr algn="ctr" fontAlgn="b"/>
                      <a:r>
                        <a:rPr lang="hr-HR" sz="1000" b="0" i="0" u="none" strike="noStrike">
                          <a:solidFill>
                            <a:srgbClr val="000000"/>
                          </a:solidFill>
                          <a:effectLst/>
                          <a:latin typeface="Arial"/>
                        </a:rPr>
                        <a:t>6.15</a:t>
                      </a:r>
                    </a:p>
                  </a:txBody>
                  <a:tcPr marL="0" marR="0" marT="0" marB="0" anchor="b">
                    <a:lnL>
                      <a:noFill/>
                    </a:lnL>
                    <a:lnR>
                      <a:noFill/>
                    </a:lnR>
                    <a:lnT>
                      <a:noFill/>
                    </a:lnT>
                    <a:lnB>
                      <a:noFill/>
                    </a:lnB>
                    <a:solidFill>
                      <a:srgbClr val="E67C73"/>
                    </a:solidFill>
                  </a:tcPr>
                </a:tc>
                <a:tc>
                  <a:txBody>
                    <a:bodyPr/>
                    <a:lstStyle/>
                    <a:p>
                      <a:pPr algn="ctr" fontAlgn="b"/>
                      <a:r>
                        <a:rPr lang="en-US" sz="1000" b="0" i="0" u="none" strike="noStrike" dirty="0">
                          <a:solidFill>
                            <a:srgbClr val="000000"/>
                          </a:solidFill>
                          <a:effectLst/>
                          <a:latin typeface="Arial"/>
                        </a:rPr>
                        <a:t>KNL</a:t>
                      </a:r>
                    </a:p>
                  </a:txBody>
                  <a:tcPr marL="0" marR="0" marT="0" marB="0" anchor="b">
                    <a:lnL>
                      <a:noFill/>
                    </a:lnL>
                    <a:lnR>
                      <a:noFill/>
                    </a:lnR>
                    <a:lnT>
                      <a:noFill/>
                    </a:lnT>
                    <a:lnB>
                      <a:noFill/>
                    </a:lnB>
                    <a:solidFill>
                      <a:srgbClr val="C9DAF8"/>
                    </a:solidFill>
                  </a:tcPr>
                </a:tc>
              </a:tr>
              <a:tr h="176038">
                <a:tc>
                  <a:txBody>
                    <a:bodyPr/>
                    <a:lstStyle/>
                    <a:p>
                      <a:pPr algn="ctr" fontAlgn="b"/>
                      <a:r>
                        <a:rPr lang="nb-NO" sz="1000" b="0" i="0" u="none" strike="noStrike">
                          <a:solidFill>
                            <a:srgbClr val="000000"/>
                          </a:solidFill>
                          <a:effectLst/>
                          <a:latin typeface="Arial"/>
                        </a:rPr>
                        <a:t>5.42</a:t>
                      </a:r>
                    </a:p>
                  </a:txBody>
                  <a:tcPr marL="0" marR="0" marT="0" marB="0" anchor="b">
                    <a:lnL>
                      <a:noFill/>
                    </a:lnL>
                    <a:lnR>
                      <a:noFill/>
                    </a:lnR>
                    <a:lnT>
                      <a:noFill/>
                    </a:lnT>
                    <a:lnB>
                      <a:noFill/>
                    </a:lnB>
                    <a:solidFill>
                      <a:srgbClr val="F09F6E"/>
                    </a:solidFill>
                  </a:tcPr>
                </a:tc>
                <a:tc>
                  <a:txBody>
                    <a:bodyPr/>
                    <a:lstStyle/>
                    <a:p>
                      <a:pPr algn="ctr" fontAlgn="b"/>
                      <a:r>
                        <a:rPr lang="en-US" sz="1000" b="0" i="0" u="none" strike="noStrike" dirty="0">
                          <a:solidFill>
                            <a:srgbClr val="000000"/>
                          </a:solidFill>
                          <a:effectLst/>
                          <a:latin typeface="Arial"/>
                        </a:rPr>
                        <a:t>Ivy Bridge</a:t>
                      </a:r>
                    </a:p>
                  </a:txBody>
                  <a:tcPr marL="0" marR="0" marT="0" marB="0" anchor="b">
                    <a:lnL>
                      <a:noFill/>
                    </a:lnL>
                    <a:lnR>
                      <a:noFill/>
                    </a:lnR>
                    <a:lnT>
                      <a:noFill/>
                    </a:lnT>
                    <a:lnB>
                      <a:noFill/>
                    </a:lnB>
                    <a:solidFill>
                      <a:srgbClr val="C9DAF8"/>
                    </a:solidFill>
                  </a:tcPr>
                </a:tc>
              </a:tr>
              <a:tr h="176038">
                <a:tc>
                  <a:txBody>
                    <a:bodyPr/>
                    <a:lstStyle/>
                    <a:p>
                      <a:pPr algn="ctr" fontAlgn="b"/>
                      <a:r>
                        <a:rPr lang="hr-HR" sz="1000" b="0" i="0" u="none" strike="noStrike">
                          <a:solidFill>
                            <a:srgbClr val="000000"/>
                          </a:solidFill>
                          <a:effectLst/>
                          <a:latin typeface="Arial"/>
                        </a:rPr>
                        <a:t>4.47</a:t>
                      </a:r>
                    </a:p>
                  </a:txBody>
                  <a:tcPr marL="0" marR="0" marT="0" marB="0" anchor="b">
                    <a:lnL>
                      <a:noFill/>
                    </a:lnL>
                    <a:lnR>
                      <a:noFill/>
                    </a:lnR>
                    <a:lnT>
                      <a:noFill/>
                    </a:lnT>
                    <a:lnB>
                      <a:noFill/>
                    </a:lnB>
                    <a:solidFill>
                      <a:srgbClr val="FCCA67"/>
                    </a:solidFill>
                  </a:tcPr>
                </a:tc>
                <a:tc>
                  <a:txBody>
                    <a:bodyPr/>
                    <a:lstStyle/>
                    <a:p>
                      <a:pPr algn="ctr" fontAlgn="b"/>
                      <a:r>
                        <a:rPr lang="en-US" sz="1000" b="0" i="0" u="none" strike="noStrike">
                          <a:solidFill>
                            <a:srgbClr val="000000"/>
                          </a:solidFill>
                          <a:effectLst/>
                          <a:latin typeface="Arial"/>
                        </a:rPr>
                        <a:t>Broadwell</a:t>
                      </a:r>
                    </a:p>
                  </a:txBody>
                  <a:tcPr marL="0" marR="0" marT="0" marB="0" anchor="b">
                    <a:lnL>
                      <a:noFill/>
                    </a:lnL>
                    <a:lnR>
                      <a:noFill/>
                    </a:lnR>
                    <a:lnT>
                      <a:noFill/>
                    </a:lnT>
                    <a:lnB>
                      <a:noFill/>
                    </a:lnB>
                    <a:solidFill>
                      <a:srgbClr val="C9DAF8"/>
                    </a:solidFill>
                  </a:tcPr>
                </a:tc>
              </a:tr>
              <a:tr h="176038">
                <a:tc>
                  <a:txBody>
                    <a:bodyPr/>
                    <a:lstStyle/>
                    <a:p>
                      <a:pPr algn="ctr" fontAlgn="b"/>
                      <a:r>
                        <a:rPr lang="hr-HR" sz="1000" b="0" i="0" u="none" strike="noStrike">
                          <a:solidFill>
                            <a:srgbClr val="000000"/>
                          </a:solidFill>
                          <a:effectLst/>
                          <a:latin typeface="Arial"/>
                        </a:rPr>
                        <a:t>4.31</a:t>
                      </a:r>
                    </a:p>
                  </a:txBody>
                  <a:tcPr marL="0" marR="0" marT="0" marB="0" anchor="b">
                    <a:lnL>
                      <a:noFill/>
                    </a:lnL>
                    <a:lnR>
                      <a:noFill/>
                    </a:lnR>
                    <a:lnT>
                      <a:noFill/>
                    </a:lnT>
                    <a:lnB>
                      <a:noFill/>
                    </a:lnB>
                    <a:solidFill>
                      <a:srgbClr val="FED266"/>
                    </a:solidFill>
                  </a:tcPr>
                </a:tc>
                <a:tc>
                  <a:txBody>
                    <a:bodyPr/>
                    <a:lstStyle/>
                    <a:p>
                      <a:pPr algn="ctr" fontAlgn="b"/>
                      <a:r>
                        <a:rPr lang="en-US" sz="1000" b="0" i="0" u="none" strike="noStrike">
                          <a:solidFill>
                            <a:srgbClr val="000000"/>
                          </a:solidFill>
                          <a:effectLst/>
                          <a:latin typeface="Arial"/>
                        </a:rPr>
                        <a:t>Kepler</a:t>
                      </a:r>
                    </a:p>
                  </a:txBody>
                  <a:tcPr marL="0" marR="0" marT="0" marB="0" anchor="b">
                    <a:lnL>
                      <a:noFill/>
                    </a:lnL>
                    <a:lnR>
                      <a:noFill/>
                    </a:lnR>
                    <a:lnT>
                      <a:noFill/>
                    </a:lnT>
                    <a:lnB>
                      <a:noFill/>
                    </a:lnB>
                    <a:solidFill>
                      <a:srgbClr val="C9DAF8"/>
                    </a:solidFill>
                  </a:tcPr>
                </a:tc>
              </a:tr>
              <a:tr h="176038">
                <a:tc>
                  <a:txBody>
                    <a:bodyPr/>
                    <a:lstStyle/>
                    <a:p>
                      <a:pPr algn="ctr" fontAlgn="b"/>
                      <a:r>
                        <a:rPr lang="hr-HR" sz="1000" b="0" i="0" u="none" strike="noStrike">
                          <a:solidFill>
                            <a:srgbClr val="000000"/>
                          </a:solidFill>
                          <a:effectLst/>
                          <a:latin typeface="Arial"/>
                        </a:rPr>
                        <a:t>4.12</a:t>
                      </a:r>
                    </a:p>
                  </a:txBody>
                  <a:tcPr marL="0" marR="0" marT="0" marB="0" anchor="b">
                    <a:lnL>
                      <a:noFill/>
                    </a:lnL>
                    <a:lnR>
                      <a:noFill/>
                    </a:lnR>
                    <a:lnT>
                      <a:noFill/>
                    </a:lnT>
                    <a:lnB>
                      <a:noFill/>
                    </a:lnB>
                    <a:solidFill>
                      <a:srgbClr val="FAD568"/>
                    </a:solidFill>
                  </a:tcPr>
                </a:tc>
                <a:tc>
                  <a:txBody>
                    <a:bodyPr/>
                    <a:lstStyle/>
                    <a:p>
                      <a:pPr algn="ctr" fontAlgn="b"/>
                      <a:r>
                        <a:rPr lang="en-US" sz="1000" b="0" i="0" u="none" strike="noStrike">
                          <a:solidFill>
                            <a:srgbClr val="000000"/>
                          </a:solidFill>
                          <a:effectLst/>
                          <a:latin typeface="Arial"/>
                        </a:rPr>
                        <a:t>Haswell</a:t>
                      </a:r>
                    </a:p>
                  </a:txBody>
                  <a:tcPr marL="0" marR="0" marT="0" marB="0" anchor="b">
                    <a:lnL>
                      <a:noFill/>
                    </a:lnL>
                    <a:lnR>
                      <a:noFill/>
                    </a:lnR>
                    <a:lnT>
                      <a:noFill/>
                    </a:lnT>
                    <a:lnB>
                      <a:noFill/>
                    </a:lnB>
                    <a:solidFill>
                      <a:srgbClr val="C9DAF8"/>
                    </a:solidFill>
                  </a:tcPr>
                </a:tc>
              </a:tr>
              <a:tr h="176038">
                <a:tc>
                  <a:txBody>
                    <a:bodyPr/>
                    <a:lstStyle/>
                    <a:p>
                      <a:pPr algn="ctr" fontAlgn="b"/>
                      <a:r>
                        <a:rPr lang="hr-HR" sz="1000" b="0" i="0" u="none" strike="noStrike">
                          <a:solidFill>
                            <a:srgbClr val="000000"/>
                          </a:solidFill>
                          <a:effectLst/>
                          <a:latin typeface="Arial"/>
                        </a:rPr>
                        <a:t>3.71</a:t>
                      </a:r>
                    </a:p>
                  </a:txBody>
                  <a:tcPr marL="0" marR="0" marT="0" marB="0" anchor="b">
                    <a:lnL>
                      <a:noFill/>
                    </a:lnL>
                    <a:lnR>
                      <a:noFill/>
                    </a:lnR>
                    <a:lnT>
                      <a:noFill/>
                    </a:lnT>
                    <a:lnB>
                      <a:noFill/>
                    </a:lnB>
                    <a:solidFill>
                      <a:srgbClr val="E5D16C"/>
                    </a:solidFill>
                  </a:tcPr>
                </a:tc>
                <a:tc>
                  <a:txBody>
                    <a:bodyPr/>
                    <a:lstStyle/>
                    <a:p>
                      <a:pPr algn="ctr" fontAlgn="b"/>
                      <a:r>
                        <a:rPr lang="en-US" sz="1000" b="0" i="0" u="none" strike="noStrike">
                          <a:solidFill>
                            <a:srgbClr val="000000"/>
                          </a:solidFill>
                          <a:effectLst/>
                          <a:latin typeface="Arial"/>
                        </a:rPr>
                        <a:t>Broadwell</a:t>
                      </a:r>
                    </a:p>
                  </a:txBody>
                  <a:tcPr marL="0" marR="0" marT="0" marB="0" anchor="b">
                    <a:lnL>
                      <a:noFill/>
                    </a:lnL>
                    <a:lnR>
                      <a:noFill/>
                    </a:lnR>
                    <a:lnT>
                      <a:noFill/>
                    </a:lnT>
                    <a:lnB>
                      <a:noFill/>
                    </a:lnB>
                    <a:solidFill>
                      <a:srgbClr val="C9DAF8"/>
                    </a:solidFill>
                  </a:tcPr>
                </a:tc>
              </a:tr>
              <a:tr h="176038">
                <a:tc>
                  <a:txBody>
                    <a:bodyPr/>
                    <a:lstStyle/>
                    <a:p>
                      <a:pPr algn="ctr" fontAlgn="b"/>
                      <a:r>
                        <a:rPr lang="hr-HR" sz="1000" b="0" i="0" u="none" strike="noStrike">
                          <a:solidFill>
                            <a:srgbClr val="000000"/>
                          </a:solidFill>
                          <a:effectLst/>
                          <a:latin typeface="Arial"/>
                        </a:rPr>
                        <a:t>3.16</a:t>
                      </a:r>
                    </a:p>
                  </a:txBody>
                  <a:tcPr marL="0" marR="0" marT="0" marB="0" anchor="b">
                    <a:lnL>
                      <a:noFill/>
                    </a:lnL>
                    <a:lnR>
                      <a:noFill/>
                    </a:lnR>
                    <a:lnT>
                      <a:noFill/>
                    </a:lnT>
                    <a:lnB>
                      <a:noFill/>
                    </a:lnB>
                    <a:solidFill>
                      <a:srgbClr val="C8CD72"/>
                    </a:solidFill>
                  </a:tcPr>
                </a:tc>
                <a:tc>
                  <a:txBody>
                    <a:bodyPr/>
                    <a:lstStyle/>
                    <a:p>
                      <a:pPr algn="ctr" fontAlgn="b"/>
                      <a:r>
                        <a:rPr lang="en-US" sz="1000" b="0" i="0" u="none" strike="noStrike">
                          <a:solidFill>
                            <a:srgbClr val="000000"/>
                          </a:solidFill>
                          <a:effectLst/>
                          <a:latin typeface="Arial"/>
                        </a:rPr>
                        <a:t>Kepler</a:t>
                      </a:r>
                    </a:p>
                  </a:txBody>
                  <a:tcPr marL="0" marR="0" marT="0" marB="0" anchor="b">
                    <a:lnL>
                      <a:noFill/>
                    </a:lnL>
                    <a:lnR>
                      <a:noFill/>
                    </a:lnR>
                    <a:lnT>
                      <a:noFill/>
                    </a:lnT>
                    <a:lnB>
                      <a:noFill/>
                    </a:lnB>
                    <a:solidFill>
                      <a:srgbClr val="C9DAF8"/>
                    </a:solidFill>
                  </a:tcPr>
                </a:tc>
              </a:tr>
              <a:tr h="176038">
                <a:tc>
                  <a:txBody>
                    <a:bodyPr/>
                    <a:lstStyle/>
                    <a:p>
                      <a:pPr algn="ctr" fontAlgn="b"/>
                      <a:r>
                        <a:rPr lang="it-IT" sz="1000" b="0" i="0" u="none" strike="noStrike">
                          <a:solidFill>
                            <a:srgbClr val="000000"/>
                          </a:solidFill>
                          <a:effectLst/>
                          <a:latin typeface="Arial"/>
                        </a:rPr>
                        <a:t>0.94</a:t>
                      </a:r>
                    </a:p>
                  </a:txBody>
                  <a:tcPr marL="0" marR="0" marT="0" marB="0" anchor="b">
                    <a:lnL>
                      <a:noFill/>
                    </a:lnL>
                    <a:lnR>
                      <a:noFill/>
                    </a:lnR>
                    <a:lnT>
                      <a:noFill/>
                    </a:lnT>
                    <a:lnB>
                      <a:noFill/>
                    </a:lnB>
                    <a:solidFill>
                      <a:srgbClr val="57BB8A"/>
                    </a:solidFill>
                  </a:tcPr>
                </a:tc>
                <a:tc>
                  <a:txBody>
                    <a:bodyPr/>
                    <a:lstStyle/>
                    <a:p>
                      <a:pPr algn="ctr" fontAlgn="b"/>
                      <a:r>
                        <a:rPr lang="en-US" sz="1000" b="0" i="0" u="none" strike="noStrike" dirty="0">
                          <a:solidFill>
                            <a:srgbClr val="000000"/>
                          </a:solidFill>
                          <a:effectLst/>
                          <a:latin typeface="Arial"/>
                        </a:rPr>
                        <a:t>Pascal</a:t>
                      </a:r>
                    </a:p>
                  </a:txBody>
                  <a:tcPr marL="0" marR="0" marT="0" marB="0" anchor="b">
                    <a:lnL>
                      <a:noFill/>
                    </a:lnL>
                    <a:lnR>
                      <a:noFill/>
                    </a:lnR>
                    <a:lnT>
                      <a:noFill/>
                    </a:lnT>
                    <a:lnB>
                      <a:noFill/>
                    </a:lnB>
                    <a:solidFill>
                      <a:srgbClr val="C9DAF8"/>
                    </a:solidFill>
                  </a:tcPr>
                </a:tc>
              </a:tr>
            </a:tbl>
          </a:graphicData>
        </a:graphic>
      </p:graphicFrame>
      <p:sp>
        <p:nvSpPr>
          <p:cNvPr id="8" name="TextBox 7"/>
          <p:cNvSpPr txBox="1"/>
          <p:nvPr/>
        </p:nvSpPr>
        <p:spPr>
          <a:xfrm>
            <a:off x="360342" y="4992479"/>
            <a:ext cx="749128" cy="646331"/>
          </a:xfrm>
          <a:prstGeom prst="rect">
            <a:avLst/>
          </a:prstGeom>
          <a:noFill/>
        </p:spPr>
        <p:txBody>
          <a:bodyPr wrap="square" rtlCol="0">
            <a:spAutoFit/>
          </a:bodyPr>
          <a:lstStyle/>
          <a:p>
            <a:pPr algn="r"/>
            <a:r>
              <a:rPr lang="en-US" dirty="0" smtClean="0"/>
              <a:t>3 min goal</a:t>
            </a:r>
            <a:endParaRPr lang="en-US" dirty="0"/>
          </a:p>
        </p:txBody>
      </p:sp>
      <p:sp>
        <p:nvSpPr>
          <p:cNvPr id="9" name="Rectangle 8"/>
          <p:cNvSpPr/>
          <p:nvPr/>
        </p:nvSpPr>
        <p:spPr>
          <a:xfrm>
            <a:off x="360342" y="5953552"/>
            <a:ext cx="3348355" cy="369332"/>
          </a:xfrm>
          <a:prstGeom prst="rect">
            <a:avLst/>
          </a:prstGeom>
        </p:spPr>
        <p:txBody>
          <a:bodyPr wrap="none">
            <a:spAutoFit/>
          </a:bodyPr>
          <a:lstStyle/>
          <a:p>
            <a:r>
              <a:rPr lang="en-US" dirty="0" smtClean="0"/>
              <a:t>Michael Driscoll HPC optimization</a:t>
            </a:r>
            <a:endParaRPr lang="en-US" dirty="0"/>
          </a:p>
        </p:txBody>
      </p:sp>
      <p:pic>
        <p:nvPicPr>
          <p:cNvPr id="10" name="Picture 9"/>
          <p:cNvPicPr>
            <a:picLocks noChangeAspect="1"/>
          </p:cNvPicPr>
          <p:nvPr/>
        </p:nvPicPr>
        <p:blipFill>
          <a:blip r:embed="rId5"/>
          <a:stretch>
            <a:fillRect/>
          </a:stretch>
        </p:blipFill>
        <p:spPr>
          <a:xfrm>
            <a:off x="841285" y="1791524"/>
            <a:ext cx="2906623" cy="1916686"/>
          </a:xfrm>
          <a:prstGeom prst="rect">
            <a:avLst/>
          </a:prstGeom>
        </p:spPr>
      </p:pic>
      <p:pic>
        <p:nvPicPr>
          <p:cNvPr id="11" name="Picture 1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470505" y="1192338"/>
            <a:ext cx="2058260" cy="1274936"/>
          </a:xfrm>
          <a:prstGeom prst="rect">
            <a:avLst/>
          </a:prstGeom>
        </p:spPr>
      </p:pic>
    </p:spTree>
    <p:extLst>
      <p:ext uri="{BB962C8B-B14F-4D97-AF65-F5344CB8AC3E}">
        <p14:creationId xmlns:p14="http://schemas.microsoft.com/office/powerpoint/2010/main" val="2510496001"/>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cxnSp>
        <p:nvCxnSpPr>
          <p:cNvPr id="581" name="Shape 581"/>
          <p:cNvCxnSpPr>
            <a:endCxn id="582" idx="3"/>
          </p:cNvCxnSpPr>
          <p:nvPr/>
        </p:nvCxnSpPr>
        <p:spPr>
          <a:xfrm flipH="1" flipV="1">
            <a:off x="1610522" y="3056206"/>
            <a:ext cx="5052106" cy="104348"/>
          </a:xfrm>
          <a:prstGeom prst="straightConnector1">
            <a:avLst/>
          </a:prstGeom>
          <a:noFill/>
          <a:ln w="9525" cap="flat" cmpd="sng">
            <a:solidFill>
              <a:schemeClr val="dk2"/>
            </a:solidFill>
            <a:prstDash val="solid"/>
            <a:round/>
            <a:headEnd type="none" w="lg" len="lg"/>
            <a:tailEnd type="triangle" w="lg" len="lg"/>
          </a:ln>
        </p:spPr>
      </p:cxnSp>
      <p:cxnSp>
        <p:nvCxnSpPr>
          <p:cNvPr id="583" name="Shape 583"/>
          <p:cNvCxnSpPr>
            <a:endCxn id="584" idx="3"/>
          </p:cNvCxnSpPr>
          <p:nvPr/>
        </p:nvCxnSpPr>
        <p:spPr>
          <a:xfrm flipH="1" flipV="1">
            <a:off x="1610522" y="4022198"/>
            <a:ext cx="5094706" cy="171647"/>
          </a:xfrm>
          <a:prstGeom prst="straightConnector1">
            <a:avLst/>
          </a:prstGeom>
          <a:noFill/>
          <a:ln w="9525" cap="flat" cmpd="sng">
            <a:solidFill>
              <a:schemeClr val="dk2"/>
            </a:solidFill>
            <a:prstDash val="solid"/>
            <a:round/>
            <a:headEnd type="none" w="lg" len="lg"/>
            <a:tailEnd type="triangle" w="lg" len="lg"/>
          </a:ln>
        </p:spPr>
      </p:cxnSp>
      <p:cxnSp>
        <p:nvCxnSpPr>
          <p:cNvPr id="585" name="Shape 585"/>
          <p:cNvCxnSpPr>
            <a:endCxn id="586" idx="3"/>
          </p:cNvCxnSpPr>
          <p:nvPr/>
        </p:nvCxnSpPr>
        <p:spPr>
          <a:xfrm flipH="1" flipV="1">
            <a:off x="1610522" y="2090214"/>
            <a:ext cx="5052106" cy="3049"/>
          </a:xfrm>
          <a:prstGeom prst="straightConnector1">
            <a:avLst/>
          </a:prstGeom>
          <a:noFill/>
          <a:ln w="9525" cap="flat" cmpd="sng">
            <a:solidFill>
              <a:schemeClr val="dk2"/>
            </a:solidFill>
            <a:prstDash val="solid"/>
            <a:round/>
            <a:headEnd type="none" w="lg" len="lg"/>
            <a:tailEnd type="triangle" w="lg" len="lg"/>
          </a:ln>
        </p:spPr>
      </p:cxnSp>
      <p:sp>
        <p:nvSpPr>
          <p:cNvPr id="587" name="Shape 587"/>
          <p:cNvSpPr/>
          <p:nvPr/>
        </p:nvSpPr>
        <p:spPr>
          <a:xfrm>
            <a:off x="1876875" y="1650375"/>
            <a:ext cx="1042718" cy="2857378"/>
          </a:xfrm>
          <a:prstGeom prst="rect">
            <a:avLst/>
          </a:prstGeom>
          <a:solidFill>
            <a:srgbClr val="FFFFF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89" name="Shape 589"/>
          <p:cNvSpPr txBox="1">
            <a:spLocks noGrp="1"/>
          </p:cNvSpPr>
          <p:nvPr>
            <p:ph type="title"/>
          </p:nvPr>
        </p:nvSpPr>
        <p:spPr>
          <a:prstGeom prst="rect">
            <a:avLst/>
          </a:prstGeom>
        </p:spPr>
        <p:txBody>
          <a:bodyPr lIns="91425" tIns="91425" rIns="91425" bIns="91425" anchor="t" anchorCtr="0">
            <a:noAutofit/>
          </a:bodyPr>
          <a:lstStyle/>
          <a:p>
            <a:pPr lvl="0" rtl="0">
              <a:spcBef>
                <a:spcPts val="0"/>
              </a:spcBef>
              <a:buNone/>
            </a:pPr>
            <a:r>
              <a:rPr lang="en-US" dirty="0" smtClean="0"/>
              <a:t>Matrix-free (loop optimization) vs. </a:t>
            </a:r>
            <a:r>
              <a:rPr lang="en-US" dirty="0" smtClean="0"/>
              <a:t>Matrix-full</a:t>
            </a:r>
            <a:endParaRPr lang="en" dirty="0"/>
          </a:p>
        </p:txBody>
      </p:sp>
      <p:sp>
        <p:nvSpPr>
          <p:cNvPr id="588" name="Shape 588"/>
          <p:cNvSpPr txBox="1">
            <a:spLocks noGrp="1"/>
          </p:cNvSpPr>
          <p:nvPr>
            <p:ph type="sldNum" sz="quarter" idx="10"/>
          </p:nvPr>
        </p:nvSpPr>
        <p:spPr>
          <a:prstGeom prst="rect">
            <a:avLst/>
          </a:prstGeom>
        </p:spPr>
        <p:txBody>
          <a:bodyPr lIns="91425" tIns="91425" rIns="91425" bIns="91425" anchor="ctr" anchorCtr="0">
            <a:noAutofit/>
          </a:bodyPr>
          <a:lstStyle/>
          <a:p>
            <a:pPr lvl="0" rtl="0">
              <a:spcBef>
                <a:spcPts val="0"/>
              </a:spcBef>
              <a:buNone/>
            </a:pPr>
            <a:fld id="{00000000-1234-1234-1234-123412341234}" type="slidenum">
              <a:rPr lang="en"/>
              <a:t>37</a:t>
            </a:fld>
            <a:endParaRPr lang="en"/>
          </a:p>
        </p:txBody>
      </p:sp>
      <p:sp>
        <p:nvSpPr>
          <p:cNvPr id="591" name="Shape 591"/>
          <p:cNvSpPr txBox="1"/>
          <p:nvPr/>
        </p:nvSpPr>
        <p:spPr>
          <a:xfrm>
            <a:off x="424650" y="1198276"/>
            <a:ext cx="8783657" cy="558000"/>
          </a:xfrm>
          <a:prstGeom prst="rect">
            <a:avLst/>
          </a:prstGeom>
          <a:noFill/>
          <a:ln>
            <a:noFill/>
          </a:ln>
        </p:spPr>
        <p:txBody>
          <a:bodyPr lIns="0" tIns="91425" rIns="91425" bIns="91425" anchor="t" anchorCtr="0">
            <a:noAutofit/>
          </a:bodyPr>
          <a:lstStyle/>
          <a:p>
            <a:pPr lvl="0" indent="0" rtl="0">
              <a:spcBef>
                <a:spcPts val="0"/>
              </a:spcBef>
              <a:buNone/>
            </a:pPr>
            <a:r>
              <a:rPr lang="en" dirty="0" smtClean="0"/>
              <a:t> </a:t>
            </a:r>
            <a:r>
              <a:rPr lang="en" dirty="0"/>
              <a:t>coil data              sample        KB kernel         FFT       preapodize    sens. maps               image</a:t>
            </a:r>
          </a:p>
        </p:txBody>
      </p:sp>
      <p:pic>
        <p:nvPicPr>
          <p:cNvPr id="592" name="Shape 592"/>
          <p:cNvPicPr preferRelativeResize="0"/>
          <p:nvPr/>
        </p:nvPicPr>
        <p:blipFill rotWithShape="1">
          <a:blip r:embed="rId3">
            <a:alphaModFix/>
          </a:blip>
          <a:srcRect b="27693"/>
          <a:stretch/>
        </p:blipFill>
        <p:spPr>
          <a:xfrm>
            <a:off x="5870174" y="1548178"/>
            <a:ext cx="1224801" cy="3009281"/>
          </a:xfrm>
          <a:prstGeom prst="rect">
            <a:avLst/>
          </a:prstGeom>
          <a:noFill/>
          <a:ln>
            <a:noFill/>
          </a:ln>
        </p:spPr>
      </p:pic>
      <p:grpSp>
        <p:nvGrpSpPr>
          <p:cNvPr id="593" name="Shape 593"/>
          <p:cNvGrpSpPr/>
          <p:nvPr/>
        </p:nvGrpSpPr>
        <p:grpSpPr>
          <a:xfrm>
            <a:off x="1888459" y="1646984"/>
            <a:ext cx="1042594" cy="2897975"/>
            <a:chOff x="2821475" y="2022000"/>
            <a:chExt cx="803945" cy="2217524"/>
          </a:xfrm>
        </p:grpSpPr>
        <p:pic>
          <p:nvPicPr>
            <p:cNvPr id="594" name="Shape 594"/>
            <p:cNvPicPr preferRelativeResize="0"/>
            <p:nvPr/>
          </p:nvPicPr>
          <p:blipFill>
            <a:blip r:embed="rId4">
              <a:alphaModFix/>
            </a:blip>
            <a:stretch>
              <a:fillRect/>
            </a:stretch>
          </p:blipFill>
          <p:spPr>
            <a:xfrm>
              <a:off x="2821475" y="2022000"/>
              <a:ext cx="803945" cy="739174"/>
            </a:xfrm>
            <a:prstGeom prst="rect">
              <a:avLst/>
            </a:prstGeom>
            <a:noFill/>
            <a:ln>
              <a:noFill/>
            </a:ln>
          </p:spPr>
        </p:pic>
        <p:pic>
          <p:nvPicPr>
            <p:cNvPr id="595" name="Shape 595"/>
            <p:cNvPicPr preferRelativeResize="0"/>
            <p:nvPr/>
          </p:nvPicPr>
          <p:blipFill>
            <a:blip r:embed="rId4">
              <a:alphaModFix/>
            </a:blip>
            <a:stretch>
              <a:fillRect/>
            </a:stretch>
          </p:blipFill>
          <p:spPr>
            <a:xfrm>
              <a:off x="2821475" y="2761175"/>
              <a:ext cx="803945" cy="739174"/>
            </a:xfrm>
            <a:prstGeom prst="rect">
              <a:avLst/>
            </a:prstGeom>
            <a:noFill/>
            <a:ln>
              <a:noFill/>
            </a:ln>
          </p:spPr>
        </p:pic>
        <p:pic>
          <p:nvPicPr>
            <p:cNvPr id="596" name="Shape 596"/>
            <p:cNvPicPr preferRelativeResize="0"/>
            <p:nvPr/>
          </p:nvPicPr>
          <p:blipFill>
            <a:blip r:embed="rId4">
              <a:alphaModFix/>
            </a:blip>
            <a:stretch>
              <a:fillRect/>
            </a:stretch>
          </p:blipFill>
          <p:spPr>
            <a:xfrm>
              <a:off x="2821475" y="3500350"/>
              <a:ext cx="803945" cy="739174"/>
            </a:xfrm>
            <a:prstGeom prst="rect">
              <a:avLst/>
            </a:prstGeom>
            <a:noFill/>
            <a:ln>
              <a:noFill/>
            </a:ln>
          </p:spPr>
        </p:pic>
      </p:grpSp>
      <p:grpSp>
        <p:nvGrpSpPr>
          <p:cNvPr id="597" name="Shape 597"/>
          <p:cNvGrpSpPr/>
          <p:nvPr/>
        </p:nvGrpSpPr>
        <p:grpSpPr>
          <a:xfrm>
            <a:off x="567921" y="1607226"/>
            <a:ext cx="1042601" cy="2897959"/>
            <a:chOff x="156041" y="1468478"/>
            <a:chExt cx="803950" cy="2217512"/>
          </a:xfrm>
        </p:grpSpPr>
        <p:pic>
          <p:nvPicPr>
            <p:cNvPr id="586" name="Shape 586"/>
            <p:cNvPicPr preferRelativeResize="0"/>
            <p:nvPr/>
          </p:nvPicPr>
          <p:blipFill>
            <a:blip r:embed="rId5">
              <a:alphaModFix/>
            </a:blip>
            <a:stretch>
              <a:fillRect/>
            </a:stretch>
          </p:blipFill>
          <p:spPr>
            <a:xfrm>
              <a:off x="156041" y="1468478"/>
              <a:ext cx="803950" cy="739162"/>
            </a:xfrm>
            <a:prstGeom prst="rect">
              <a:avLst/>
            </a:prstGeom>
            <a:noFill/>
            <a:ln>
              <a:noFill/>
            </a:ln>
          </p:spPr>
        </p:pic>
        <p:pic>
          <p:nvPicPr>
            <p:cNvPr id="582" name="Shape 582"/>
            <p:cNvPicPr preferRelativeResize="0"/>
            <p:nvPr/>
          </p:nvPicPr>
          <p:blipFill>
            <a:blip r:embed="rId5">
              <a:alphaModFix/>
            </a:blip>
            <a:stretch>
              <a:fillRect/>
            </a:stretch>
          </p:blipFill>
          <p:spPr>
            <a:xfrm>
              <a:off x="156041" y="2207653"/>
              <a:ext cx="803950" cy="739162"/>
            </a:xfrm>
            <a:prstGeom prst="rect">
              <a:avLst/>
            </a:prstGeom>
            <a:noFill/>
            <a:ln>
              <a:noFill/>
            </a:ln>
          </p:spPr>
        </p:pic>
        <p:pic>
          <p:nvPicPr>
            <p:cNvPr id="584" name="Shape 584"/>
            <p:cNvPicPr preferRelativeResize="0"/>
            <p:nvPr/>
          </p:nvPicPr>
          <p:blipFill>
            <a:blip r:embed="rId5">
              <a:alphaModFix/>
            </a:blip>
            <a:stretch>
              <a:fillRect/>
            </a:stretch>
          </p:blipFill>
          <p:spPr>
            <a:xfrm>
              <a:off x="156041" y="2946828"/>
              <a:ext cx="803950" cy="739162"/>
            </a:xfrm>
            <a:prstGeom prst="rect">
              <a:avLst/>
            </a:prstGeom>
            <a:noFill/>
            <a:ln>
              <a:noFill/>
            </a:ln>
          </p:spPr>
        </p:pic>
      </p:grpSp>
      <p:grpSp>
        <p:nvGrpSpPr>
          <p:cNvPr id="598" name="Shape 598"/>
          <p:cNvGrpSpPr/>
          <p:nvPr/>
        </p:nvGrpSpPr>
        <p:grpSpPr>
          <a:xfrm>
            <a:off x="3208975" y="1845469"/>
            <a:ext cx="528395" cy="2448874"/>
            <a:chOff x="3566388" y="2101102"/>
            <a:chExt cx="407446" cy="1873875"/>
          </a:xfrm>
        </p:grpSpPr>
        <p:pic>
          <p:nvPicPr>
            <p:cNvPr id="599" name="Shape 599"/>
            <p:cNvPicPr preferRelativeResize="0"/>
            <p:nvPr/>
          </p:nvPicPr>
          <p:blipFill>
            <a:blip r:embed="rId6">
              <a:alphaModFix/>
            </a:blip>
            <a:stretch>
              <a:fillRect/>
            </a:stretch>
          </p:blipFill>
          <p:spPr>
            <a:xfrm>
              <a:off x="3566388" y="2101102"/>
              <a:ext cx="407434" cy="393600"/>
            </a:xfrm>
            <a:prstGeom prst="rect">
              <a:avLst/>
            </a:prstGeom>
            <a:noFill/>
            <a:ln>
              <a:noFill/>
            </a:ln>
          </p:spPr>
        </p:pic>
        <p:pic>
          <p:nvPicPr>
            <p:cNvPr id="600" name="Shape 600"/>
            <p:cNvPicPr preferRelativeResize="0"/>
            <p:nvPr/>
          </p:nvPicPr>
          <p:blipFill>
            <a:blip r:embed="rId6">
              <a:alphaModFix/>
            </a:blip>
            <a:stretch>
              <a:fillRect/>
            </a:stretch>
          </p:blipFill>
          <p:spPr>
            <a:xfrm>
              <a:off x="3566401" y="2879977"/>
              <a:ext cx="407434" cy="393600"/>
            </a:xfrm>
            <a:prstGeom prst="rect">
              <a:avLst/>
            </a:prstGeom>
            <a:noFill/>
            <a:ln>
              <a:noFill/>
            </a:ln>
          </p:spPr>
        </p:pic>
        <p:pic>
          <p:nvPicPr>
            <p:cNvPr id="601" name="Shape 601"/>
            <p:cNvPicPr preferRelativeResize="0"/>
            <p:nvPr/>
          </p:nvPicPr>
          <p:blipFill>
            <a:blip r:embed="rId6">
              <a:alphaModFix/>
            </a:blip>
            <a:stretch>
              <a:fillRect/>
            </a:stretch>
          </p:blipFill>
          <p:spPr>
            <a:xfrm>
              <a:off x="3566388" y="3581377"/>
              <a:ext cx="407434" cy="393600"/>
            </a:xfrm>
            <a:prstGeom prst="rect">
              <a:avLst/>
            </a:prstGeom>
            <a:noFill/>
            <a:ln>
              <a:noFill/>
            </a:ln>
          </p:spPr>
        </p:pic>
      </p:grpSp>
      <p:grpSp>
        <p:nvGrpSpPr>
          <p:cNvPr id="602" name="Shape 602"/>
          <p:cNvGrpSpPr/>
          <p:nvPr/>
        </p:nvGrpSpPr>
        <p:grpSpPr>
          <a:xfrm>
            <a:off x="4961425" y="1627676"/>
            <a:ext cx="943597" cy="2934352"/>
            <a:chOff x="5571024" y="1853025"/>
            <a:chExt cx="756349" cy="2334950"/>
          </a:xfrm>
        </p:grpSpPr>
        <p:pic>
          <p:nvPicPr>
            <p:cNvPr id="603" name="Shape 603"/>
            <p:cNvPicPr preferRelativeResize="0"/>
            <p:nvPr/>
          </p:nvPicPr>
          <p:blipFill>
            <a:blip r:embed="rId6">
              <a:alphaModFix/>
            </a:blip>
            <a:stretch>
              <a:fillRect/>
            </a:stretch>
          </p:blipFill>
          <p:spPr>
            <a:xfrm>
              <a:off x="5571024" y="1853025"/>
              <a:ext cx="756349" cy="730650"/>
            </a:xfrm>
            <a:prstGeom prst="rect">
              <a:avLst/>
            </a:prstGeom>
            <a:noFill/>
            <a:ln>
              <a:noFill/>
            </a:ln>
          </p:spPr>
        </p:pic>
        <p:pic>
          <p:nvPicPr>
            <p:cNvPr id="604" name="Shape 604"/>
            <p:cNvPicPr preferRelativeResize="0"/>
            <p:nvPr/>
          </p:nvPicPr>
          <p:blipFill>
            <a:blip r:embed="rId6">
              <a:alphaModFix/>
            </a:blip>
            <a:stretch>
              <a:fillRect/>
            </a:stretch>
          </p:blipFill>
          <p:spPr>
            <a:xfrm>
              <a:off x="5571024" y="2661125"/>
              <a:ext cx="756349" cy="730650"/>
            </a:xfrm>
            <a:prstGeom prst="rect">
              <a:avLst/>
            </a:prstGeom>
            <a:noFill/>
            <a:ln>
              <a:noFill/>
            </a:ln>
          </p:spPr>
        </p:pic>
        <p:pic>
          <p:nvPicPr>
            <p:cNvPr id="605" name="Shape 605"/>
            <p:cNvPicPr preferRelativeResize="0"/>
            <p:nvPr/>
          </p:nvPicPr>
          <p:blipFill>
            <a:blip r:embed="rId6">
              <a:alphaModFix/>
            </a:blip>
            <a:stretch>
              <a:fillRect/>
            </a:stretch>
          </p:blipFill>
          <p:spPr>
            <a:xfrm>
              <a:off x="5571024" y="3457325"/>
              <a:ext cx="756349" cy="730650"/>
            </a:xfrm>
            <a:prstGeom prst="rect">
              <a:avLst/>
            </a:prstGeom>
            <a:noFill/>
            <a:ln>
              <a:noFill/>
            </a:ln>
          </p:spPr>
        </p:pic>
      </p:grpSp>
      <p:pic>
        <p:nvPicPr>
          <p:cNvPr id="606" name="Shape 606"/>
          <p:cNvPicPr preferRelativeResize="0"/>
          <p:nvPr/>
        </p:nvPicPr>
        <p:blipFill>
          <a:blip r:embed="rId7">
            <a:alphaModFix/>
          </a:blip>
          <a:stretch>
            <a:fillRect/>
          </a:stretch>
        </p:blipFill>
        <p:spPr>
          <a:xfrm>
            <a:off x="7271124" y="2317419"/>
            <a:ext cx="1561175" cy="1572613"/>
          </a:xfrm>
          <a:prstGeom prst="rect">
            <a:avLst/>
          </a:prstGeom>
          <a:noFill/>
          <a:ln>
            <a:noFill/>
          </a:ln>
        </p:spPr>
      </p:pic>
      <p:grpSp>
        <p:nvGrpSpPr>
          <p:cNvPr id="607" name="Shape 607"/>
          <p:cNvGrpSpPr/>
          <p:nvPr/>
        </p:nvGrpSpPr>
        <p:grpSpPr>
          <a:xfrm>
            <a:off x="4114026" y="1745875"/>
            <a:ext cx="718631" cy="2650005"/>
            <a:chOff x="4876025" y="1941675"/>
            <a:chExt cx="576025" cy="2108687"/>
          </a:xfrm>
        </p:grpSpPr>
        <p:sp>
          <p:nvSpPr>
            <p:cNvPr id="608" name="Shape 608"/>
            <p:cNvSpPr/>
            <p:nvPr/>
          </p:nvSpPr>
          <p:spPr>
            <a:xfrm rot="-5400000">
              <a:off x="4888025" y="1929675"/>
              <a:ext cx="548700" cy="572700"/>
            </a:xfrm>
            <a:prstGeom prst="flowChartCollate">
              <a:avLst/>
            </a:prstGeom>
            <a:solidFill>
              <a:srgbClr val="CC0000"/>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09" name="Shape 609"/>
            <p:cNvSpPr/>
            <p:nvPr/>
          </p:nvSpPr>
          <p:spPr>
            <a:xfrm rot="-5400000">
              <a:off x="4891350" y="2709675"/>
              <a:ext cx="548700" cy="572700"/>
            </a:xfrm>
            <a:prstGeom prst="flowChartCollate">
              <a:avLst/>
            </a:prstGeom>
            <a:solidFill>
              <a:srgbClr val="CC0000"/>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610" name="Shape 610"/>
            <p:cNvSpPr/>
            <p:nvPr/>
          </p:nvSpPr>
          <p:spPr>
            <a:xfrm rot="-5400000">
              <a:off x="4888025" y="3489662"/>
              <a:ext cx="548700" cy="572700"/>
            </a:xfrm>
            <a:prstGeom prst="flowChartCollate">
              <a:avLst/>
            </a:prstGeom>
            <a:solidFill>
              <a:srgbClr val="CC0000"/>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grpSp>
      <p:cxnSp>
        <p:nvCxnSpPr>
          <p:cNvPr id="611" name="Shape 611"/>
          <p:cNvCxnSpPr>
            <a:stCxn id="606" idx="1"/>
          </p:cNvCxnSpPr>
          <p:nvPr/>
        </p:nvCxnSpPr>
        <p:spPr>
          <a:xfrm flipH="1" flipV="1">
            <a:off x="6858626" y="2184069"/>
            <a:ext cx="412498" cy="919657"/>
          </a:xfrm>
          <a:prstGeom prst="straightConnector1">
            <a:avLst/>
          </a:prstGeom>
          <a:noFill/>
          <a:ln w="9525" cap="flat" cmpd="sng">
            <a:solidFill>
              <a:schemeClr val="dk2"/>
            </a:solidFill>
            <a:prstDash val="solid"/>
            <a:round/>
            <a:headEnd type="none" w="lg" len="lg"/>
            <a:tailEnd type="triangle" w="lg" len="lg"/>
          </a:ln>
        </p:spPr>
      </p:cxnSp>
      <p:cxnSp>
        <p:nvCxnSpPr>
          <p:cNvPr id="612" name="Shape 612"/>
          <p:cNvCxnSpPr>
            <a:stCxn id="606" idx="1"/>
            <a:endCxn id="592" idx="3"/>
          </p:cNvCxnSpPr>
          <p:nvPr/>
        </p:nvCxnSpPr>
        <p:spPr>
          <a:xfrm flipH="1" flipV="1">
            <a:off x="7094975" y="3052819"/>
            <a:ext cx="176149" cy="50907"/>
          </a:xfrm>
          <a:prstGeom prst="straightConnector1">
            <a:avLst/>
          </a:prstGeom>
          <a:noFill/>
          <a:ln w="9525" cap="flat" cmpd="sng">
            <a:solidFill>
              <a:schemeClr val="dk2"/>
            </a:solidFill>
            <a:prstDash val="solid"/>
            <a:round/>
            <a:headEnd type="none" w="lg" len="lg"/>
            <a:tailEnd type="triangle" w="lg" len="lg"/>
          </a:ln>
        </p:spPr>
      </p:cxnSp>
      <p:cxnSp>
        <p:nvCxnSpPr>
          <p:cNvPr id="613" name="Shape 613"/>
          <p:cNvCxnSpPr>
            <a:stCxn id="606" idx="1"/>
          </p:cNvCxnSpPr>
          <p:nvPr/>
        </p:nvCxnSpPr>
        <p:spPr>
          <a:xfrm flipH="1">
            <a:off x="6884126" y="3103726"/>
            <a:ext cx="386998" cy="1123942"/>
          </a:xfrm>
          <a:prstGeom prst="straightConnector1">
            <a:avLst/>
          </a:prstGeom>
          <a:noFill/>
          <a:ln w="9525" cap="flat" cmpd="sng">
            <a:solidFill>
              <a:schemeClr val="dk2"/>
            </a:solidFill>
            <a:prstDash val="solid"/>
            <a:round/>
            <a:headEnd type="none" w="lg" len="lg"/>
            <a:tailEnd type="triangle" w="lg" len="lg"/>
          </a:ln>
        </p:spPr>
      </p:cxnSp>
      <p:graphicFrame>
        <p:nvGraphicFramePr>
          <p:cNvPr id="3" name="Table 2"/>
          <p:cNvGraphicFramePr>
            <a:graphicFrameLocks noGrp="1"/>
          </p:cNvGraphicFramePr>
          <p:nvPr>
            <p:extLst>
              <p:ext uri="{D42A27DB-BD31-4B8C-83A1-F6EECF244321}">
                <p14:modId xmlns:p14="http://schemas.microsoft.com/office/powerpoint/2010/main" val="2689902004"/>
              </p:ext>
            </p:extLst>
          </p:nvPr>
        </p:nvGraphicFramePr>
        <p:xfrm>
          <a:off x="567921" y="4877478"/>
          <a:ext cx="7924173" cy="1099504"/>
        </p:xfrm>
        <a:graphic>
          <a:graphicData uri="http://schemas.openxmlformats.org/drawingml/2006/table">
            <a:tbl>
              <a:tblPr firstRow="1" bandRow="1">
                <a:tableStyleId>{5C22544A-7EE6-4342-B048-85BDC9FD1C3A}</a:tableStyleId>
              </a:tblPr>
              <a:tblGrid>
                <a:gridCol w="1972302"/>
                <a:gridCol w="3585252"/>
                <a:gridCol w="2366619"/>
              </a:tblGrid>
              <a:tr h="459424">
                <a:tc>
                  <a:txBody>
                    <a:bodyPr/>
                    <a:lstStyle/>
                    <a:p>
                      <a:r>
                        <a:rPr lang="en-US" dirty="0" smtClean="0"/>
                        <a:t>Loops</a:t>
                      </a:r>
                      <a:endParaRPr lang="en-US" dirty="0"/>
                    </a:p>
                  </a:txBody>
                  <a:tcPr/>
                </a:tc>
                <a:tc>
                  <a:txBody>
                    <a:bodyPr/>
                    <a:lstStyle/>
                    <a:p>
                      <a:r>
                        <a:rPr lang="en-US" dirty="0" smtClean="0"/>
                        <a:t>Structured</a:t>
                      </a:r>
                      <a:r>
                        <a:rPr lang="en-US" baseline="0" dirty="0" smtClean="0"/>
                        <a:t> matrices</a:t>
                      </a:r>
                      <a:endParaRPr lang="en-US" dirty="0"/>
                    </a:p>
                  </a:txBody>
                  <a:tcPr/>
                </a:tc>
                <a:tc>
                  <a:txBody>
                    <a:bodyPr/>
                    <a:lstStyle/>
                    <a:p>
                      <a:r>
                        <a:rPr lang="en-US" dirty="0" smtClean="0"/>
                        <a:t>Matrices</a:t>
                      </a:r>
                      <a:endParaRPr lang="en-US" dirty="0"/>
                    </a:p>
                  </a:txBody>
                  <a:tcPr/>
                </a:tc>
              </a:tr>
              <a:tr h="390750">
                <a:tc>
                  <a:txBody>
                    <a:bodyPr/>
                    <a:lstStyle/>
                    <a:p>
                      <a:r>
                        <a:rPr lang="en-US" dirty="0" smtClean="0"/>
                        <a:t>Operators</a:t>
                      </a:r>
                      <a:r>
                        <a:rPr lang="en-US" baseline="0" dirty="0" smtClean="0"/>
                        <a:t> as loop nests </a:t>
                      </a:r>
                      <a:endParaRPr lang="en-US" dirty="0"/>
                    </a:p>
                  </a:txBody>
                  <a:tcPr/>
                </a:tc>
                <a:tc>
                  <a:txBody>
                    <a:bodyPr/>
                    <a:lstStyle/>
                    <a:p>
                      <a:r>
                        <a:rPr lang="en-US" baseline="0" dirty="0" smtClean="0"/>
                        <a:t>Operators as matrices with structure that compiler can optimize </a:t>
                      </a:r>
                      <a:endParaRPr lang="en-US" dirty="0"/>
                    </a:p>
                  </a:txBody>
                  <a:tcPr/>
                </a:tc>
                <a:tc>
                  <a:txBody>
                    <a:bodyPr/>
                    <a:lstStyle/>
                    <a:p>
                      <a:r>
                        <a:rPr lang="en-US" baseline="0" dirty="0" smtClean="0"/>
                        <a:t>Operators as arbitrary sparse matrices</a:t>
                      </a:r>
                      <a:endParaRPr lang="en-US" dirty="0"/>
                    </a:p>
                  </a:txBody>
                  <a:tcPr/>
                </a:tc>
              </a:tr>
            </a:tbl>
          </a:graphicData>
        </a:graphic>
      </p:graphicFrame>
    </p:spTree>
    <p:extLst>
      <p:ext uri="{BB962C8B-B14F-4D97-AF65-F5344CB8AC3E}">
        <p14:creationId xmlns:p14="http://schemas.microsoft.com/office/powerpoint/2010/main" val="19687075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Python-Based Domain-Specific Language (EDSL)</a:t>
            </a:r>
            <a:endParaRPr lang="en-US" dirty="0"/>
          </a:p>
        </p:txBody>
      </p:sp>
      <p:sp>
        <p:nvSpPr>
          <p:cNvPr id="6" name="Content Placeholder 5"/>
          <p:cNvSpPr>
            <a:spLocks noGrp="1"/>
          </p:cNvSpPr>
          <p:nvPr>
            <p:ph idx="1"/>
          </p:nvPr>
        </p:nvSpPr>
        <p:spPr>
          <a:xfrm>
            <a:off x="457199" y="4629603"/>
            <a:ext cx="8262257" cy="1496564"/>
          </a:xfrm>
        </p:spPr>
        <p:txBody>
          <a:bodyPr>
            <a:normAutofit fontScale="85000" lnSpcReduction="20000"/>
          </a:bodyPr>
          <a:lstStyle/>
          <a:p>
            <a:r>
              <a:rPr lang="en-US" dirty="0" smtClean="0"/>
              <a:t>Original </a:t>
            </a:r>
            <a:r>
              <a:rPr lang="en-US" dirty="0" err="1" smtClean="0"/>
              <a:t>Numpy</a:t>
            </a:r>
            <a:r>
              <a:rPr lang="en-US" dirty="0" smtClean="0"/>
              <a:t> code on </a:t>
            </a:r>
            <a:r>
              <a:rPr lang="en-US" dirty="0" err="1" smtClean="0"/>
              <a:t>Haswell</a:t>
            </a:r>
            <a:r>
              <a:rPr lang="en-US" dirty="0" smtClean="0"/>
              <a:t>: 87 sec/iteration</a:t>
            </a:r>
          </a:p>
          <a:p>
            <a:r>
              <a:rPr lang="en-US" dirty="0" smtClean="0"/>
              <a:t>Runtime optimization reorganize tree of operators (matrices + FFTs) cognizant of matrix structure</a:t>
            </a:r>
          </a:p>
          <a:p>
            <a:r>
              <a:rPr lang="en-US" dirty="0" smtClean="0"/>
              <a:t>Library or custom matrix kernels</a:t>
            </a:r>
            <a:endParaRPr lang="en-US" dirty="0"/>
          </a:p>
        </p:txBody>
      </p:sp>
      <p:sp>
        <p:nvSpPr>
          <p:cNvPr id="3" name="Slide Number Placeholder 2"/>
          <p:cNvSpPr>
            <a:spLocks noGrp="1"/>
          </p:cNvSpPr>
          <p:nvPr>
            <p:ph type="sldNum" sz="quarter" idx="10"/>
          </p:nvPr>
        </p:nvSpPr>
        <p:spPr/>
        <p:txBody>
          <a:bodyPr/>
          <a:lstStyle/>
          <a:p>
            <a:r>
              <a:rPr lang="en-US" smtClean="0"/>
              <a:t>- </a:t>
            </a:r>
            <a:fld id="{D174BAF6-F8F2-EF4F-936C-8DF63288C82F}" type="slidenum">
              <a:rPr lang="en-US" smtClean="0"/>
              <a:pPr/>
              <a:t>38</a:t>
            </a:fld>
            <a:r>
              <a:rPr lang="en-US" smtClean="0"/>
              <a:t> -</a:t>
            </a:r>
            <a:endParaRPr lang="en-US" dirty="0"/>
          </a:p>
        </p:txBody>
      </p:sp>
      <p:sp>
        <p:nvSpPr>
          <p:cNvPr id="4" name="Footer Placeholder 3"/>
          <p:cNvSpPr>
            <a:spLocks noGrp="1"/>
          </p:cNvSpPr>
          <p:nvPr>
            <p:ph type="ftr" sz="quarter" idx="11"/>
          </p:nvPr>
        </p:nvSpPr>
        <p:spPr/>
        <p:txBody>
          <a:bodyPr/>
          <a:lstStyle/>
          <a:p>
            <a:r>
              <a:rPr lang="en-US" smtClean="0"/>
              <a:t>Exascale Science</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3517370710"/>
              </p:ext>
            </p:extLst>
          </p:nvPr>
        </p:nvGraphicFramePr>
        <p:xfrm>
          <a:off x="360342" y="1060952"/>
          <a:ext cx="8578672" cy="345612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832819" y="4316336"/>
            <a:ext cx="5934963" cy="369332"/>
          </a:xfrm>
          <a:prstGeom prst="rect">
            <a:avLst/>
          </a:prstGeom>
          <a:noFill/>
        </p:spPr>
        <p:txBody>
          <a:bodyPr wrap="none" rtlCol="0">
            <a:spAutoFit/>
          </a:bodyPr>
          <a:lstStyle/>
          <a:p>
            <a:r>
              <a:rPr lang="en-US" dirty="0" err="1" smtClean="0"/>
              <a:t>Haswell</a:t>
            </a:r>
            <a:r>
              <a:rPr lang="en-US" dirty="0" smtClean="0"/>
              <a:t>                                Xeon Phi (KNL)                GPU (Pascal) </a:t>
            </a:r>
            <a:endParaRPr lang="en-US" dirty="0"/>
          </a:p>
        </p:txBody>
      </p:sp>
    </p:spTree>
    <p:extLst>
      <p:ext uri="{BB962C8B-B14F-4D97-AF65-F5344CB8AC3E}">
        <p14:creationId xmlns:p14="http://schemas.microsoft.com/office/powerpoint/2010/main" val="75755491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smtClean="0"/>
              <a:t>- </a:t>
            </a:r>
            <a:fld id="{D174BAF6-F8F2-EF4F-936C-8DF63288C82F}" type="slidenum">
              <a:rPr lang="en-US" smtClean="0"/>
              <a:pPr/>
              <a:t>39</a:t>
            </a:fld>
            <a:r>
              <a:rPr lang="en-US" dirty="0"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2" name="Title 1"/>
          <p:cNvSpPr>
            <a:spLocks noGrp="1"/>
          </p:cNvSpPr>
          <p:nvPr>
            <p:ph type="title"/>
          </p:nvPr>
        </p:nvSpPr>
        <p:spPr/>
        <p:txBody>
          <a:bodyPr/>
          <a:lstStyle/>
          <a:p>
            <a:r>
              <a:rPr lang="en-US" dirty="0" smtClean="0"/>
              <a:t>Breakthrough science conjecture</a:t>
            </a:r>
            <a:endParaRPr lang="en-US" dirty="0"/>
          </a:p>
        </p:txBody>
      </p:sp>
      <p:sp>
        <p:nvSpPr>
          <p:cNvPr id="6" name="Rectangle 5"/>
          <p:cNvSpPr/>
          <p:nvPr/>
        </p:nvSpPr>
        <p:spPr>
          <a:xfrm>
            <a:off x="0" y="0"/>
            <a:ext cx="9144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2435490"/>
            <a:ext cx="8229600" cy="1859354"/>
          </a:xfrm>
        </p:spPr>
        <p:txBody>
          <a:bodyPr>
            <a:normAutofit/>
          </a:bodyPr>
          <a:lstStyle/>
          <a:p>
            <a:pPr marL="0" indent="0">
              <a:buNone/>
            </a:pPr>
            <a:r>
              <a:rPr lang="en-US" dirty="0" smtClean="0">
                <a:solidFill>
                  <a:schemeClr val="bg1"/>
                </a:solidFill>
              </a:rPr>
              <a:t>Problem 2: Compilers</a:t>
            </a:r>
            <a:endParaRPr lang="en-US" dirty="0">
              <a:solidFill>
                <a:schemeClr val="bg1"/>
              </a:solidFill>
            </a:endParaRPr>
          </a:p>
        </p:txBody>
      </p:sp>
    </p:spTree>
    <p:extLst>
      <p:ext uri="{BB962C8B-B14F-4D97-AF65-F5344CB8AC3E}">
        <p14:creationId xmlns:p14="http://schemas.microsoft.com/office/powerpoint/2010/main" val="1037613254"/>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42" y="153685"/>
            <a:ext cx="8610826" cy="658151"/>
          </a:xfrm>
        </p:spPr>
        <p:txBody>
          <a:bodyPr>
            <a:normAutofit/>
          </a:bodyPr>
          <a:lstStyle/>
          <a:p>
            <a:r>
              <a:rPr lang="en-US" dirty="0"/>
              <a:t>R</a:t>
            </a:r>
            <a:r>
              <a:rPr lang="en-US" dirty="0" smtClean="0"/>
              <a:t>eports of our death have been greatly exaggerated</a:t>
            </a:r>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40</a:t>
            </a:fld>
            <a:r>
              <a:rPr lang="en-US"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cxnSp>
        <p:nvCxnSpPr>
          <p:cNvPr id="7" name="Straight Arrow Connector 6"/>
          <p:cNvCxnSpPr/>
          <p:nvPr/>
        </p:nvCxnSpPr>
        <p:spPr>
          <a:xfrm>
            <a:off x="354420" y="3255779"/>
            <a:ext cx="8482207" cy="0"/>
          </a:xfrm>
          <a:prstGeom prst="straightConnector1">
            <a:avLst/>
          </a:prstGeom>
          <a:ln w="50800">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073915" y="3384772"/>
            <a:ext cx="2903359" cy="461665"/>
          </a:xfrm>
          <a:prstGeom prst="rect">
            <a:avLst/>
          </a:prstGeom>
          <a:noFill/>
        </p:spPr>
        <p:txBody>
          <a:bodyPr wrap="none" rtlCol="0">
            <a:spAutoFit/>
          </a:bodyPr>
          <a:lstStyle/>
          <a:p>
            <a:r>
              <a:rPr lang="en-US" sz="2400" dirty="0" smtClean="0"/>
              <a:t>Architecture difficulty</a:t>
            </a:r>
            <a:endParaRPr lang="en-US" sz="2400" dirty="0"/>
          </a:p>
        </p:txBody>
      </p:sp>
      <p:sp>
        <p:nvSpPr>
          <p:cNvPr id="11" name="TextBox 10"/>
          <p:cNvSpPr txBox="1"/>
          <p:nvPr/>
        </p:nvSpPr>
        <p:spPr>
          <a:xfrm>
            <a:off x="7244969" y="2183265"/>
            <a:ext cx="1591658" cy="923330"/>
          </a:xfrm>
          <a:prstGeom prst="rect">
            <a:avLst/>
          </a:prstGeom>
          <a:noFill/>
        </p:spPr>
        <p:txBody>
          <a:bodyPr wrap="square" rtlCol="0">
            <a:spAutoFit/>
          </a:bodyPr>
          <a:lstStyle/>
          <a:p>
            <a:r>
              <a:rPr lang="en-US" dirty="0" smtClean="0">
                <a:solidFill>
                  <a:srgbClr val="FF0000"/>
                </a:solidFill>
              </a:rPr>
              <a:t>Auto-parallelization for HPC </a:t>
            </a:r>
            <a:endParaRPr lang="en-US" dirty="0">
              <a:solidFill>
                <a:srgbClr val="FF0000"/>
              </a:solidFill>
            </a:endParaRPr>
          </a:p>
        </p:txBody>
      </p:sp>
      <p:sp>
        <p:nvSpPr>
          <p:cNvPr id="12" name="TextBox 11"/>
          <p:cNvSpPr txBox="1"/>
          <p:nvPr/>
        </p:nvSpPr>
        <p:spPr>
          <a:xfrm>
            <a:off x="424650" y="1974289"/>
            <a:ext cx="1591658" cy="1200329"/>
          </a:xfrm>
          <a:prstGeom prst="rect">
            <a:avLst/>
          </a:prstGeom>
          <a:noFill/>
        </p:spPr>
        <p:txBody>
          <a:bodyPr wrap="square" rtlCol="0">
            <a:spAutoFit/>
          </a:bodyPr>
          <a:lstStyle/>
          <a:p>
            <a:r>
              <a:rPr lang="en-US" dirty="0" smtClean="0">
                <a:solidFill>
                  <a:srgbClr val="0000FF"/>
                </a:solidFill>
              </a:rPr>
              <a:t>Auto-</a:t>
            </a:r>
            <a:r>
              <a:rPr lang="en-US" dirty="0" err="1" smtClean="0">
                <a:solidFill>
                  <a:srgbClr val="0000FF"/>
                </a:solidFill>
              </a:rPr>
              <a:t>vectorization</a:t>
            </a:r>
            <a:r>
              <a:rPr lang="en-US" dirty="0" smtClean="0">
                <a:solidFill>
                  <a:srgbClr val="0000FF"/>
                </a:solidFill>
              </a:rPr>
              <a:t> for vector processors</a:t>
            </a:r>
            <a:endParaRPr lang="en-US" dirty="0">
              <a:solidFill>
                <a:srgbClr val="0000FF"/>
              </a:solidFill>
            </a:endParaRPr>
          </a:p>
        </p:txBody>
      </p:sp>
      <p:sp>
        <p:nvSpPr>
          <p:cNvPr id="13" name="TextBox 12"/>
          <p:cNvSpPr txBox="1"/>
          <p:nvPr/>
        </p:nvSpPr>
        <p:spPr>
          <a:xfrm>
            <a:off x="1633970" y="1536934"/>
            <a:ext cx="1591658" cy="646331"/>
          </a:xfrm>
          <a:prstGeom prst="rect">
            <a:avLst/>
          </a:prstGeom>
          <a:noFill/>
        </p:spPr>
        <p:txBody>
          <a:bodyPr wrap="square" rtlCol="0">
            <a:spAutoFit/>
          </a:bodyPr>
          <a:lstStyle/>
          <a:p>
            <a:r>
              <a:rPr lang="en-US" dirty="0" smtClean="0">
                <a:solidFill>
                  <a:srgbClr val="008000"/>
                </a:solidFill>
              </a:rPr>
              <a:t>Auto-</a:t>
            </a:r>
            <a:r>
              <a:rPr lang="en-US" dirty="0" err="1" smtClean="0">
                <a:solidFill>
                  <a:srgbClr val="008000"/>
                </a:solidFill>
              </a:rPr>
              <a:t>SIMDization</a:t>
            </a:r>
            <a:endParaRPr lang="en-US" dirty="0">
              <a:solidFill>
                <a:srgbClr val="008000"/>
              </a:solidFill>
            </a:endParaRPr>
          </a:p>
        </p:txBody>
      </p:sp>
      <p:sp>
        <p:nvSpPr>
          <p:cNvPr id="14" name="TextBox 13"/>
          <p:cNvSpPr txBox="1"/>
          <p:nvPr/>
        </p:nvSpPr>
        <p:spPr>
          <a:xfrm>
            <a:off x="2815318" y="2183265"/>
            <a:ext cx="1591658" cy="923330"/>
          </a:xfrm>
          <a:prstGeom prst="rect">
            <a:avLst/>
          </a:prstGeom>
          <a:noFill/>
        </p:spPr>
        <p:txBody>
          <a:bodyPr wrap="square" rtlCol="0">
            <a:spAutoFit/>
          </a:bodyPr>
          <a:lstStyle/>
          <a:p>
            <a:r>
              <a:rPr lang="en-US" dirty="0" smtClean="0">
                <a:solidFill>
                  <a:schemeClr val="bg2">
                    <a:lumMod val="50000"/>
                  </a:schemeClr>
                </a:solidFill>
              </a:rPr>
              <a:t>Auto-parallelization for SMPs</a:t>
            </a:r>
            <a:endParaRPr lang="en-US" dirty="0">
              <a:solidFill>
                <a:schemeClr val="bg2">
                  <a:lumMod val="50000"/>
                </a:schemeClr>
              </a:solidFill>
            </a:endParaRPr>
          </a:p>
        </p:txBody>
      </p:sp>
      <p:sp>
        <p:nvSpPr>
          <p:cNvPr id="15" name="TextBox 14"/>
          <p:cNvSpPr txBox="1"/>
          <p:nvPr/>
        </p:nvSpPr>
        <p:spPr>
          <a:xfrm>
            <a:off x="5653311" y="1599174"/>
            <a:ext cx="1591658" cy="1200329"/>
          </a:xfrm>
          <a:prstGeom prst="rect">
            <a:avLst/>
          </a:prstGeom>
          <a:noFill/>
        </p:spPr>
        <p:txBody>
          <a:bodyPr wrap="square" rtlCol="0">
            <a:spAutoFit/>
          </a:bodyPr>
          <a:lstStyle/>
          <a:p>
            <a:r>
              <a:rPr lang="en-US" dirty="0" smtClean="0">
                <a:solidFill>
                  <a:srgbClr val="FF6600"/>
                </a:solidFill>
              </a:rPr>
              <a:t>Auto-parallelism for attached accelerators</a:t>
            </a:r>
            <a:endParaRPr lang="en-US" dirty="0">
              <a:solidFill>
                <a:srgbClr val="FF6600"/>
              </a:solidFill>
            </a:endParaRPr>
          </a:p>
        </p:txBody>
      </p:sp>
      <p:sp>
        <p:nvSpPr>
          <p:cNvPr id="16" name="TextBox 15"/>
          <p:cNvSpPr txBox="1"/>
          <p:nvPr/>
        </p:nvSpPr>
        <p:spPr>
          <a:xfrm>
            <a:off x="3811714" y="3389282"/>
            <a:ext cx="4794852" cy="461665"/>
          </a:xfrm>
          <a:prstGeom prst="rect">
            <a:avLst/>
          </a:prstGeom>
          <a:noFill/>
        </p:spPr>
        <p:txBody>
          <a:bodyPr wrap="none" rtlCol="0">
            <a:spAutoFit/>
          </a:bodyPr>
          <a:lstStyle/>
          <a:p>
            <a:r>
              <a:rPr lang="en-US" sz="2400" dirty="0" smtClean="0"/>
              <a:t>(related to granularity of parallelism)</a:t>
            </a:r>
            <a:endParaRPr lang="en-US" sz="2400" dirty="0"/>
          </a:p>
        </p:txBody>
      </p:sp>
      <p:grpSp>
        <p:nvGrpSpPr>
          <p:cNvPr id="25" name="Group 24"/>
          <p:cNvGrpSpPr/>
          <p:nvPr/>
        </p:nvGrpSpPr>
        <p:grpSpPr>
          <a:xfrm>
            <a:off x="354420" y="4308102"/>
            <a:ext cx="8482207" cy="1844786"/>
            <a:chOff x="354420" y="4308102"/>
            <a:chExt cx="8482207" cy="1844786"/>
          </a:xfrm>
        </p:grpSpPr>
        <p:cxnSp>
          <p:nvCxnSpPr>
            <p:cNvPr id="19" name="Straight Arrow Connector 18"/>
            <p:cNvCxnSpPr/>
            <p:nvPr/>
          </p:nvCxnSpPr>
          <p:spPr>
            <a:xfrm>
              <a:off x="354420" y="5530080"/>
              <a:ext cx="8482207" cy="0"/>
            </a:xfrm>
            <a:prstGeom prst="straightConnector1">
              <a:avLst/>
            </a:prstGeom>
            <a:ln w="50800">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1287762" y="5691223"/>
              <a:ext cx="2531462" cy="461665"/>
            </a:xfrm>
            <a:prstGeom prst="rect">
              <a:avLst/>
            </a:prstGeom>
            <a:noFill/>
          </p:spPr>
          <p:txBody>
            <a:bodyPr wrap="none" rtlCol="0">
              <a:spAutoFit/>
            </a:bodyPr>
            <a:lstStyle/>
            <a:p>
              <a:r>
                <a:rPr lang="en-US" sz="2400" dirty="0" smtClean="0"/>
                <a:t>Language difficulty</a:t>
              </a:r>
              <a:endParaRPr lang="en-US" sz="2400" dirty="0"/>
            </a:p>
          </p:txBody>
        </p:sp>
        <p:sp>
          <p:nvSpPr>
            <p:cNvPr id="21" name="TextBox 20"/>
            <p:cNvSpPr txBox="1"/>
            <p:nvPr/>
          </p:nvSpPr>
          <p:spPr>
            <a:xfrm>
              <a:off x="7014908" y="4430528"/>
              <a:ext cx="1591658" cy="923330"/>
            </a:xfrm>
            <a:prstGeom prst="rect">
              <a:avLst/>
            </a:prstGeom>
            <a:noFill/>
          </p:spPr>
          <p:txBody>
            <a:bodyPr wrap="square" rtlCol="0">
              <a:spAutoFit/>
            </a:bodyPr>
            <a:lstStyle/>
            <a:p>
              <a:r>
                <a:rPr lang="en-US" dirty="0" smtClean="0">
                  <a:solidFill>
                    <a:srgbClr val="FF0000"/>
                  </a:solidFill>
                </a:rPr>
                <a:t>General purpose loosely typed</a:t>
              </a:r>
              <a:endParaRPr lang="en-US" dirty="0">
                <a:solidFill>
                  <a:srgbClr val="FF0000"/>
                </a:solidFill>
              </a:endParaRPr>
            </a:p>
          </p:txBody>
        </p:sp>
        <p:sp>
          <p:nvSpPr>
            <p:cNvPr id="22" name="TextBox 21"/>
            <p:cNvSpPr txBox="1"/>
            <p:nvPr/>
          </p:nvSpPr>
          <p:spPr>
            <a:xfrm>
              <a:off x="491933" y="4430528"/>
              <a:ext cx="1591658" cy="923330"/>
            </a:xfrm>
            <a:prstGeom prst="rect">
              <a:avLst/>
            </a:prstGeom>
            <a:noFill/>
          </p:spPr>
          <p:txBody>
            <a:bodyPr wrap="square" rtlCol="0">
              <a:spAutoFit/>
            </a:bodyPr>
            <a:lstStyle/>
            <a:p>
              <a:r>
                <a:rPr lang="en-US" dirty="0" err="1" smtClean="0">
                  <a:solidFill>
                    <a:srgbClr val="0000FF"/>
                  </a:solidFill>
                </a:rPr>
                <a:t>Autotuner</a:t>
              </a:r>
              <a:r>
                <a:rPr lang="en-US" dirty="0" smtClean="0">
                  <a:solidFill>
                    <a:srgbClr val="0000FF"/>
                  </a:solidFill>
                </a:rPr>
                <a:t> code generation</a:t>
              </a:r>
              <a:endParaRPr lang="en-US" dirty="0">
                <a:solidFill>
                  <a:srgbClr val="0000FF"/>
                </a:solidFill>
              </a:endParaRPr>
            </a:p>
          </p:txBody>
        </p:sp>
        <p:sp>
          <p:nvSpPr>
            <p:cNvPr id="23" name="TextBox 22"/>
            <p:cNvSpPr txBox="1"/>
            <p:nvPr/>
          </p:nvSpPr>
          <p:spPr>
            <a:xfrm>
              <a:off x="2190211" y="4591278"/>
              <a:ext cx="2575576" cy="646331"/>
            </a:xfrm>
            <a:prstGeom prst="rect">
              <a:avLst/>
            </a:prstGeom>
            <a:noFill/>
          </p:spPr>
          <p:txBody>
            <a:bodyPr wrap="square" rtlCol="0">
              <a:spAutoFit/>
            </a:bodyPr>
            <a:lstStyle/>
            <a:p>
              <a:r>
                <a:rPr lang="en-US" dirty="0" smtClean="0">
                  <a:solidFill>
                    <a:schemeClr val="accent3">
                      <a:lumMod val="75000"/>
                    </a:schemeClr>
                  </a:solidFill>
                </a:rPr>
                <a:t>Domain specific (in degrees of specificity)</a:t>
              </a:r>
              <a:endParaRPr lang="en-US" dirty="0">
                <a:solidFill>
                  <a:schemeClr val="accent3">
                    <a:lumMod val="75000"/>
                  </a:schemeClr>
                </a:solidFill>
              </a:endParaRPr>
            </a:p>
          </p:txBody>
        </p:sp>
        <p:sp>
          <p:nvSpPr>
            <p:cNvPr id="24" name="TextBox 23"/>
            <p:cNvSpPr txBox="1"/>
            <p:nvPr/>
          </p:nvSpPr>
          <p:spPr>
            <a:xfrm>
              <a:off x="5059471" y="4308102"/>
              <a:ext cx="1591658" cy="923330"/>
            </a:xfrm>
            <a:prstGeom prst="rect">
              <a:avLst/>
            </a:prstGeom>
            <a:noFill/>
          </p:spPr>
          <p:txBody>
            <a:bodyPr wrap="square" rtlCol="0">
              <a:spAutoFit/>
            </a:bodyPr>
            <a:lstStyle/>
            <a:p>
              <a:r>
                <a:rPr lang="en-US" dirty="0" smtClean="0">
                  <a:solidFill>
                    <a:srgbClr val="FF6600"/>
                  </a:solidFill>
                </a:rPr>
                <a:t>General purpose strongly typed</a:t>
              </a:r>
              <a:endParaRPr lang="en-US" dirty="0">
                <a:solidFill>
                  <a:srgbClr val="FF6600"/>
                </a:solidFill>
              </a:endParaRPr>
            </a:p>
          </p:txBody>
        </p:sp>
      </p:grpSp>
    </p:spTree>
    <p:extLst>
      <p:ext uri="{BB962C8B-B14F-4D97-AF65-F5344CB8AC3E}">
        <p14:creationId xmlns:p14="http://schemas.microsoft.com/office/powerpoint/2010/main" val="31868610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itle 1"/>
          <p:cNvSpPr>
            <a:spLocks noGrp="1"/>
          </p:cNvSpPr>
          <p:nvPr>
            <p:ph type="title"/>
          </p:nvPr>
        </p:nvSpPr>
        <p:spPr>
          <a:xfrm>
            <a:off x="130930" y="26188"/>
            <a:ext cx="9144000" cy="783460"/>
          </a:xfrm>
        </p:spPr>
        <p:txBody>
          <a:bodyPr/>
          <a:lstStyle/>
          <a:p>
            <a:pPr eaLnBrk="1" hangingPunct="1"/>
            <a:r>
              <a:rPr lang="en-US" dirty="0" smtClean="0"/>
              <a:t>Programming for diverse (specialized) architectures</a:t>
            </a:r>
          </a:p>
        </p:txBody>
      </p:sp>
      <p:sp>
        <p:nvSpPr>
          <p:cNvPr id="21507" name="Content Placeholder 2"/>
          <p:cNvSpPr>
            <a:spLocks noGrp="1"/>
          </p:cNvSpPr>
          <p:nvPr>
            <p:ph idx="1"/>
          </p:nvPr>
        </p:nvSpPr>
        <p:spPr>
          <a:xfrm>
            <a:off x="381000" y="1082675"/>
            <a:ext cx="8369300" cy="1787525"/>
          </a:xfrm>
        </p:spPr>
        <p:txBody>
          <a:bodyPr>
            <a:normAutofit lnSpcReduction="10000"/>
          </a:bodyPr>
          <a:lstStyle/>
          <a:p>
            <a:pPr eaLnBrk="1" hangingPunct="1">
              <a:buClr>
                <a:srgbClr val="000090"/>
              </a:buClr>
            </a:pPr>
            <a:r>
              <a:rPr lang="en-US" dirty="0"/>
              <a:t>T</a:t>
            </a:r>
            <a:r>
              <a:rPr lang="en-US" sz="2400" dirty="0" smtClean="0"/>
              <a:t>wo “unsolved” compiler problems: </a:t>
            </a:r>
          </a:p>
          <a:p>
            <a:pPr lvl="1">
              <a:buClr>
                <a:srgbClr val="000090"/>
              </a:buClr>
            </a:pPr>
            <a:r>
              <a:rPr lang="en-US" sz="2200" dirty="0" smtClean="0"/>
              <a:t>dependence analysis and </a:t>
            </a:r>
            <a:endParaRPr lang="en-US" dirty="0"/>
          </a:p>
          <a:p>
            <a:pPr lvl="1">
              <a:buClr>
                <a:srgbClr val="000090"/>
              </a:buClr>
            </a:pPr>
            <a:r>
              <a:rPr lang="en-US" sz="2000" dirty="0" smtClean="0"/>
              <a:t>accurate performance models</a:t>
            </a:r>
          </a:p>
          <a:p>
            <a:pPr>
              <a:buClr>
                <a:srgbClr val="000090"/>
              </a:buClr>
            </a:pPr>
            <a:r>
              <a:rPr lang="en-US" dirty="0"/>
              <a:t>Autotuners are code generators plus search </a:t>
            </a:r>
          </a:p>
        </p:txBody>
      </p:sp>
      <p:sp>
        <p:nvSpPr>
          <p:cNvPr id="308" name="TextBox 307"/>
          <p:cNvSpPr txBox="1"/>
          <p:nvPr/>
        </p:nvSpPr>
        <p:spPr>
          <a:xfrm>
            <a:off x="4379272" y="6344270"/>
            <a:ext cx="3748727" cy="523220"/>
          </a:xfrm>
          <a:prstGeom prst="rect">
            <a:avLst/>
          </a:prstGeom>
          <a:noFill/>
        </p:spPr>
        <p:txBody>
          <a:bodyPr wrap="square" rtlCol="0">
            <a:spAutoFit/>
          </a:bodyPr>
          <a:lstStyle/>
          <a:p>
            <a:r>
              <a:rPr lang="en-US" sz="1400" i="1" dirty="0" smtClean="0">
                <a:solidFill>
                  <a:srgbClr val="FFFFFF"/>
                </a:solidFill>
              </a:rPr>
              <a:t>Work by Williams, </a:t>
            </a:r>
            <a:r>
              <a:rPr lang="en-US" sz="1400" i="1" dirty="0" err="1" smtClean="0">
                <a:solidFill>
                  <a:srgbClr val="FFFFFF"/>
                </a:solidFill>
              </a:rPr>
              <a:t>Oliker</a:t>
            </a:r>
            <a:r>
              <a:rPr lang="en-US" sz="1400" i="1" dirty="0" smtClean="0">
                <a:solidFill>
                  <a:srgbClr val="FFFFFF"/>
                </a:solidFill>
              </a:rPr>
              <a:t>, </a:t>
            </a:r>
            <a:r>
              <a:rPr lang="en-US" sz="1400" i="1" dirty="0" err="1" smtClean="0">
                <a:solidFill>
                  <a:srgbClr val="FFFFFF"/>
                </a:solidFill>
              </a:rPr>
              <a:t>Shalf</a:t>
            </a:r>
            <a:r>
              <a:rPr lang="en-US" sz="1400" i="1" dirty="0" smtClean="0">
                <a:solidFill>
                  <a:srgbClr val="FFFFFF"/>
                </a:solidFill>
              </a:rPr>
              <a:t>, </a:t>
            </a:r>
            <a:r>
              <a:rPr lang="en-US" sz="1400" i="1" dirty="0" err="1" smtClean="0">
                <a:solidFill>
                  <a:srgbClr val="FFFFFF"/>
                </a:solidFill>
              </a:rPr>
              <a:t>Madduri</a:t>
            </a:r>
            <a:r>
              <a:rPr lang="en-US" sz="1400" i="1" dirty="0" smtClean="0">
                <a:solidFill>
                  <a:srgbClr val="FFFFFF"/>
                </a:solidFill>
              </a:rPr>
              <a:t>, </a:t>
            </a:r>
            <a:r>
              <a:rPr lang="en-US" sz="1400" i="1" dirty="0" err="1" smtClean="0">
                <a:solidFill>
                  <a:srgbClr val="FFFFFF"/>
                </a:solidFill>
              </a:rPr>
              <a:t>Kamil</a:t>
            </a:r>
            <a:r>
              <a:rPr lang="en-US" sz="1400" i="1" dirty="0" smtClean="0">
                <a:solidFill>
                  <a:srgbClr val="FFFFFF"/>
                </a:solidFill>
              </a:rPr>
              <a:t>, </a:t>
            </a:r>
            <a:r>
              <a:rPr lang="en-US" sz="1400" i="1" dirty="0" err="1" smtClean="0">
                <a:solidFill>
                  <a:srgbClr val="FFFFFF"/>
                </a:solidFill>
              </a:rPr>
              <a:t>Im</a:t>
            </a:r>
            <a:r>
              <a:rPr lang="en-US" sz="1400" i="1" dirty="0" smtClean="0">
                <a:solidFill>
                  <a:srgbClr val="FFFFFF"/>
                </a:solidFill>
              </a:rPr>
              <a:t>, </a:t>
            </a:r>
            <a:r>
              <a:rPr lang="en-US" sz="1400" i="1" dirty="0" err="1" smtClean="0">
                <a:solidFill>
                  <a:srgbClr val="FFFFFF"/>
                </a:solidFill>
              </a:rPr>
              <a:t>Ethier</a:t>
            </a:r>
            <a:r>
              <a:rPr lang="en-US" sz="1400" i="1" dirty="0" smtClean="0">
                <a:solidFill>
                  <a:srgbClr val="FFFFFF"/>
                </a:solidFill>
              </a:rPr>
              <a:t>,… </a:t>
            </a:r>
            <a:endParaRPr lang="en-US" sz="1400" i="1" dirty="0">
              <a:solidFill>
                <a:srgbClr val="FFFFFF"/>
              </a:solidFill>
            </a:endParaRPr>
          </a:p>
        </p:txBody>
      </p:sp>
      <p:grpSp>
        <p:nvGrpSpPr>
          <p:cNvPr id="2" name="Group 1"/>
          <p:cNvGrpSpPr/>
          <p:nvPr/>
        </p:nvGrpSpPr>
        <p:grpSpPr>
          <a:xfrm>
            <a:off x="635000" y="2781300"/>
            <a:ext cx="7658100" cy="3639170"/>
            <a:chOff x="-101600" y="2305670"/>
            <a:chExt cx="9029700" cy="4114800"/>
          </a:xfrm>
        </p:grpSpPr>
        <p:sp>
          <p:nvSpPr>
            <p:cNvPr id="164" name="Rectangle 163"/>
            <p:cNvSpPr/>
            <p:nvPr/>
          </p:nvSpPr>
          <p:spPr>
            <a:xfrm>
              <a:off x="114300" y="2305670"/>
              <a:ext cx="8813800" cy="4114800"/>
            </a:xfrm>
            <a:prstGeom prst="rect">
              <a:avLst/>
            </a:prstGeom>
            <a:noFill/>
            <a:ln w="254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grpSp>
          <p:nvGrpSpPr>
            <p:cNvPr id="165" name="Group 80"/>
            <p:cNvGrpSpPr/>
            <p:nvPr/>
          </p:nvGrpSpPr>
          <p:grpSpPr>
            <a:xfrm>
              <a:off x="808089" y="2938878"/>
              <a:ext cx="3200400" cy="2744788"/>
              <a:chOff x="2743200" y="1600200"/>
              <a:chExt cx="3200400" cy="2744788"/>
            </a:xfrm>
          </p:grpSpPr>
          <p:cxnSp>
            <p:nvCxnSpPr>
              <p:cNvPr id="166" name="Straight Connector 165"/>
              <p:cNvCxnSpPr/>
              <p:nvPr/>
            </p:nvCxnSpPr>
            <p:spPr>
              <a:xfrm>
                <a:off x="2743200" y="4343400"/>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a:off x="2743200" y="4038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a:off x="2743200" y="3733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a:off x="2743200" y="3429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a:off x="2743200" y="31242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a:off x="2743200" y="28194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2743200" y="2514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a:off x="2743200" y="2209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4" name="Straight Connector 173"/>
              <p:cNvCxnSpPr/>
              <p:nvPr/>
            </p:nvCxnSpPr>
            <p:spPr>
              <a:xfrm>
                <a:off x="2743200" y="1905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5" name="Straight Connector 174"/>
              <p:cNvCxnSpPr/>
              <p:nvPr/>
            </p:nvCxnSpPr>
            <p:spPr>
              <a:xfrm>
                <a:off x="2743200" y="16002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76" name="Group 91"/>
            <p:cNvGrpSpPr/>
            <p:nvPr/>
          </p:nvGrpSpPr>
          <p:grpSpPr>
            <a:xfrm>
              <a:off x="882700" y="2868774"/>
              <a:ext cx="3049588" cy="2889504"/>
              <a:chOff x="2817811" y="1219200"/>
              <a:chExt cx="3049588" cy="3200400"/>
            </a:xfrm>
          </p:grpSpPr>
          <p:cxnSp>
            <p:nvCxnSpPr>
              <p:cNvPr id="177" name="Straight Connector 176"/>
              <p:cNvCxnSpPr/>
              <p:nvPr/>
            </p:nvCxnSpPr>
            <p:spPr>
              <a:xfrm rot="5400000">
                <a:off x="1218405" y="2818606"/>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8" name="Straight Connector 177"/>
              <p:cNvCxnSpPr/>
              <p:nvPr/>
            </p:nvCxnSpPr>
            <p:spPr>
              <a:xfrm rot="5400000">
                <a:off x="1523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9" name="Straight Connector 178"/>
              <p:cNvCxnSpPr/>
              <p:nvPr/>
            </p:nvCxnSpPr>
            <p:spPr>
              <a:xfrm rot="5400000">
                <a:off x="1828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0" name="Straight Connector 179"/>
              <p:cNvCxnSpPr/>
              <p:nvPr/>
            </p:nvCxnSpPr>
            <p:spPr>
              <a:xfrm rot="5400000">
                <a:off x="2132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1" name="Straight Connector 180"/>
              <p:cNvCxnSpPr/>
              <p:nvPr/>
            </p:nvCxnSpPr>
            <p:spPr>
              <a:xfrm rot="5400000">
                <a:off x="2437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2" name="Straight Connector 181"/>
              <p:cNvCxnSpPr/>
              <p:nvPr/>
            </p:nvCxnSpPr>
            <p:spPr>
              <a:xfrm rot="5400000">
                <a:off x="2742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3" name="Straight Connector 182"/>
              <p:cNvCxnSpPr/>
              <p:nvPr/>
            </p:nvCxnSpPr>
            <p:spPr>
              <a:xfrm rot="5400000">
                <a:off x="3047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4" name="Straight Connector 183"/>
              <p:cNvCxnSpPr/>
              <p:nvPr/>
            </p:nvCxnSpPr>
            <p:spPr>
              <a:xfrm rot="5400000">
                <a:off x="3352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5" name="Straight Connector 184"/>
              <p:cNvCxnSpPr/>
              <p:nvPr/>
            </p:nvCxnSpPr>
            <p:spPr>
              <a:xfrm rot="5400000">
                <a:off x="3656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6" name="Straight Connector 185"/>
              <p:cNvCxnSpPr/>
              <p:nvPr/>
            </p:nvCxnSpPr>
            <p:spPr>
              <a:xfrm rot="5400000">
                <a:off x="3961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7" name="Straight Connector 186"/>
              <p:cNvCxnSpPr/>
              <p:nvPr/>
            </p:nvCxnSpPr>
            <p:spPr>
              <a:xfrm rot="5400000">
                <a:off x="4266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88" name="Group 176"/>
            <p:cNvGrpSpPr/>
            <p:nvPr/>
          </p:nvGrpSpPr>
          <p:grpSpPr>
            <a:xfrm>
              <a:off x="5380089" y="2932782"/>
              <a:ext cx="3200400" cy="2743328"/>
              <a:chOff x="2743200" y="1601660"/>
              <a:chExt cx="3200400" cy="2743328"/>
            </a:xfrm>
          </p:grpSpPr>
          <p:cxnSp>
            <p:nvCxnSpPr>
              <p:cNvPr id="189" name="Straight Connector 188"/>
              <p:cNvCxnSpPr/>
              <p:nvPr/>
            </p:nvCxnSpPr>
            <p:spPr>
              <a:xfrm>
                <a:off x="2743200" y="4343400"/>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0" name="Straight Connector 189"/>
              <p:cNvCxnSpPr/>
              <p:nvPr/>
            </p:nvCxnSpPr>
            <p:spPr>
              <a:xfrm>
                <a:off x="2743200" y="4038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1" name="Straight Connector 190"/>
              <p:cNvCxnSpPr/>
              <p:nvPr/>
            </p:nvCxnSpPr>
            <p:spPr>
              <a:xfrm>
                <a:off x="2743200" y="3733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2" name="Straight Connector 191"/>
              <p:cNvCxnSpPr/>
              <p:nvPr/>
            </p:nvCxnSpPr>
            <p:spPr>
              <a:xfrm>
                <a:off x="2743200" y="3429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3" name="Straight Connector 192"/>
              <p:cNvCxnSpPr/>
              <p:nvPr/>
            </p:nvCxnSpPr>
            <p:spPr>
              <a:xfrm>
                <a:off x="2743200" y="31242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4" name="Straight Connector 193"/>
              <p:cNvCxnSpPr/>
              <p:nvPr/>
            </p:nvCxnSpPr>
            <p:spPr>
              <a:xfrm>
                <a:off x="2743200" y="28194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5" name="Straight Connector 194"/>
              <p:cNvCxnSpPr/>
              <p:nvPr/>
            </p:nvCxnSpPr>
            <p:spPr>
              <a:xfrm>
                <a:off x="2743200" y="2514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6" name="Straight Connector 195"/>
              <p:cNvCxnSpPr/>
              <p:nvPr/>
            </p:nvCxnSpPr>
            <p:spPr>
              <a:xfrm>
                <a:off x="2743200" y="2209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7" name="Straight Connector 196"/>
              <p:cNvCxnSpPr/>
              <p:nvPr/>
            </p:nvCxnSpPr>
            <p:spPr>
              <a:xfrm>
                <a:off x="2743200" y="1905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8" name="Straight Connector 197"/>
              <p:cNvCxnSpPr/>
              <p:nvPr/>
            </p:nvCxnSpPr>
            <p:spPr>
              <a:xfrm>
                <a:off x="2743200" y="160166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99" name="Group 187"/>
            <p:cNvGrpSpPr/>
            <p:nvPr/>
          </p:nvGrpSpPr>
          <p:grpSpPr>
            <a:xfrm>
              <a:off x="5454700" y="2859630"/>
              <a:ext cx="3049588" cy="2889504"/>
              <a:chOff x="2817811" y="1219200"/>
              <a:chExt cx="3049588" cy="3200400"/>
            </a:xfrm>
          </p:grpSpPr>
          <p:cxnSp>
            <p:nvCxnSpPr>
              <p:cNvPr id="200" name="Straight Connector 199"/>
              <p:cNvCxnSpPr/>
              <p:nvPr/>
            </p:nvCxnSpPr>
            <p:spPr>
              <a:xfrm rot="5400000">
                <a:off x="1218405" y="2818606"/>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1" name="Straight Connector 200"/>
              <p:cNvCxnSpPr/>
              <p:nvPr/>
            </p:nvCxnSpPr>
            <p:spPr>
              <a:xfrm rot="5400000">
                <a:off x="1523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2" name="Straight Connector 201"/>
              <p:cNvCxnSpPr/>
              <p:nvPr/>
            </p:nvCxnSpPr>
            <p:spPr>
              <a:xfrm rot="5400000">
                <a:off x="1828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3" name="Straight Connector 202"/>
              <p:cNvCxnSpPr/>
              <p:nvPr/>
            </p:nvCxnSpPr>
            <p:spPr>
              <a:xfrm rot="5400000">
                <a:off x="2132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4" name="Straight Connector 203"/>
              <p:cNvCxnSpPr/>
              <p:nvPr/>
            </p:nvCxnSpPr>
            <p:spPr>
              <a:xfrm rot="5400000">
                <a:off x="2437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5" name="Straight Connector 204"/>
              <p:cNvCxnSpPr/>
              <p:nvPr/>
            </p:nvCxnSpPr>
            <p:spPr>
              <a:xfrm rot="5400000">
                <a:off x="2742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6" name="Straight Connector 205"/>
              <p:cNvCxnSpPr/>
              <p:nvPr/>
            </p:nvCxnSpPr>
            <p:spPr>
              <a:xfrm rot="5400000">
                <a:off x="3047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7" name="Straight Connector 206"/>
              <p:cNvCxnSpPr/>
              <p:nvPr/>
            </p:nvCxnSpPr>
            <p:spPr>
              <a:xfrm rot="5400000">
                <a:off x="3352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8" name="Straight Connector 207"/>
              <p:cNvCxnSpPr/>
              <p:nvPr/>
            </p:nvCxnSpPr>
            <p:spPr>
              <a:xfrm rot="5400000">
                <a:off x="3656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9" name="Straight Connector 208"/>
              <p:cNvCxnSpPr/>
              <p:nvPr/>
            </p:nvCxnSpPr>
            <p:spPr>
              <a:xfrm rot="5400000">
                <a:off x="3961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0" name="Straight Connector 209"/>
              <p:cNvCxnSpPr/>
              <p:nvPr/>
            </p:nvCxnSpPr>
            <p:spPr>
              <a:xfrm rot="5400000">
                <a:off x="4266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11" name="Group 305"/>
            <p:cNvGrpSpPr/>
            <p:nvPr/>
          </p:nvGrpSpPr>
          <p:grpSpPr>
            <a:xfrm>
              <a:off x="350889" y="2792574"/>
              <a:ext cx="3810000" cy="3270504"/>
              <a:chOff x="0" y="12192"/>
              <a:chExt cx="3810000" cy="3270504"/>
            </a:xfrm>
          </p:grpSpPr>
          <p:sp>
            <p:nvSpPr>
              <p:cNvPr id="212" name="TextBox 211"/>
              <p:cNvSpPr txBox="1"/>
              <p:nvPr/>
            </p:nvSpPr>
            <p:spPr>
              <a:xfrm>
                <a:off x="0" y="3169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512</a:t>
                </a:r>
                <a:endParaRPr lang="en-US" sz="1100" dirty="0">
                  <a:latin typeface="Arial"/>
                  <a:cs typeface="Arial"/>
                </a:endParaRPr>
              </a:p>
            </p:txBody>
          </p:sp>
          <p:sp>
            <p:nvSpPr>
              <p:cNvPr id="213" name="TextBox 212"/>
              <p:cNvSpPr txBox="1"/>
              <p:nvPr/>
            </p:nvSpPr>
            <p:spPr>
              <a:xfrm>
                <a:off x="0" y="6217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256</a:t>
                </a:r>
                <a:endParaRPr lang="en-US" sz="1100" dirty="0">
                  <a:latin typeface="Arial"/>
                  <a:cs typeface="Arial"/>
                </a:endParaRPr>
              </a:p>
            </p:txBody>
          </p:sp>
          <p:sp>
            <p:nvSpPr>
              <p:cNvPr id="214" name="TextBox 213"/>
              <p:cNvSpPr txBox="1"/>
              <p:nvPr/>
            </p:nvSpPr>
            <p:spPr>
              <a:xfrm>
                <a:off x="0" y="9265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128</a:t>
                </a:r>
                <a:endParaRPr lang="en-US" sz="1100" dirty="0">
                  <a:latin typeface="Arial"/>
                  <a:cs typeface="Arial"/>
                </a:endParaRPr>
              </a:p>
            </p:txBody>
          </p:sp>
          <p:sp>
            <p:nvSpPr>
              <p:cNvPr id="215" name="TextBox 214"/>
              <p:cNvSpPr txBox="1"/>
              <p:nvPr/>
            </p:nvSpPr>
            <p:spPr>
              <a:xfrm>
                <a:off x="0" y="12313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64</a:t>
                </a:r>
                <a:endParaRPr lang="en-US" sz="1100" dirty="0">
                  <a:latin typeface="Arial"/>
                  <a:cs typeface="Arial"/>
                </a:endParaRPr>
              </a:p>
            </p:txBody>
          </p:sp>
          <p:sp>
            <p:nvSpPr>
              <p:cNvPr id="216" name="TextBox 215"/>
              <p:cNvSpPr txBox="1"/>
              <p:nvPr/>
            </p:nvSpPr>
            <p:spPr>
              <a:xfrm>
                <a:off x="0" y="15361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32</a:t>
                </a:r>
                <a:endParaRPr lang="en-US" sz="1100" dirty="0">
                  <a:latin typeface="Arial"/>
                  <a:cs typeface="Arial"/>
                </a:endParaRPr>
              </a:p>
            </p:txBody>
          </p:sp>
          <p:sp>
            <p:nvSpPr>
              <p:cNvPr id="217" name="TextBox 216"/>
              <p:cNvSpPr txBox="1"/>
              <p:nvPr/>
            </p:nvSpPr>
            <p:spPr>
              <a:xfrm>
                <a:off x="0" y="18409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16</a:t>
                </a:r>
                <a:endParaRPr lang="en-US" sz="1100" dirty="0">
                  <a:latin typeface="Arial"/>
                  <a:cs typeface="Arial"/>
                </a:endParaRPr>
              </a:p>
            </p:txBody>
          </p:sp>
          <p:sp>
            <p:nvSpPr>
              <p:cNvPr id="218" name="TextBox 217"/>
              <p:cNvSpPr txBox="1"/>
              <p:nvPr/>
            </p:nvSpPr>
            <p:spPr>
              <a:xfrm>
                <a:off x="0" y="21457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8</a:t>
                </a:r>
                <a:endParaRPr lang="en-US" sz="1100" dirty="0">
                  <a:latin typeface="Arial"/>
                  <a:cs typeface="Arial"/>
                </a:endParaRPr>
              </a:p>
            </p:txBody>
          </p:sp>
          <p:sp>
            <p:nvSpPr>
              <p:cNvPr id="219" name="TextBox 218"/>
              <p:cNvSpPr txBox="1"/>
              <p:nvPr/>
            </p:nvSpPr>
            <p:spPr>
              <a:xfrm>
                <a:off x="0" y="24505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4</a:t>
                </a:r>
                <a:endParaRPr lang="en-US" sz="1100" dirty="0">
                  <a:latin typeface="Arial"/>
                  <a:cs typeface="Arial"/>
                </a:endParaRPr>
              </a:p>
            </p:txBody>
          </p:sp>
          <p:sp>
            <p:nvSpPr>
              <p:cNvPr id="220" name="TextBox 219"/>
              <p:cNvSpPr txBox="1"/>
              <p:nvPr/>
            </p:nvSpPr>
            <p:spPr>
              <a:xfrm>
                <a:off x="0" y="27553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2</a:t>
                </a:r>
                <a:endParaRPr lang="en-US" sz="1100" dirty="0">
                  <a:latin typeface="Arial"/>
                  <a:cs typeface="Arial"/>
                </a:endParaRPr>
              </a:p>
            </p:txBody>
          </p:sp>
          <p:sp>
            <p:nvSpPr>
              <p:cNvPr id="221" name="TextBox 220"/>
              <p:cNvSpPr txBox="1"/>
              <p:nvPr/>
            </p:nvSpPr>
            <p:spPr>
              <a:xfrm>
                <a:off x="0" y="121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1024</a:t>
                </a:r>
                <a:endParaRPr lang="en-US" sz="1100" dirty="0">
                  <a:latin typeface="Arial"/>
                  <a:cs typeface="Arial"/>
                </a:endParaRPr>
              </a:p>
            </p:txBody>
          </p:sp>
          <p:sp>
            <p:nvSpPr>
              <p:cNvPr id="222" name="TextBox 221"/>
              <p:cNvSpPr txBox="1"/>
              <p:nvPr/>
            </p:nvSpPr>
            <p:spPr>
              <a:xfrm>
                <a:off x="609600" y="2980944"/>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smtClean="0">
                    <a:latin typeface="Arial"/>
                    <a:cs typeface="Arial"/>
                  </a:rPr>
                  <a:t>16</a:t>
                </a:r>
                <a:endParaRPr lang="en-US" sz="1100" baseline="-25000" dirty="0">
                  <a:latin typeface="Arial"/>
                  <a:cs typeface="Arial"/>
                </a:endParaRPr>
              </a:p>
            </p:txBody>
          </p:sp>
          <p:sp>
            <p:nvSpPr>
              <p:cNvPr id="223" name="TextBox 222"/>
              <p:cNvSpPr txBox="1"/>
              <p:nvPr/>
            </p:nvSpPr>
            <p:spPr>
              <a:xfrm>
                <a:off x="18288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1</a:t>
                </a:r>
                <a:endParaRPr lang="en-US" sz="1100" dirty="0">
                  <a:latin typeface="Arial"/>
                  <a:cs typeface="Arial"/>
                </a:endParaRPr>
              </a:p>
            </p:txBody>
          </p:sp>
          <p:sp>
            <p:nvSpPr>
              <p:cNvPr id="224" name="TextBox 223"/>
              <p:cNvSpPr txBox="1"/>
              <p:nvPr/>
            </p:nvSpPr>
            <p:spPr>
              <a:xfrm>
                <a:off x="21336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2</a:t>
                </a:r>
                <a:endParaRPr lang="en-US" sz="1100" dirty="0">
                  <a:latin typeface="Arial"/>
                  <a:cs typeface="Arial"/>
                </a:endParaRPr>
              </a:p>
            </p:txBody>
          </p:sp>
          <p:sp>
            <p:nvSpPr>
              <p:cNvPr id="225" name="TextBox 224"/>
              <p:cNvSpPr txBox="1"/>
              <p:nvPr/>
            </p:nvSpPr>
            <p:spPr>
              <a:xfrm>
                <a:off x="24384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4</a:t>
                </a:r>
                <a:endParaRPr lang="en-US" sz="1100" dirty="0">
                  <a:latin typeface="Arial"/>
                  <a:cs typeface="Arial"/>
                </a:endParaRPr>
              </a:p>
            </p:txBody>
          </p:sp>
          <p:sp>
            <p:nvSpPr>
              <p:cNvPr id="226" name="TextBox 225"/>
              <p:cNvSpPr txBox="1"/>
              <p:nvPr/>
            </p:nvSpPr>
            <p:spPr>
              <a:xfrm>
                <a:off x="27432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8</a:t>
                </a:r>
                <a:endParaRPr lang="en-US" sz="1100" dirty="0">
                  <a:latin typeface="Arial"/>
                  <a:cs typeface="Arial"/>
                </a:endParaRPr>
              </a:p>
            </p:txBody>
          </p:sp>
          <p:sp>
            <p:nvSpPr>
              <p:cNvPr id="227" name="TextBox 226"/>
              <p:cNvSpPr txBox="1"/>
              <p:nvPr/>
            </p:nvSpPr>
            <p:spPr>
              <a:xfrm>
                <a:off x="30480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16</a:t>
                </a:r>
                <a:endParaRPr lang="en-US" sz="1100" dirty="0">
                  <a:latin typeface="Arial"/>
                  <a:cs typeface="Arial"/>
                </a:endParaRPr>
              </a:p>
            </p:txBody>
          </p:sp>
          <p:sp>
            <p:nvSpPr>
              <p:cNvPr id="228" name="TextBox 227"/>
              <p:cNvSpPr txBox="1"/>
              <p:nvPr/>
            </p:nvSpPr>
            <p:spPr>
              <a:xfrm>
                <a:off x="33528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32</a:t>
                </a:r>
                <a:endParaRPr lang="en-US" sz="1100" dirty="0">
                  <a:latin typeface="Arial"/>
                  <a:cs typeface="Arial"/>
                </a:endParaRPr>
              </a:p>
            </p:txBody>
          </p:sp>
          <p:sp>
            <p:nvSpPr>
              <p:cNvPr id="229" name="TextBox 228"/>
              <p:cNvSpPr txBox="1"/>
              <p:nvPr/>
            </p:nvSpPr>
            <p:spPr>
              <a:xfrm>
                <a:off x="912812" y="2977896"/>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8</a:t>
                </a:r>
              </a:p>
            </p:txBody>
          </p:sp>
          <p:sp>
            <p:nvSpPr>
              <p:cNvPr id="230" name="TextBox 229"/>
              <p:cNvSpPr txBox="1"/>
              <p:nvPr/>
            </p:nvSpPr>
            <p:spPr>
              <a:xfrm>
                <a:off x="1219200" y="2980944"/>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4</a:t>
                </a:r>
              </a:p>
            </p:txBody>
          </p:sp>
          <p:sp>
            <p:nvSpPr>
              <p:cNvPr id="231" name="TextBox 230"/>
              <p:cNvSpPr txBox="1"/>
              <p:nvPr/>
            </p:nvSpPr>
            <p:spPr>
              <a:xfrm>
                <a:off x="1524000" y="2977896"/>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2</a:t>
                </a:r>
              </a:p>
            </p:txBody>
          </p:sp>
          <p:sp>
            <p:nvSpPr>
              <p:cNvPr id="232" name="TextBox 231"/>
              <p:cNvSpPr txBox="1"/>
              <p:nvPr/>
            </p:nvSpPr>
            <p:spPr>
              <a:xfrm>
                <a:off x="304800" y="2971800"/>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smtClean="0">
                    <a:latin typeface="Arial"/>
                    <a:cs typeface="Arial"/>
                  </a:rPr>
                  <a:t>32</a:t>
                </a:r>
                <a:endParaRPr lang="en-US" sz="1100" baseline="-25000" dirty="0">
                  <a:latin typeface="Arial"/>
                  <a:cs typeface="Arial"/>
                </a:endParaRPr>
              </a:p>
            </p:txBody>
          </p:sp>
        </p:grpSp>
        <p:grpSp>
          <p:nvGrpSpPr>
            <p:cNvPr id="233" name="Group 306"/>
            <p:cNvGrpSpPr/>
            <p:nvPr/>
          </p:nvGrpSpPr>
          <p:grpSpPr>
            <a:xfrm>
              <a:off x="4922889" y="2783430"/>
              <a:ext cx="3810000" cy="3270504"/>
              <a:chOff x="4572000" y="3048"/>
              <a:chExt cx="3810000" cy="3270504"/>
            </a:xfrm>
          </p:grpSpPr>
          <p:sp>
            <p:nvSpPr>
              <p:cNvPr id="234" name="TextBox 233"/>
              <p:cNvSpPr txBox="1"/>
              <p:nvPr/>
            </p:nvSpPr>
            <p:spPr>
              <a:xfrm>
                <a:off x="4572000" y="3078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512</a:t>
                </a:r>
                <a:endParaRPr lang="en-US" sz="1100" dirty="0">
                  <a:latin typeface="Arial"/>
                  <a:cs typeface="Arial"/>
                </a:endParaRPr>
              </a:p>
            </p:txBody>
          </p:sp>
          <p:sp>
            <p:nvSpPr>
              <p:cNvPr id="235" name="TextBox 234"/>
              <p:cNvSpPr txBox="1"/>
              <p:nvPr/>
            </p:nvSpPr>
            <p:spPr>
              <a:xfrm>
                <a:off x="4572000" y="6126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256</a:t>
                </a:r>
                <a:endParaRPr lang="en-US" sz="1100" dirty="0">
                  <a:latin typeface="Arial"/>
                  <a:cs typeface="Arial"/>
                </a:endParaRPr>
              </a:p>
            </p:txBody>
          </p:sp>
          <p:sp>
            <p:nvSpPr>
              <p:cNvPr id="236" name="TextBox 235"/>
              <p:cNvSpPr txBox="1"/>
              <p:nvPr/>
            </p:nvSpPr>
            <p:spPr>
              <a:xfrm>
                <a:off x="4572000" y="9174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128</a:t>
                </a:r>
                <a:endParaRPr lang="en-US" sz="1100" dirty="0">
                  <a:latin typeface="Arial"/>
                  <a:cs typeface="Arial"/>
                </a:endParaRPr>
              </a:p>
            </p:txBody>
          </p:sp>
          <p:sp>
            <p:nvSpPr>
              <p:cNvPr id="237" name="TextBox 236"/>
              <p:cNvSpPr txBox="1"/>
              <p:nvPr/>
            </p:nvSpPr>
            <p:spPr>
              <a:xfrm>
                <a:off x="4572000" y="12222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64</a:t>
                </a:r>
                <a:endParaRPr lang="en-US" sz="1100" dirty="0">
                  <a:latin typeface="Arial"/>
                  <a:cs typeface="Arial"/>
                </a:endParaRPr>
              </a:p>
            </p:txBody>
          </p:sp>
          <p:sp>
            <p:nvSpPr>
              <p:cNvPr id="238" name="TextBox 237"/>
              <p:cNvSpPr txBox="1"/>
              <p:nvPr/>
            </p:nvSpPr>
            <p:spPr>
              <a:xfrm>
                <a:off x="4572000" y="15270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32</a:t>
                </a:r>
                <a:endParaRPr lang="en-US" sz="1100" dirty="0">
                  <a:latin typeface="Arial"/>
                  <a:cs typeface="Arial"/>
                </a:endParaRPr>
              </a:p>
            </p:txBody>
          </p:sp>
          <p:sp>
            <p:nvSpPr>
              <p:cNvPr id="239" name="TextBox 238"/>
              <p:cNvSpPr txBox="1"/>
              <p:nvPr/>
            </p:nvSpPr>
            <p:spPr>
              <a:xfrm>
                <a:off x="4572000" y="18318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16</a:t>
                </a:r>
                <a:endParaRPr lang="en-US" sz="1100" dirty="0">
                  <a:latin typeface="Arial"/>
                  <a:cs typeface="Arial"/>
                </a:endParaRPr>
              </a:p>
            </p:txBody>
          </p:sp>
          <p:sp>
            <p:nvSpPr>
              <p:cNvPr id="240" name="TextBox 239"/>
              <p:cNvSpPr txBox="1"/>
              <p:nvPr/>
            </p:nvSpPr>
            <p:spPr>
              <a:xfrm>
                <a:off x="4572000" y="21366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8</a:t>
                </a:r>
                <a:endParaRPr lang="en-US" sz="1100" dirty="0">
                  <a:latin typeface="Arial"/>
                  <a:cs typeface="Arial"/>
                </a:endParaRPr>
              </a:p>
            </p:txBody>
          </p:sp>
          <p:sp>
            <p:nvSpPr>
              <p:cNvPr id="241" name="TextBox 240"/>
              <p:cNvSpPr txBox="1"/>
              <p:nvPr/>
            </p:nvSpPr>
            <p:spPr>
              <a:xfrm>
                <a:off x="4572000" y="24414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4</a:t>
                </a:r>
                <a:endParaRPr lang="en-US" sz="1100" dirty="0">
                  <a:latin typeface="Arial"/>
                  <a:cs typeface="Arial"/>
                </a:endParaRPr>
              </a:p>
            </p:txBody>
          </p:sp>
          <p:sp>
            <p:nvSpPr>
              <p:cNvPr id="242" name="TextBox 241"/>
              <p:cNvSpPr txBox="1"/>
              <p:nvPr/>
            </p:nvSpPr>
            <p:spPr>
              <a:xfrm>
                <a:off x="4572000" y="27462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2</a:t>
                </a:r>
                <a:endParaRPr lang="en-US" sz="1100" dirty="0">
                  <a:latin typeface="Arial"/>
                  <a:cs typeface="Arial"/>
                </a:endParaRPr>
              </a:p>
            </p:txBody>
          </p:sp>
          <p:sp>
            <p:nvSpPr>
              <p:cNvPr id="243" name="TextBox 242"/>
              <p:cNvSpPr txBox="1"/>
              <p:nvPr/>
            </p:nvSpPr>
            <p:spPr>
              <a:xfrm>
                <a:off x="4572000" y="30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1024</a:t>
                </a:r>
                <a:endParaRPr lang="en-US" sz="1100" dirty="0">
                  <a:latin typeface="Arial"/>
                  <a:cs typeface="Arial"/>
                </a:endParaRPr>
              </a:p>
            </p:txBody>
          </p:sp>
          <p:sp>
            <p:nvSpPr>
              <p:cNvPr id="244" name="TextBox 243"/>
              <p:cNvSpPr txBox="1"/>
              <p:nvPr/>
            </p:nvSpPr>
            <p:spPr>
              <a:xfrm>
                <a:off x="5181600" y="2971800"/>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smtClean="0">
                    <a:latin typeface="Arial"/>
                    <a:cs typeface="Arial"/>
                  </a:rPr>
                  <a:t>16</a:t>
                </a:r>
                <a:endParaRPr lang="en-US" sz="1100" baseline="-25000" dirty="0">
                  <a:latin typeface="Arial"/>
                  <a:cs typeface="Arial"/>
                </a:endParaRPr>
              </a:p>
            </p:txBody>
          </p:sp>
          <p:sp>
            <p:nvSpPr>
              <p:cNvPr id="245" name="TextBox 244"/>
              <p:cNvSpPr txBox="1"/>
              <p:nvPr/>
            </p:nvSpPr>
            <p:spPr>
              <a:xfrm>
                <a:off x="64008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1</a:t>
                </a:r>
                <a:endParaRPr lang="en-US" sz="1100" dirty="0">
                  <a:latin typeface="Arial"/>
                  <a:cs typeface="Arial"/>
                </a:endParaRPr>
              </a:p>
            </p:txBody>
          </p:sp>
          <p:sp>
            <p:nvSpPr>
              <p:cNvPr id="246" name="TextBox 245"/>
              <p:cNvSpPr txBox="1"/>
              <p:nvPr/>
            </p:nvSpPr>
            <p:spPr>
              <a:xfrm>
                <a:off x="67056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2</a:t>
                </a:r>
                <a:endParaRPr lang="en-US" sz="1100" dirty="0">
                  <a:latin typeface="Arial"/>
                  <a:cs typeface="Arial"/>
                </a:endParaRPr>
              </a:p>
            </p:txBody>
          </p:sp>
          <p:sp>
            <p:nvSpPr>
              <p:cNvPr id="247" name="TextBox 246"/>
              <p:cNvSpPr txBox="1"/>
              <p:nvPr/>
            </p:nvSpPr>
            <p:spPr>
              <a:xfrm>
                <a:off x="70104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4</a:t>
                </a:r>
                <a:endParaRPr lang="en-US" sz="1100" dirty="0">
                  <a:latin typeface="Arial"/>
                  <a:cs typeface="Arial"/>
                </a:endParaRPr>
              </a:p>
            </p:txBody>
          </p:sp>
          <p:sp>
            <p:nvSpPr>
              <p:cNvPr id="248" name="TextBox 247"/>
              <p:cNvSpPr txBox="1"/>
              <p:nvPr/>
            </p:nvSpPr>
            <p:spPr>
              <a:xfrm>
                <a:off x="73152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8</a:t>
                </a:r>
                <a:endParaRPr lang="en-US" sz="1100" dirty="0">
                  <a:latin typeface="Arial"/>
                  <a:cs typeface="Arial"/>
                </a:endParaRPr>
              </a:p>
            </p:txBody>
          </p:sp>
          <p:sp>
            <p:nvSpPr>
              <p:cNvPr id="249" name="TextBox 248"/>
              <p:cNvSpPr txBox="1"/>
              <p:nvPr/>
            </p:nvSpPr>
            <p:spPr>
              <a:xfrm>
                <a:off x="76200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16</a:t>
                </a:r>
                <a:endParaRPr lang="en-US" sz="1100" dirty="0">
                  <a:latin typeface="Arial"/>
                  <a:cs typeface="Arial"/>
                </a:endParaRPr>
              </a:p>
            </p:txBody>
          </p:sp>
          <p:sp>
            <p:nvSpPr>
              <p:cNvPr id="250" name="TextBox 249"/>
              <p:cNvSpPr txBox="1"/>
              <p:nvPr/>
            </p:nvSpPr>
            <p:spPr>
              <a:xfrm>
                <a:off x="79248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32</a:t>
                </a:r>
                <a:endParaRPr lang="en-US" sz="1100" dirty="0">
                  <a:latin typeface="Arial"/>
                  <a:cs typeface="Arial"/>
                </a:endParaRPr>
              </a:p>
            </p:txBody>
          </p:sp>
          <p:sp>
            <p:nvSpPr>
              <p:cNvPr id="251" name="TextBox 250"/>
              <p:cNvSpPr txBox="1"/>
              <p:nvPr/>
            </p:nvSpPr>
            <p:spPr>
              <a:xfrm>
                <a:off x="5484812" y="2968752"/>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8</a:t>
                </a:r>
              </a:p>
            </p:txBody>
          </p:sp>
          <p:sp>
            <p:nvSpPr>
              <p:cNvPr id="252" name="TextBox 251"/>
              <p:cNvSpPr txBox="1"/>
              <p:nvPr/>
            </p:nvSpPr>
            <p:spPr>
              <a:xfrm>
                <a:off x="5791200" y="2971800"/>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4</a:t>
                </a:r>
              </a:p>
            </p:txBody>
          </p:sp>
          <p:sp>
            <p:nvSpPr>
              <p:cNvPr id="253" name="TextBox 252"/>
              <p:cNvSpPr txBox="1"/>
              <p:nvPr/>
            </p:nvSpPr>
            <p:spPr>
              <a:xfrm>
                <a:off x="6096000" y="2968752"/>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2</a:t>
                </a:r>
              </a:p>
            </p:txBody>
          </p:sp>
          <p:sp>
            <p:nvSpPr>
              <p:cNvPr id="254" name="TextBox 253"/>
              <p:cNvSpPr txBox="1"/>
              <p:nvPr/>
            </p:nvSpPr>
            <p:spPr>
              <a:xfrm>
                <a:off x="4876800" y="2962656"/>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smtClean="0">
                    <a:latin typeface="Arial"/>
                    <a:cs typeface="Arial"/>
                  </a:rPr>
                  <a:t>32</a:t>
                </a:r>
                <a:endParaRPr lang="en-US" sz="1100" baseline="-25000" dirty="0">
                  <a:latin typeface="Arial"/>
                  <a:cs typeface="Arial"/>
                </a:endParaRPr>
              </a:p>
            </p:txBody>
          </p:sp>
        </p:grpSp>
        <p:grpSp>
          <p:nvGrpSpPr>
            <p:cNvPr id="255" name="Group 327"/>
            <p:cNvGrpSpPr/>
            <p:nvPr/>
          </p:nvGrpSpPr>
          <p:grpSpPr>
            <a:xfrm>
              <a:off x="5456291" y="2932782"/>
              <a:ext cx="3124198" cy="2667000"/>
              <a:chOff x="5105402" y="152400"/>
              <a:chExt cx="3124198" cy="2667000"/>
            </a:xfrm>
          </p:grpSpPr>
          <p:cxnSp>
            <p:nvCxnSpPr>
              <p:cNvPr id="256" name="Straight Connector 255"/>
              <p:cNvCxnSpPr/>
              <p:nvPr/>
            </p:nvCxnSpPr>
            <p:spPr>
              <a:xfrm rot="5400000" flipH="1" flipV="1">
                <a:off x="5105401" y="228601"/>
                <a:ext cx="2590800" cy="2590798"/>
              </a:xfrm>
              <a:prstGeom prst="line">
                <a:avLst/>
              </a:prstGeom>
              <a:ln>
                <a:solidFill>
                  <a:srgbClr val="008000">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57" name="Straight Connector 256"/>
              <p:cNvCxnSpPr/>
              <p:nvPr/>
            </p:nvCxnSpPr>
            <p:spPr>
              <a:xfrm>
                <a:off x="7467600" y="457200"/>
                <a:ext cx="762000" cy="1588"/>
              </a:xfrm>
              <a:prstGeom prst="line">
                <a:avLst/>
              </a:prstGeom>
              <a:ln>
                <a:solidFill>
                  <a:srgbClr val="008000">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58" name="Straight Connector 257"/>
              <p:cNvCxnSpPr/>
              <p:nvPr/>
            </p:nvCxnSpPr>
            <p:spPr>
              <a:xfrm>
                <a:off x="7772400" y="152400"/>
                <a:ext cx="457200" cy="1588"/>
              </a:xfrm>
              <a:prstGeom prst="line">
                <a:avLst/>
              </a:prstGeom>
              <a:ln>
                <a:solidFill>
                  <a:srgbClr val="008000">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59" name="Straight Connector 258"/>
              <p:cNvCxnSpPr/>
              <p:nvPr/>
            </p:nvCxnSpPr>
            <p:spPr>
              <a:xfrm rot="10800000" flipH="1" flipV="1">
                <a:off x="7162800" y="762000"/>
                <a:ext cx="1066800" cy="1588"/>
              </a:xfrm>
              <a:prstGeom prst="line">
                <a:avLst/>
              </a:prstGeom>
              <a:ln>
                <a:solidFill>
                  <a:srgbClr val="008000">
                    <a:alpha val="34000"/>
                  </a:srgbClr>
                </a:solidFill>
              </a:ln>
              <a:effectLst/>
            </p:spPr>
            <p:style>
              <a:lnRef idx="2">
                <a:schemeClr val="accent1"/>
              </a:lnRef>
              <a:fillRef idx="0">
                <a:schemeClr val="accent1"/>
              </a:fillRef>
              <a:effectRef idx="1">
                <a:schemeClr val="accent1"/>
              </a:effectRef>
              <a:fontRef idx="minor">
                <a:schemeClr val="tx1"/>
              </a:fontRef>
            </p:style>
          </p:cxnSp>
        </p:grpSp>
        <p:cxnSp>
          <p:nvCxnSpPr>
            <p:cNvPr id="260" name="Straight Connector 259"/>
            <p:cNvCxnSpPr/>
            <p:nvPr/>
          </p:nvCxnSpPr>
          <p:spPr>
            <a:xfrm rot="5400000" flipH="1" flipV="1">
              <a:off x="1112889" y="3694782"/>
              <a:ext cx="1981200" cy="1981200"/>
            </a:xfrm>
            <a:prstGeom prst="line">
              <a:avLst/>
            </a:prstGeom>
            <a:ln>
              <a:solidFill>
                <a:srgbClr val="0000FF">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61" name="Straight Connector 260"/>
            <p:cNvCxnSpPr/>
            <p:nvPr/>
          </p:nvCxnSpPr>
          <p:spPr>
            <a:xfrm>
              <a:off x="2789289" y="3999582"/>
              <a:ext cx="1219200" cy="1588"/>
            </a:xfrm>
            <a:prstGeom prst="line">
              <a:avLst/>
            </a:prstGeom>
            <a:ln>
              <a:solidFill>
                <a:srgbClr val="0000FF">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62" name="Straight Connector 261"/>
            <p:cNvCxnSpPr/>
            <p:nvPr/>
          </p:nvCxnSpPr>
          <p:spPr>
            <a:xfrm>
              <a:off x="3094089" y="3694782"/>
              <a:ext cx="914400" cy="1588"/>
            </a:xfrm>
            <a:prstGeom prst="line">
              <a:avLst/>
            </a:prstGeom>
            <a:ln>
              <a:solidFill>
                <a:srgbClr val="0000FF">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63" name="Straight Connector 262"/>
            <p:cNvCxnSpPr/>
            <p:nvPr/>
          </p:nvCxnSpPr>
          <p:spPr>
            <a:xfrm>
              <a:off x="2484489" y="4304382"/>
              <a:ext cx="1524000" cy="1588"/>
            </a:xfrm>
            <a:prstGeom prst="line">
              <a:avLst/>
            </a:prstGeom>
            <a:ln>
              <a:solidFill>
                <a:srgbClr val="0000FF">
                  <a:alpha val="34000"/>
                </a:srgbClr>
              </a:solidFill>
            </a:ln>
            <a:effectLst/>
          </p:spPr>
          <p:style>
            <a:lnRef idx="2">
              <a:schemeClr val="accent1"/>
            </a:lnRef>
            <a:fillRef idx="0">
              <a:schemeClr val="accent1"/>
            </a:fillRef>
            <a:effectRef idx="1">
              <a:schemeClr val="accent1"/>
            </a:effectRef>
            <a:fontRef idx="minor">
              <a:schemeClr val="tx1"/>
            </a:fontRef>
          </p:style>
        </p:cxnSp>
        <p:sp>
          <p:nvSpPr>
            <p:cNvPr id="264" name="TextBox 263"/>
            <p:cNvSpPr txBox="1"/>
            <p:nvPr/>
          </p:nvSpPr>
          <p:spPr>
            <a:xfrm>
              <a:off x="3475089" y="3542382"/>
              <a:ext cx="457200" cy="152400"/>
            </a:xfrm>
            <a:prstGeom prst="rect">
              <a:avLst/>
            </a:prstGeom>
            <a:noFill/>
          </p:spPr>
          <p:txBody>
            <a:bodyPr wrap="none" lIns="0" tIns="0" rIns="0" bIns="0" rtlCol="0" anchor="ctr" anchorCtr="0">
              <a:noAutofit/>
            </a:bodyPr>
            <a:lstStyle/>
            <a:p>
              <a:pPr algn="r"/>
              <a:r>
                <a:rPr lang="en-US" sz="700" dirty="0" smtClean="0">
                  <a:solidFill>
                    <a:srgbClr val="0000FF">
                      <a:alpha val="50000"/>
                    </a:srgbClr>
                  </a:solidFill>
                  <a:latin typeface="Arial"/>
                  <a:cs typeface="Arial"/>
                </a:rPr>
                <a:t>single-precision peak</a:t>
              </a:r>
              <a:endParaRPr lang="en-US" sz="700" dirty="0">
                <a:solidFill>
                  <a:srgbClr val="0000FF">
                    <a:alpha val="50000"/>
                  </a:srgbClr>
                </a:solidFill>
                <a:latin typeface="Arial"/>
                <a:cs typeface="Arial"/>
              </a:endParaRPr>
            </a:p>
          </p:txBody>
        </p:sp>
        <p:sp>
          <p:nvSpPr>
            <p:cNvPr id="265" name="TextBox 264"/>
            <p:cNvSpPr txBox="1"/>
            <p:nvPr/>
          </p:nvSpPr>
          <p:spPr>
            <a:xfrm>
              <a:off x="3475089" y="3847182"/>
              <a:ext cx="457200" cy="152400"/>
            </a:xfrm>
            <a:prstGeom prst="rect">
              <a:avLst/>
            </a:prstGeom>
            <a:noFill/>
          </p:spPr>
          <p:txBody>
            <a:bodyPr wrap="none" lIns="0" tIns="0" rIns="0" bIns="0" rtlCol="0" anchor="ctr" anchorCtr="0">
              <a:noAutofit/>
            </a:bodyPr>
            <a:lstStyle/>
            <a:p>
              <a:pPr algn="r"/>
              <a:r>
                <a:rPr lang="en-US" sz="700" dirty="0" smtClean="0">
                  <a:solidFill>
                    <a:srgbClr val="0000FF">
                      <a:alpha val="50000"/>
                    </a:srgbClr>
                  </a:solidFill>
                  <a:latin typeface="Arial"/>
                  <a:cs typeface="Arial"/>
                </a:rPr>
                <a:t>double-precision peak</a:t>
              </a:r>
              <a:endParaRPr lang="en-US" sz="700" dirty="0">
                <a:solidFill>
                  <a:srgbClr val="0000FF">
                    <a:alpha val="50000"/>
                  </a:srgbClr>
                </a:solidFill>
                <a:latin typeface="Arial"/>
                <a:cs typeface="Arial"/>
              </a:endParaRPr>
            </a:p>
          </p:txBody>
        </p:sp>
        <p:sp>
          <p:nvSpPr>
            <p:cNvPr id="266" name="TextBox 265"/>
            <p:cNvSpPr txBox="1"/>
            <p:nvPr/>
          </p:nvSpPr>
          <p:spPr>
            <a:xfrm>
              <a:off x="8047089" y="2780382"/>
              <a:ext cx="457200" cy="152400"/>
            </a:xfrm>
            <a:prstGeom prst="rect">
              <a:avLst/>
            </a:prstGeom>
            <a:noFill/>
          </p:spPr>
          <p:txBody>
            <a:bodyPr wrap="none" lIns="0" tIns="0" rIns="0" bIns="0" rtlCol="0" anchor="ctr" anchorCtr="0">
              <a:noAutofit/>
            </a:bodyPr>
            <a:lstStyle/>
            <a:p>
              <a:pPr algn="r"/>
              <a:r>
                <a:rPr lang="en-US" sz="700" dirty="0" smtClean="0">
                  <a:solidFill>
                    <a:srgbClr val="008000">
                      <a:alpha val="50000"/>
                    </a:srgbClr>
                  </a:solidFill>
                  <a:latin typeface="Arial"/>
                  <a:cs typeface="Arial"/>
                </a:rPr>
                <a:t>single-precision peak</a:t>
              </a:r>
              <a:endParaRPr lang="en-US" sz="700" dirty="0">
                <a:solidFill>
                  <a:srgbClr val="008000">
                    <a:alpha val="50000"/>
                  </a:srgbClr>
                </a:solidFill>
                <a:latin typeface="Arial"/>
                <a:cs typeface="Arial"/>
              </a:endParaRPr>
            </a:p>
          </p:txBody>
        </p:sp>
        <p:sp>
          <p:nvSpPr>
            <p:cNvPr id="267" name="TextBox 266"/>
            <p:cNvSpPr txBox="1"/>
            <p:nvPr/>
          </p:nvSpPr>
          <p:spPr>
            <a:xfrm>
              <a:off x="8047089" y="3085182"/>
              <a:ext cx="457200" cy="152400"/>
            </a:xfrm>
            <a:prstGeom prst="rect">
              <a:avLst/>
            </a:prstGeom>
            <a:noFill/>
          </p:spPr>
          <p:txBody>
            <a:bodyPr wrap="none" lIns="0" tIns="0" rIns="0" bIns="0" rtlCol="0" anchor="ctr" anchorCtr="0">
              <a:noAutofit/>
            </a:bodyPr>
            <a:lstStyle/>
            <a:p>
              <a:pPr algn="r"/>
              <a:r>
                <a:rPr lang="en-US" sz="700" dirty="0" smtClean="0">
                  <a:solidFill>
                    <a:srgbClr val="008000">
                      <a:alpha val="50000"/>
                    </a:srgbClr>
                  </a:solidFill>
                  <a:latin typeface="Arial"/>
                  <a:cs typeface="Arial"/>
                </a:rPr>
                <a:t>double-precision peak</a:t>
              </a:r>
              <a:endParaRPr lang="en-US" sz="700" dirty="0">
                <a:solidFill>
                  <a:srgbClr val="008000">
                    <a:alpha val="50000"/>
                  </a:srgbClr>
                </a:solidFill>
                <a:latin typeface="Arial"/>
                <a:cs typeface="Arial"/>
              </a:endParaRPr>
            </a:p>
          </p:txBody>
        </p:sp>
        <p:sp>
          <p:nvSpPr>
            <p:cNvPr id="268" name="TextBox 267"/>
            <p:cNvSpPr txBox="1"/>
            <p:nvPr/>
          </p:nvSpPr>
          <p:spPr>
            <a:xfrm rot="18900000">
              <a:off x="2103489" y="4228182"/>
              <a:ext cx="457200" cy="152400"/>
            </a:xfrm>
            <a:prstGeom prst="rect">
              <a:avLst/>
            </a:prstGeom>
            <a:noFill/>
          </p:spPr>
          <p:txBody>
            <a:bodyPr wrap="none" lIns="0" tIns="0" rIns="0" bIns="0" rtlCol="0" anchor="ctr" anchorCtr="0">
              <a:noAutofit/>
            </a:bodyPr>
            <a:lstStyle/>
            <a:p>
              <a:pPr algn="ctr"/>
              <a:r>
                <a:rPr lang="en-US" sz="700" dirty="0" smtClean="0">
                  <a:solidFill>
                    <a:srgbClr val="0000FF">
                      <a:alpha val="50000"/>
                    </a:srgbClr>
                  </a:solidFill>
                  <a:latin typeface="Arial"/>
                  <a:cs typeface="Arial"/>
                </a:rPr>
                <a:t>STREAM bandwidth</a:t>
              </a:r>
              <a:endParaRPr lang="en-US" sz="700" dirty="0">
                <a:solidFill>
                  <a:srgbClr val="0000FF">
                    <a:alpha val="50000"/>
                  </a:srgbClr>
                </a:solidFill>
                <a:latin typeface="Arial"/>
                <a:cs typeface="Arial"/>
              </a:endParaRPr>
            </a:p>
          </p:txBody>
        </p:sp>
        <p:sp>
          <p:nvSpPr>
            <p:cNvPr id="269" name="TextBox 268"/>
            <p:cNvSpPr txBox="1"/>
            <p:nvPr/>
          </p:nvSpPr>
          <p:spPr>
            <a:xfrm rot="18900000">
              <a:off x="6510016" y="4088855"/>
              <a:ext cx="457200" cy="152400"/>
            </a:xfrm>
            <a:prstGeom prst="rect">
              <a:avLst/>
            </a:prstGeom>
            <a:noFill/>
          </p:spPr>
          <p:txBody>
            <a:bodyPr wrap="none" lIns="0" tIns="0" rIns="0" bIns="0" rtlCol="0" anchor="ctr" anchorCtr="0">
              <a:noAutofit/>
            </a:bodyPr>
            <a:lstStyle/>
            <a:p>
              <a:pPr algn="ctr"/>
              <a:r>
                <a:rPr lang="en-US" sz="700" dirty="0" smtClean="0">
                  <a:solidFill>
                    <a:srgbClr val="008000">
                      <a:alpha val="50000"/>
                    </a:srgbClr>
                  </a:solidFill>
                  <a:latin typeface="Arial"/>
                  <a:cs typeface="Arial"/>
                </a:rPr>
                <a:t>Device bandwidth</a:t>
              </a:r>
              <a:endParaRPr lang="en-US" sz="700" dirty="0">
                <a:solidFill>
                  <a:srgbClr val="008000">
                    <a:alpha val="50000"/>
                  </a:srgbClr>
                </a:solidFill>
                <a:latin typeface="Arial"/>
                <a:cs typeface="Arial"/>
              </a:endParaRPr>
            </a:p>
          </p:txBody>
        </p:sp>
        <p:sp>
          <p:nvSpPr>
            <p:cNvPr id="270" name="Oval 269"/>
            <p:cNvSpPr/>
            <p:nvPr/>
          </p:nvSpPr>
          <p:spPr>
            <a:xfrm>
              <a:off x="2636889" y="4151982"/>
              <a:ext cx="165473" cy="152400"/>
            </a:xfrm>
            <a:prstGeom prst="ellipse">
              <a:avLst/>
            </a:prstGeom>
            <a:solidFill>
              <a:srgbClr val="FF66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71" name="TextBox 270"/>
            <p:cNvSpPr txBox="1"/>
            <p:nvPr/>
          </p:nvSpPr>
          <p:spPr>
            <a:xfrm>
              <a:off x="2789289" y="4228182"/>
              <a:ext cx="457200" cy="152400"/>
            </a:xfrm>
            <a:prstGeom prst="rect">
              <a:avLst/>
            </a:prstGeom>
            <a:noFill/>
          </p:spPr>
          <p:txBody>
            <a:bodyPr wrap="none" lIns="0" tIns="0" rIns="0" bIns="0" rtlCol="0" anchor="ctr" anchorCtr="0">
              <a:noAutofit/>
            </a:bodyPr>
            <a:lstStyle/>
            <a:p>
              <a:r>
                <a:rPr lang="en-US" sz="700" b="1" dirty="0" smtClean="0">
                  <a:solidFill>
                    <a:srgbClr val="0000FF"/>
                  </a:solidFill>
                  <a:effectLst>
                    <a:glow rad="25400">
                      <a:schemeClr val="bg1">
                        <a:alpha val="75000"/>
                      </a:schemeClr>
                    </a:glow>
                  </a:effectLst>
                  <a:latin typeface="Arial"/>
                  <a:cs typeface="Arial"/>
                </a:rPr>
                <a:t>RTM/wave eqn.</a:t>
              </a:r>
              <a:endParaRPr lang="en-US" sz="700" b="1" dirty="0">
                <a:solidFill>
                  <a:srgbClr val="0000FF"/>
                </a:solidFill>
                <a:effectLst>
                  <a:glow rad="25400">
                    <a:schemeClr val="bg1">
                      <a:alpha val="75000"/>
                    </a:schemeClr>
                  </a:glow>
                </a:effectLst>
                <a:latin typeface="Arial"/>
                <a:cs typeface="Arial"/>
              </a:endParaRPr>
            </a:p>
          </p:txBody>
        </p:sp>
        <p:sp>
          <p:nvSpPr>
            <p:cNvPr id="272" name="Oval 271"/>
            <p:cNvSpPr/>
            <p:nvPr/>
          </p:nvSpPr>
          <p:spPr>
            <a:xfrm>
              <a:off x="7208889" y="3694782"/>
              <a:ext cx="165473" cy="152400"/>
            </a:xfrm>
            <a:prstGeom prst="ellipse">
              <a:avLst/>
            </a:prstGeom>
            <a:solidFill>
              <a:srgbClr val="FF66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73" name="TextBox 272"/>
            <p:cNvSpPr txBox="1"/>
            <p:nvPr/>
          </p:nvSpPr>
          <p:spPr>
            <a:xfrm>
              <a:off x="7361289" y="3770982"/>
              <a:ext cx="457200" cy="152400"/>
            </a:xfrm>
            <a:prstGeom prst="rect">
              <a:avLst/>
            </a:prstGeom>
            <a:noFill/>
          </p:spPr>
          <p:txBody>
            <a:bodyPr wrap="none" lIns="0" tIns="0" rIns="0" bIns="0" rtlCol="0" anchor="ctr" anchorCtr="0">
              <a:noAutofit/>
            </a:bodyPr>
            <a:lstStyle/>
            <a:p>
              <a:r>
                <a:rPr lang="en-US" sz="700" b="1" dirty="0" smtClean="0">
                  <a:solidFill>
                    <a:srgbClr val="008000"/>
                  </a:solidFill>
                  <a:effectLst>
                    <a:glow rad="25400">
                      <a:schemeClr val="bg1">
                        <a:alpha val="75000"/>
                      </a:schemeClr>
                    </a:glow>
                  </a:effectLst>
                  <a:latin typeface="Arial"/>
                  <a:cs typeface="Arial"/>
                </a:rPr>
                <a:t>RTM/wave eqn.</a:t>
              </a:r>
              <a:endParaRPr lang="en-US" sz="700" b="1" dirty="0">
                <a:solidFill>
                  <a:srgbClr val="008000"/>
                </a:solidFill>
                <a:effectLst>
                  <a:glow rad="25400">
                    <a:schemeClr val="bg1">
                      <a:alpha val="75000"/>
                    </a:schemeClr>
                  </a:glow>
                </a:effectLst>
                <a:latin typeface="Arial"/>
                <a:cs typeface="Arial"/>
              </a:endParaRPr>
            </a:p>
          </p:txBody>
        </p:sp>
        <p:sp>
          <p:nvSpPr>
            <p:cNvPr id="274" name="Oval 273"/>
            <p:cNvSpPr/>
            <p:nvPr/>
          </p:nvSpPr>
          <p:spPr>
            <a:xfrm>
              <a:off x="2027289" y="4685382"/>
              <a:ext cx="165473" cy="152400"/>
            </a:xfrm>
            <a:prstGeom prst="ellipse">
              <a:avLst/>
            </a:prstGeom>
            <a:solidFill>
              <a:srgbClr val="D2EA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75" name="TextBox 274"/>
            <p:cNvSpPr txBox="1"/>
            <p:nvPr/>
          </p:nvSpPr>
          <p:spPr>
            <a:xfrm>
              <a:off x="1570089" y="4609182"/>
              <a:ext cx="457200" cy="152400"/>
            </a:xfrm>
            <a:prstGeom prst="rect">
              <a:avLst/>
            </a:prstGeom>
            <a:noFill/>
          </p:spPr>
          <p:txBody>
            <a:bodyPr wrap="none" lIns="0" tIns="0" rIns="0" bIns="0" rtlCol="0" anchor="ctr" anchorCtr="0">
              <a:noAutofit/>
            </a:bodyPr>
            <a:lstStyle/>
            <a:p>
              <a:pPr algn="r"/>
              <a:r>
                <a:rPr lang="en-US" sz="700" b="1" dirty="0" smtClean="0">
                  <a:solidFill>
                    <a:srgbClr val="0000FF"/>
                  </a:solidFill>
                  <a:effectLst>
                    <a:glow rad="25400">
                      <a:schemeClr val="bg1">
                        <a:alpha val="75000"/>
                      </a:schemeClr>
                    </a:glow>
                  </a:effectLst>
                  <a:latin typeface="Arial"/>
                  <a:cs typeface="Arial"/>
                </a:rPr>
                <a:t>7pt Stencil</a:t>
              </a:r>
              <a:endParaRPr lang="en-US" sz="700" b="1" dirty="0">
                <a:solidFill>
                  <a:srgbClr val="0000FF"/>
                </a:solidFill>
                <a:effectLst>
                  <a:glow rad="25400">
                    <a:schemeClr val="bg1">
                      <a:alpha val="75000"/>
                    </a:schemeClr>
                  </a:glow>
                </a:effectLst>
                <a:latin typeface="Arial"/>
                <a:cs typeface="Arial"/>
              </a:endParaRPr>
            </a:p>
          </p:txBody>
        </p:sp>
        <p:sp>
          <p:nvSpPr>
            <p:cNvPr id="276" name="Oval 275"/>
            <p:cNvSpPr/>
            <p:nvPr/>
          </p:nvSpPr>
          <p:spPr>
            <a:xfrm>
              <a:off x="2408289" y="4609182"/>
              <a:ext cx="165473" cy="152400"/>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77" name="TextBox 276"/>
            <p:cNvSpPr txBox="1"/>
            <p:nvPr/>
          </p:nvSpPr>
          <p:spPr>
            <a:xfrm>
              <a:off x="2560689" y="4532982"/>
              <a:ext cx="457200" cy="152400"/>
            </a:xfrm>
            <a:prstGeom prst="rect">
              <a:avLst/>
            </a:prstGeom>
            <a:noFill/>
          </p:spPr>
          <p:txBody>
            <a:bodyPr wrap="none" lIns="0" tIns="0" rIns="0" bIns="0" rtlCol="0" anchor="ctr" anchorCtr="0">
              <a:noAutofit/>
            </a:bodyPr>
            <a:lstStyle/>
            <a:p>
              <a:r>
                <a:rPr lang="en-US" sz="700" b="1" dirty="0" smtClean="0">
                  <a:solidFill>
                    <a:srgbClr val="0000FF"/>
                  </a:solidFill>
                  <a:effectLst>
                    <a:glow rad="25400">
                      <a:schemeClr val="bg1">
                        <a:alpha val="75000"/>
                      </a:schemeClr>
                    </a:glow>
                  </a:effectLst>
                  <a:latin typeface="Arial"/>
                  <a:cs typeface="Arial"/>
                </a:rPr>
                <a:t>27pt Stencil</a:t>
              </a:r>
              <a:endParaRPr lang="en-US" sz="700" b="1" dirty="0">
                <a:solidFill>
                  <a:srgbClr val="0000FF"/>
                </a:solidFill>
                <a:effectLst>
                  <a:glow rad="25400">
                    <a:schemeClr val="bg1">
                      <a:alpha val="75000"/>
                    </a:schemeClr>
                  </a:glow>
                </a:effectLst>
                <a:latin typeface="Arial"/>
                <a:cs typeface="Arial"/>
              </a:endParaRPr>
            </a:p>
          </p:txBody>
        </p:sp>
        <p:sp>
          <p:nvSpPr>
            <p:cNvPr id="278" name="TextBox 277"/>
            <p:cNvSpPr txBox="1"/>
            <p:nvPr/>
          </p:nvSpPr>
          <p:spPr>
            <a:xfrm>
              <a:off x="641208" y="2480625"/>
              <a:ext cx="3452497" cy="331183"/>
            </a:xfrm>
            <a:prstGeom prst="rect">
              <a:avLst/>
            </a:prstGeom>
            <a:solidFill>
              <a:schemeClr val="bg1"/>
            </a:solidFill>
            <a:ln>
              <a:solidFill>
                <a:srgbClr val="000000"/>
              </a:solidFill>
            </a:ln>
            <a:effectLst>
              <a:outerShdw blurRad="50800" dist="38100" dir="2700000">
                <a:srgbClr val="000000">
                  <a:alpha val="43000"/>
                </a:srgbClr>
              </a:outerShdw>
            </a:effectLst>
          </p:spPr>
          <p:txBody>
            <a:bodyPr wrap="none" lIns="0" tIns="0" rIns="0" bIns="0" rtlCol="0" anchor="ctr" anchorCtr="0">
              <a:noAutofit/>
            </a:bodyPr>
            <a:lstStyle/>
            <a:p>
              <a:pPr algn="ctr"/>
              <a:r>
                <a:rPr lang="en-US" sz="2000" dirty="0" smtClean="0">
                  <a:latin typeface="Arial"/>
                  <a:cs typeface="Arial"/>
                </a:rPr>
                <a:t>Xeon X5550 (Nehalem)</a:t>
              </a:r>
              <a:endParaRPr lang="en-US" sz="2000" dirty="0">
                <a:latin typeface="Arial"/>
                <a:cs typeface="Arial"/>
              </a:endParaRPr>
            </a:p>
          </p:txBody>
        </p:sp>
        <p:sp>
          <p:nvSpPr>
            <p:cNvPr id="279" name="TextBox 278"/>
            <p:cNvSpPr txBox="1"/>
            <p:nvPr/>
          </p:nvSpPr>
          <p:spPr>
            <a:xfrm>
              <a:off x="5213208" y="2477577"/>
              <a:ext cx="3452497" cy="331183"/>
            </a:xfrm>
            <a:prstGeom prst="rect">
              <a:avLst/>
            </a:prstGeom>
            <a:solidFill>
              <a:schemeClr val="bg1"/>
            </a:solidFill>
            <a:ln>
              <a:solidFill>
                <a:srgbClr val="000000"/>
              </a:solidFill>
            </a:ln>
            <a:effectLst>
              <a:outerShdw blurRad="50800" dist="38100" dir="2700000">
                <a:srgbClr val="000000">
                  <a:alpha val="43000"/>
                </a:srgbClr>
              </a:outerShdw>
            </a:effectLst>
          </p:spPr>
          <p:txBody>
            <a:bodyPr wrap="none" lIns="0" tIns="0" rIns="0" bIns="0" rtlCol="0" anchor="ctr" anchorCtr="0">
              <a:noAutofit/>
            </a:bodyPr>
            <a:lstStyle/>
            <a:p>
              <a:pPr algn="ctr"/>
              <a:r>
                <a:rPr lang="en-US" sz="2000" dirty="0" smtClean="0">
                  <a:latin typeface="Arial"/>
                  <a:cs typeface="Arial"/>
                </a:rPr>
                <a:t>NVIDIA C2050 (Fermi)</a:t>
              </a:r>
              <a:endParaRPr lang="en-US" sz="2000" dirty="0">
                <a:latin typeface="Arial"/>
                <a:cs typeface="Arial"/>
              </a:endParaRPr>
            </a:p>
          </p:txBody>
        </p:sp>
        <p:sp>
          <p:nvSpPr>
            <p:cNvPr id="280" name="TextBox 279"/>
            <p:cNvSpPr txBox="1"/>
            <p:nvPr/>
          </p:nvSpPr>
          <p:spPr>
            <a:xfrm>
              <a:off x="3251568" y="4125413"/>
              <a:ext cx="680721" cy="178969"/>
            </a:xfrm>
            <a:prstGeom prst="rect">
              <a:avLst/>
            </a:prstGeom>
            <a:noFill/>
          </p:spPr>
          <p:txBody>
            <a:bodyPr wrap="none" lIns="0" tIns="0" rIns="0" bIns="0" rtlCol="0" anchor="ctr" anchorCtr="0">
              <a:noAutofit/>
            </a:bodyPr>
            <a:lstStyle/>
            <a:p>
              <a:pPr algn="r"/>
              <a:r>
                <a:rPr lang="en-US" sz="700" dirty="0" smtClean="0">
                  <a:solidFill>
                    <a:srgbClr val="0000FF">
                      <a:alpha val="50000"/>
                    </a:srgbClr>
                  </a:solidFill>
                  <a:latin typeface="Arial"/>
                  <a:cs typeface="Arial"/>
                </a:rPr>
                <a:t>DP add-only</a:t>
              </a:r>
              <a:endParaRPr lang="en-US" sz="700" dirty="0">
                <a:solidFill>
                  <a:srgbClr val="0000FF">
                    <a:alpha val="50000"/>
                  </a:srgbClr>
                </a:solidFill>
                <a:latin typeface="Arial"/>
                <a:cs typeface="Arial"/>
              </a:endParaRPr>
            </a:p>
          </p:txBody>
        </p:sp>
        <p:sp>
          <p:nvSpPr>
            <p:cNvPr id="281" name="TextBox 280"/>
            <p:cNvSpPr txBox="1"/>
            <p:nvPr/>
          </p:nvSpPr>
          <p:spPr>
            <a:xfrm>
              <a:off x="8047089" y="3389982"/>
              <a:ext cx="457200" cy="152400"/>
            </a:xfrm>
            <a:prstGeom prst="rect">
              <a:avLst/>
            </a:prstGeom>
            <a:noFill/>
          </p:spPr>
          <p:txBody>
            <a:bodyPr wrap="none" lIns="0" tIns="0" rIns="0" bIns="0" rtlCol="0" anchor="ctr" anchorCtr="0">
              <a:noAutofit/>
            </a:bodyPr>
            <a:lstStyle/>
            <a:p>
              <a:pPr algn="r"/>
              <a:r>
                <a:rPr lang="en-US" sz="700" dirty="0" smtClean="0">
                  <a:solidFill>
                    <a:srgbClr val="008000">
                      <a:alpha val="50000"/>
                    </a:srgbClr>
                  </a:solidFill>
                  <a:latin typeface="Arial"/>
                  <a:cs typeface="Arial"/>
                </a:rPr>
                <a:t>DP add-only</a:t>
              </a:r>
              <a:endParaRPr lang="en-US" sz="700" dirty="0">
                <a:solidFill>
                  <a:srgbClr val="008000">
                    <a:alpha val="50000"/>
                  </a:srgbClr>
                </a:solidFill>
                <a:latin typeface="Arial"/>
                <a:cs typeface="Arial"/>
              </a:endParaRPr>
            </a:p>
          </p:txBody>
        </p:sp>
        <p:sp>
          <p:nvSpPr>
            <p:cNvPr id="282" name="Oval 281"/>
            <p:cNvSpPr/>
            <p:nvPr/>
          </p:nvSpPr>
          <p:spPr>
            <a:xfrm>
              <a:off x="1722489" y="49139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3" name="Oval 282"/>
            <p:cNvSpPr/>
            <p:nvPr/>
          </p:nvSpPr>
          <p:spPr>
            <a:xfrm>
              <a:off x="1557016" y="51425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4" name="Oval 283"/>
            <p:cNvSpPr/>
            <p:nvPr/>
          </p:nvSpPr>
          <p:spPr>
            <a:xfrm>
              <a:off x="1404616" y="55997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5" name="Oval 284"/>
            <p:cNvSpPr/>
            <p:nvPr/>
          </p:nvSpPr>
          <p:spPr>
            <a:xfrm rot="17715158">
              <a:off x="1122905" y="5128864"/>
              <a:ext cx="1026432" cy="358386"/>
            </a:xfrm>
            <a:prstGeom prst="ellipse">
              <a:avLst/>
            </a:prstGeom>
            <a:noFill/>
            <a:ln w="12700" cap="flat" cmpd="sng" algn="ctr">
              <a:solidFill>
                <a:srgbClr val="0000FF"/>
              </a:solidFill>
              <a:prstDash val="sysDash"/>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6" name="TextBox 285"/>
            <p:cNvSpPr txBox="1"/>
            <p:nvPr/>
          </p:nvSpPr>
          <p:spPr>
            <a:xfrm>
              <a:off x="1112889" y="5066382"/>
              <a:ext cx="457200" cy="152400"/>
            </a:xfrm>
            <a:prstGeom prst="rect">
              <a:avLst/>
            </a:prstGeom>
            <a:noFill/>
          </p:spPr>
          <p:txBody>
            <a:bodyPr wrap="none" lIns="0" tIns="0" rIns="0" bIns="0" rtlCol="0" anchor="ctr" anchorCtr="0">
              <a:noAutofit/>
            </a:bodyPr>
            <a:lstStyle/>
            <a:p>
              <a:pPr algn="r"/>
              <a:r>
                <a:rPr lang="en-US" sz="700" b="1" dirty="0" err="1" smtClean="0">
                  <a:solidFill>
                    <a:srgbClr val="0000FF"/>
                  </a:solidFill>
                  <a:effectLst>
                    <a:glow rad="25400">
                      <a:schemeClr val="bg1">
                        <a:alpha val="75000"/>
                      </a:schemeClr>
                    </a:glow>
                  </a:effectLst>
                  <a:latin typeface="Arial"/>
                  <a:cs typeface="Arial"/>
                </a:rPr>
                <a:t>SpMV</a:t>
              </a:r>
              <a:endParaRPr lang="en-US" sz="700" b="1" dirty="0">
                <a:solidFill>
                  <a:srgbClr val="0000FF"/>
                </a:solidFill>
                <a:effectLst>
                  <a:glow rad="25400">
                    <a:schemeClr val="bg1">
                      <a:alpha val="75000"/>
                    </a:schemeClr>
                  </a:glow>
                </a:effectLst>
                <a:latin typeface="Arial"/>
                <a:cs typeface="Arial"/>
              </a:endParaRPr>
            </a:p>
          </p:txBody>
        </p:sp>
        <p:sp>
          <p:nvSpPr>
            <p:cNvPr id="287" name="Oval 286"/>
            <p:cNvSpPr/>
            <p:nvPr/>
          </p:nvSpPr>
          <p:spPr>
            <a:xfrm>
              <a:off x="5976616" y="52949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8" name="Oval 287"/>
            <p:cNvSpPr/>
            <p:nvPr/>
          </p:nvSpPr>
          <p:spPr>
            <a:xfrm>
              <a:off x="6129016" y="51425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9" name="Oval 288"/>
            <p:cNvSpPr/>
            <p:nvPr/>
          </p:nvSpPr>
          <p:spPr>
            <a:xfrm>
              <a:off x="6281416" y="47615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0" name="Oval 289"/>
            <p:cNvSpPr/>
            <p:nvPr/>
          </p:nvSpPr>
          <p:spPr>
            <a:xfrm rot="18117381">
              <a:off x="5796304" y="4930763"/>
              <a:ext cx="820103" cy="358386"/>
            </a:xfrm>
            <a:prstGeom prst="ellipse">
              <a:avLst/>
            </a:prstGeom>
            <a:noFill/>
            <a:ln w="12700" cap="flat" cmpd="sng" algn="ctr">
              <a:solidFill>
                <a:srgbClr val="008000"/>
              </a:solidFill>
              <a:prstDash val="sysDash"/>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1" name="TextBox 290"/>
            <p:cNvSpPr txBox="1"/>
            <p:nvPr/>
          </p:nvSpPr>
          <p:spPr>
            <a:xfrm>
              <a:off x="5608689" y="4913982"/>
              <a:ext cx="457200" cy="152400"/>
            </a:xfrm>
            <a:prstGeom prst="rect">
              <a:avLst/>
            </a:prstGeom>
            <a:noFill/>
          </p:spPr>
          <p:txBody>
            <a:bodyPr wrap="none" lIns="0" tIns="0" rIns="0" bIns="0" rtlCol="0" anchor="ctr" anchorCtr="0">
              <a:noAutofit/>
            </a:bodyPr>
            <a:lstStyle/>
            <a:p>
              <a:pPr algn="r"/>
              <a:r>
                <a:rPr lang="en-US" sz="700" b="1" dirty="0" err="1" smtClean="0">
                  <a:solidFill>
                    <a:srgbClr val="008000"/>
                  </a:solidFill>
                  <a:effectLst>
                    <a:glow rad="25400">
                      <a:schemeClr val="bg1">
                        <a:alpha val="75000"/>
                      </a:schemeClr>
                    </a:glow>
                  </a:effectLst>
                  <a:latin typeface="Arial"/>
                  <a:cs typeface="Arial"/>
                </a:rPr>
                <a:t>SpMV</a:t>
              </a:r>
              <a:endParaRPr lang="en-US" sz="700" b="1" dirty="0">
                <a:solidFill>
                  <a:srgbClr val="008000"/>
                </a:solidFill>
                <a:effectLst>
                  <a:glow rad="25400">
                    <a:schemeClr val="bg1">
                      <a:alpha val="75000"/>
                    </a:schemeClr>
                  </a:glow>
                </a:effectLst>
                <a:latin typeface="Arial"/>
                <a:cs typeface="Arial"/>
              </a:endParaRPr>
            </a:p>
          </p:txBody>
        </p:sp>
        <p:sp>
          <p:nvSpPr>
            <p:cNvPr id="292" name="Oval 291"/>
            <p:cNvSpPr/>
            <p:nvPr/>
          </p:nvSpPr>
          <p:spPr>
            <a:xfrm>
              <a:off x="6599289" y="4456782"/>
              <a:ext cx="165473" cy="152400"/>
            </a:xfrm>
            <a:prstGeom prst="ellipse">
              <a:avLst/>
            </a:prstGeom>
            <a:solidFill>
              <a:srgbClr val="D2EA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3" name="TextBox 292"/>
            <p:cNvSpPr txBox="1"/>
            <p:nvPr/>
          </p:nvSpPr>
          <p:spPr>
            <a:xfrm>
              <a:off x="6446889" y="4532982"/>
              <a:ext cx="457200" cy="152400"/>
            </a:xfrm>
            <a:prstGeom prst="rect">
              <a:avLst/>
            </a:prstGeom>
            <a:noFill/>
          </p:spPr>
          <p:txBody>
            <a:bodyPr wrap="none" lIns="0" tIns="0" rIns="0" bIns="0" rtlCol="0" anchor="ctr" anchorCtr="0">
              <a:noAutofit/>
            </a:bodyPr>
            <a:lstStyle/>
            <a:p>
              <a:pPr algn="r"/>
              <a:r>
                <a:rPr lang="en-US" sz="700" b="1" dirty="0" smtClean="0">
                  <a:solidFill>
                    <a:srgbClr val="008000"/>
                  </a:solidFill>
                  <a:effectLst>
                    <a:glow rad="25400">
                      <a:schemeClr val="bg1">
                        <a:alpha val="75000"/>
                      </a:schemeClr>
                    </a:glow>
                  </a:effectLst>
                  <a:latin typeface="Arial"/>
                  <a:cs typeface="Arial"/>
                </a:rPr>
                <a:t>7pt Stencil</a:t>
              </a:r>
              <a:endParaRPr lang="en-US" sz="700" b="1" dirty="0">
                <a:solidFill>
                  <a:srgbClr val="008000"/>
                </a:solidFill>
                <a:effectLst>
                  <a:glow rad="25400">
                    <a:schemeClr val="bg1">
                      <a:alpha val="75000"/>
                    </a:schemeClr>
                  </a:glow>
                </a:effectLst>
                <a:latin typeface="Arial"/>
                <a:cs typeface="Arial"/>
              </a:endParaRPr>
            </a:p>
          </p:txBody>
        </p:sp>
        <p:sp>
          <p:nvSpPr>
            <p:cNvPr id="294" name="Oval 293"/>
            <p:cNvSpPr/>
            <p:nvPr/>
          </p:nvSpPr>
          <p:spPr>
            <a:xfrm>
              <a:off x="6980289" y="4151982"/>
              <a:ext cx="165473" cy="152400"/>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5" name="TextBox 294"/>
            <p:cNvSpPr txBox="1"/>
            <p:nvPr/>
          </p:nvSpPr>
          <p:spPr>
            <a:xfrm>
              <a:off x="7132689" y="4228182"/>
              <a:ext cx="457200" cy="152400"/>
            </a:xfrm>
            <a:prstGeom prst="rect">
              <a:avLst/>
            </a:prstGeom>
            <a:noFill/>
          </p:spPr>
          <p:txBody>
            <a:bodyPr wrap="none" lIns="0" tIns="0" rIns="0" bIns="0" rtlCol="0" anchor="ctr" anchorCtr="0">
              <a:noAutofit/>
            </a:bodyPr>
            <a:lstStyle/>
            <a:p>
              <a:r>
                <a:rPr lang="en-US" sz="700" b="1" dirty="0" smtClean="0">
                  <a:solidFill>
                    <a:srgbClr val="008000"/>
                  </a:solidFill>
                  <a:effectLst>
                    <a:glow rad="25400">
                      <a:schemeClr val="bg1">
                        <a:alpha val="75000"/>
                      </a:schemeClr>
                    </a:glow>
                  </a:effectLst>
                  <a:latin typeface="Arial"/>
                  <a:cs typeface="Arial"/>
                </a:rPr>
                <a:t>27pt Stencil</a:t>
              </a:r>
              <a:endParaRPr lang="en-US" sz="700" b="1" dirty="0">
                <a:solidFill>
                  <a:srgbClr val="008000"/>
                </a:solidFill>
                <a:effectLst>
                  <a:glow rad="25400">
                    <a:schemeClr val="bg1">
                      <a:alpha val="75000"/>
                    </a:schemeClr>
                  </a:glow>
                </a:effectLst>
                <a:latin typeface="Arial"/>
                <a:cs typeface="Arial"/>
              </a:endParaRPr>
            </a:p>
          </p:txBody>
        </p:sp>
        <p:sp>
          <p:nvSpPr>
            <p:cNvPr id="296" name="Rounded Rectangle 295"/>
            <p:cNvSpPr/>
            <p:nvPr/>
          </p:nvSpPr>
          <p:spPr>
            <a:xfrm>
              <a:off x="3551289" y="3999582"/>
              <a:ext cx="457200" cy="152400"/>
            </a:xfrm>
            <a:prstGeom prst="roundRect">
              <a:avLst>
                <a:gd name="adj" fmla="val 50000"/>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7" name="TextBox 296"/>
            <p:cNvSpPr txBox="1"/>
            <p:nvPr/>
          </p:nvSpPr>
          <p:spPr>
            <a:xfrm>
              <a:off x="3856089" y="4075782"/>
              <a:ext cx="457200" cy="152400"/>
            </a:xfrm>
            <a:prstGeom prst="rect">
              <a:avLst/>
            </a:prstGeom>
            <a:noFill/>
          </p:spPr>
          <p:txBody>
            <a:bodyPr wrap="none" lIns="0" tIns="0" rIns="0" bIns="0" rtlCol="0" anchor="ctr" anchorCtr="0">
              <a:noAutofit/>
            </a:bodyPr>
            <a:lstStyle/>
            <a:p>
              <a:pPr algn="r"/>
              <a:r>
                <a:rPr lang="en-US" sz="700" b="1" dirty="0" smtClean="0">
                  <a:solidFill>
                    <a:srgbClr val="0000FF"/>
                  </a:solidFill>
                  <a:effectLst>
                    <a:glow rad="25400">
                      <a:schemeClr val="bg1">
                        <a:alpha val="75000"/>
                      </a:schemeClr>
                    </a:glow>
                  </a:effectLst>
                  <a:latin typeface="Arial"/>
                  <a:cs typeface="Arial"/>
                </a:rPr>
                <a:t>DGEMM</a:t>
              </a:r>
              <a:endParaRPr lang="en-US" sz="700" b="1" dirty="0">
                <a:solidFill>
                  <a:srgbClr val="0000FF"/>
                </a:solidFill>
                <a:effectLst>
                  <a:glow rad="25400">
                    <a:schemeClr val="bg1">
                      <a:alpha val="75000"/>
                    </a:schemeClr>
                  </a:glow>
                </a:effectLst>
                <a:latin typeface="Arial"/>
                <a:cs typeface="Arial"/>
              </a:endParaRPr>
            </a:p>
          </p:txBody>
        </p:sp>
        <p:sp>
          <p:nvSpPr>
            <p:cNvPr id="298" name="Rounded Rectangle 297"/>
            <p:cNvSpPr/>
            <p:nvPr/>
          </p:nvSpPr>
          <p:spPr>
            <a:xfrm>
              <a:off x="7666089" y="3389982"/>
              <a:ext cx="304800" cy="152400"/>
            </a:xfrm>
            <a:prstGeom prst="roundRect">
              <a:avLst>
                <a:gd name="adj" fmla="val 50000"/>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9" name="TextBox 298"/>
            <p:cNvSpPr txBox="1"/>
            <p:nvPr/>
          </p:nvSpPr>
          <p:spPr>
            <a:xfrm>
              <a:off x="7666089" y="3466182"/>
              <a:ext cx="457200" cy="152400"/>
            </a:xfrm>
            <a:prstGeom prst="rect">
              <a:avLst/>
            </a:prstGeom>
            <a:noFill/>
          </p:spPr>
          <p:txBody>
            <a:bodyPr wrap="none" lIns="0" tIns="0" rIns="0" bIns="0" rtlCol="0" anchor="ctr" anchorCtr="0">
              <a:noAutofit/>
            </a:bodyPr>
            <a:lstStyle/>
            <a:p>
              <a:pPr algn="ctr"/>
              <a:r>
                <a:rPr lang="en-US" sz="700" b="1" dirty="0" smtClean="0">
                  <a:solidFill>
                    <a:srgbClr val="008000"/>
                  </a:solidFill>
                  <a:effectLst>
                    <a:glow rad="25400">
                      <a:schemeClr val="bg1">
                        <a:alpha val="75000"/>
                      </a:schemeClr>
                    </a:glow>
                  </a:effectLst>
                  <a:latin typeface="Arial"/>
                  <a:cs typeface="Arial"/>
                </a:rPr>
                <a:t>DGEMM</a:t>
              </a:r>
              <a:endParaRPr lang="en-US" sz="700" b="1" dirty="0">
                <a:solidFill>
                  <a:srgbClr val="008000"/>
                </a:solidFill>
                <a:effectLst>
                  <a:glow rad="25400">
                    <a:schemeClr val="bg1">
                      <a:alpha val="75000"/>
                    </a:schemeClr>
                  </a:glow>
                </a:effectLst>
                <a:latin typeface="Arial"/>
                <a:cs typeface="Arial"/>
              </a:endParaRPr>
            </a:p>
          </p:txBody>
        </p:sp>
        <p:sp>
          <p:nvSpPr>
            <p:cNvPr id="300" name="Rounded Rectangle 299"/>
            <p:cNvSpPr/>
            <p:nvPr/>
          </p:nvSpPr>
          <p:spPr>
            <a:xfrm>
              <a:off x="2255889" y="4837782"/>
              <a:ext cx="457200" cy="152400"/>
            </a:xfrm>
            <a:prstGeom prst="roundRect">
              <a:avLst>
                <a:gd name="adj" fmla="val 50000"/>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301" name="Rounded Rectangle 300"/>
            <p:cNvSpPr/>
            <p:nvPr/>
          </p:nvSpPr>
          <p:spPr>
            <a:xfrm>
              <a:off x="6827889" y="4685382"/>
              <a:ext cx="457200" cy="152400"/>
            </a:xfrm>
            <a:prstGeom prst="roundRect">
              <a:avLst>
                <a:gd name="adj" fmla="val 50000"/>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302" name="Rounded Rectangle 301"/>
            <p:cNvSpPr/>
            <p:nvPr/>
          </p:nvSpPr>
          <p:spPr>
            <a:xfrm>
              <a:off x="1798689" y="5142582"/>
              <a:ext cx="457200" cy="152400"/>
            </a:xfrm>
            <a:prstGeom prst="roundRect">
              <a:avLst>
                <a:gd name="adj" fmla="val 50000"/>
              </a:avLst>
            </a:prstGeom>
            <a:solidFill>
              <a:srgbClr val="6600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303" name="Rounded Rectangle 302"/>
            <p:cNvSpPr/>
            <p:nvPr/>
          </p:nvSpPr>
          <p:spPr>
            <a:xfrm>
              <a:off x="6370689" y="5371182"/>
              <a:ext cx="457200" cy="152400"/>
            </a:xfrm>
            <a:prstGeom prst="roundRect">
              <a:avLst>
                <a:gd name="adj" fmla="val 50000"/>
              </a:avLst>
            </a:prstGeom>
            <a:solidFill>
              <a:srgbClr val="6600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304" name="TextBox 303"/>
            <p:cNvSpPr txBox="1"/>
            <p:nvPr/>
          </p:nvSpPr>
          <p:spPr>
            <a:xfrm>
              <a:off x="2179689" y="5218782"/>
              <a:ext cx="457200" cy="152400"/>
            </a:xfrm>
            <a:prstGeom prst="rect">
              <a:avLst/>
            </a:prstGeom>
            <a:noFill/>
          </p:spPr>
          <p:txBody>
            <a:bodyPr wrap="none" lIns="0" tIns="0" rIns="0" bIns="0" rtlCol="0" anchor="ctr" anchorCtr="0">
              <a:noAutofit/>
            </a:bodyPr>
            <a:lstStyle/>
            <a:p>
              <a:r>
                <a:rPr lang="en-US" sz="700" b="1" dirty="0" smtClean="0">
                  <a:solidFill>
                    <a:srgbClr val="0000FF"/>
                  </a:solidFill>
                  <a:effectLst>
                    <a:glow rad="25400">
                      <a:schemeClr val="bg1">
                        <a:alpha val="75000"/>
                      </a:schemeClr>
                    </a:glow>
                  </a:effectLst>
                  <a:latin typeface="Arial"/>
                  <a:cs typeface="Arial"/>
                </a:rPr>
                <a:t>GTC/</a:t>
              </a:r>
              <a:r>
                <a:rPr lang="en-US" sz="700" b="1" dirty="0" err="1" smtClean="0">
                  <a:solidFill>
                    <a:srgbClr val="0000FF"/>
                  </a:solidFill>
                  <a:effectLst>
                    <a:glow rad="25400">
                      <a:schemeClr val="bg1">
                        <a:alpha val="75000"/>
                      </a:schemeClr>
                    </a:glow>
                  </a:effectLst>
                  <a:latin typeface="Arial"/>
                  <a:cs typeface="Arial"/>
                </a:rPr>
                <a:t>chargei</a:t>
              </a:r>
              <a:endParaRPr lang="en-US" sz="700" b="1" dirty="0">
                <a:solidFill>
                  <a:srgbClr val="0000FF"/>
                </a:solidFill>
                <a:effectLst>
                  <a:glow rad="25400">
                    <a:schemeClr val="bg1">
                      <a:alpha val="75000"/>
                    </a:schemeClr>
                  </a:glow>
                </a:effectLst>
                <a:latin typeface="Arial"/>
                <a:cs typeface="Arial"/>
              </a:endParaRPr>
            </a:p>
          </p:txBody>
        </p:sp>
        <p:sp>
          <p:nvSpPr>
            <p:cNvPr id="305" name="TextBox 304"/>
            <p:cNvSpPr txBox="1"/>
            <p:nvPr/>
          </p:nvSpPr>
          <p:spPr>
            <a:xfrm>
              <a:off x="2636889" y="4913982"/>
              <a:ext cx="457200" cy="152400"/>
            </a:xfrm>
            <a:prstGeom prst="rect">
              <a:avLst/>
            </a:prstGeom>
            <a:noFill/>
          </p:spPr>
          <p:txBody>
            <a:bodyPr wrap="none" lIns="0" tIns="0" rIns="0" bIns="0" rtlCol="0" anchor="ctr" anchorCtr="0">
              <a:noAutofit/>
            </a:bodyPr>
            <a:lstStyle/>
            <a:p>
              <a:r>
                <a:rPr lang="en-US" sz="700" b="1" dirty="0" smtClean="0">
                  <a:solidFill>
                    <a:srgbClr val="0000FF"/>
                  </a:solidFill>
                  <a:effectLst>
                    <a:glow rad="25400">
                      <a:schemeClr val="bg1">
                        <a:alpha val="75000"/>
                      </a:schemeClr>
                    </a:glow>
                  </a:effectLst>
                  <a:latin typeface="Arial"/>
                  <a:cs typeface="Arial"/>
                </a:rPr>
                <a:t>GTC/</a:t>
              </a:r>
              <a:r>
                <a:rPr lang="en-US" sz="700" b="1" dirty="0" err="1" smtClean="0">
                  <a:solidFill>
                    <a:srgbClr val="0000FF"/>
                  </a:solidFill>
                  <a:effectLst>
                    <a:glow rad="25400">
                      <a:schemeClr val="bg1">
                        <a:alpha val="75000"/>
                      </a:schemeClr>
                    </a:glow>
                  </a:effectLst>
                  <a:latin typeface="Arial"/>
                  <a:cs typeface="Arial"/>
                </a:rPr>
                <a:t>pushi</a:t>
              </a:r>
              <a:endParaRPr lang="en-US" sz="700" b="1" dirty="0">
                <a:solidFill>
                  <a:srgbClr val="0000FF"/>
                </a:solidFill>
                <a:effectLst>
                  <a:glow rad="25400">
                    <a:schemeClr val="bg1">
                      <a:alpha val="75000"/>
                    </a:schemeClr>
                  </a:glow>
                </a:effectLst>
                <a:latin typeface="Arial"/>
                <a:cs typeface="Arial"/>
              </a:endParaRPr>
            </a:p>
          </p:txBody>
        </p:sp>
        <p:sp>
          <p:nvSpPr>
            <p:cNvPr id="306" name="TextBox 305"/>
            <p:cNvSpPr txBox="1"/>
            <p:nvPr/>
          </p:nvSpPr>
          <p:spPr>
            <a:xfrm>
              <a:off x="6751689" y="5294982"/>
              <a:ext cx="457200" cy="152400"/>
            </a:xfrm>
            <a:prstGeom prst="rect">
              <a:avLst/>
            </a:prstGeom>
            <a:noFill/>
          </p:spPr>
          <p:txBody>
            <a:bodyPr wrap="none" lIns="0" tIns="0" rIns="0" bIns="0" rtlCol="0" anchor="ctr" anchorCtr="0">
              <a:noAutofit/>
            </a:bodyPr>
            <a:lstStyle/>
            <a:p>
              <a:r>
                <a:rPr lang="en-US" sz="700" b="1" dirty="0" smtClean="0">
                  <a:solidFill>
                    <a:srgbClr val="008000"/>
                  </a:solidFill>
                  <a:effectLst>
                    <a:glow rad="25400">
                      <a:schemeClr val="bg1">
                        <a:alpha val="75000"/>
                      </a:schemeClr>
                    </a:glow>
                  </a:effectLst>
                  <a:latin typeface="Arial"/>
                  <a:cs typeface="Arial"/>
                </a:rPr>
                <a:t>GTC/</a:t>
              </a:r>
              <a:r>
                <a:rPr lang="en-US" sz="700" b="1" dirty="0" err="1" smtClean="0">
                  <a:solidFill>
                    <a:srgbClr val="008000"/>
                  </a:solidFill>
                  <a:effectLst>
                    <a:glow rad="25400">
                      <a:schemeClr val="bg1">
                        <a:alpha val="75000"/>
                      </a:schemeClr>
                    </a:glow>
                  </a:effectLst>
                  <a:latin typeface="Arial"/>
                  <a:cs typeface="Arial"/>
                </a:rPr>
                <a:t>chargei</a:t>
              </a:r>
              <a:endParaRPr lang="en-US" sz="700" b="1" dirty="0">
                <a:solidFill>
                  <a:srgbClr val="008000"/>
                </a:solidFill>
                <a:effectLst>
                  <a:glow rad="25400">
                    <a:schemeClr val="bg1">
                      <a:alpha val="75000"/>
                    </a:schemeClr>
                  </a:glow>
                </a:effectLst>
                <a:latin typeface="Arial"/>
                <a:cs typeface="Arial"/>
              </a:endParaRPr>
            </a:p>
          </p:txBody>
        </p:sp>
        <p:sp>
          <p:nvSpPr>
            <p:cNvPr id="307" name="TextBox 306"/>
            <p:cNvSpPr txBox="1"/>
            <p:nvPr/>
          </p:nvSpPr>
          <p:spPr>
            <a:xfrm>
              <a:off x="7208889" y="4761582"/>
              <a:ext cx="457200" cy="152400"/>
            </a:xfrm>
            <a:prstGeom prst="rect">
              <a:avLst/>
            </a:prstGeom>
            <a:noFill/>
          </p:spPr>
          <p:txBody>
            <a:bodyPr wrap="none" lIns="0" tIns="0" rIns="0" bIns="0" rtlCol="0" anchor="ctr" anchorCtr="0">
              <a:noAutofit/>
            </a:bodyPr>
            <a:lstStyle/>
            <a:p>
              <a:r>
                <a:rPr lang="en-US" sz="700" b="1" dirty="0" smtClean="0">
                  <a:solidFill>
                    <a:srgbClr val="008000"/>
                  </a:solidFill>
                  <a:effectLst>
                    <a:glow rad="25400">
                      <a:schemeClr val="bg1">
                        <a:alpha val="75000"/>
                      </a:schemeClr>
                    </a:glow>
                  </a:effectLst>
                  <a:latin typeface="Arial"/>
                  <a:cs typeface="Arial"/>
                </a:rPr>
                <a:t>GTC/</a:t>
              </a:r>
              <a:r>
                <a:rPr lang="en-US" sz="700" b="1" dirty="0" err="1" smtClean="0">
                  <a:solidFill>
                    <a:srgbClr val="008000"/>
                  </a:solidFill>
                  <a:effectLst>
                    <a:glow rad="25400">
                      <a:schemeClr val="bg1">
                        <a:alpha val="75000"/>
                      </a:schemeClr>
                    </a:glow>
                  </a:effectLst>
                  <a:latin typeface="Arial"/>
                  <a:cs typeface="Arial"/>
                </a:rPr>
                <a:t>pushi</a:t>
              </a:r>
              <a:endParaRPr lang="en-US" sz="700" b="1" dirty="0">
                <a:solidFill>
                  <a:srgbClr val="008000"/>
                </a:solidFill>
                <a:effectLst>
                  <a:glow rad="25400">
                    <a:schemeClr val="bg1">
                      <a:alpha val="75000"/>
                    </a:schemeClr>
                  </a:glow>
                </a:effectLst>
                <a:latin typeface="Arial"/>
                <a:cs typeface="Arial"/>
              </a:endParaRPr>
            </a:p>
          </p:txBody>
        </p:sp>
        <p:sp>
          <p:nvSpPr>
            <p:cNvPr id="309" name="TextBox 308"/>
            <p:cNvSpPr txBox="1"/>
            <p:nvPr/>
          </p:nvSpPr>
          <p:spPr>
            <a:xfrm>
              <a:off x="-101600" y="3956670"/>
              <a:ext cx="984180" cy="382802"/>
            </a:xfrm>
            <a:prstGeom prst="rect">
              <a:avLst/>
            </a:prstGeom>
            <a:noFill/>
            <a:scene3d>
              <a:camera prst="orthographicFront">
                <a:rot lat="0" lon="0" rev="5400000"/>
              </a:camera>
              <a:lightRig rig="threePt" dir="t"/>
            </a:scene3d>
          </p:spPr>
          <p:txBody>
            <a:bodyPr wrap="none" rtlCol="0">
              <a:spAutoFit/>
            </a:bodyPr>
            <a:lstStyle/>
            <a:p>
              <a:r>
                <a:rPr lang="en-US" sz="1600" dirty="0" err="1" smtClean="0"/>
                <a:t>Gflop</a:t>
              </a:r>
              <a:r>
                <a:rPr lang="en-US" sz="1600" dirty="0" smtClean="0"/>
                <a:t>/s</a:t>
              </a:r>
              <a:endParaRPr lang="en-US" sz="1600" dirty="0"/>
            </a:p>
          </p:txBody>
        </p:sp>
        <p:sp>
          <p:nvSpPr>
            <p:cNvPr id="310" name="TextBox 309"/>
            <p:cNvSpPr txBox="1"/>
            <p:nvPr/>
          </p:nvSpPr>
          <p:spPr>
            <a:xfrm>
              <a:off x="685800" y="5950570"/>
              <a:ext cx="3296165" cy="348003"/>
            </a:xfrm>
            <a:prstGeom prst="rect">
              <a:avLst/>
            </a:prstGeom>
            <a:noFill/>
          </p:spPr>
          <p:txBody>
            <a:bodyPr wrap="none" rtlCol="0">
              <a:spAutoFit/>
            </a:bodyPr>
            <a:lstStyle/>
            <a:p>
              <a:r>
                <a:rPr lang="en-US" sz="1400" dirty="0" smtClean="0"/>
                <a:t>Algorithmic intensity: Flops/Word</a:t>
              </a:r>
              <a:endParaRPr lang="en-US" sz="1400" dirty="0"/>
            </a:p>
          </p:txBody>
        </p:sp>
        <p:sp>
          <p:nvSpPr>
            <p:cNvPr id="311" name="TextBox 310"/>
            <p:cNvSpPr txBox="1"/>
            <p:nvPr/>
          </p:nvSpPr>
          <p:spPr>
            <a:xfrm>
              <a:off x="5295900" y="5950570"/>
              <a:ext cx="3296165" cy="348003"/>
            </a:xfrm>
            <a:prstGeom prst="rect">
              <a:avLst/>
            </a:prstGeom>
            <a:noFill/>
          </p:spPr>
          <p:txBody>
            <a:bodyPr wrap="none" rtlCol="0">
              <a:spAutoFit/>
            </a:bodyPr>
            <a:lstStyle/>
            <a:p>
              <a:r>
                <a:rPr lang="en-US" sz="1400" dirty="0" smtClean="0"/>
                <a:t>Algorithmic intensity: Flops/Word</a:t>
              </a:r>
              <a:endParaRPr lang="en-US" sz="1400" dirty="0"/>
            </a:p>
          </p:txBody>
        </p:sp>
        <p:sp>
          <p:nvSpPr>
            <p:cNvPr id="312" name="TextBox 311"/>
            <p:cNvSpPr txBox="1"/>
            <p:nvPr/>
          </p:nvSpPr>
          <p:spPr>
            <a:xfrm>
              <a:off x="4495800" y="3931270"/>
              <a:ext cx="984180" cy="382802"/>
            </a:xfrm>
            <a:prstGeom prst="rect">
              <a:avLst/>
            </a:prstGeom>
            <a:noFill/>
            <a:scene3d>
              <a:camera prst="orthographicFront">
                <a:rot lat="0" lon="0" rev="5400000"/>
              </a:camera>
              <a:lightRig rig="threePt" dir="t"/>
            </a:scene3d>
          </p:spPr>
          <p:txBody>
            <a:bodyPr wrap="none" rtlCol="0">
              <a:spAutoFit/>
            </a:bodyPr>
            <a:lstStyle/>
            <a:p>
              <a:r>
                <a:rPr lang="en-US" sz="1600" dirty="0" err="1" smtClean="0"/>
                <a:t>Gflop</a:t>
              </a:r>
              <a:r>
                <a:rPr lang="en-US" sz="1600" dirty="0" smtClean="0"/>
                <a:t>/s</a:t>
              </a:r>
              <a:endParaRPr lang="en-US" sz="1600" dirty="0"/>
            </a:p>
          </p:txBody>
        </p:sp>
      </p:grpSp>
      <p:sp>
        <p:nvSpPr>
          <p:cNvPr id="21513" name="Slide Number Placeholder 21512"/>
          <p:cNvSpPr>
            <a:spLocks noGrp="1"/>
          </p:cNvSpPr>
          <p:nvPr>
            <p:ph type="sldNum" sz="quarter" idx="4294967295"/>
          </p:nvPr>
        </p:nvSpPr>
        <p:spPr>
          <a:xfrm>
            <a:off x="8458200" y="6375400"/>
            <a:ext cx="495300" cy="254000"/>
          </a:xfrm>
          <a:prstGeom prst="rect">
            <a:avLst/>
          </a:prstGeom>
        </p:spPr>
        <p:txBody>
          <a:bodyPr/>
          <a:lstStyle/>
          <a:p>
            <a:pPr>
              <a:defRPr/>
            </a:pPr>
            <a:fld id="{87A5EC17-5166-B041-A83C-F216E1F49AF0}" type="slidenum">
              <a:rPr lang="en-US" smtClean="0"/>
              <a:pPr>
                <a:defRPr/>
              </a:pPr>
              <a:t>41</a:t>
            </a:fld>
            <a:endParaRPr lang="en-US" dirty="0"/>
          </a:p>
        </p:txBody>
      </p:sp>
      <p:sp>
        <p:nvSpPr>
          <p:cNvPr id="8" name="TextBox 7"/>
          <p:cNvSpPr txBox="1"/>
          <p:nvPr/>
        </p:nvSpPr>
        <p:spPr>
          <a:xfrm>
            <a:off x="4533197" y="1905000"/>
            <a:ext cx="3465938" cy="400110"/>
          </a:xfrm>
          <a:prstGeom prst="rect">
            <a:avLst/>
          </a:prstGeom>
          <a:noFill/>
        </p:spPr>
        <p:txBody>
          <a:bodyPr wrap="none" rtlCol="0">
            <a:spAutoFit/>
          </a:bodyPr>
          <a:lstStyle/>
          <a:p>
            <a:r>
              <a:rPr lang="en-US" sz="2000" dirty="0" err="1" smtClean="0">
                <a:solidFill>
                  <a:srgbClr val="FF0000"/>
                </a:solidFill>
              </a:rPr>
              <a:t>Autotuning</a:t>
            </a:r>
            <a:r>
              <a:rPr lang="en-US" sz="2000" dirty="0" smtClean="0">
                <a:solidFill>
                  <a:srgbClr val="FF0000"/>
                </a:solidFill>
              </a:rPr>
              <a:t> avoids this problem</a:t>
            </a:r>
            <a:endParaRPr lang="en-US" sz="2000" dirty="0">
              <a:solidFill>
                <a:srgbClr val="FF0000"/>
              </a:solidFill>
            </a:endParaRPr>
          </a:p>
        </p:txBody>
      </p:sp>
      <p:sp>
        <p:nvSpPr>
          <p:cNvPr id="315" name="TextBox 314"/>
          <p:cNvSpPr txBox="1"/>
          <p:nvPr/>
        </p:nvSpPr>
        <p:spPr>
          <a:xfrm>
            <a:off x="4499240" y="1524000"/>
            <a:ext cx="4492360" cy="400110"/>
          </a:xfrm>
          <a:prstGeom prst="rect">
            <a:avLst/>
          </a:prstGeom>
          <a:noFill/>
        </p:spPr>
        <p:txBody>
          <a:bodyPr wrap="none" rtlCol="0">
            <a:spAutoFit/>
          </a:bodyPr>
          <a:lstStyle/>
          <a:p>
            <a:r>
              <a:rPr lang="en-US" sz="2000" dirty="0" smtClean="0">
                <a:solidFill>
                  <a:srgbClr val="FF0000"/>
                </a:solidFill>
              </a:rPr>
              <a:t>Domain-Specific Languages help with this</a:t>
            </a:r>
            <a:endParaRPr lang="en-US" sz="2000" dirty="0">
              <a:solidFill>
                <a:srgbClr val="FF0000"/>
              </a:solidFill>
            </a:endParaRPr>
          </a:p>
        </p:txBody>
      </p:sp>
      <p:sp>
        <p:nvSpPr>
          <p:cNvPr id="9" name="TextBox 8"/>
          <p:cNvSpPr txBox="1"/>
          <p:nvPr/>
        </p:nvSpPr>
        <p:spPr>
          <a:xfrm>
            <a:off x="762000" y="1905000"/>
            <a:ext cx="389850" cy="369332"/>
          </a:xfrm>
          <a:prstGeom prst="rect">
            <a:avLst/>
          </a:prstGeom>
          <a:solidFill>
            <a:schemeClr val="bg1"/>
          </a:solidFill>
        </p:spPr>
        <p:txBody>
          <a:bodyPr wrap="none" rtlCol="0">
            <a:spAutoFit/>
          </a:bodyPr>
          <a:lstStyle/>
          <a:p>
            <a:r>
              <a:rPr lang="en-US" dirty="0" smtClean="0">
                <a:solidFill>
                  <a:srgbClr val="FF0000"/>
                </a:solidFill>
                <a:latin typeface="Zapf Dingbats"/>
                <a:ea typeface="Zapf Dingbats"/>
                <a:cs typeface="Zapf Dingbats"/>
                <a:sym typeface="Zapf Dingbats"/>
              </a:rPr>
              <a:t>✔</a:t>
            </a:r>
            <a:endParaRPr lang="en-US" dirty="0">
              <a:solidFill>
                <a:srgbClr val="FF0000"/>
              </a:solidFill>
            </a:endParaRPr>
          </a:p>
        </p:txBody>
      </p:sp>
    </p:spTree>
    <p:extLst>
      <p:ext uri="{BB962C8B-B14F-4D97-AF65-F5344CB8AC3E}">
        <p14:creationId xmlns:p14="http://schemas.microsoft.com/office/powerpoint/2010/main" val="5511303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5" grpId="0"/>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Libraries vs. DSLs (domain-specific languages)</a:t>
            </a:r>
            <a:endParaRPr lang="en-US" dirty="0"/>
          </a:p>
        </p:txBody>
      </p:sp>
      <p:sp>
        <p:nvSpPr>
          <p:cNvPr id="4" name="Slide Number Placeholder 3"/>
          <p:cNvSpPr>
            <a:spLocks noGrp="1"/>
          </p:cNvSpPr>
          <p:nvPr>
            <p:ph type="sldNum" sz="quarter" idx="11"/>
          </p:nvPr>
        </p:nvSpPr>
        <p:spPr/>
        <p:txBody>
          <a:bodyPr/>
          <a:lstStyle/>
          <a:p>
            <a:fld id="{8F7F0FD8-C4D8-4FC8-ACE5-C8022F3C3BAB}" type="slidenum">
              <a:rPr lang="en-US" smtClean="0"/>
              <a:pPr/>
              <a:t>42</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46469914"/>
              </p:ext>
            </p:extLst>
          </p:nvPr>
        </p:nvGraphicFramePr>
        <p:xfrm>
          <a:off x="228600" y="1295400"/>
          <a:ext cx="4648200" cy="43449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305760390"/>
              </p:ext>
            </p:extLst>
          </p:nvPr>
        </p:nvGraphicFramePr>
        <p:xfrm>
          <a:off x="4876800" y="1676401"/>
          <a:ext cx="3886200" cy="3518262"/>
        </p:xfrm>
        <a:graphic>
          <a:graphicData uri="http://schemas.openxmlformats.org/drawingml/2006/table">
            <a:tbl>
              <a:tblPr firstRow="1" bandRow="1">
                <a:tableStyleId>{3B4B98B0-60AC-42C2-AFA5-B58CD77FA1E5}</a:tableStyleId>
              </a:tblPr>
              <a:tblGrid>
                <a:gridCol w="2615712"/>
                <a:gridCol w="1270488"/>
              </a:tblGrid>
              <a:tr h="479697">
                <a:tc>
                  <a:txBody>
                    <a:bodyPr/>
                    <a:lstStyle/>
                    <a:p>
                      <a:r>
                        <a:rPr lang="en-US" dirty="0" smtClean="0"/>
                        <a:t>Dense Linear</a:t>
                      </a:r>
                      <a:r>
                        <a:rPr lang="en-US" baseline="0" dirty="0" smtClean="0"/>
                        <a:t> Algebra</a:t>
                      </a:r>
                      <a:endParaRPr lang="en-US" dirty="0"/>
                    </a:p>
                  </a:txBody>
                  <a:tcPr/>
                </a:tc>
                <a:tc>
                  <a:txBody>
                    <a:bodyPr/>
                    <a:lstStyle/>
                    <a:p>
                      <a:r>
                        <a:rPr lang="en-US" dirty="0" smtClean="0"/>
                        <a:t>Atlas</a:t>
                      </a:r>
                      <a:endParaRPr lang="en-US" dirty="0"/>
                    </a:p>
                  </a:txBody>
                  <a:tcPr/>
                </a:tc>
              </a:tr>
              <a:tr h="479697">
                <a:tc>
                  <a:txBody>
                    <a:bodyPr/>
                    <a:lstStyle/>
                    <a:p>
                      <a:r>
                        <a:rPr lang="en-US" dirty="0" smtClean="0"/>
                        <a:t>Spectral Algorithms</a:t>
                      </a:r>
                      <a:endParaRPr lang="en-US" dirty="0"/>
                    </a:p>
                  </a:txBody>
                  <a:tcPr/>
                </a:tc>
                <a:tc>
                  <a:txBody>
                    <a:bodyPr/>
                    <a:lstStyle/>
                    <a:p>
                      <a:r>
                        <a:rPr lang="en-US" dirty="0" smtClean="0"/>
                        <a:t>FFTW, Spiral</a:t>
                      </a:r>
                      <a:endParaRPr lang="en-US" dirty="0"/>
                    </a:p>
                  </a:txBody>
                  <a:tcPr/>
                </a:tc>
              </a:tr>
              <a:tr h="479697">
                <a:tc>
                  <a:txBody>
                    <a:bodyPr/>
                    <a:lstStyle/>
                    <a:p>
                      <a:r>
                        <a:rPr lang="en-US" dirty="0" smtClean="0"/>
                        <a:t>Sparse Linear</a:t>
                      </a:r>
                      <a:r>
                        <a:rPr lang="en-US" baseline="0" dirty="0" smtClean="0"/>
                        <a:t> Algebra</a:t>
                      </a:r>
                      <a:endParaRPr lang="en-US" dirty="0"/>
                    </a:p>
                  </a:txBody>
                  <a:tcPr/>
                </a:tc>
                <a:tc>
                  <a:txBody>
                    <a:bodyPr/>
                    <a:lstStyle/>
                    <a:p>
                      <a:r>
                        <a:rPr lang="en-US" dirty="0" smtClean="0"/>
                        <a:t>OSKI</a:t>
                      </a:r>
                      <a:endParaRPr lang="en-US" dirty="0"/>
                    </a:p>
                  </a:txBody>
                  <a:tcPr/>
                </a:tc>
              </a:tr>
              <a:tr h="479697">
                <a:tc>
                  <a:txBody>
                    <a:bodyPr/>
                    <a:lstStyle/>
                    <a:p>
                      <a:r>
                        <a:rPr lang="en-US" dirty="0" smtClean="0"/>
                        <a:t>Structured</a:t>
                      </a:r>
                      <a:r>
                        <a:rPr lang="en-US" baseline="0" dirty="0" smtClean="0"/>
                        <a:t> Grids</a:t>
                      </a:r>
                    </a:p>
                  </a:txBody>
                  <a:tcPr/>
                </a:tc>
                <a:tc>
                  <a:txBody>
                    <a:bodyPr/>
                    <a:lstStyle/>
                    <a:p>
                      <a:r>
                        <a:rPr lang="en-US" dirty="0" smtClean="0"/>
                        <a:t>TBD</a:t>
                      </a:r>
                      <a:endParaRPr lang="en-US" dirty="0"/>
                    </a:p>
                  </a:txBody>
                  <a:tcPr/>
                </a:tc>
              </a:tr>
              <a:tr h="479697">
                <a:tc>
                  <a:txBody>
                    <a:bodyPr/>
                    <a:lstStyle/>
                    <a:p>
                      <a:r>
                        <a:rPr lang="en-US" dirty="0" smtClean="0"/>
                        <a:t>Unstructured Grids</a:t>
                      </a:r>
                      <a:endParaRPr lang="en-US" baseline="0" dirty="0" smtClean="0"/>
                    </a:p>
                  </a:txBody>
                  <a:tcPr/>
                </a:tc>
                <a:tc>
                  <a:txBody>
                    <a:bodyPr/>
                    <a:lstStyle/>
                    <a:p>
                      <a:endParaRPr lang="en-US" dirty="0"/>
                    </a:p>
                  </a:txBody>
                  <a:tcPr/>
                </a:tc>
              </a:tr>
              <a:tr h="479697">
                <a:tc>
                  <a:txBody>
                    <a:bodyPr/>
                    <a:lstStyle/>
                    <a:p>
                      <a:r>
                        <a:rPr lang="en-US" dirty="0" smtClean="0"/>
                        <a:t>Particle Methods</a:t>
                      </a:r>
                      <a:endParaRPr lang="en-US" dirty="0"/>
                    </a:p>
                  </a:txBody>
                  <a:tcPr/>
                </a:tc>
                <a:tc>
                  <a:txBody>
                    <a:bodyPr/>
                    <a:lstStyle/>
                    <a:p>
                      <a:endParaRPr lang="en-US"/>
                    </a:p>
                  </a:txBody>
                  <a:tcPr/>
                </a:tc>
              </a:tr>
              <a:tr h="479697">
                <a:tc>
                  <a:txBody>
                    <a:bodyPr/>
                    <a:lstStyle/>
                    <a:p>
                      <a:r>
                        <a:rPr lang="en-US" dirty="0" smtClean="0"/>
                        <a:t>Monte Carlo</a:t>
                      </a:r>
                      <a:endParaRPr lang="en-US" dirty="0"/>
                    </a:p>
                  </a:txBody>
                  <a:tcPr/>
                </a:tc>
                <a:tc>
                  <a:txBody>
                    <a:bodyPr/>
                    <a:lstStyle/>
                    <a:p>
                      <a:endParaRPr lang="en-US" dirty="0"/>
                    </a:p>
                  </a:txBody>
                  <a:tcPr/>
                </a:tc>
              </a:tr>
            </a:tbl>
          </a:graphicData>
        </a:graphic>
      </p:graphicFrame>
      <p:sp>
        <p:nvSpPr>
          <p:cNvPr id="8" name="TextBox 7"/>
          <p:cNvSpPr txBox="1"/>
          <p:nvPr/>
        </p:nvSpPr>
        <p:spPr>
          <a:xfrm>
            <a:off x="685800" y="990600"/>
            <a:ext cx="3955304" cy="369332"/>
          </a:xfrm>
          <a:prstGeom prst="rect">
            <a:avLst/>
          </a:prstGeom>
          <a:noFill/>
        </p:spPr>
        <p:txBody>
          <a:bodyPr wrap="none" rtlCol="0">
            <a:spAutoFit/>
          </a:bodyPr>
          <a:lstStyle/>
          <a:p>
            <a:r>
              <a:rPr lang="en-US" dirty="0" smtClean="0"/>
              <a:t>NERSC survey: what motifs do they use?</a:t>
            </a:r>
            <a:endParaRPr lang="en-US" dirty="0"/>
          </a:p>
        </p:txBody>
      </p:sp>
      <p:sp>
        <p:nvSpPr>
          <p:cNvPr id="9" name="TextBox 8"/>
          <p:cNvSpPr txBox="1"/>
          <p:nvPr/>
        </p:nvSpPr>
        <p:spPr>
          <a:xfrm>
            <a:off x="4953000" y="1002268"/>
            <a:ext cx="3516858" cy="369332"/>
          </a:xfrm>
          <a:prstGeom prst="rect">
            <a:avLst/>
          </a:prstGeom>
          <a:noFill/>
        </p:spPr>
        <p:txBody>
          <a:bodyPr wrap="none" rtlCol="0">
            <a:spAutoFit/>
          </a:bodyPr>
          <a:lstStyle/>
          <a:p>
            <a:r>
              <a:rPr lang="en-US" dirty="0" smtClean="0"/>
              <a:t>What code generators do we have?</a:t>
            </a:r>
            <a:endParaRPr lang="en-US" dirty="0"/>
          </a:p>
        </p:txBody>
      </p:sp>
      <p:sp>
        <p:nvSpPr>
          <p:cNvPr id="10" name="TextBox 9"/>
          <p:cNvSpPr txBox="1"/>
          <p:nvPr/>
        </p:nvSpPr>
        <p:spPr>
          <a:xfrm>
            <a:off x="228600" y="4919246"/>
            <a:ext cx="1297150" cy="338554"/>
          </a:xfrm>
          <a:prstGeom prst="rect">
            <a:avLst/>
          </a:prstGeom>
          <a:noFill/>
        </p:spPr>
        <p:txBody>
          <a:bodyPr wrap="none" rtlCol="0">
            <a:spAutoFit/>
          </a:bodyPr>
          <a:lstStyle/>
          <a:p>
            <a:r>
              <a:rPr lang="en-US" sz="1600" dirty="0" smtClean="0"/>
              <a:t>Unstructured</a:t>
            </a:r>
            <a:endParaRPr lang="en-US" sz="1600" dirty="0"/>
          </a:p>
        </p:txBody>
      </p:sp>
      <p:sp>
        <p:nvSpPr>
          <p:cNvPr id="11" name="Rounded Rectangle 10"/>
          <p:cNvSpPr/>
          <p:nvPr/>
        </p:nvSpPr>
        <p:spPr>
          <a:xfrm>
            <a:off x="4724400" y="3276600"/>
            <a:ext cx="4191000" cy="533400"/>
          </a:xfrm>
          <a:prstGeom prst="roundRect">
            <a:avLst/>
          </a:prstGeom>
          <a:noFill/>
          <a:ln w="28575"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360342" y="5640388"/>
            <a:ext cx="8359079" cy="461665"/>
          </a:xfrm>
          <a:prstGeom prst="rect">
            <a:avLst/>
          </a:prstGeom>
          <a:noFill/>
        </p:spPr>
        <p:txBody>
          <a:bodyPr wrap="none" rtlCol="0">
            <a:spAutoFit/>
          </a:bodyPr>
          <a:lstStyle/>
          <a:p>
            <a:r>
              <a:rPr lang="en-US" sz="2400" dirty="0" smtClean="0"/>
              <a:t>Stencils are both the most important motifs and a gap in our tools</a:t>
            </a:r>
            <a:endParaRPr lang="en-US" sz="2400" dirty="0"/>
          </a:p>
        </p:txBody>
      </p:sp>
    </p:spTree>
    <p:extLst>
      <p:ext uri="{BB962C8B-B14F-4D97-AF65-F5344CB8AC3E}">
        <p14:creationId xmlns:p14="http://schemas.microsoft.com/office/powerpoint/2010/main" val="15071434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914400"/>
            <a:ext cx="5029200" cy="5259388"/>
          </a:xfrm>
        </p:spPr>
        <p:txBody>
          <a:bodyPr>
            <a:normAutofit lnSpcReduction="10000"/>
          </a:bodyPr>
          <a:lstStyle/>
          <a:p>
            <a:pPr marL="0" indent="0">
              <a:buNone/>
              <a:defRPr/>
            </a:pPr>
            <a:r>
              <a:rPr lang="en-US" dirty="0"/>
              <a:t>Developed for Image </a:t>
            </a:r>
            <a:r>
              <a:rPr lang="en-US" dirty="0" smtClean="0"/>
              <a:t>Processing</a:t>
            </a:r>
            <a:endParaRPr lang="en-US" dirty="0"/>
          </a:p>
          <a:p>
            <a:pPr lvl="1">
              <a:defRPr/>
            </a:pPr>
            <a:endParaRPr lang="en-US" dirty="0" smtClean="0"/>
          </a:p>
          <a:p>
            <a:pPr lvl="1">
              <a:defRPr/>
            </a:pPr>
            <a:endParaRPr lang="en-US" dirty="0"/>
          </a:p>
          <a:p>
            <a:pPr lvl="1">
              <a:defRPr/>
            </a:pPr>
            <a:r>
              <a:rPr lang="en-US" sz="2000" dirty="0" smtClean="0"/>
              <a:t>10</a:t>
            </a:r>
            <a:r>
              <a:rPr lang="en-US" sz="2000" dirty="0"/>
              <a:t>+ FTEs developing </a:t>
            </a:r>
            <a:r>
              <a:rPr lang="en-US" sz="2000" dirty="0" smtClean="0"/>
              <a:t>Halide</a:t>
            </a:r>
            <a:endParaRPr lang="en-US" sz="2000" dirty="0"/>
          </a:p>
          <a:p>
            <a:pPr lvl="1">
              <a:defRPr/>
            </a:pPr>
            <a:r>
              <a:rPr lang="en-US" sz="2000" dirty="0" smtClean="0"/>
              <a:t>50</a:t>
            </a:r>
            <a:r>
              <a:rPr lang="en-US" sz="2000" dirty="0"/>
              <a:t>+ FTEs </a:t>
            </a:r>
            <a:r>
              <a:rPr lang="en-US" sz="2000" dirty="0" smtClean="0"/>
              <a:t>use it; </a:t>
            </a:r>
            <a:r>
              <a:rPr lang="en-US" sz="2000" dirty="0"/>
              <a:t>&gt; 20 </a:t>
            </a:r>
            <a:r>
              <a:rPr lang="en-US" sz="2000" dirty="0" err="1"/>
              <a:t>kLOC</a:t>
            </a:r>
            <a:r>
              <a:rPr lang="en-US" sz="2000" dirty="0"/>
              <a:t> </a:t>
            </a:r>
          </a:p>
          <a:p>
            <a:pPr marL="0" indent="0">
              <a:buNone/>
            </a:pPr>
            <a:r>
              <a:rPr lang="en-US" dirty="0" smtClean="0"/>
              <a:t>HPGMG (</a:t>
            </a:r>
            <a:r>
              <a:rPr lang="en-US" dirty="0" err="1" smtClean="0"/>
              <a:t>Multigrid</a:t>
            </a:r>
            <a:r>
              <a:rPr lang="en-US" dirty="0" smtClean="0"/>
              <a:t> on Halide)</a:t>
            </a:r>
          </a:p>
          <a:p>
            <a:r>
              <a:rPr lang="en-US" sz="2000" dirty="0" smtClean="0"/>
              <a:t>Halide Algorithm by domain </a:t>
            </a:r>
            <a:r>
              <a:rPr lang="en-US" sz="2000" dirty="0"/>
              <a:t>expert</a:t>
            </a:r>
          </a:p>
          <a:p>
            <a:pPr lvl="2">
              <a:spcBef>
                <a:spcPts val="300"/>
              </a:spcBef>
            </a:pPr>
            <a:endParaRPr lang="en-US" sz="1300" dirty="0"/>
          </a:p>
          <a:p>
            <a:pPr lvl="2">
              <a:spcBef>
                <a:spcPts val="300"/>
              </a:spcBef>
            </a:pPr>
            <a:endParaRPr lang="en-US" sz="1300" dirty="0"/>
          </a:p>
          <a:p>
            <a:pPr marL="457200" lvl="1" indent="0">
              <a:buNone/>
            </a:pPr>
            <a:endParaRPr lang="en-US" sz="1600" dirty="0" smtClean="0"/>
          </a:p>
          <a:p>
            <a:pPr marL="457200" lvl="1" indent="0">
              <a:buNone/>
            </a:pPr>
            <a:endParaRPr lang="en-US" sz="1600" dirty="0" smtClean="0"/>
          </a:p>
          <a:p>
            <a:pPr marL="457200" lvl="1" indent="0">
              <a:buNone/>
            </a:pPr>
            <a:endParaRPr lang="en-US" sz="1600" dirty="0" smtClean="0"/>
          </a:p>
          <a:p>
            <a:r>
              <a:rPr lang="en-US" sz="2000" dirty="0" smtClean="0"/>
              <a:t>Halide Schedule either</a:t>
            </a:r>
          </a:p>
          <a:p>
            <a:pPr lvl="1"/>
            <a:r>
              <a:rPr lang="en-US" sz="1550" dirty="0"/>
              <a:t>A</a:t>
            </a:r>
            <a:r>
              <a:rPr lang="en-US" sz="1550" dirty="0" smtClean="0"/>
              <a:t>uto-generated by autotuning with </a:t>
            </a:r>
            <a:r>
              <a:rPr lang="en-US" sz="1550" dirty="0" err="1" smtClean="0"/>
              <a:t>opentuner</a:t>
            </a:r>
            <a:endParaRPr lang="en-US" sz="1550" dirty="0" smtClean="0"/>
          </a:p>
          <a:p>
            <a:pPr lvl="1"/>
            <a:r>
              <a:rPr lang="en-US" sz="1550" dirty="0" smtClean="0"/>
              <a:t>Or hand created by an optimization expert</a:t>
            </a:r>
          </a:p>
        </p:txBody>
      </p:sp>
      <p:sp>
        <p:nvSpPr>
          <p:cNvPr id="2" name="Title 1"/>
          <p:cNvSpPr>
            <a:spLocks noGrp="1"/>
          </p:cNvSpPr>
          <p:nvPr>
            <p:ph type="title"/>
          </p:nvPr>
        </p:nvSpPr>
        <p:spPr>
          <a:xfrm>
            <a:off x="0" y="-1005"/>
            <a:ext cx="9144000" cy="960438"/>
          </a:xfrm>
        </p:spPr>
        <p:txBody>
          <a:bodyPr lIns="0" rIns="0">
            <a:normAutofit/>
          </a:bodyPr>
          <a:lstStyle/>
          <a:p>
            <a:pPr lvl="1">
              <a:defRPr/>
            </a:pPr>
            <a:r>
              <a:rPr lang="en-US" sz="2800" kern="1200" dirty="0" smtClean="0">
                <a:solidFill>
                  <a:schemeClr val="bg1"/>
                </a:solidFill>
                <a:effectLst>
                  <a:outerShdw blurRad="38100" dist="38100" dir="2700000" algn="tl">
                    <a:srgbClr val="000000">
                      <a:alpha val="43137"/>
                    </a:srgbClr>
                  </a:outerShdw>
                </a:effectLst>
                <a:latin typeface="Helvetica Neue Condensed Bold"/>
                <a:cs typeface="Arial" pitchFamily="34" charset="0"/>
              </a:rPr>
              <a:t>   DSLs popular outside scientific computing</a:t>
            </a:r>
            <a:endParaRPr lang="en-US" sz="2800" kern="1200" dirty="0">
              <a:solidFill>
                <a:schemeClr val="bg1"/>
              </a:solidFill>
              <a:effectLst>
                <a:outerShdw blurRad="38100" dist="38100" dir="2700000" algn="tl">
                  <a:srgbClr val="000000">
                    <a:alpha val="43137"/>
                  </a:srgbClr>
                </a:outerShdw>
              </a:effectLst>
              <a:latin typeface="Helvetica Neue Condensed Bold"/>
              <a:cs typeface="Arial" pitchFamily="34" charset="0"/>
            </a:endParaRPr>
          </a:p>
        </p:txBody>
      </p:sp>
      <p:sp>
        <p:nvSpPr>
          <p:cNvPr id="7" name="Content Placeholder 6"/>
          <p:cNvSpPr>
            <a:spLocks noGrp="1"/>
          </p:cNvSpPr>
          <p:nvPr>
            <p:ph sz="half" idx="4294967295"/>
          </p:nvPr>
        </p:nvSpPr>
        <p:spPr>
          <a:xfrm>
            <a:off x="5257800" y="944724"/>
            <a:ext cx="3886200" cy="5257800"/>
          </a:xfrm>
        </p:spPr>
        <p:txBody>
          <a:bodyPr>
            <a:normAutofit/>
          </a:bodyPr>
          <a:lstStyle/>
          <a:p>
            <a:pPr marL="0" indent="0">
              <a:buNone/>
            </a:pPr>
            <a:r>
              <a:rPr lang="en-US" sz="2000" dirty="0" smtClean="0">
                <a:solidFill>
                  <a:schemeClr val="tx1"/>
                </a:solidFill>
              </a:rPr>
              <a:t>Halide performance</a:t>
            </a:r>
          </a:p>
          <a:p>
            <a:r>
              <a:rPr lang="en-US" sz="1800" b="0" dirty="0" err="1" smtClean="0"/>
              <a:t>Autogenerated</a:t>
            </a:r>
            <a:r>
              <a:rPr lang="en-US" sz="1800" b="0" dirty="0" smtClean="0"/>
              <a:t> schedule for CPU</a:t>
            </a:r>
          </a:p>
          <a:p>
            <a:r>
              <a:rPr lang="en-US" sz="1800" b="0" dirty="0"/>
              <a:t>Hand created schedule for GPU</a:t>
            </a:r>
          </a:p>
          <a:p>
            <a:r>
              <a:rPr lang="en-US" sz="1800" b="0" dirty="0"/>
              <a:t>No change to the algorithm</a:t>
            </a:r>
          </a:p>
          <a:p>
            <a:pPr lvl="1"/>
            <a:endParaRPr lang="en-US" sz="1600" dirty="0" smtClean="0"/>
          </a:p>
          <a:p>
            <a:pPr marL="0" indent="0">
              <a:buNone/>
            </a:pPr>
            <a:endParaRPr lang="en-US" sz="2000" dirty="0"/>
          </a:p>
        </p:txBody>
      </p:sp>
      <p:sp>
        <p:nvSpPr>
          <p:cNvPr id="9" name="Rectangle 8"/>
          <p:cNvSpPr>
            <a:spLocks noChangeArrowheads="1"/>
          </p:cNvSpPr>
          <p:nvPr/>
        </p:nvSpPr>
        <p:spPr bwMode="auto">
          <a:xfrm>
            <a:off x="953865" y="3759200"/>
            <a:ext cx="3048000" cy="1143000"/>
          </a:xfrm>
          <a:prstGeom prst="rect">
            <a:avLst/>
          </a:prstGeom>
          <a:solidFill>
            <a:schemeClr val="accent2">
              <a:lumMod val="20000"/>
              <a:lumOff val="80000"/>
            </a:schemeClr>
          </a:solidFill>
          <a:ln w="19050">
            <a:solidFill>
              <a:srgbClr val="898989"/>
            </a:solidFill>
            <a:miter lim="0"/>
            <a:headEnd/>
            <a:tailEnd/>
          </a:ln>
          <a:effectLst>
            <a:outerShdw blurRad="76200" dist="63500" dir="2700000" algn="ctr" rotWithShape="0">
              <a:srgbClr val="808080">
                <a:alpha val="50000"/>
              </a:srgbClr>
            </a:outerShdw>
          </a:effectLst>
        </p:spPr>
        <p:txBody>
          <a:bodyPr lIns="16002" tIns="16002" rIns="16002" bIns="16002"/>
          <a:lstStyle/>
          <a:p>
            <a:pPr defTabSz="272034" eaLnBrk="1">
              <a:tabLst>
                <a:tab pos="634746" algn="l"/>
              </a:tabLst>
              <a:defRPr/>
            </a:pPr>
            <a:r>
              <a:rPr lang="nl-NL" sz="400" dirty="0" err="1">
                <a:solidFill>
                  <a:schemeClr val="tx1"/>
                </a:solidFill>
                <a:latin typeface="Courier"/>
                <a:ea typeface="MS PGothic" charset="0"/>
                <a:cs typeface="Courier"/>
              </a:rPr>
              <a:t>Func</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Ax_n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Ax_n</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lambda</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lambda</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chebyshev</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chebyshev</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Var i("i"),j("j"),k("k");</a:t>
            </a:r>
          </a:p>
          <a:p>
            <a:pPr defTabSz="272034" eaLnBrk="1">
              <a:tabLst>
                <a:tab pos="634746" algn="l"/>
              </a:tabLst>
              <a:defRPr/>
            </a:pPr>
            <a:r>
              <a:rPr lang="nl-NL" sz="400" dirty="0" err="1">
                <a:solidFill>
                  <a:schemeClr val="tx1"/>
                </a:solidFill>
                <a:latin typeface="Courier"/>
                <a:ea typeface="MS PGothic" charset="0"/>
                <a:cs typeface="Courier"/>
              </a:rPr>
              <a:t>Ax_n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a:t>
            </a:r>
            <a:r>
              <a:rPr lang="nl-NL" sz="400" dirty="0" err="1">
                <a:solidFill>
                  <a:schemeClr val="tx1"/>
                </a:solidFill>
                <a:latin typeface="Courier"/>
                <a:ea typeface="MS PGothic" charset="0"/>
                <a:cs typeface="Courier"/>
              </a:rPr>
              <a:t>alpha</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b*h2inv*(</a:t>
            </a:r>
          </a:p>
          <a:p>
            <a:pPr defTabSz="272034" eaLnBrk="1">
              <a:tabLst>
                <a:tab pos="634746" algn="l"/>
              </a:tabLst>
              <a:defRPr/>
            </a:pP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beta_i</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(i-1,j,k)*(</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(i-1,j,k))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beta_j</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(i,j-1,k)*(</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(i,j-1,k))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beta_k</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(i,j,k-1)*(</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(i,j,k-1))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beta_i</a:t>
            </a:r>
            <a:r>
              <a:rPr lang="nl-NL" sz="400" dirty="0">
                <a:solidFill>
                  <a:schemeClr val="tx1"/>
                </a:solidFill>
                <a:latin typeface="Courier"/>
                <a:ea typeface="MS PGothic" charset="0"/>
                <a:cs typeface="Courier"/>
              </a:rPr>
              <a:t>(i+1,j,k)*(</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(i+1,j,k)*(</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(i+1,j,k))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beta_j</a:t>
            </a:r>
            <a:r>
              <a:rPr lang="nl-NL" sz="400" dirty="0">
                <a:solidFill>
                  <a:schemeClr val="tx1"/>
                </a:solidFill>
                <a:latin typeface="Courier"/>
                <a:ea typeface="MS PGothic" charset="0"/>
                <a:cs typeface="Courier"/>
              </a:rPr>
              <a:t>(i,j+1,k)*(</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(i,j+1,k)*(</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(i,j+1,k))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beta_k</a:t>
            </a:r>
            <a:r>
              <a:rPr lang="nl-NL" sz="400" dirty="0">
                <a:solidFill>
                  <a:schemeClr val="tx1"/>
                </a:solidFill>
                <a:latin typeface="Courier"/>
                <a:ea typeface="MS PGothic" charset="0"/>
                <a:cs typeface="Courier"/>
              </a:rPr>
              <a:t>(i,j,k+1)*(</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(i,j,k+1)*(</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(i,j,k+1))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err="1">
                <a:solidFill>
                  <a:schemeClr val="tx1"/>
                </a:solidFill>
                <a:latin typeface="Courier"/>
                <a:ea typeface="MS PGothic" charset="0"/>
                <a:cs typeface="Courier"/>
              </a:rPr>
              <a:t>lambda</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1.0f / (a*</a:t>
            </a:r>
            <a:r>
              <a:rPr lang="nl-NL" sz="400" dirty="0" err="1">
                <a:solidFill>
                  <a:schemeClr val="tx1"/>
                </a:solidFill>
                <a:latin typeface="Courier"/>
                <a:ea typeface="MS PGothic" charset="0"/>
                <a:cs typeface="Courier"/>
              </a:rPr>
              <a:t>alpha</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b*h2inv*(</a:t>
            </a:r>
          </a:p>
          <a:p>
            <a:pPr defTabSz="272034" eaLnBrk="1">
              <a:tabLst>
                <a:tab pos="634746" algn="l"/>
              </a:tabLst>
              <a:defRPr/>
            </a:pP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beta_i</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(i-1,j,k) - 2.0f)</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beta_j</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(i,j-1,k) - 2.0f)</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beta_k</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(i,j,k-1) - 2.0f)</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beta_i</a:t>
            </a:r>
            <a:r>
              <a:rPr lang="nl-NL" sz="400" dirty="0">
                <a:solidFill>
                  <a:schemeClr val="tx1"/>
                </a:solidFill>
                <a:latin typeface="Courier"/>
                <a:ea typeface="MS PGothic" charset="0"/>
                <a:cs typeface="Courier"/>
              </a:rPr>
              <a:t>(i+1,j,k)*(</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(i+1,j,k) - 2.0f)</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beta_j</a:t>
            </a:r>
            <a:r>
              <a:rPr lang="nl-NL" sz="400" dirty="0">
                <a:solidFill>
                  <a:schemeClr val="tx1"/>
                </a:solidFill>
                <a:latin typeface="Courier"/>
                <a:ea typeface="MS PGothic" charset="0"/>
                <a:cs typeface="Courier"/>
              </a:rPr>
              <a:t>(i,j+1,k)*(</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(i,j+1,k) - 2.0f)</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beta_k</a:t>
            </a:r>
            <a:r>
              <a:rPr lang="nl-NL" sz="400" dirty="0">
                <a:solidFill>
                  <a:schemeClr val="tx1"/>
                </a:solidFill>
                <a:latin typeface="Courier"/>
                <a:ea typeface="MS PGothic" charset="0"/>
                <a:cs typeface="Courier"/>
              </a:rPr>
              <a:t>(i,j,k+1)*(</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(i,j,k+1) - 2.0f)));</a:t>
            </a:r>
          </a:p>
          <a:p>
            <a:pPr defTabSz="272034" eaLnBrk="1">
              <a:tabLst>
                <a:tab pos="634746" algn="l"/>
              </a:tabLst>
              <a:defRPr/>
            </a:pPr>
            <a:r>
              <a:rPr lang="nl-NL" sz="400" dirty="0" err="1">
                <a:solidFill>
                  <a:schemeClr val="tx1"/>
                </a:solidFill>
                <a:latin typeface="Courier"/>
                <a:ea typeface="MS PGothic" charset="0"/>
                <a:cs typeface="Courier"/>
              </a:rPr>
              <a:t>chebyshev</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c1*(</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)-x_nm1(</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p>
          <a:p>
            <a:pPr defTabSz="272034" eaLnBrk="1">
              <a:tabLst>
                <a:tab pos="634746" algn="l"/>
              </a:tabLst>
              <a:defRPr/>
            </a:pPr>
            <a:r>
              <a:rPr lang="nl-NL" sz="400" dirty="0">
                <a:solidFill>
                  <a:schemeClr val="tx1"/>
                </a:solidFill>
                <a:latin typeface="Courier"/>
                <a:ea typeface="MS PGothic" charset="0"/>
                <a:cs typeface="Courier"/>
              </a:rPr>
              <a:t>                   c2*</a:t>
            </a:r>
            <a:r>
              <a:rPr lang="nl-NL" sz="400" dirty="0" err="1">
                <a:solidFill>
                  <a:schemeClr val="tx1"/>
                </a:solidFill>
                <a:latin typeface="Courier"/>
                <a:ea typeface="MS PGothic" charset="0"/>
                <a:cs typeface="Courier"/>
              </a:rPr>
              <a:t>lambda</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rhs</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Ax_n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endParaRPr lang="nl-NL" sz="400" dirty="0">
              <a:solidFill>
                <a:schemeClr val="tx1"/>
              </a:solidFill>
              <a:latin typeface="Courier"/>
              <a:ea typeface="MS PGothic" charset="0"/>
              <a:cs typeface="Courier"/>
            </a:endParaRPr>
          </a:p>
          <a:p>
            <a:pPr defTabSz="272034" eaLnBrk="1">
              <a:tabLst>
                <a:tab pos="634746" algn="l"/>
              </a:tabLst>
              <a:defRPr/>
            </a:pPr>
            <a:endParaRPr lang="nl-NL" sz="400" dirty="0">
              <a:solidFill>
                <a:schemeClr val="tx1"/>
              </a:solidFill>
              <a:latin typeface="Courier"/>
              <a:ea typeface="MS PGothic" charset="0"/>
              <a:cs typeface="Courier"/>
            </a:endParaRPr>
          </a:p>
        </p:txBody>
      </p:sp>
      <p:graphicFrame>
        <p:nvGraphicFramePr>
          <p:cNvPr id="10" name="Chart 9"/>
          <p:cNvGraphicFramePr>
            <a:graphicFrameLocks/>
          </p:cNvGraphicFramePr>
          <p:nvPr>
            <p:extLst>
              <p:ext uri="{D42A27DB-BD31-4B8C-83A1-F6EECF244321}">
                <p14:modId xmlns:p14="http://schemas.microsoft.com/office/powerpoint/2010/main" val="3409685510"/>
              </p:ext>
            </p:extLst>
          </p:nvPr>
        </p:nvGraphicFramePr>
        <p:xfrm>
          <a:off x="5029200" y="2849724"/>
          <a:ext cx="3352800" cy="342138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4294967295"/>
          </p:nvPr>
        </p:nvSpPr>
        <p:spPr>
          <a:xfrm>
            <a:off x="6722876" y="6356350"/>
            <a:ext cx="2133600" cy="365125"/>
          </a:xfrm>
          <a:prstGeom prst="rect">
            <a:avLst/>
          </a:prstGeom>
        </p:spPr>
        <p:txBody>
          <a:bodyPr/>
          <a:lstStyle/>
          <a:p>
            <a:fld id="{63B1F13A-AF70-7344-9987-CA9F2C91CA11}" type="slidenum">
              <a:rPr lang="en-US" smtClean="0"/>
              <a:t>43</a:t>
            </a:fld>
            <a:endParaRPr lang="en-US"/>
          </a:p>
        </p:txBody>
      </p:sp>
      <p:grpSp>
        <p:nvGrpSpPr>
          <p:cNvPr id="11" name="Group 10"/>
          <p:cNvGrpSpPr/>
          <p:nvPr/>
        </p:nvGrpSpPr>
        <p:grpSpPr>
          <a:xfrm>
            <a:off x="609600" y="1447801"/>
            <a:ext cx="3732909" cy="770870"/>
            <a:chOff x="1093396" y="1600200"/>
            <a:chExt cx="4011046" cy="987364"/>
          </a:xfrm>
        </p:grpSpPr>
        <p:pic>
          <p:nvPicPr>
            <p:cNvPr id="12" name="Adobe.pdf"/>
            <p:cNvPicPr>
              <a:picLocks noChangeAspect="1" noChangeArrowheads="1"/>
            </p:cNvPicPr>
            <p:nvPr/>
          </p:nvPicPr>
          <p:blipFill>
            <a:blip r:embed="rId3" cstate="screen">
              <a:alphaModFix amt="93000"/>
              <a:extLst>
                <a:ext uri="{28A0092B-C50C-407E-A947-70E740481C1C}">
                  <a14:useLocalDpi xmlns:a14="http://schemas.microsoft.com/office/drawing/2010/main"/>
                </a:ext>
              </a:extLst>
            </a:blip>
            <a:srcRect/>
            <a:stretch>
              <a:fillRect/>
            </a:stretch>
          </p:blipFill>
          <p:spPr bwMode="auto">
            <a:xfrm>
              <a:off x="1093396" y="1666565"/>
              <a:ext cx="909637" cy="909638"/>
            </a:xfrm>
            <a:prstGeom prst="rect">
              <a:avLst/>
            </a:prstGeom>
            <a:noFill/>
            <a:ln>
              <a:noFill/>
            </a:ln>
            <a:extLst>
              <a:ext uri="{909E8E84-426E-40dd-AFC4-6F175D3DCCD1}">
                <a14:hiddenFill xmlns:a14="http://schemas.microsoft.com/office/drawing/2010/main">
                  <a:solidFill>
                    <a:srgbClr val="FFFFFF">
                      <a:alpha val="92999"/>
                    </a:srgbClr>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3" name="Group 6"/>
            <p:cNvGrpSpPr>
              <a:grpSpLocks/>
            </p:cNvGrpSpPr>
            <p:nvPr/>
          </p:nvGrpSpPr>
          <p:grpSpPr bwMode="auto">
            <a:xfrm>
              <a:off x="2209061" y="1737829"/>
              <a:ext cx="979835" cy="755823"/>
              <a:chOff x="0" y="0"/>
              <a:chExt cx="5765800" cy="4541521"/>
            </a:xfrm>
          </p:grpSpPr>
          <p:pic>
            <p:nvPicPr>
              <p:cNvPr id="18" name="google-glass-wallpaper-hd2.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5765800" cy="454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 name="droppedImage.pdf"/>
              <p:cNvPicPr/>
              <p:nvPr/>
            </p:nvPicPr>
            <p:blipFill>
              <a:blip r:embed="rId5" cstate="screen">
                <a:extLst>
                  <a:ext uri="{28A0092B-C50C-407E-A947-70E740481C1C}">
                    <a14:useLocalDpi xmlns:a14="http://schemas.microsoft.com/office/drawing/2010/main"/>
                  </a:ext>
                </a:extLst>
              </a:blip>
              <a:stretch>
                <a:fillRect/>
              </a:stretch>
            </p:blipFill>
            <p:spPr>
              <a:xfrm>
                <a:off x="52179" y="758375"/>
                <a:ext cx="3748206" cy="1420856"/>
              </a:xfrm>
              <a:prstGeom prst="rect">
                <a:avLst/>
              </a:prstGeom>
              <a:ln w="12700" cap="flat">
                <a:noFill/>
                <a:miter lim="400000"/>
              </a:ln>
              <a:effectLst>
                <a:outerShdw blurRad="76200" dist="50800" dir="5400000" rotWithShape="0">
                  <a:srgbClr val="000000">
                    <a:alpha val="50000"/>
                  </a:srgbClr>
                </a:outerShdw>
              </a:effectLst>
            </p:spPr>
          </p:pic>
        </p:grpSp>
        <p:pic>
          <p:nvPicPr>
            <p:cNvPr id="14" name="Pictur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97193" y="1737829"/>
              <a:ext cx="743631" cy="756084"/>
            </a:xfrm>
            <a:prstGeom prst="rect">
              <a:avLst/>
            </a:prstGeom>
          </p:spPr>
        </p:pic>
        <p:sp>
          <p:nvSpPr>
            <p:cNvPr id="15" name="Rounded Rectangle 14"/>
            <p:cNvSpPr/>
            <p:nvPr/>
          </p:nvSpPr>
          <p:spPr>
            <a:xfrm>
              <a:off x="4369301" y="1737829"/>
              <a:ext cx="720080" cy="756084"/>
            </a:xfrm>
            <a:prstGeom prst="roundRect">
              <a:avLst/>
            </a:prstGeom>
            <a:gradFill>
              <a:gsLst>
                <a:gs pos="0">
                  <a:srgbClr val="FF0000"/>
                </a:gs>
                <a:gs pos="80000">
                  <a:srgbClr val="BC0000"/>
                </a:gs>
                <a:gs pos="100000">
                  <a:srgbClr val="FF0000"/>
                </a:gs>
              </a:gsLst>
            </a:gradFill>
            <a:ln>
              <a:solidFill>
                <a:srgbClr val="6600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16" name="TextBox 15"/>
            <p:cNvSpPr txBox="1"/>
            <p:nvPr/>
          </p:nvSpPr>
          <p:spPr>
            <a:xfrm>
              <a:off x="4347078" y="1600200"/>
              <a:ext cx="391339" cy="394214"/>
            </a:xfrm>
            <a:prstGeom prst="rect">
              <a:avLst/>
            </a:prstGeom>
            <a:noFill/>
          </p:spPr>
          <p:txBody>
            <a:bodyPr wrap="none" rtlCol="0">
              <a:spAutoFit/>
            </a:bodyPr>
            <a:lstStyle/>
            <a:p>
              <a:r>
                <a:rPr lang="en-US" sz="1400" b="1" dirty="0" smtClean="0">
                  <a:solidFill>
                    <a:schemeClr val="bg1"/>
                  </a:solidFill>
                  <a:latin typeface="Footlight MT Light"/>
                  <a:cs typeface="Footlight MT Light"/>
                </a:rPr>
                <a:t>g</a:t>
              </a:r>
              <a:r>
                <a:rPr lang="en-US" sz="1100" b="1" dirty="0" smtClean="0">
                  <a:solidFill>
                    <a:schemeClr val="bg1"/>
                  </a:solidFill>
                </a:rPr>
                <a:t>+</a:t>
              </a:r>
              <a:endParaRPr lang="en-US" sz="1100" b="1" dirty="0">
                <a:solidFill>
                  <a:schemeClr val="bg1"/>
                </a:solidFill>
              </a:endParaRPr>
            </a:p>
          </p:txBody>
        </p:sp>
        <p:sp>
          <p:nvSpPr>
            <p:cNvPr id="17" name="TextBox 16"/>
            <p:cNvSpPr txBox="1"/>
            <p:nvPr/>
          </p:nvSpPr>
          <p:spPr>
            <a:xfrm>
              <a:off x="4369301" y="1989674"/>
              <a:ext cx="735141" cy="597890"/>
            </a:xfrm>
            <a:prstGeom prst="rect">
              <a:avLst/>
            </a:prstGeom>
            <a:noFill/>
          </p:spPr>
          <p:txBody>
            <a:bodyPr wrap="none" rtlCol="0">
              <a:spAutoFit/>
            </a:bodyPr>
            <a:lstStyle/>
            <a:p>
              <a:pPr>
                <a:lnSpc>
                  <a:spcPct val="80000"/>
                </a:lnSpc>
              </a:pPr>
              <a:r>
                <a:rPr lang="en-US" sz="1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Euphemia UCAS"/>
                  <a:cs typeface="Euphemia UCAS"/>
                </a:rPr>
                <a:t>Image </a:t>
              </a:r>
            </a:p>
            <a:p>
              <a:pPr>
                <a:lnSpc>
                  <a:spcPct val="80000"/>
                </a:lnSpc>
              </a:pPr>
              <a:r>
                <a:rPr lang="en-US" sz="1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Euphemia UCAS"/>
                  <a:cs typeface="Euphemia UCAS"/>
                </a:rPr>
                <a:t>Auto</a:t>
              </a:r>
            </a:p>
            <a:p>
              <a:pPr>
                <a:lnSpc>
                  <a:spcPct val="80000"/>
                </a:lnSpc>
              </a:pPr>
              <a:r>
                <a:rPr lang="en-US" sz="1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Euphemia UCAS"/>
                  <a:cs typeface="Euphemia UCAS"/>
                </a:rPr>
                <a:t>Enhance</a:t>
              </a:r>
              <a:endParaRPr lang="en-US" sz="1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uphemia UCAS"/>
                <a:cs typeface="Euphemia UCAS"/>
              </a:endParaRPr>
            </a:p>
          </p:txBody>
        </p:sp>
      </p:grpSp>
    </p:spTree>
    <p:extLst>
      <p:ext uri="{BB962C8B-B14F-4D97-AF65-F5344CB8AC3E}">
        <p14:creationId xmlns:p14="http://schemas.microsoft.com/office/powerpoint/2010/main" val="4009525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Small Compiler for Small Language</a:t>
            </a:r>
            <a:endParaRPr lang="en-US" dirty="0"/>
          </a:p>
        </p:txBody>
      </p:sp>
      <p:sp>
        <p:nvSpPr>
          <p:cNvPr id="20" name="Content Placeholder 19"/>
          <p:cNvSpPr>
            <a:spLocks noGrp="1"/>
          </p:cNvSpPr>
          <p:nvPr>
            <p:ph idx="1"/>
          </p:nvPr>
        </p:nvSpPr>
        <p:spPr>
          <a:xfrm>
            <a:off x="228600" y="914400"/>
            <a:ext cx="8610600" cy="5410200"/>
          </a:xfrm>
        </p:spPr>
        <p:txBody>
          <a:bodyPr>
            <a:normAutofit fontScale="92500" lnSpcReduction="10000"/>
          </a:bodyPr>
          <a:lstStyle/>
          <a:p>
            <a:r>
              <a:rPr lang="en-US" dirty="0" smtClean="0"/>
              <a:t>Snowflake: A DSL for Science Stencils</a:t>
            </a:r>
          </a:p>
          <a:p>
            <a:pPr lvl="1"/>
            <a:r>
              <a:rPr lang="en-US" dirty="0" smtClean="0"/>
              <a:t>Domain calculus inspired by Titanium, UPC++, and AMR in general</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Complex stencils: red/black, asymmetric </a:t>
            </a:r>
          </a:p>
          <a:p>
            <a:r>
              <a:rPr lang="en-US" dirty="0" smtClean="0"/>
              <a:t>Update-in-place while preserving provable parallelism</a:t>
            </a:r>
          </a:p>
          <a:p>
            <a:r>
              <a:rPr lang="en-US" dirty="0" smtClean="0"/>
              <a:t>Complex boundary </a:t>
            </a:r>
            <a:r>
              <a:rPr lang="en-US" dirty="0" smtClean="0"/>
              <a:t>conditions: </a:t>
            </a:r>
            <a:r>
              <a:rPr lang="en-US" dirty="0" smtClean="0">
                <a:solidFill>
                  <a:srgbClr val="800000"/>
                </a:solidFill>
              </a:rPr>
              <a:t>key to Adaptive Meshes </a:t>
            </a:r>
            <a:endParaRPr lang="en-US" dirty="0" smtClean="0">
              <a:solidFill>
                <a:srgbClr val="800000"/>
              </a:solidFill>
            </a:endParaRPr>
          </a:p>
          <a:p>
            <a:endParaRPr lang="en-US" dirty="0" smtClean="0"/>
          </a:p>
          <a:p>
            <a:endParaRPr lang="en-US" dirty="0" smtClean="0"/>
          </a:p>
        </p:txBody>
      </p:sp>
      <p:sp>
        <p:nvSpPr>
          <p:cNvPr id="3" name="Slide Number Placeholder 2"/>
          <p:cNvSpPr>
            <a:spLocks noGrp="1"/>
          </p:cNvSpPr>
          <p:nvPr>
            <p:ph type="sldNum" sz="quarter" idx="4294967295"/>
          </p:nvPr>
        </p:nvSpPr>
        <p:spPr>
          <a:xfrm>
            <a:off x="7010400" y="6619875"/>
            <a:ext cx="2133600" cy="238125"/>
          </a:xfrm>
          <a:prstGeom prst="rect">
            <a:avLst/>
          </a:prstGeom>
        </p:spPr>
        <p:txBody>
          <a:bodyPr/>
          <a:lstStyle/>
          <a:p>
            <a:pPr>
              <a:defRPr/>
            </a:pPr>
            <a:fld id="{890A75C8-C148-D646-81FC-1D13FFF086FF}" type="slidenum">
              <a:rPr lang="en-US" smtClean="0"/>
              <a:pPr>
                <a:defRPr/>
              </a:pPr>
              <a:t>44</a:t>
            </a:fld>
            <a:endParaRPr lang="en-US"/>
          </a:p>
        </p:txBody>
      </p:sp>
      <p:pic>
        <p:nvPicPr>
          <p:cNvPr id="11" name="Picture 10" descr="snowflake-submitted-asplos17.pdf"/>
          <p:cNvPicPr>
            <a:picLocks noChangeAspect="1"/>
          </p:cNvPicPr>
          <p:nvPr/>
        </p:nvPicPr>
        <p:blipFill rotWithShape="1">
          <a:blip r:embed="rId2" cstate="screen">
            <a:extLst>
              <a:ext uri="{28A0092B-C50C-407E-A947-70E740481C1C}">
                <a14:useLocalDpi xmlns:a14="http://schemas.microsoft.com/office/drawing/2010/main"/>
              </a:ext>
            </a:extLst>
          </a:blip>
          <a:srcRect t="8293" b="73739"/>
          <a:stretch/>
        </p:blipFill>
        <p:spPr>
          <a:xfrm>
            <a:off x="29461" y="2286000"/>
            <a:ext cx="8520192" cy="1981200"/>
          </a:xfrm>
          <a:prstGeom prst="rect">
            <a:avLst/>
          </a:prstGeom>
        </p:spPr>
      </p:pic>
    </p:spTree>
    <p:extLst>
      <p:ext uri="{BB962C8B-B14F-4D97-AF65-F5344CB8AC3E}">
        <p14:creationId xmlns:p14="http://schemas.microsoft.com/office/powerpoint/2010/main" val="398548135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4572000"/>
            <a:ext cx="8610600" cy="1828800"/>
          </a:xfrm>
        </p:spPr>
        <p:txBody>
          <a:bodyPr>
            <a:normAutofit/>
          </a:bodyPr>
          <a:lstStyle/>
          <a:p>
            <a:r>
              <a:rPr lang="en-US" sz="2400" dirty="0" smtClean="0"/>
              <a:t>Performance on the HPGMG application benchmark using all the features of Snowflake</a:t>
            </a:r>
          </a:p>
          <a:p>
            <a:r>
              <a:rPr lang="en-US" sz="2400" dirty="0" smtClean="0"/>
              <a:t>Competitive with hand-optimized performance </a:t>
            </a:r>
            <a:endParaRPr lang="en-US" sz="2400" dirty="0"/>
          </a:p>
          <a:p>
            <a:r>
              <a:rPr lang="en-US" sz="2400" dirty="0" smtClean="0"/>
              <a:t>Within 2x of optimal roofline </a:t>
            </a:r>
            <a:endParaRPr lang="en-US" sz="2400" dirty="0"/>
          </a:p>
        </p:txBody>
      </p:sp>
      <p:sp>
        <p:nvSpPr>
          <p:cNvPr id="3" name="Title 2"/>
          <p:cNvSpPr>
            <a:spLocks noGrp="1"/>
          </p:cNvSpPr>
          <p:nvPr>
            <p:ph type="title"/>
          </p:nvPr>
        </p:nvSpPr>
        <p:spPr/>
        <p:txBody>
          <a:bodyPr/>
          <a:lstStyle/>
          <a:p>
            <a:r>
              <a:rPr lang="en-US" dirty="0" smtClean="0"/>
              <a:t>Snowflake performance </a:t>
            </a:r>
            <a:endParaRPr lang="en-US" dirty="0"/>
          </a:p>
        </p:txBody>
      </p:sp>
      <p:sp>
        <p:nvSpPr>
          <p:cNvPr id="4" name="Slide Number Placeholder 3"/>
          <p:cNvSpPr>
            <a:spLocks noGrp="1"/>
          </p:cNvSpPr>
          <p:nvPr>
            <p:ph type="sldNum" sz="quarter" idx="11"/>
          </p:nvPr>
        </p:nvSpPr>
        <p:spPr/>
        <p:txBody>
          <a:bodyPr/>
          <a:lstStyle/>
          <a:p>
            <a:fld id="{8F7F0FD8-C4D8-4FC8-ACE5-C8022F3C3BAB}" type="slidenum">
              <a:rPr lang="en-US" smtClean="0"/>
              <a:pPr/>
              <a:t>45</a:t>
            </a:fld>
            <a:endParaRPr lang="en-US" dirty="0"/>
          </a:p>
        </p:txBody>
      </p:sp>
      <p:pic>
        <p:nvPicPr>
          <p:cNvPr id="8" name="Picture 7" descr="strong9.png.pdf"/>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2400" y="990600"/>
            <a:ext cx="4835780" cy="3581400"/>
          </a:xfrm>
          <a:prstGeom prst="rect">
            <a:avLst/>
          </a:prstGeom>
        </p:spPr>
      </p:pic>
      <p:pic>
        <p:nvPicPr>
          <p:cNvPr id="9" name="Picture 8" descr="snowflake-submitted-asplos17.pdf"/>
          <p:cNvPicPr>
            <a:picLocks noChangeAspect="1"/>
          </p:cNvPicPr>
          <p:nvPr/>
        </p:nvPicPr>
        <p:blipFill rotWithShape="1">
          <a:blip r:embed="rId3" cstate="screen">
            <a:extLst>
              <a:ext uri="{28A0092B-C50C-407E-A947-70E740481C1C}">
                <a14:useLocalDpi xmlns:a14="http://schemas.microsoft.com/office/drawing/2010/main"/>
              </a:ext>
            </a:extLst>
          </a:blip>
          <a:srcRect l="50378" t="26814" r="10632" b="44437"/>
          <a:stretch/>
        </p:blipFill>
        <p:spPr>
          <a:xfrm>
            <a:off x="4876799" y="914400"/>
            <a:ext cx="3753255" cy="3581400"/>
          </a:xfrm>
          <a:prstGeom prst="rect">
            <a:avLst/>
          </a:prstGeom>
        </p:spPr>
      </p:pic>
      <p:sp>
        <p:nvSpPr>
          <p:cNvPr id="6" name="TextBox 5"/>
          <p:cNvSpPr txBox="1"/>
          <p:nvPr/>
        </p:nvSpPr>
        <p:spPr>
          <a:xfrm>
            <a:off x="3514913" y="6406908"/>
            <a:ext cx="3518912" cy="307777"/>
          </a:xfrm>
          <a:prstGeom prst="rect">
            <a:avLst/>
          </a:prstGeom>
          <a:noFill/>
        </p:spPr>
        <p:txBody>
          <a:bodyPr wrap="none" rtlCol="0">
            <a:spAutoFit/>
          </a:bodyPr>
          <a:lstStyle/>
          <a:p>
            <a:r>
              <a:rPr lang="en-US" sz="1400" dirty="0" smtClean="0">
                <a:solidFill>
                  <a:srgbClr val="FFFFFF"/>
                </a:solidFill>
              </a:rPr>
              <a:t>Nathan Zhang, C. Markley,  S. Williams, A. Fox</a:t>
            </a:r>
            <a:endParaRPr lang="en-US" sz="1400" dirty="0">
              <a:solidFill>
                <a:srgbClr val="FFFFFF"/>
              </a:solidFill>
            </a:endParaRPr>
          </a:p>
        </p:txBody>
      </p:sp>
    </p:spTree>
    <p:extLst>
      <p:ext uri="{BB962C8B-B14F-4D97-AF65-F5344CB8AC3E}">
        <p14:creationId xmlns:p14="http://schemas.microsoft.com/office/powerpoint/2010/main" val="46092551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smtClean="0"/>
              <a:t>- </a:t>
            </a:r>
            <a:fld id="{D174BAF6-F8F2-EF4F-936C-8DF63288C82F}" type="slidenum">
              <a:rPr lang="en-US" smtClean="0"/>
              <a:pPr/>
              <a:t>46</a:t>
            </a:fld>
            <a:r>
              <a:rPr lang="en-US" dirty="0"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2" name="Title 1"/>
          <p:cNvSpPr>
            <a:spLocks noGrp="1"/>
          </p:cNvSpPr>
          <p:nvPr>
            <p:ph type="title"/>
          </p:nvPr>
        </p:nvSpPr>
        <p:spPr/>
        <p:txBody>
          <a:bodyPr/>
          <a:lstStyle/>
          <a:p>
            <a:r>
              <a:rPr lang="en-US" dirty="0" smtClean="0"/>
              <a:t>Breakthrough science conjecture</a:t>
            </a:r>
            <a:endParaRPr lang="en-US" dirty="0"/>
          </a:p>
        </p:txBody>
      </p:sp>
      <p:sp>
        <p:nvSpPr>
          <p:cNvPr id="6" name="Rectangle 5"/>
          <p:cNvSpPr/>
          <p:nvPr/>
        </p:nvSpPr>
        <p:spPr>
          <a:xfrm>
            <a:off x="0" y="0"/>
            <a:ext cx="9144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2435490"/>
            <a:ext cx="8229600" cy="1859354"/>
          </a:xfrm>
        </p:spPr>
        <p:txBody>
          <a:bodyPr>
            <a:normAutofit/>
          </a:bodyPr>
          <a:lstStyle/>
          <a:p>
            <a:pPr marL="0" indent="0">
              <a:buNone/>
            </a:pPr>
            <a:r>
              <a:rPr lang="en-US" dirty="0" smtClean="0">
                <a:solidFill>
                  <a:schemeClr val="bg1"/>
                </a:solidFill>
              </a:rPr>
              <a:t>Open Problem: Compiling for communication </a:t>
            </a:r>
            <a:r>
              <a:rPr lang="en-US" dirty="0" smtClean="0">
                <a:solidFill>
                  <a:schemeClr val="bg1"/>
                </a:solidFill>
              </a:rPr>
              <a:t>o</a:t>
            </a:r>
            <a:r>
              <a:rPr lang="en-US" dirty="0" smtClean="0">
                <a:solidFill>
                  <a:schemeClr val="bg1"/>
                </a:solidFill>
              </a:rPr>
              <a:t>ptimality</a:t>
            </a:r>
            <a:r>
              <a:rPr lang="is-IS" dirty="0" smtClean="0">
                <a:solidFill>
                  <a:schemeClr val="bg1"/>
                </a:solidFill>
              </a:rPr>
              <a:t>…</a:t>
            </a:r>
          </a:p>
          <a:p>
            <a:pPr marL="0" indent="0">
              <a:buNone/>
            </a:pPr>
            <a:r>
              <a:rPr lang="is-IS" dirty="0">
                <a:solidFill>
                  <a:schemeClr val="bg1"/>
                </a:solidFill>
              </a:rPr>
              <a:t> </a:t>
            </a:r>
            <a:r>
              <a:rPr lang="is-IS" dirty="0" smtClean="0">
                <a:solidFill>
                  <a:schemeClr val="bg1"/>
                </a:solidFill>
              </a:rPr>
              <a:t> ... </a:t>
            </a:r>
            <a:r>
              <a:rPr lang="en-US" dirty="0" smtClean="0">
                <a:solidFill>
                  <a:schemeClr val="bg1"/>
                </a:solidFill>
              </a:rPr>
              <a:t>with irregular loop nests and </a:t>
            </a:r>
            <a:r>
              <a:rPr lang="en-US" dirty="0" err="1" smtClean="0">
                <a:solidFill>
                  <a:schemeClr val="bg1"/>
                </a:solidFill>
              </a:rPr>
              <a:t>sparsity</a:t>
            </a:r>
            <a:endParaRPr lang="en-US" dirty="0">
              <a:solidFill>
                <a:schemeClr val="bg1"/>
              </a:solidFill>
            </a:endParaRPr>
          </a:p>
        </p:txBody>
      </p:sp>
    </p:spTree>
    <p:extLst>
      <p:ext uri="{BB962C8B-B14F-4D97-AF65-F5344CB8AC3E}">
        <p14:creationId xmlns:p14="http://schemas.microsoft.com/office/powerpoint/2010/main" val="176792489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Movement is Expensive</a:t>
            </a:r>
            <a:endParaRPr lang="en-US" dirty="0"/>
          </a:p>
        </p:txBody>
      </p:sp>
      <p:sp>
        <p:nvSpPr>
          <p:cNvPr id="5" name="Slide Number Placeholder 4"/>
          <p:cNvSpPr>
            <a:spLocks noGrp="1"/>
          </p:cNvSpPr>
          <p:nvPr>
            <p:ph type="sldNum" sz="quarter" idx="4294967295"/>
          </p:nvPr>
        </p:nvSpPr>
        <p:spPr>
          <a:xfrm>
            <a:off x="7190912" y="6356350"/>
            <a:ext cx="1648288" cy="365125"/>
          </a:xfrm>
          <a:prstGeom prst="rect">
            <a:avLst/>
          </a:prstGeom>
        </p:spPr>
        <p:txBody>
          <a:bodyPr/>
          <a:lstStyle/>
          <a:p>
            <a:fld id="{58D4B532-8D92-4A76-9CB9-4097789726D0}" type="slidenum">
              <a:rPr lang="en-US" smtClean="0">
                <a:solidFill>
                  <a:prstClr val="black">
                    <a:tint val="75000"/>
                  </a:prstClr>
                </a:solidFill>
              </a:rPr>
              <a:pPr/>
              <a:t>47</a:t>
            </a:fld>
            <a:endParaRPr lang="en-US" dirty="0">
              <a:solidFill>
                <a:prstClr val="black">
                  <a:tint val="75000"/>
                </a:prstClr>
              </a:solidFill>
            </a:endParaRPr>
          </a:p>
        </p:txBody>
      </p:sp>
      <p:sp>
        <p:nvSpPr>
          <p:cNvPr id="7" name="TextBox 6"/>
          <p:cNvSpPr txBox="1"/>
          <p:nvPr/>
        </p:nvSpPr>
        <p:spPr>
          <a:xfrm>
            <a:off x="472439" y="851579"/>
            <a:ext cx="7021373" cy="553998"/>
          </a:xfrm>
          <a:prstGeom prst="rect">
            <a:avLst/>
          </a:prstGeom>
          <a:noFill/>
        </p:spPr>
        <p:txBody>
          <a:bodyPr wrap="square" rtlCol="0">
            <a:spAutoFit/>
          </a:bodyPr>
          <a:lstStyle/>
          <a:p>
            <a:r>
              <a:rPr lang="en-US" sz="3000" b="1" dirty="0" smtClean="0">
                <a:solidFill>
                  <a:srgbClr val="005581"/>
                </a:solidFill>
              </a:rPr>
              <a:t>CPU cycle time vs memory access time</a:t>
            </a:r>
            <a:endParaRPr lang="en-US" sz="3000" b="1" dirty="0">
              <a:solidFill>
                <a:srgbClr val="005581"/>
              </a:solidFill>
            </a:endParaRPr>
          </a:p>
        </p:txBody>
      </p:sp>
      <p:sp>
        <p:nvSpPr>
          <p:cNvPr id="9" name="Rectangle 8"/>
          <p:cNvSpPr/>
          <p:nvPr/>
        </p:nvSpPr>
        <p:spPr>
          <a:xfrm>
            <a:off x="1015477" y="5965899"/>
            <a:ext cx="7823723" cy="276999"/>
          </a:xfrm>
          <a:prstGeom prst="rect">
            <a:avLst/>
          </a:prstGeom>
        </p:spPr>
        <p:txBody>
          <a:bodyPr wrap="square">
            <a:spAutoFit/>
          </a:bodyPr>
          <a:lstStyle/>
          <a:p>
            <a:r>
              <a:rPr lang="en-US" sz="1200" dirty="0" smtClean="0"/>
              <a:t>Source: </a:t>
            </a:r>
            <a:r>
              <a:rPr lang="en-US" sz="1200" dirty="0"/>
              <a:t> </a:t>
            </a:r>
            <a:r>
              <a:rPr lang="en-US" sz="1200" dirty="0" smtClean="0">
                <a:hlinkClick r:id="rId2"/>
              </a:rPr>
              <a:t>http</a:t>
            </a:r>
            <a:r>
              <a:rPr lang="en-US" sz="1200" dirty="0">
                <a:hlinkClick r:id="rId2"/>
              </a:rPr>
              <a:t>://</a:t>
            </a:r>
            <a:r>
              <a:rPr lang="en-US" sz="1200" dirty="0" smtClean="0">
                <a:hlinkClick r:id="rId2"/>
              </a:rPr>
              <a:t>csapp.cs.cmu.edu/2e/figures.html</a:t>
            </a:r>
            <a:r>
              <a:rPr lang="en-US" sz="1200" dirty="0" smtClean="0"/>
              <a:t>,</a:t>
            </a:r>
            <a:r>
              <a:rPr lang="en-US" sz="1200" dirty="0"/>
              <a:t> </a:t>
            </a:r>
            <a:r>
              <a:rPr lang="en-US" sz="1200" dirty="0" smtClean="0">
                <a:hlinkClick r:id="rId3"/>
              </a:rPr>
              <a:t>http</a:t>
            </a:r>
            <a:r>
              <a:rPr lang="en-US" sz="1200" dirty="0">
                <a:hlinkClick r:id="rId3"/>
              </a:rPr>
              <a:t>://</a:t>
            </a:r>
            <a:r>
              <a:rPr lang="en-US" sz="1200" dirty="0" smtClean="0">
                <a:hlinkClick r:id="rId3"/>
              </a:rPr>
              <a:t>csapp.cs.cmu.edu/3e/figures.html</a:t>
            </a:r>
            <a:endParaRPr lang="en-US" sz="1200" dirty="0" smtClean="0"/>
          </a:p>
        </p:txBody>
      </p:sp>
      <p:graphicFrame>
        <p:nvGraphicFramePr>
          <p:cNvPr id="12" name="Chart 11"/>
          <p:cNvGraphicFramePr>
            <a:graphicFrameLocks noGrp="1"/>
          </p:cNvGraphicFramePr>
          <p:nvPr>
            <p:extLst>
              <p:ext uri="{D42A27DB-BD31-4B8C-83A1-F6EECF244321}">
                <p14:modId xmlns:p14="http://schemas.microsoft.com/office/powerpoint/2010/main" val="1428167786"/>
              </p:ext>
            </p:extLst>
          </p:nvPr>
        </p:nvGraphicFramePr>
        <p:xfrm>
          <a:off x="512964" y="1425824"/>
          <a:ext cx="8270472" cy="4671837"/>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a:off x="7786684" y="4483302"/>
            <a:ext cx="768380" cy="369332"/>
          </a:xfrm>
          <a:prstGeom prst="rect">
            <a:avLst/>
          </a:prstGeom>
          <a:noFill/>
        </p:spPr>
        <p:txBody>
          <a:bodyPr wrap="square" rtlCol="0">
            <a:spAutoFit/>
          </a:bodyPr>
          <a:lstStyle/>
          <a:p>
            <a:r>
              <a:rPr lang="en-US" b="1" smtClean="0">
                <a:solidFill>
                  <a:srgbClr val="4E8F00"/>
                </a:solidFill>
              </a:rPr>
              <a:t>CPU</a:t>
            </a:r>
            <a:endParaRPr lang="en-US" b="1">
              <a:solidFill>
                <a:srgbClr val="4E8F00"/>
              </a:solidFill>
            </a:endParaRPr>
          </a:p>
        </p:txBody>
      </p:sp>
      <p:sp>
        <p:nvSpPr>
          <p:cNvPr id="14" name="TextBox 13"/>
          <p:cNvSpPr txBox="1"/>
          <p:nvPr/>
        </p:nvSpPr>
        <p:spPr>
          <a:xfrm>
            <a:off x="7614532" y="4039947"/>
            <a:ext cx="940532" cy="369332"/>
          </a:xfrm>
          <a:prstGeom prst="rect">
            <a:avLst/>
          </a:prstGeom>
          <a:noFill/>
        </p:spPr>
        <p:txBody>
          <a:bodyPr wrap="square" rtlCol="0">
            <a:spAutoFit/>
          </a:bodyPr>
          <a:lstStyle/>
          <a:p>
            <a:r>
              <a:rPr lang="en-US" b="1" dirty="0" smtClean="0">
                <a:solidFill>
                  <a:srgbClr val="005581"/>
                </a:solidFill>
              </a:rPr>
              <a:t>SRAM</a:t>
            </a:r>
            <a:endParaRPr lang="en-US" b="1" dirty="0">
              <a:solidFill>
                <a:srgbClr val="005581"/>
              </a:solidFill>
            </a:endParaRPr>
          </a:p>
        </p:txBody>
      </p:sp>
      <p:sp>
        <p:nvSpPr>
          <p:cNvPr id="15" name="TextBox 14"/>
          <p:cNvSpPr txBox="1"/>
          <p:nvPr/>
        </p:nvSpPr>
        <p:spPr>
          <a:xfrm>
            <a:off x="7544790" y="3475281"/>
            <a:ext cx="940532" cy="369332"/>
          </a:xfrm>
          <a:prstGeom prst="rect">
            <a:avLst/>
          </a:prstGeom>
          <a:noFill/>
        </p:spPr>
        <p:txBody>
          <a:bodyPr wrap="square" rtlCol="0">
            <a:spAutoFit/>
          </a:bodyPr>
          <a:lstStyle/>
          <a:p>
            <a:r>
              <a:rPr lang="en-US" b="1" dirty="0">
                <a:solidFill>
                  <a:schemeClr val="accent4"/>
                </a:solidFill>
              </a:rPr>
              <a:t>D</a:t>
            </a:r>
            <a:r>
              <a:rPr lang="en-US" b="1" dirty="0" smtClean="0">
                <a:solidFill>
                  <a:schemeClr val="accent4"/>
                </a:solidFill>
              </a:rPr>
              <a:t>RAM</a:t>
            </a:r>
            <a:endParaRPr lang="en-US" b="1" dirty="0">
              <a:solidFill>
                <a:schemeClr val="accent4"/>
              </a:solidFill>
            </a:endParaRPr>
          </a:p>
        </p:txBody>
      </p:sp>
      <p:sp>
        <p:nvSpPr>
          <p:cNvPr id="16" name="TextBox 15"/>
          <p:cNvSpPr txBox="1"/>
          <p:nvPr/>
        </p:nvSpPr>
        <p:spPr>
          <a:xfrm>
            <a:off x="7493813" y="2320569"/>
            <a:ext cx="940532" cy="369332"/>
          </a:xfrm>
          <a:prstGeom prst="rect">
            <a:avLst/>
          </a:prstGeom>
          <a:noFill/>
        </p:spPr>
        <p:txBody>
          <a:bodyPr wrap="square" rtlCol="0">
            <a:spAutoFit/>
          </a:bodyPr>
          <a:lstStyle/>
          <a:p>
            <a:pPr algn="r"/>
            <a:r>
              <a:rPr lang="en-US" b="1" dirty="0" smtClean="0">
                <a:solidFill>
                  <a:srgbClr val="FF0000"/>
                </a:solidFill>
              </a:rPr>
              <a:t>SSD</a:t>
            </a:r>
            <a:endParaRPr lang="en-US" b="1" dirty="0">
              <a:solidFill>
                <a:srgbClr val="FF0000"/>
              </a:solidFill>
            </a:endParaRPr>
          </a:p>
        </p:txBody>
      </p:sp>
      <p:sp>
        <p:nvSpPr>
          <p:cNvPr id="17" name="TextBox 16"/>
          <p:cNvSpPr txBox="1"/>
          <p:nvPr/>
        </p:nvSpPr>
        <p:spPr>
          <a:xfrm>
            <a:off x="7493813" y="1602233"/>
            <a:ext cx="940532" cy="369332"/>
          </a:xfrm>
          <a:prstGeom prst="rect">
            <a:avLst/>
          </a:prstGeom>
          <a:noFill/>
        </p:spPr>
        <p:txBody>
          <a:bodyPr wrap="square" rtlCol="0">
            <a:spAutoFit/>
          </a:bodyPr>
          <a:lstStyle/>
          <a:p>
            <a:pPr algn="r"/>
            <a:r>
              <a:rPr lang="en-US" b="1" dirty="0" smtClean="0">
                <a:solidFill>
                  <a:srgbClr val="C00000"/>
                </a:solidFill>
              </a:rPr>
              <a:t>Disk</a:t>
            </a:r>
            <a:endParaRPr lang="en-US" b="1" dirty="0">
              <a:solidFill>
                <a:srgbClr val="C00000"/>
              </a:solidFill>
            </a:endParaRPr>
          </a:p>
        </p:txBody>
      </p:sp>
    </p:spTree>
    <p:extLst>
      <p:ext uri="{BB962C8B-B14F-4D97-AF65-F5344CB8AC3E}">
        <p14:creationId xmlns:p14="http://schemas.microsoft.com/office/powerpoint/2010/main" val="5551750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Movement is Expensive</a:t>
            </a:r>
            <a:endParaRPr lang="en-US" dirty="0"/>
          </a:p>
        </p:txBody>
      </p:sp>
      <p:sp>
        <p:nvSpPr>
          <p:cNvPr id="5" name="Slide Number Placeholder 4"/>
          <p:cNvSpPr>
            <a:spLocks noGrp="1"/>
          </p:cNvSpPr>
          <p:nvPr>
            <p:ph type="sldNum" sz="quarter" idx="4294967295"/>
          </p:nvPr>
        </p:nvSpPr>
        <p:spPr>
          <a:xfrm>
            <a:off x="7190912" y="6356350"/>
            <a:ext cx="1648288" cy="365125"/>
          </a:xfrm>
          <a:prstGeom prst="rect">
            <a:avLst/>
          </a:prstGeom>
        </p:spPr>
        <p:txBody>
          <a:bodyPr/>
          <a:lstStyle/>
          <a:p>
            <a:fld id="{58D4B532-8D92-4A76-9CB9-4097789726D0}" type="slidenum">
              <a:rPr lang="en-US" smtClean="0">
                <a:solidFill>
                  <a:prstClr val="black">
                    <a:tint val="75000"/>
                  </a:prstClr>
                </a:solidFill>
              </a:rPr>
              <a:pPr/>
              <a:t>48</a:t>
            </a:fld>
            <a:endParaRPr lang="en-US" dirty="0">
              <a:solidFill>
                <a:prstClr val="black">
                  <a:tint val="75000"/>
                </a:prstClr>
              </a:solidFill>
            </a:endParaRPr>
          </a:p>
        </p:txBody>
      </p:sp>
      <p:sp>
        <p:nvSpPr>
          <p:cNvPr id="6" name="Rectangle 5"/>
          <p:cNvSpPr/>
          <p:nvPr/>
        </p:nvSpPr>
        <p:spPr>
          <a:xfrm>
            <a:off x="3375635" y="6415752"/>
            <a:ext cx="5637635" cy="307777"/>
          </a:xfrm>
          <a:prstGeom prst="rect">
            <a:avLst/>
          </a:prstGeom>
          <a:noFill/>
        </p:spPr>
        <p:txBody>
          <a:bodyPr wrap="square">
            <a:spAutoFit/>
          </a:bodyPr>
          <a:lstStyle/>
          <a:p>
            <a:r>
              <a:rPr lang="en-US" sz="1400" dirty="0" smtClean="0">
                <a:solidFill>
                  <a:schemeClr val="bg1"/>
                </a:solidFill>
              </a:rPr>
              <a:t>Image: http</a:t>
            </a:r>
            <a:r>
              <a:rPr lang="en-US" sz="1400" dirty="0">
                <a:solidFill>
                  <a:schemeClr val="bg1"/>
                </a:solidFill>
              </a:rPr>
              <a:t>://</a:t>
            </a:r>
            <a:r>
              <a:rPr lang="en-US" sz="1400" dirty="0" err="1">
                <a:solidFill>
                  <a:schemeClr val="bg1"/>
                </a:solidFill>
              </a:rPr>
              <a:t>slideplayer.com</a:t>
            </a:r>
            <a:r>
              <a:rPr lang="en-US" sz="1400" dirty="0">
                <a:solidFill>
                  <a:schemeClr val="bg1"/>
                </a:solidFill>
              </a:rPr>
              <a:t>/slide/7541288/</a:t>
            </a:r>
          </a:p>
        </p:txBody>
      </p:sp>
      <p:grpSp>
        <p:nvGrpSpPr>
          <p:cNvPr id="7" name="Group 6"/>
          <p:cNvGrpSpPr/>
          <p:nvPr/>
        </p:nvGrpSpPr>
        <p:grpSpPr>
          <a:xfrm>
            <a:off x="405050" y="1472962"/>
            <a:ext cx="8608220" cy="4732734"/>
            <a:chOff x="267890" y="973336"/>
            <a:chExt cx="8608220" cy="4911328"/>
          </a:xfrm>
        </p:grpSpPr>
        <p:sp>
          <p:nvSpPr>
            <p:cNvPr id="8" name="AutoShape 3"/>
            <p:cNvSpPr>
              <a:spLocks/>
            </p:cNvSpPr>
            <p:nvPr/>
          </p:nvSpPr>
          <p:spPr bwMode="auto">
            <a:xfrm>
              <a:off x="1518047" y="2634259"/>
              <a:ext cx="2411016" cy="750094"/>
            </a:xfrm>
            <a:custGeom>
              <a:avLst/>
              <a:gdLst/>
              <a:ahLst/>
              <a:cxnLst/>
              <a:rect l="0" t="0" r="r" b="b"/>
              <a:pathLst>
                <a:path w="21600" h="21600">
                  <a:moveTo>
                    <a:pt x="3360" y="0"/>
                  </a:moveTo>
                  <a:lnTo>
                    <a:pt x="0" y="21600"/>
                  </a:lnTo>
                  <a:lnTo>
                    <a:pt x="21600" y="21600"/>
                  </a:lnTo>
                  <a:lnTo>
                    <a:pt x="18240" y="0"/>
                  </a:lnTo>
                  <a:cubicBezTo>
                    <a:pt x="18240" y="0"/>
                    <a:pt x="3360" y="0"/>
                    <a:pt x="3360" y="0"/>
                  </a:cubicBezTo>
                  <a:close/>
                  <a:moveTo>
                    <a:pt x="3360" y="0"/>
                  </a:moveTo>
                </a:path>
              </a:pathLst>
            </a:custGeom>
            <a:solidFill>
              <a:schemeClr val="tx1">
                <a:lumMod val="50000"/>
                <a:lumOff val="50000"/>
              </a:schemeClr>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Helvetica" charset="0"/>
                  <a:ea typeface="Helvetica" charset="0"/>
                  <a:cs typeface="Helvetica" charset="0"/>
                </a:rPr>
                <a:t>120 </a:t>
              </a:r>
              <a:r>
                <a:rPr lang="en-US" sz="2500" b="1" dirty="0" err="1" smtClean="0">
                  <a:solidFill>
                    <a:schemeClr val="bg1"/>
                  </a:solidFill>
                  <a:latin typeface="Helvetica" charset="0"/>
                  <a:ea typeface="Helvetica" charset="0"/>
                  <a:cs typeface="Helvetica" charset="0"/>
                </a:rPr>
                <a:t>pJ</a:t>
              </a:r>
              <a:endParaRPr lang="en-US" sz="2500" b="1" dirty="0">
                <a:solidFill>
                  <a:schemeClr val="bg1"/>
                </a:solidFill>
                <a:latin typeface="Helvetica" charset="0"/>
                <a:ea typeface="Helvetica" charset="0"/>
                <a:cs typeface="Helvetica" charset="0"/>
              </a:endParaRPr>
            </a:p>
          </p:txBody>
        </p:sp>
        <p:sp>
          <p:nvSpPr>
            <p:cNvPr id="9" name="AutoShape 4"/>
            <p:cNvSpPr>
              <a:spLocks/>
            </p:cNvSpPr>
            <p:nvPr/>
          </p:nvSpPr>
          <p:spPr bwMode="auto">
            <a:xfrm>
              <a:off x="678656" y="4304110"/>
              <a:ext cx="4080866" cy="750094"/>
            </a:xfrm>
            <a:custGeom>
              <a:avLst/>
              <a:gdLst/>
              <a:ahLst/>
              <a:cxnLst/>
              <a:rect l="0" t="0" r="r" b="b"/>
              <a:pathLst>
                <a:path w="21600" h="21600">
                  <a:moveTo>
                    <a:pt x="21600" y="21600"/>
                  </a:moveTo>
                  <a:lnTo>
                    <a:pt x="19615" y="0"/>
                  </a:lnTo>
                  <a:lnTo>
                    <a:pt x="1985" y="0"/>
                  </a:lnTo>
                  <a:lnTo>
                    <a:pt x="0" y="21600"/>
                  </a:lnTo>
                  <a:cubicBezTo>
                    <a:pt x="0" y="21600"/>
                    <a:pt x="21600" y="21600"/>
                    <a:pt x="21600" y="21600"/>
                  </a:cubicBezTo>
                  <a:close/>
                  <a:moveTo>
                    <a:pt x="21600" y="21600"/>
                  </a:moveTo>
                </a:path>
              </a:pathLst>
            </a:custGeom>
            <a:solidFill>
              <a:srgbClr val="FF0000"/>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Helvetica" charset="0"/>
                  <a:ea typeface="Helvetica" charset="0"/>
                  <a:cs typeface="Helvetica" charset="0"/>
                </a:rPr>
                <a:t>2000 </a:t>
              </a:r>
              <a:r>
                <a:rPr lang="en-US" sz="2500" b="1" dirty="0" err="1" smtClean="0">
                  <a:solidFill>
                    <a:schemeClr val="bg1"/>
                  </a:solidFill>
                  <a:latin typeface="Helvetica" charset="0"/>
                  <a:ea typeface="Helvetica" charset="0"/>
                  <a:cs typeface="Helvetica" charset="0"/>
                </a:rPr>
                <a:t>pJ</a:t>
              </a:r>
              <a:endParaRPr lang="en-US" sz="2500" b="1" dirty="0">
                <a:solidFill>
                  <a:schemeClr val="bg1"/>
                </a:solidFill>
                <a:latin typeface="Helvetica" charset="0"/>
                <a:ea typeface="Helvetica" charset="0"/>
                <a:cs typeface="Helvetica" charset="0"/>
              </a:endParaRPr>
            </a:p>
          </p:txBody>
        </p:sp>
        <p:sp>
          <p:nvSpPr>
            <p:cNvPr id="10" name="AutoShape 5"/>
            <p:cNvSpPr>
              <a:spLocks/>
            </p:cNvSpPr>
            <p:nvPr/>
          </p:nvSpPr>
          <p:spPr bwMode="auto">
            <a:xfrm>
              <a:off x="1098353" y="3473649"/>
              <a:ext cx="3241476" cy="741164"/>
            </a:xfrm>
            <a:custGeom>
              <a:avLst/>
              <a:gdLst/>
              <a:ahLst/>
              <a:cxnLst/>
              <a:rect l="0" t="0" r="r" b="b"/>
              <a:pathLst>
                <a:path w="21600" h="21600">
                  <a:moveTo>
                    <a:pt x="2469" y="0"/>
                  </a:moveTo>
                  <a:lnTo>
                    <a:pt x="0" y="21600"/>
                  </a:lnTo>
                  <a:lnTo>
                    <a:pt x="21600" y="21600"/>
                  </a:lnTo>
                  <a:lnTo>
                    <a:pt x="19131" y="0"/>
                  </a:lnTo>
                  <a:cubicBezTo>
                    <a:pt x="19131" y="0"/>
                    <a:pt x="2469" y="0"/>
                    <a:pt x="2469" y="0"/>
                  </a:cubicBezTo>
                  <a:close/>
                  <a:moveTo>
                    <a:pt x="2469" y="0"/>
                  </a:moveTo>
                </a:path>
              </a:pathLst>
            </a:custGeom>
            <a:solidFill>
              <a:schemeClr val="tx1">
                <a:lumMod val="50000"/>
                <a:lumOff val="50000"/>
              </a:schemeClr>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Helvetica" charset="0"/>
                  <a:ea typeface="Helvetica" charset="0"/>
                  <a:cs typeface="Helvetica" charset="0"/>
                </a:rPr>
                <a:t>250 </a:t>
              </a:r>
              <a:r>
                <a:rPr lang="en-US" sz="2500" b="1" dirty="0" err="1" smtClean="0">
                  <a:solidFill>
                    <a:schemeClr val="bg1"/>
                  </a:solidFill>
                  <a:latin typeface="Helvetica" charset="0"/>
                  <a:ea typeface="Helvetica" charset="0"/>
                  <a:cs typeface="Helvetica" charset="0"/>
                </a:rPr>
                <a:t>pJ</a:t>
              </a:r>
              <a:endParaRPr lang="en-US" sz="2500" b="1" dirty="0">
                <a:solidFill>
                  <a:schemeClr val="bg1"/>
                </a:solidFill>
                <a:latin typeface="Helvetica" charset="0"/>
                <a:ea typeface="Helvetica" charset="0"/>
                <a:cs typeface="Helvetica" charset="0"/>
              </a:endParaRPr>
            </a:p>
          </p:txBody>
        </p:sp>
        <p:sp>
          <p:nvSpPr>
            <p:cNvPr id="11" name="AutoShape 6"/>
            <p:cNvSpPr>
              <a:spLocks/>
            </p:cNvSpPr>
            <p:nvPr/>
          </p:nvSpPr>
          <p:spPr bwMode="auto">
            <a:xfrm>
              <a:off x="267890" y="5143500"/>
              <a:ext cx="4911328" cy="741164"/>
            </a:xfrm>
            <a:custGeom>
              <a:avLst/>
              <a:gdLst/>
              <a:ahLst/>
              <a:cxnLst/>
              <a:rect l="0" t="0" r="r" b="b"/>
              <a:pathLst>
                <a:path w="21600" h="21600">
                  <a:moveTo>
                    <a:pt x="1630" y="0"/>
                  </a:moveTo>
                  <a:lnTo>
                    <a:pt x="0" y="21600"/>
                  </a:lnTo>
                  <a:lnTo>
                    <a:pt x="21600" y="21600"/>
                  </a:lnTo>
                  <a:lnTo>
                    <a:pt x="19970" y="0"/>
                  </a:lnTo>
                  <a:cubicBezTo>
                    <a:pt x="19970" y="0"/>
                    <a:pt x="1630" y="0"/>
                    <a:pt x="1630" y="0"/>
                  </a:cubicBezTo>
                  <a:close/>
                  <a:moveTo>
                    <a:pt x="1630" y="0"/>
                  </a:moveTo>
                </a:path>
              </a:pathLst>
            </a:custGeom>
            <a:solidFill>
              <a:srgbClr val="FF0000"/>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Helvetica" charset="0"/>
                  <a:ea typeface="Helvetica" charset="0"/>
                  <a:cs typeface="Helvetica" charset="0"/>
                </a:rPr>
                <a:t>~2500 </a:t>
              </a:r>
              <a:r>
                <a:rPr lang="en-US" sz="2500" b="1" dirty="0" err="1" smtClean="0">
                  <a:solidFill>
                    <a:schemeClr val="bg1"/>
                  </a:solidFill>
                  <a:latin typeface="Helvetica" charset="0"/>
                  <a:ea typeface="Helvetica" charset="0"/>
                  <a:cs typeface="Helvetica" charset="0"/>
                </a:rPr>
                <a:t>pJ</a:t>
              </a:r>
              <a:endParaRPr lang="en-US" sz="2500" b="1" dirty="0">
                <a:solidFill>
                  <a:schemeClr val="bg1"/>
                </a:solidFill>
                <a:latin typeface="Helvetica" charset="0"/>
                <a:ea typeface="Helvetica" charset="0"/>
                <a:cs typeface="Helvetica" charset="0"/>
              </a:endParaRPr>
            </a:p>
          </p:txBody>
        </p:sp>
        <p:sp>
          <p:nvSpPr>
            <p:cNvPr id="12" name="AutoShape 7"/>
            <p:cNvSpPr>
              <a:spLocks/>
            </p:cNvSpPr>
            <p:nvPr/>
          </p:nvSpPr>
          <p:spPr bwMode="auto">
            <a:xfrm>
              <a:off x="2348508" y="973336"/>
              <a:ext cx="741164" cy="741164"/>
            </a:xfrm>
            <a:custGeom>
              <a:avLst/>
              <a:gdLst/>
              <a:ahLst/>
              <a:cxnLst/>
              <a:rect l="0" t="0" r="r" b="b"/>
              <a:pathLst>
                <a:path w="21600" h="21600">
                  <a:moveTo>
                    <a:pt x="0" y="21600"/>
                  </a:moveTo>
                  <a:lnTo>
                    <a:pt x="21600" y="21600"/>
                  </a:lnTo>
                  <a:lnTo>
                    <a:pt x="10800" y="0"/>
                  </a:lnTo>
                  <a:cubicBezTo>
                    <a:pt x="10800" y="0"/>
                    <a:pt x="0" y="21600"/>
                    <a:pt x="0" y="21600"/>
                  </a:cubicBezTo>
                  <a:close/>
                  <a:moveTo>
                    <a:pt x="0" y="21600"/>
                  </a:moveTo>
                </a:path>
              </a:pathLst>
            </a:custGeom>
            <a:solidFill>
              <a:schemeClr val="tx1">
                <a:lumMod val="50000"/>
                <a:lumOff val="50000"/>
              </a:schemeClr>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b="1">
                <a:solidFill>
                  <a:schemeClr val="tx1">
                    <a:lumMod val="50000"/>
                    <a:lumOff val="50000"/>
                  </a:schemeClr>
                </a:solidFill>
                <a:latin typeface="+mj-lt"/>
              </a:endParaRPr>
            </a:p>
          </p:txBody>
        </p:sp>
        <p:sp>
          <p:nvSpPr>
            <p:cNvPr id="13" name="AutoShape 8"/>
            <p:cNvSpPr>
              <a:spLocks/>
            </p:cNvSpPr>
            <p:nvPr/>
          </p:nvSpPr>
          <p:spPr bwMode="auto">
            <a:xfrm>
              <a:off x="1937742" y="1803798"/>
              <a:ext cx="1571625" cy="741164"/>
            </a:xfrm>
            <a:custGeom>
              <a:avLst/>
              <a:gdLst/>
              <a:ahLst/>
              <a:cxnLst/>
              <a:rect l="0" t="0" r="r" b="b"/>
              <a:pathLst>
                <a:path w="21600" h="21600">
                  <a:moveTo>
                    <a:pt x="5093" y="0"/>
                  </a:moveTo>
                  <a:lnTo>
                    <a:pt x="0" y="21600"/>
                  </a:lnTo>
                  <a:lnTo>
                    <a:pt x="21600" y="21600"/>
                  </a:lnTo>
                  <a:lnTo>
                    <a:pt x="16507" y="0"/>
                  </a:lnTo>
                  <a:cubicBezTo>
                    <a:pt x="16507" y="0"/>
                    <a:pt x="5093" y="0"/>
                    <a:pt x="5093" y="0"/>
                  </a:cubicBezTo>
                  <a:close/>
                  <a:moveTo>
                    <a:pt x="5093" y="0"/>
                  </a:moveTo>
                </a:path>
              </a:pathLst>
            </a:custGeom>
            <a:solidFill>
              <a:srgbClr val="4E8F00"/>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300" b="1" dirty="0" smtClean="0">
                  <a:solidFill>
                    <a:schemeClr val="bg1"/>
                  </a:solidFill>
                  <a:latin typeface="Helvetica" charset="0"/>
                  <a:ea typeface="Helvetica" charset="0"/>
                  <a:cs typeface="Helvetica" charset="0"/>
                </a:rPr>
                <a:t>100 </a:t>
              </a:r>
              <a:r>
                <a:rPr lang="en-US" sz="2300" b="1" dirty="0" err="1" smtClean="0">
                  <a:solidFill>
                    <a:schemeClr val="bg1"/>
                  </a:solidFill>
                  <a:latin typeface="Helvetica" charset="0"/>
                  <a:ea typeface="Helvetica" charset="0"/>
                  <a:cs typeface="Helvetica" charset="0"/>
                </a:rPr>
                <a:t>pJ</a:t>
              </a:r>
              <a:endParaRPr lang="en-US" sz="2300" b="1" dirty="0">
                <a:solidFill>
                  <a:schemeClr val="bg1"/>
                </a:solidFill>
                <a:latin typeface="Helvetica" charset="0"/>
                <a:ea typeface="Helvetica" charset="0"/>
                <a:cs typeface="Helvetica" charset="0"/>
              </a:endParaRPr>
            </a:p>
          </p:txBody>
        </p:sp>
        <p:sp>
          <p:nvSpPr>
            <p:cNvPr id="14" name="Line 9"/>
            <p:cNvSpPr>
              <a:spLocks noChangeShapeType="1"/>
            </p:cNvSpPr>
            <p:nvPr/>
          </p:nvSpPr>
          <p:spPr bwMode="auto">
            <a:xfrm flipH="1">
              <a:off x="5258471" y="5882432"/>
              <a:ext cx="3599780"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15" name="Line 10"/>
            <p:cNvSpPr>
              <a:spLocks noChangeShapeType="1"/>
            </p:cNvSpPr>
            <p:nvPr/>
          </p:nvSpPr>
          <p:spPr bwMode="auto">
            <a:xfrm flipH="1">
              <a:off x="4848820" y="5045274"/>
              <a:ext cx="4009429"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16" name="Line 11"/>
            <p:cNvSpPr>
              <a:spLocks noChangeShapeType="1"/>
            </p:cNvSpPr>
            <p:nvPr/>
          </p:nvSpPr>
          <p:spPr bwMode="auto">
            <a:xfrm flipH="1">
              <a:off x="4446984" y="4205883"/>
              <a:ext cx="4411266"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17" name="Line 12"/>
            <p:cNvSpPr>
              <a:spLocks noChangeShapeType="1"/>
            </p:cNvSpPr>
            <p:nvPr/>
          </p:nvSpPr>
          <p:spPr bwMode="auto">
            <a:xfrm flipH="1">
              <a:off x="4027289" y="3375422"/>
              <a:ext cx="4830962"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18" name="Rectangle 17"/>
            <p:cNvSpPr>
              <a:spLocks/>
            </p:cNvSpPr>
            <p:nvPr/>
          </p:nvSpPr>
          <p:spPr bwMode="auto">
            <a:xfrm>
              <a:off x="1452812" y="1139836"/>
              <a:ext cx="641201" cy="39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r"/>
              <a:r>
                <a:rPr lang="en-US" sz="2500" b="1" dirty="0" smtClean="0">
                  <a:solidFill>
                    <a:schemeClr val="tx1"/>
                  </a:solidFill>
                  <a:latin typeface="Helvetica" charset="0"/>
                  <a:ea typeface="Helvetica" charset="0"/>
                  <a:cs typeface="Helvetica" charset="0"/>
                </a:rPr>
                <a:t>6 </a:t>
              </a:r>
              <a:r>
                <a:rPr lang="en-US" sz="2500" b="1" dirty="0" err="1" smtClean="0">
                  <a:solidFill>
                    <a:schemeClr val="tx1"/>
                  </a:solidFill>
                  <a:latin typeface="Helvetica" charset="0"/>
                  <a:ea typeface="Helvetica" charset="0"/>
                  <a:cs typeface="Helvetica" charset="0"/>
                </a:rPr>
                <a:t>pJ</a:t>
              </a:r>
              <a:endParaRPr lang="en-US" sz="2500" b="1" dirty="0">
                <a:solidFill>
                  <a:schemeClr val="tx1"/>
                </a:solidFill>
                <a:latin typeface="Helvetica" charset="0"/>
                <a:ea typeface="Helvetica" charset="0"/>
                <a:cs typeface="Helvetica" charset="0"/>
              </a:endParaRPr>
            </a:p>
          </p:txBody>
        </p:sp>
        <p:sp>
          <p:nvSpPr>
            <p:cNvPr id="19" name="Line 14"/>
            <p:cNvSpPr>
              <a:spLocks noChangeShapeType="1"/>
            </p:cNvSpPr>
            <p:nvPr/>
          </p:nvSpPr>
          <p:spPr bwMode="auto">
            <a:xfrm rot="10800000">
              <a:off x="2152054" y="1366243"/>
              <a:ext cx="568152" cy="100459"/>
            </a:xfrm>
            <a:prstGeom prst="line">
              <a:avLst/>
            </a:prstGeom>
            <a:noFill/>
            <a:ln w="25400" cap="flat">
              <a:solidFill>
                <a:schemeClr val="tx1"/>
              </a:solidFill>
              <a:prstDash val="solid"/>
              <a:miter lim="800000"/>
              <a:headEnd type="oval"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20" name="Line 15"/>
            <p:cNvSpPr>
              <a:spLocks noChangeShapeType="1"/>
            </p:cNvSpPr>
            <p:nvPr/>
          </p:nvSpPr>
          <p:spPr bwMode="auto">
            <a:xfrm flipH="1">
              <a:off x="3588618" y="2536031"/>
              <a:ext cx="5269632"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21" name="Line 16"/>
            <p:cNvSpPr>
              <a:spLocks noChangeShapeType="1"/>
            </p:cNvSpPr>
            <p:nvPr/>
          </p:nvSpPr>
          <p:spPr bwMode="auto">
            <a:xfrm flipH="1">
              <a:off x="3187898" y="1714500"/>
              <a:ext cx="5670352"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22" name="Rectangle 21"/>
            <p:cNvSpPr>
              <a:spLocks/>
            </p:cNvSpPr>
            <p:nvPr/>
          </p:nvSpPr>
          <p:spPr bwMode="auto">
            <a:xfrm>
              <a:off x="5259585" y="5317630"/>
              <a:ext cx="3598664"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n-lt"/>
                  <a:ea typeface="ＭＳ Ｐゴシック" charset="0"/>
                  <a:cs typeface="Helvetica Neue Light"/>
                  <a:sym typeface="Baskerville" charset="0"/>
                </a:rPr>
                <a:t>Cost to move data off chip </a:t>
              </a:r>
              <a:br>
                <a:rPr lang="en-US" sz="2000" dirty="0" smtClean="0">
                  <a:solidFill>
                    <a:schemeClr val="tx1"/>
                  </a:solidFill>
                  <a:latin typeface="+mn-lt"/>
                  <a:ea typeface="ＭＳ Ｐゴシック" charset="0"/>
                  <a:cs typeface="Helvetica Neue Light"/>
                  <a:sym typeface="Baskerville" charset="0"/>
                </a:rPr>
              </a:br>
              <a:r>
                <a:rPr lang="en-US" sz="2000" dirty="0" smtClean="0">
                  <a:solidFill>
                    <a:schemeClr val="tx1"/>
                  </a:solidFill>
                  <a:latin typeface="+mn-lt"/>
                  <a:ea typeface="ＭＳ Ｐゴシック" charset="0"/>
                  <a:cs typeface="Helvetica Neue Light"/>
                  <a:sym typeface="Baskerville" charset="0"/>
                </a:rPr>
                <a:t>   to a neighboring node</a:t>
              </a:r>
              <a:endParaRPr lang="en-US" sz="2000" dirty="0">
                <a:solidFill>
                  <a:schemeClr val="tx1"/>
                </a:solidFill>
                <a:latin typeface="+mn-lt"/>
                <a:ea typeface="ＭＳ Ｐゴシック" charset="0"/>
                <a:cs typeface="Helvetica Neue Light"/>
                <a:sym typeface="Baskerville" charset="0"/>
              </a:endParaRPr>
            </a:p>
          </p:txBody>
        </p:sp>
        <p:sp>
          <p:nvSpPr>
            <p:cNvPr id="23" name="Rectangle 22"/>
            <p:cNvSpPr>
              <a:spLocks/>
            </p:cNvSpPr>
            <p:nvPr/>
          </p:nvSpPr>
          <p:spPr bwMode="auto">
            <a:xfrm>
              <a:off x="4848820" y="4491634"/>
              <a:ext cx="4009429"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n-lt"/>
                  <a:ea typeface="ＭＳ Ｐゴシック" charset="0"/>
                  <a:cs typeface="Helvetica Neue Light"/>
                  <a:sym typeface="Baskerville" charset="0"/>
                </a:rPr>
                <a:t>Cost to move data off chip </a:t>
              </a:r>
              <a:br>
                <a:rPr lang="en-US" sz="2000" dirty="0" smtClean="0">
                  <a:solidFill>
                    <a:schemeClr val="tx1"/>
                  </a:solidFill>
                  <a:latin typeface="+mn-lt"/>
                  <a:ea typeface="ＭＳ Ｐゴシック" charset="0"/>
                  <a:cs typeface="Helvetica Neue Light"/>
                  <a:sym typeface="Baskerville" charset="0"/>
                </a:rPr>
              </a:br>
              <a:r>
                <a:rPr lang="en-US" sz="2000" dirty="0" smtClean="0">
                  <a:solidFill>
                    <a:schemeClr val="tx1"/>
                  </a:solidFill>
                  <a:latin typeface="+mn-lt"/>
                  <a:ea typeface="ＭＳ Ｐゴシック" charset="0"/>
                  <a:cs typeface="Helvetica Neue Light"/>
                  <a:sym typeface="Baskerville" charset="0"/>
                </a:rPr>
                <a:t>   into DRAM</a:t>
              </a:r>
              <a:endParaRPr lang="en-US" sz="2000" dirty="0">
                <a:solidFill>
                  <a:schemeClr val="tx1"/>
                </a:solidFill>
                <a:latin typeface="+mn-lt"/>
                <a:ea typeface="ＭＳ Ｐゴシック" charset="0"/>
                <a:cs typeface="Helvetica Neue Light"/>
                <a:sym typeface="Baskerville" charset="0"/>
              </a:endParaRPr>
            </a:p>
          </p:txBody>
        </p:sp>
        <p:sp>
          <p:nvSpPr>
            <p:cNvPr id="24" name="Rectangle 23"/>
            <p:cNvSpPr>
              <a:spLocks/>
            </p:cNvSpPr>
            <p:nvPr/>
          </p:nvSpPr>
          <p:spPr bwMode="auto">
            <a:xfrm>
              <a:off x="4446984" y="3652242"/>
              <a:ext cx="4411266"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n-lt"/>
                  <a:ea typeface="ＭＳ Ｐゴシック" charset="0"/>
                  <a:cs typeface="Helvetica Neue Light"/>
                  <a:sym typeface="Baskerville" charset="0"/>
                </a:rPr>
                <a:t>Cost to move off-chip, </a:t>
              </a:r>
              <a:br>
                <a:rPr lang="en-US" sz="2000" dirty="0" smtClean="0">
                  <a:solidFill>
                    <a:schemeClr val="tx1"/>
                  </a:solidFill>
                  <a:latin typeface="+mn-lt"/>
                  <a:ea typeface="ＭＳ Ｐゴシック" charset="0"/>
                  <a:cs typeface="Helvetica Neue Light"/>
                  <a:sym typeface="Baskerville" charset="0"/>
                </a:rPr>
              </a:br>
              <a:r>
                <a:rPr lang="en-US" sz="2000" dirty="0" smtClean="0">
                  <a:solidFill>
                    <a:schemeClr val="tx1"/>
                  </a:solidFill>
                  <a:latin typeface="+mn-lt"/>
                  <a:ea typeface="ＭＳ Ｐゴシック" charset="0"/>
                  <a:cs typeface="Helvetica Neue Light"/>
                  <a:sym typeface="Baskerville" charset="0"/>
                </a:rPr>
                <a:t>   but stay within the package (SMP)</a:t>
              </a:r>
              <a:endParaRPr lang="en-US" sz="2000" dirty="0">
                <a:solidFill>
                  <a:schemeClr val="tx1"/>
                </a:solidFill>
                <a:latin typeface="+mn-lt"/>
                <a:ea typeface="ＭＳ Ｐゴシック" charset="0"/>
                <a:cs typeface="Helvetica Neue Light"/>
                <a:sym typeface="Baskerville" charset="0"/>
              </a:endParaRPr>
            </a:p>
          </p:txBody>
        </p:sp>
        <p:sp>
          <p:nvSpPr>
            <p:cNvPr id="25" name="Rectangle 24"/>
            <p:cNvSpPr>
              <a:spLocks/>
            </p:cNvSpPr>
            <p:nvPr/>
          </p:nvSpPr>
          <p:spPr bwMode="auto">
            <a:xfrm>
              <a:off x="4036219" y="2821782"/>
              <a:ext cx="4830962" cy="553641"/>
            </a:xfrm>
            <a:prstGeom prst="rect">
              <a:avLst/>
            </a:prstGeom>
            <a:solidFill>
              <a:srgbClr val="FFFFFF"/>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n-lt"/>
                  <a:ea typeface="ＭＳ Ｐゴシック" charset="0"/>
                  <a:cs typeface="Helvetica Neue Light"/>
                  <a:sym typeface="Baskerville" charset="0"/>
                </a:rPr>
                <a:t>Cost to move data 20 mm on chip</a:t>
              </a:r>
              <a:endParaRPr lang="en-US" sz="2000" dirty="0">
                <a:solidFill>
                  <a:schemeClr val="tx1"/>
                </a:solidFill>
                <a:latin typeface="+mn-lt"/>
                <a:ea typeface="ＭＳ Ｐゴシック" charset="0"/>
                <a:cs typeface="Helvetica Neue Light"/>
                <a:sym typeface="Baskerville" charset="0"/>
              </a:endParaRPr>
            </a:p>
          </p:txBody>
        </p:sp>
        <p:sp>
          <p:nvSpPr>
            <p:cNvPr id="26" name="Rectangle 25"/>
            <p:cNvSpPr>
              <a:spLocks/>
            </p:cNvSpPr>
            <p:nvPr/>
          </p:nvSpPr>
          <p:spPr bwMode="auto">
            <a:xfrm>
              <a:off x="3607594" y="1982391"/>
              <a:ext cx="5268516" cy="553641"/>
            </a:xfrm>
            <a:prstGeom prst="rect">
              <a:avLst/>
            </a:prstGeom>
            <a:solidFill>
              <a:srgbClr val="FFFFFF"/>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a:solidFill>
                    <a:schemeClr val="tx1"/>
                  </a:solidFill>
                  <a:latin typeface="+mn-lt"/>
                  <a:ea typeface="ＭＳ Ｐゴシック" charset="0"/>
                  <a:cs typeface="Helvetica Neue Light"/>
                  <a:sym typeface="Baskerville" charset="0"/>
                </a:rPr>
                <a:t>Typical cost of a single floating point operation</a:t>
              </a:r>
            </a:p>
          </p:txBody>
        </p:sp>
        <p:sp>
          <p:nvSpPr>
            <p:cNvPr id="27" name="Rectangle 26"/>
            <p:cNvSpPr>
              <a:spLocks/>
            </p:cNvSpPr>
            <p:nvPr/>
          </p:nvSpPr>
          <p:spPr bwMode="auto">
            <a:xfrm>
              <a:off x="3187898" y="1151930"/>
              <a:ext cx="5670352"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n-lt"/>
                  <a:ea typeface="ＭＳ Ｐゴシック" charset="0"/>
                  <a:cs typeface="Helvetica Neue Light"/>
                  <a:sym typeface="Baskerville" charset="0"/>
                </a:rPr>
                <a:t>Cost to move data 1 mm on-chip</a:t>
              </a:r>
              <a:endParaRPr lang="en-US" sz="2000" dirty="0">
                <a:solidFill>
                  <a:schemeClr val="tx1"/>
                </a:solidFill>
                <a:latin typeface="+mn-lt"/>
                <a:ea typeface="ＭＳ Ｐゴシック" charset="0"/>
                <a:cs typeface="Helvetica Neue Light"/>
                <a:sym typeface="Baskerville" charset="0"/>
              </a:endParaRPr>
            </a:p>
          </p:txBody>
        </p:sp>
      </p:grpSp>
      <p:sp>
        <p:nvSpPr>
          <p:cNvPr id="28" name="TextBox 27"/>
          <p:cNvSpPr txBox="1"/>
          <p:nvPr/>
        </p:nvSpPr>
        <p:spPr>
          <a:xfrm>
            <a:off x="472440" y="825391"/>
            <a:ext cx="4282440" cy="553998"/>
          </a:xfrm>
          <a:prstGeom prst="rect">
            <a:avLst/>
          </a:prstGeom>
          <a:noFill/>
        </p:spPr>
        <p:txBody>
          <a:bodyPr wrap="square" rtlCol="0">
            <a:spAutoFit/>
          </a:bodyPr>
          <a:lstStyle/>
          <a:p>
            <a:r>
              <a:rPr lang="en-US" sz="3000" b="1" dirty="0" smtClean="0">
                <a:solidFill>
                  <a:srgbClr val="005581"/>
                </a:solidFill>
              </a:rPr>
              <a:t>Hierarchical energy costs.</a:t>
            </a:r>
            <a:endParaRPr lang="en-US" sz="3000" b="1" dirty="0">
              <a:solidFill>
                <a:srgbClr val="005581"/>
              </a:solidFill>
            </a:endParaRPr>
          </a:p>
        </p:txBody>
      </p:sp>
    </p:spTree>
    <p:extLst>
      <p:ext uri="{BB962C8B-B14F-4D97-AF65-F5344CB8AC3E}">
        <p14:creationId xmlns:p14="http://schemas.microsoft.com/office/powerpoint/2010/main" val="35852773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6118" y="1219200"/>
            <a:ext cx="7868666" cy="486906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600" y="22618"/>
            <a:ext cx="7454900" cy="739381"/>
          </a:xfrm>
        </p:spPr>
        <p:txBody>
          <a:bodyPr>
            <a:noAutofit/>
          </a:bodyPr>
          <a:lstStyle/>
          <a:p>
            <a:r>
              <a:rPr lang="en-US" dirty="0" smtClean="0"/>
              <a:t>Beyond Domain Decomposition</a:t>
            </a:r>
            <a:r>
              <a:rPr lang="en-US" dirty="0"/>
              <a:t/>
            </a:r>
            <a:br>
              <a:rPr lang="en-US" dirty="0"/>
            </a:br>
            <a:r>
              <a:rPr lang="en-US" sz="2000" i="1" dirty="0" smtClean="0"/>
              <a:t>2.5D Matrix Multiply on BG/P, 16K nodes / 64K cores</a:t>
            </a:r>
            <a:endParaRPr lang="en-US" sz="2000" i="1" dirty="0"/>
          </a:p>
        </p:txBody>
      </p:sp>
      <p:pic>
        <p:nvPicPr>
          <p:cNvPr id="4" name="Content Placeholder 3" descr="mm_time_p16384.pdf"/>
          <p:cNvPicPr>
            <a:picLocks noGrp="1" noChangeAspect="1"/>
          </p:cNvPicPr>
          <p:nvPr>
            <p:ph idx="1"/>
          </p:nvPr>
        </p:nvPicPr>
        <p:blipFill>
          <a:blip r:embed="rId3" cstate="screen">
            <a:extLst>
              <a:ext uri="{28A0092B-C50C-407E-A947-70E740481C1C}">
                <a14:useLocalDpi xmlns:a14="http://schemas.microsoft.com/office/drawing/2010/main"/>
              </a:ext>
            </a:extLst>
          </a:blip>
          <a:srcRect l="-11885" r="-11885"/>
          <a:stretch>
            <a:fillRect/>
          </a:stretch>
        </p:blipFill>
        <p:spPr>
          <a:xfrm>
            <a:off x="457199" y="1219200"/>
            <a:ext cx="8904155" cy="5029200"/>
          </a:xfrm>
        </p:spPr>
      </p:pic>
      <p:sp>
        <p:nvSpPr>
          <p:cNvPr id="5" name="TextBox 4"/>
          <p:cNvSpPr txBox="1"/>
          <p:nvPr/>
        </p:nvSpPr>
        <p:spPr>
          <a:xfrm>
            <a:off x="3486676" y="927100"/>
            <a:ext cx="1390124" cy="369332"/>
          </a:xfrm>
          <a:prstGeom prst="rect">
            <a:avLst/>
          </a:prstGeom>
          <a:noFill/>
        </p:spPr>
        <p:txBody>
          <a:bodyPr wrap="none" rtlCol="0">
            <a:spAutoFit/>
          </a:bodyPr>
          <a:lstStyle/>
          <a:p>
            <a:r>
              <a:rPr lang="en-US" dirty="0"/>
              <a:t>c</a:t>
            </a:r>
            <a:r>
              <a:rPr lang="en-US" dirty="0" smtClean="0"/>
              <a:t> = 16 copies</a:t>
            </a:r>
            <a:endParaRPr lang="en-US" dirty="0"/>
          </a:p>
        </p:txBody>
      </p:sp>
      <p:sp>
        <p:nvSpPr>
          <p:cNvPr id="6" name="TextBox 5"/>
          <p:cNvSpPr txBox="1"/>
          <p:nvPr/>
        </p:nvSpPr>
        <p:spPr>
          <a:xfrm>
            <a:off x="4206088" y="6248400"/>
            <a:ext cx="3781992" cy="584776"/>
          </a:xfrm>
          <a:prstGeom prst="rect">
            <a:avLst/>
          </a:prstGeom>
          <a:noFill/>
        </p:spPr>
        <p:txBody>
          <a:bodyPr wrap="none" rtlCol="0">
            <a:spAutoFit/>
          </a:bodyPr>
          <a:lstStyle/>
          <a:p>
            <a:pPr algn="ctr"/>
            <a:r>
              <a:rPr lang="en-US" sz="1600" i="1" dirty="0" smtClean="0">
                <a:solidFill>
                  <a:schemeClr val="bg1"/>
                </a:solidFill>
              </a:rPr>
              <a:t>EuroPar’11 (</a:t>
            </a:r>
            <a:r>
              <a:rPr lang="en-US" sz="1600" i="1" dirty="0" err="1" smtClean="0">
                <a:solidFill>
                  <a:schemeClr val="bg1"/>
                </a:solidFill>
              </a:rPr>
              <a:t>Solomonik</a:t>
            </a:r>
            <a:r>
              <a:rPr lang="en-US" sz="1600" i="1" dirty="0" smtClean="0">
                <a:solidFill>
                  <a:schemeClr val="bg1"/>
                </a:solidFill>
              </a:rPr>
              <a:t>, Demmel)</a:t>
            </a:r>
          </a:p>
          <a:p>
            <a:pPr algn="ctr"/>
            <a:r>
              <a:rPr lang="en-US" sz="1600" i="1" dirty="0" smtClean="0">
                <a:solidFill>
                  <a:schemeClr val="bg1"/>
                </a:solidFill>
              </a:rPr>
              <a:t>SC’11 paper </a:t>
            </a:r>
            <a:r>
              <a:rPr lang="en-US" sz="1600" i="1" dirty="0">
                <a:solidFill>
                  <a:schemeClr val="bg1"/>
                </a:solidFill>
              </a:rPr>
              <a:t>(</a:t>
            </a:r>
            <a:r>
              <a:rPr lang="en-US" sz="1600" i="1" dirty="0" err="1" smtClean="0">
                <a:solidFill>
                  <a:schemeClr val="bg1"/>
                </a:solidFill>
              </a:rPr>
              <a:t>Solomonik</a:t>
            </a:r>
            <a:r>
              <a:rPr lang="en-US" sz="1600" i="1" dirty="0" smtClean="0">
                <a:solidFill>
                  <a:schemeClr val="bg1"/>
                </a:solidFill>
              </a:rPr>
              <a:t>, </a:t>
            </a:r>
            <a:r>
              <a:rPr lang="en-US" sz="1600" i="1" dirty="0" err="1" smtClean="0">
                <a:solidFill>
                  <a:schemeClr val="bg1"/>
                </a:solidFill>
              </a:rPr>
              <a:t>Bhatele</a:t>
            </a:r>
            <a:r>
              <a:rPr lang="en-US" sz="1600" i="1" dirty="0" smtClean="0">
                <a:solidFill>
                  <a:schemeClr val="bg1"/>
                </a:solidFill>
              </a:rPr>
              <a:t>, Demmel)</a:t>
            </a:r>
            <a:endParaRPr lang="en-US" sz="1600" i="1" dirty="0">
              <a:solidFill>
                <a:schemeClr val="bg1"/>
              </a:solidFill>
            </a:endParaRPr>
          </a:p>
        </p:txBody>
      </p:sp>
      <p:sp>
        <p:nvSpPr>
          <p:cNvPr id="7" name="TextBox 6"/>
          <p:cNvSpPr txBox="1"/>
          <p:nvPr/>
        </p:nvSpPr>
        <p:spPr>
          <a:xfrm>
            <a:off x="457198" y="991286"/>
            <a:ext cx="8397586" cy="5262980"/>
          </a:xfrm>
          <a:prstGeom prst="rect">
            <a:avLst/>
          </a:prstGeom>
          <a:solidFill>
            <a:schemeClr val="tx2">
              <a:lumMod val="60000"/>
              <a:lumOff val="40000"/>
            </a:schemeClr>
          </a:solidFill>
        </p:spPr>
        <p:txBody>
          <a:bodyPr wrap="square" rtlCol="0">
            <a:spAutoFit/>
          </a:bodyPr>
          <a:lstStyle/>
          <a:p>
            <a:endParaRPr lang="en-US" sz="2800" b="1" dirty="0" smtClean="0"/>
          </a:p>
          <a:p>
            <a:r>
              <a:rPr lang="en-US" sz="2800" b="1" dirty="0" smtClean="0"/>
              <a:t>Surprises: </a:t>
            </a:r>
          </a:p>
          <a:p>
            <a:pPr marL="342900" indent="-342900">
              <a:buFont typeface="Arial"/>
              <a:buChar char="•"/>
            </a:pPr>
            <a:r>
              <a:rPr lang="en-US" sz="2800" dirty="0" smtClean="0"/>
              <a:t>Even Matrix Multiply had room for improvement</a:t>
            </a:r>
          </a:p>
          <a:p>
            <a:pPr marL="342900" indent="-342900">
              <a:buFont typeface="Arial"/>
              <a:buChar char="•"/>
            </a:pPr>
            <a:r>
              <a:rPr lang="en-US" sz="2800" dirty="0" smtClean="0"/>
              <a:t>Idea: make copies of C matrix  (as in prior 3D algorithm, but not as many)</a:t>
            </a:r>
          </a:p>
          <a:p>
            <a:pPr marL="342900" indent="-342900">
              <a:buFont typeface="Arial"/>
              <a:buChar char="•"/>
            </a:pPr>
            <a:r>
              <a:rPr lang="en-US" sz="2800" dirty="0" smtClean="0"/>
              <a:t>Result is provably optimal in communication</a:t>
            </a:r>
          </a:p>
          <a:p>
            <a:endParaRPr lang="en-US" sz="2800" b="1" dirty="0" smtClean="0"/>
          </a:p>
          <a:p>
            <a:r>
              <a:rPr lang="en-US" sz="2800" b="1" dirty="0" smtClean="0">
                <a:solidFill>
                  <a:srgbClr val="FFFFD4"/>
                </a:solidFill>
              </a:rPr>
              <a:t>Lesson: Never waste fast memory</a:t>
            </a:r>
          </a:p>
          <a:p>
            <a:r>
              <a:rPr lang="en-US" sz="2800" b="1" dirty="0">
                <a:solidFill>
                  <a:srgbClr val="FFFFD4"/>
                </a:solidFill>
              </a:rPr>
              <a:t> </a:t>
            </a:r>
            <a:r>
              <a:rPr lang="en-US" sz="2800" b="1" dirty="0" smtClean="0">
                <a:solidFill>
                  <a:srgbClr val="FFFFD4"/>
                </a:solidFill>
              </a:rPr>
              <a:t>  And don’t get hung up on the owner computes rule</a:t>
            </a:r>
          </a:p>
          <a:p>
            <a:endParaRPr lang="en-US" sz="2800" b="1" dirty="0" smtClean="0"/>
          </a:p>
          <a:p>
            <a:r>
              <a:rPr lang="en-US" sz="2800" b="1" dirty="0" smtClean="0"/>
              <a:t>Can we generalize for compiler writers?</a:t>
            </a:r>
          </a:p>
          <a:p>
            <a:endParaRPr lang="en-US" sz="2800" b="1" dirty="0"/>
          </a:p>
        </p:txBody>
      </p:sp>
    </p:spTree>
    <p:extLst>
      <p:ext uri="{BB962C8B-B14F-4D97-AF65-F5344CB8AC3E}">
        <p14:creationId xmlns:p14="http://schemas.microsoft.com/office/powerpoint/2010/main" val="6836672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le 1"/>
          <p:cNvSpPr>
            <a:spLocks noGrp="1"/>
          </p:cNvSpPr>
          <p:nvPr>
            <p:ph type="title"/>
          </p:nvPr>
        </p:nvSpPr>
        <p:spPr>
          <a:xfrm>
            <a:off x="639763" y="306388"/>
            <a:ext cx="8250237" cy="373062"/>
          </a:xfrm>
        </p:spPr>
        <p:txBody>
          <a:bodyPr>
            <a:normAutofit fontScale="90000"/>
          </a:bodyPr>
          <a:lstStyle/>
          <a:p>
            <a:r>
              <a:rPr lang="en-US" dirty="0" smtClean="0">
                <a:latin typeface="Arial" charset="0"/>
                <a:ea typeface="ＭＳ Ｐゴシック" charset="0"/>
                <a:cs typeface="ＭＳ Ｐゴシック" charset="0"/>
              </a:rPr>
              <a:t>Deconstructing 2.5D Matrix Multiply</a:t>
            </a:r>
            <a:br>
              <a:rPr lang="en-US" dirty="0" smtClean="0">
                <a:latin typeface="Arial" charset="0"/>
                <a:ea typeface="ＭＳ Ｐゴシック" charset="0"/>
                <a:cs typeface="ＭＳ Ｐゴシック" charset="0"/>
              </a:rPr>
            </a:br>
            <a:r>
              <a:rPr lang="en-US" sz="1800" dirty="0" err="1" smtClean="0">
                <a:latin typeface="Arial" charset="0"/>
                <a:ea typeface="ＭＳ Ｐゴシック" charset="0"/>
                <a:cs typeface="ＭＳ Ｐゴシック" charset="0"/>
              </a:rPr>
              <a:t>Solomonick</a:t>
            </a:r>
            <a:r>
              <a:rPr lang="en-US" sz="1800" dirty="0" smtClean="0">
                <a:latin typeface="Arial" charset="0"/>
                <a:ea typeface="ＭＳ Ｐゴシック" charset="0"/>
                <a:cs typeface="ＭＳ Ｐゴシック" charset="0"/>
              </a:rPr>
              <a:t> &amp; </a:t>
            </a:r>
            <a:r>
              <a:rPr lang="en-US" sz="1800" dirty="0" err="1" smtClean="0">
                <a:latin typeface="Arial" charset="0"/>
                <a:ea typeface="ＭＳ Ｐゴシック" charset="0"/>
                <a:cs typeface="ＭＳ Ｐゴシック" charset="0"/>
              </a:rPr>
              <a:t>Demmel</a:t>
            </a:r>
            <a:endParaRPr lang="en-US" sz="1800" dirty="0">
              <a:latin typeface="Arial" charset="0"/>
              <a:ea typeface="ＭＳ Ｐゴシック" charset="0"/>
              <a:cs typeface="ＭＳ Ｐゴシック" charset="0"/>
            </a:endParaRPr>
          </a:p>
        </p:txBody>
      </p:sp>
      <p:sp>
        <p:nvSpPr>
          <p:cNvPr id="171038" name="Cube 3"/>
          <p:cNvSpPr>
            <a:spLocks noChangeArrowheads="1"/>
          </p:cNvSpPr>
          <p:nvPr/>
        </p:nvSpPr>
        <p:spPr bwMode="auto">
          <a:xfrm>
            <a:off x="1262063" y="1283187"/>
            <a:ext cx="3060700" cy="2783988"/>
          </a:xfrm>
          <a:prstGeom prst="cube">
            <a:avLst>
              <a:gd name="adj" fmla="val 25000"/>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3" name="Group 2"/>
          <p:cNvGrpSpPr/>
          <p:nvPr/>
        </p:nvGrpSpPr>
        <p:grpSpPr>
          <a:xfrm>
            <a:off x="1698428" y="1281113"/>
            <a:ext cx="2624335" cy="2344848"/>
            <a:chOff x="1698428" y="1281113"/>
            <a:chExt cx="2624335" cy="2344848"/>
          </a:xfrm>
        </p:grpSpPr>
        <p:sp>
          <p:nvSpPr>
            <p:cNvPr id="171039" name="Cube 5"/>
            <p:cNvSpPr>
              <a:spLocks noChangeArrowheads="1"/>
            </p:cNvSpPr>
            <p:nvPr/>
          </p:nvSpPr>
          <p:spPr bwMode="auto">
            <a:xfrm>
              <a:off x="2388295" y="2482124"/>
              <a:ext cx="675739" cy="309321"/>
            </a:xfrm>
            <a:prstGeom prst="cube">
              <a:avLst>
                <a:gd name="adj" fmla="val 25000"/>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1040" name="Rectangle 6"/>
            <p:cNvSpPr>
              <a:spLocks noChangeArrowheads="1"/>
            </p:cNvSpPr>
            <p:nvPr/>
          </p:nvSpPr>
          <p:spPr bwMode="auto">
            <a:xfrm>
              <a:off x="2099698" y="2996665"/>
              <a:ext cx="577194" cy="251885"/>
            </a:xfrm>
            <a:prstGeom prst="rect">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171041" name="Group 14"/>
            <p:cNvGrpSpPr>
              <a:grpSpLocks/>
            </p:cNvGrpSpPr>
            <p:nvPr/>
          </p:nvGrpSpPr>
          <p:grpSpPr bwMode="auto">
            <a:xfrm>
              <a:off x="3920197" y="2457150"/>
              <a:ext cx="87297" cy="334295"/>
              <a:chOff x="2913856" y="2976562"/>
              <a:chExt cx="87313" cy="334171"/>
            </a:xfrm>
          </p:grpSpPr>
          <p:cxnSp>
            <p:nvCxnSpPr>
              <p:cNvPr id="171071" name="Straight Connector 9"/>
              <p:cNvCxnSpPr>
                <a:cxnSpLocks noChangeShapeType="1"/>
              </p:cNvCxnSpPr>
              <p:nvPr/>
            </p:nvCxnSpPr>
            <p:spPr bwMode="auto">
              <a:xfrm rot="5400000">
                <a:off x="2793206" y="3188494"/>
                <a:ext cx="242888" cy="1588"/>
              </a:xfrm>
              <a:prstGeom prst="line">
                <a:avLst/>
              </a:prstGeom>
              <a:noFill/>
              <a:ln w="12700">
                <a:solidFill>
                  <a:srgbClr val="0000FF"/>
                </a:solidFill>
                <a:round/>
                <a:headEnd type="none" w="sm" len="sm"/>
                <a:tailEnd type="none" w="sm" len="sm"/>
              </a:ln>
              <a:extLst>
                <a:ext uri="{909E8E84-426E-40dd-AFC4-6F175D3DCCD1}">
                  <a14:hiddenFill xmlns:a14="http://schemas.microsoft.com/office/drawing/2010/main">
                    <a:noFill/>
                  </a14:hiddenFill>
                </a:ext>
              </a:extLst>
            </p:spPr>
          </p:cxnSp>
          <p:cxnSp>
            <p:nvCxnSpPr>
              <p:cNvPr id="171072" name="Straight Connector 10"/>
              <p:cNvCxnSpPr>
                <a:cxnSpLocks noChangeShapeType="1"/>
              </p:cNvCxnSpPr>
              <p:nvPr/>
            </p:nvCxnSpPr>
            <p:spPr bwMode="auto">
              <a:xfrm rot="5400000">
                <a:off x="2878931" y="3098006"/>
                <a:ext cx="242888" cy="1588"/>
              </a:xfrm>
              <a:prstGeom prst="line">
                <a:avLst/>
              </a:prstGeom>
              <a:noFill/>
              <a:ln w="12700">
                <a:solidFill>
                  <a:srgbClr val="0000FF"/>
                </a:solidFill>
                <a:round/>
                <a:headEnd type="none" w="sm" len="sm"/>
                <a:tailEnd type="none" w="sm" len="sm"/>
              </a:ln>
              <a:extLst>
                <a:ext uri="{909E8E84-426E-40dd-AFC4-6F175D3DCCD1}">
                  <a14:hiddenFill xmlns:a14="http://schemas.microsoft.com/office/drawing/2010/main">
                    <a:noFill/>
                  </a14:hiddenFill>
                </a:ext>
              </a:extLst>
            </p:spPr>
          </p:cxnSp>
          <p:cxnSp>
            <p:nvCxnSpPr>
              <p:cNvPr id="171073" name="Straight Connector 12"/>
              <p:cNvCxnSpPr>
                <a:cxnSpLocks noChangeShapeType="1"/>
              </p:cNvCxnSpPr>
              <p:nvPr/>
            </p:nvCxnSpPr>
            <p:spPr bwMode="auto">
              <a:xfrm rot="5400000" flipH="1" flipV="1">
                <a:off x="2911871" y="3223023"/>
                <a:ext cx="90488" cy="84931"/>
              </a:xfrm>
              <a:prstGeom prst="line">
                <a:avLst/>
              </a:prstGeom>
              <a:noFill/>
              <a:ln w="12700">
                <a:solidFill>
                  <a:srgbClr val="0000FF"/>
                </a:solidFill>
                <a:round/>
                <a:headEnd type="none" w="sm" len="sm"/>
                <a:tailEnd type="none" w="sm" len="sm"/>
              </a:ln>
              <a:extLst>
                <a:ext uri="{909E8E84-426E-40dd-AFC4-6F175D3DCCD1}">
                  <a14:hiddenFill xmlns:a14="http://schemas.microsoft.com/office/drawing/2010/main">
                    <a:noFill/>
                  </a14:hiddenFill>
                </a:ext>
              </a:extLst>
            </p:spPr>
          </p:cxnSp>
          <p:cxnSp>
            <p:nvCxnSpPr>
              <p:cNvPr id="171074" name="Straight Connector 13"/>
              <p:cNvCxnSpPr>
                <a:cxnSpLocks noChangeShapeType="1"/>
              </p:cNvCxnSpPr>
              <p:nvPr/>
            </p:nvCxnSpPr>
            <p:spPr bwMode="auto">
              <a:xfrm rot="5400000" flipH="1" flipV="1">
                <a:off x="2913460" y="2979340"/>
                <a:ext cx="90488" cy="84931"/>
              </a:xfrm>
              <a:prstGeom prst="line">
                <a:avLst/>
              </a:prstGeom>
              <a:noFill/>
              <a:ln w="12700">
                <a:solidFill>
                  <a:srgbClr val="0000FF"/>
                </a:solidFill>
                <a:round/>
                <a:headEnd type="none" w="sm" len="sm"/>
                <a:tailEnd type="none" w="sm" len="sm"/>
              </a:ln>
              <a:extLst>
                <a:ext uri="{909E8E84-426E-40dd-AFC4-6F175D3DCCD1}">
                  <a14:hiddenFill xmlns:a14="http://schemas.microsoft.com/office/drawing/2010/main">
                    <a:noFill/>
                  </a14:hiddenFill>
                </a:ext>
              </a:extLst>
            </p:spPr>
          </p:cxnSp>
        </p:grpSp>
        <p:grpSp>
          <p:nvGrpSpPr>
            <p:cNvPr id="171042" name="Group 22"/>
            <p:cNvGrpSpPr>
              <a:grpSpLocks/>
            </p:cNvGrpSpPr>
            <p:nvPr/>
          </p:nvGrpSpPr>
          <p:grpSpPr bwMode="auto">
            <a:xfrm>
              <a:off x="2394084" y="1619793"/>
              <a:ext cx="665180" cy="90523"/>
              <a:chOff x="2219325" y="2867024"/>
              <a:chExt cx="665300" cy="90489"/>
            </a:xfrm>
          </p:grpSpPr>
          <p:cxnSp>
            <p:nvCxnSpPr>
              <p:cNvPr id="171067" name="Straight Connector 16"/>
              <p:cNvCxnSpPr>
                <a:cxnSpLocks noChangeShapeType="1"/>
              </p:cNvCxnSpPr>
              <p:nvPr/>
            </p:nvCxnSpPr>
            <p:spPr bwMode="auto">
              <a:xfrm>
                <a:off x="2219325" y="2952750"/>
                <a:ext cx="603388" cy="4763"/>
              </a:xfrm>
              <a:prstGeom prst="line">
                <a:avLst/>
              </a:prstGeom>
              <a:noFill/>
              <a:ln w="12700">
                <a:solidFill>
                  <a:srgbClr val="008000"/>
                </a:solidFill>
                <a:round/>
                <a:headEnd type="none" w="sm" len="sm"/>
                <a:tailEnd type="none" w="sm" len="sm"/>
              </a:ln>
              <a:extLst>
                <a:ext uri="{909E8E84-426E-40dd-AFC4-6F175D3DCCD1}">
                  <a14:hiddenFill xmlns:a14="http://schemas.microsoft.com/office/drawing/2010/main">
                    <a:noFill/>
                  </a14:hiddenFill>
                </a:ext>
              </a:extLst>
            </p:spPr>
          </p:cxnSp>
          <p:cxnSp>
            <p:nvCxnSpPr>
              <p:cNvPr id="171068" name="Straight Connector 17"/>
              <p:cNvCxnSpPr>
                <a:cxnSpLocks noChangeShapeType="1"/>
              </p:cNvCxnSpPr>
              <p:nvPr/>
            </p:nvCxnSpPr>
            <p:spPr bwMode="auto">
              <a:xfrm>
                <a:off x="2281237" y="2867025"/>
                <a:ext cx="603388" cy="4763"/>
              </a:xfrm>
              <a:prstGeom prst="line">
                <a:avLst/>
              </a:prstGeom>
              <a:noFill/>
              <a:ln w="12700">
                <a:solidFill>
                  <a:srgbClr val="008000"/>
                </a:solidFill>
                <a:round/>
                <a:headEnd type="none" w="sm" len="sm"/>
                <a:tailEnd type="none" w="sm" len="sm"/>
              </a:ln>
              <a:extLst>
                <a:ext uri="{909E8E84-426E-40dd-AFC4-6F175D3DCCD1}">
                  <a14:hiddenFill xmlns:a14="http://schemas.microsoft.com/office/drawing/2010/main">
                    <a:noFill/>
                  </a14:hiddenFill>
                </a:ext>
              </a:extLst>
            </p:spPr>
          </p:cxnSp>
          <p:cxnSp>
            <p:nvCxnSpPr>
              <p:cNvPr id="171069" name="Straight Connector 19"/>
              <p:cNvCxnSpPr>
                <a:cxnSpLocks noChangeShapeType="1"/>
              </p:cNvCxnSpPr>
              <p:nvPr/>
            </p:nvCxnSpPr>
            <p:spPr bwMode="auto">
              <a:xfrm rot="5400000" flipH="1" flipV="1">
                <a:off x="2207419" y="2878932"/>
                <a:ext cx="85725" cy="61912"/>
              </a:xfrm>
              <a:prstGeom prst="line">
                <a:avLst/>
              </a:prstGeom>
              <a:noFill/>
              <a:ln w="12700">
                <a:solidFill>
                  <a:srgbClr val="008000"/>
                </a:solidFill>
                <a:round/>
                <a:headEnd type="none" w="sm" len="sm"/>
                <a:tailEnd type="none" w="sm" len="sm"/>
              </a:ln>
              <a:extLst>
                <a:ext uri="{909E8E84-426E-40dd-AFC4-6F175D3DCCD1}">
                  <a14:hiddenFill xmlns:a14="http://schemas.microsoft.com/office/drawing/2010/main">
                    <a:noFill/>
                  </a14:hiddenFill>
                </a:ext>
              </a:extLst>
            </p:spPr>
          </p:cxnSp>
          <p:cxnSp>
            <p:nvCxnSpPr>
              <p:cNvPr id="171070" name="Straight Connector 20"/>
              <p:cNvCxnSpPr>
                <a:cxnSpLocks noChangeShapeType="1"/>
              </p:cNvCxnSpPr>
              <p:nvPr/>
            </p:nvCxnSpPr>
            <p:spPr bwMode="auto">
              <a:xfrm rot="5400000" flipH="1" flipV="1">
                <a:off x="2810805" y="2878930"/>
                <a:ext cx="85726" cy="61914"/>
              </a:xfrm>
              <a:prstGeom prst="line">
                <a:avLst/>
              </a:prstGeom>
              <a:noFill/>
              <a:ln w="12700">
                <a:solidFill>
                  <a:srgbClr val="008000"/>
                </a:solidFill>
                <a:round/>
                <a:headEnd type="none" w="sm" len="sm"/>
                <a:tailEnd type="none" w="sm" len="sm"/>
              </a:ln>
              <a:extLst>
                <a:ext uri="{909E8E84-426E-40dd-AFC4-6F175D3DCCD1}">
                  <a14:hiddenFill xmlns:a14="http://schemas.microsoft.com/office/drawing/2010/main">
                    <a:noFill/>
                  </a14:hiddenFill>
                </a:ext>
              </a:extLst>
            </p:spPr>
          </p:cxnSp>
        </p:grpSp>
        <p:cxnSp>
          <p:nvCxnSpPr>
            <p:cNvPr id="171043" name="Straight Connector 24"/>
            <p:cNvCxnSpPr>
              <a:cxnSpLocks noChangeShapeType="1"/>
            </p:cNvCxnSpPr>
            <p:nvPr/>
          </p:nvCxnSpPr>
          <p:spPr bwMode="auto">
            <a:xfrm rot="5400000" flipH="1" flipV="1">
              <a:off x="2019499" y="2627871"/>
              <a:ext cx="448993" cy="288597"/>
            </a:xfrm>
            <a:prstGeom prst="line">
              <a:avLst/>
            </a:prstGeom>
            <a:noFill/>
            <a:ln w="12700">
              <a:solidFill>
                <a:srgbClr val="FF0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4" name="Straight Connector 25"/>
            <p:cNvCxnSpPr>
              <a:cxnSpLocks noChangeShapeType="1"/>
            </p:cNvCxnSpPr>
            <p:nvPr/>
          </p:nvCxnSpPr>
          <p:spPr bwMode="auto">
            <a:xfrm rot="5400000" flipH="1" flipV="1">
              <a:off x="2596693" y="2627870"/>
              <a:ext cx="448993" cy="288597"/>
            </a:xfrm>
            <a:prstGeom prst="line">
              <a:avLst/>
            </a:prstGeom>
            <a:noFill/>
            <a:ln w="12700">
              <a:solidFill>
                <a:srgbClr val="FF0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5" name="Straight Connector 26"/>
            <p:cNvCxnSpPr>
              <a:cxnSpLocks noChangeShapeType="1"/>
            </p:cNvCxnSpPr>
            <p:nvPr/>
          </p:nvCxnSpPr>
          <p:spPr bwMode="auto">
            <a:xfrm rot="5400000" flipH="1" flipV="1">
              <a:off x="2604767" y="2879755"/>
              <a:ext cx="448993" cy="288597"/>
            </a:xfrm>
            <a:prstGeom prst="line">
              <a:avLst/>
            </a:prstGeom>
            <a:noFill/>
            <a:ln w="12700">
              <a:solidFill>
                <a:srgbClr val="FF0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6" name="Straight Connector 29"/>
            <p:cNvCxnSpPr>
              <a:cxnSpLocks noChangeShapeType="1"/>
            </p:cNvCxnSpPr>
            <p:nvPr/>
          </p:nvCxnSpPr>
          <p:spPr bwMode="auto">
            <a:xfrm rot="5400000" flipH="1" flipV="1">
              <a:off x="2027573" y="2871643"/>
              <a:ext cx="448993" cy="288597"/>
            </a:xfrm>
            <a:prstGeom prst="line">
              <a:avLst/>
            </a:prstGeom>
            <a:noFill/>
            <a:ln w="12700">
              <a:solidFill>
                <a:srgbClr val="FF0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7" name="Straight Connector 31"/>
            <p:cNvCxnSpPr>
              <a:cxnSpLocks noChangeShapeType="1"/>
            </p:cNvCxnSpPr>
            <p:nvPr/>
          </p:nvCxnSpPr>
          <p:spPr bwMode="auto">
            <a:xfrm flipV="1">
              <a:off x="2973562" y="2791444"/>
              <a:ext cx="946635" cy="1"/>
            </a:xfrm>
            <a:prstGeom prst="line">
              <a:avLst/>
            </a:prstGeom>
            <a:noFill/>
            <a:ln w="12700">
              <a:solidFill>
                <a:srgbClr val="0000FF"/>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8" name="Straight Connector 32"/>
            <p:cNvCxnSpPr>
              <a:cxnSpLocks noChangeShapeType="1"/>
            </p:cNvCxnSpPr>
            <p:nvPr/>
          </p:nvCxnSpPr>
          <p:spPr bwMode="auto">
            <a:xfrm flipV="1">
              <a:off x="3064033" y="2700922"/>
              <a:ext cx="946635" cy="1"/>
            </a:xfrm>
            <a:prstGeom prst="line">
              <a:avLst/>
            </a:prstGeom>
            <a:noFill/>
            <a:ln w="12700">
              <a:solidFill>
                <a:srgbClr val="0000FF"/>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9" name="Straight Connector 33"/>
            <p:cNvCxnSpPr>
              <a:cxnSpLocks noChangeShapeType="1"/>
            </p:cNvCxnSpPr>
            <p:nvPr/>
          </p:nvCxnSpPr>
          <p:spPr bwMode="auto">
            <a:xfrm flipV="1">
              <a:off x="2975943" y="2548466"/>
              <a:ext cx="946635" cy="1"/>
            </a:xfrm>
            <a:prstGeom prst="line">
              <a:avLst/>
            </a:prstGeom>
            <a:noFill/>
            <a:ln w="12700">
              <a:solidFill>
                <a:srgbClr val="0000FF"/>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50" name="Straight Connector 34"/>
            <p:cNvCxnSpPr>
              <a:cxnSpLocks noChangeShapeType="1"/>
            </p:cNvCxnSpPr>
            <p:nvPr/>
          </p:nvCxnSpPr>
          <p:spPr bwMode="auto">
            <a:xfrm flipV="1">
              <a:off x="3064033" y="2482124"/>
              <a:ext cx="946635" cy="1"/>
            </a:xfrm>
            <a:prstGeom prst="line">
              <a:avLst/>
            </a:prstGeom>
            <a:noFill/>
            <a:ln w="12700">
              <a:solidFill>
                <a:srgbClr val="0000FF"/>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51" name="Straight Connector 36"/>
            <p:cNvCxnSpPr>
              <a:cxnSpLocks noChangeShapeType="1"/>
            </p:cNvCxnSpPr>
            <p:nvPr/>
          </p:nvCxnSpPr>
          <p:spPr bwMode="auto">
            <a:xfrm rot="5400000" flipH="1" flipV="1">
              <a:off x="1966836" y="2127009"/>
              <a:ext cx="842917" cy="1588"/>
            </a:xfrm>
            <a:prstGeom prst="line">
              <a:avLst/>
            </a:prstGeom>
            <a:noFill/>
            <a:ln w="12700">
              <a:solidFill>
                <a:srgbClr val="008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52" name="Straight Connector 37"/>
            <p:cNvCxnSpPr>
              <a:cxnSpLocks noChangeShapeType="1"/>
            </p:cNvCxnSpPr>
            <p:nvPr/>
          </p:nvCxnSpPr>
          <p:spPr bwMode="auto">
            <a:xfrm rot="5400000" flipH="1" flipV="1">
              <a:off x="2035322" y="2059873"/>
              <a:ext cx="842917" cy="1588"/>
            </a:xfrm>
            <a:prstGeom prst="line">
              <a:avLst/>
            </a:prstGeom>
            <a:noFill/>
            <a:ln w="12700">
              <a:solidFill>
                <a:srgbClr val="008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53" name="Straight Connector 38"/>
            <p:cNvCxnSpPr>
              <a:cxnSpLocks noChangeShapeType="1"/>
            </p:cNvCxnSpPr>
            <p:nvPr/>
          </p:nvCxnSpPr>
          <p:spPr bwMode="auto">
            <a:xfrm rot="5400000" flipH="1" flipV="1">
              <a:off x="2575109" y="2130980"/>
              <a:ext cx="842917" cy="1588"/>
            </a:xfrm>
            <a:prstGeom prst="line">
              <a:avLst/>
            </a:prstGeom>
            <a:noFill/>
            <a:ln w="12700">
              <a:solidFill>
                <a:srgbClr val="008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54" name="Straight Connector 39"/>
            <p:cNvCxnSpPr>
              <a:cxnSpLocks noChangeShapeType="1"/>
            </p:cNvCxnSpPr>
            <p:nvPr/>
          </p:nvCxnSpPr>
          <p:spPr bwMode="auto">
            <a:xfrm rot="5400000" flipH="1" flipV="1">
              <a:off x="2643369" y="2059872"/>
              <a:ext cx="842917" cy="1588"/>
            </a:xfrm>
            <a:prstGeom prst="line">
              <a:avLst/>
            </a:prstGeom>
            <a:noFill/>
            <a:ln w="12700">
              <a:solidFill>
                <a:srgbClr val="008000"/>
              </a:solidFill>
              <a:prstDash val="sysDot"/>
              <a:round/>
              <a:headEnd type="none" w="sm" len="sm"/>
              <a:tailEnd type="none" w="sm" len="sm"/>
            </a:ln>
            <a:extLst>
              <a:ext uri="{909E8E84-426E-40dd-AFC4-6F175D3DCCD1}">
                <a14:hiddenFill xmlns:a14="http://schemas.microsoft.com/office/drawing/2010/main">
                  <a:noFill/>
                </a14:hiddenFill>
              </a:ext>
            </a:extLst>
          </p:spPr>
        </p:cxnSp>
        <p:sp>
          <p:nvSpPr>
            <p:cNvPr id="171055" name="TextBox 40"/>
            <p:cNvSpPr txBox="1">
              <a:spLocks noChangeArrowheads="1"/>
            </p:cNvSpPr>
            <p:nvPr/>
          </p:nvSpPr>
          <p:spPr bwMode="auto">
            <a:xfrm>
              <a:off x="2228954" y="3287281"/>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x</a:t>
              </a:r>
            </a:p>
          </p:txBody>
        </p:sp>
        <p:sp>
          <p:nvSpPr>
            <p:cNvPr id="171056" name="TextBox 41"/>
            <p:cNvSpPr txBox="1">
              <a:spLocks noChangeArrowheads="1"/>
            </p:cNvSpPr>
            <p:nvPr/>
          </p:nvSpPr>
          <p:spPr bwMode="auto">
            <a:xfrm>
              <a:off x="1698428" y="2948601"/>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z</a:t>
              </a:r>
            </a:p>
          </p:txBody>
        </p:sp>
        <p:sp>
          <p:nvSpPr>
            <p:cNvPr id="171057" name="TextBox 42"/>
            <p:cNvSpPr txBox="1">
              <a:spLocks noChangeArrowheads="1"/>
            </p:cNvSpPr>
            <p:nvPr/>
          </p:nvSpPr>
          <p:spPr bwMode="auto">
            <a:xfrm>
              <a:off x="4035557" y="2362243"/>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z</a:t>
              </a:r>
            </a:p>
          </p:txBody>
        </p:sp>
        <p:sp>
          <p:nvSpPr>
            <p:cNvPr id="171058" name="TextBox 43"/>
            <p:cNvSpPr txBox="1">
              <a:spLocks noChangeArrowheads="1"/>
            </p:cNvSpPr>
            <p:nvPr/>
          </p:nvSpPr>
          <p:spPr bwMode="auto">
            <a:xfrm>
              <a:off x="3933735" y="2755855"/>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y</a:t>
              </a:r>
            </a:p>
          </p:txBody>
        </p:sp>
        <p:sp>
          <p:nvSpPr>
            <p:cNvPr id="171059" name="TextBox 44"/>
            <p:cNvSpPr txBox="1">
              <a:spLocks noChangeArrowheads="1"/>
            </p:cNvSpPr>
            <p:nvPr/>
          </p:nvSpPr>
          <p:spPr bwMode="auto">
            <a:xfrm>
              <a:off x="2586411" y="1281113"/>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x</a:t>
              </a:r>
            </a:p>
          </p:txBody>
        </p:sp>
        <p:sp>
          <p:nvSpPr>
            <p:cNvPr id="171060" name="TextBox 45"/>
            <p:cNvSpPr txBox="1">
              <a:spLocks noChangeArrowheads="1"/>
            </p:cNvSpPr>
            <p:nvPr/>
          </p:nvSpPr>
          <p:spPr bwMode="auto">
            <a:xfrm>
              <a:off x="3192539" y="1536211"/>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y</a:t>
              </a:r>
            </a:p>
          </p:txBody>
        </p:sp>
        <p:cxnSp>
          <p:nvCxnSpPr>
            <p:cNvPr id="171061" name="Straight Arrow Connector 47"/>
            <p:cNvCxnSpPr>
              <a:cxnSpLocks noChangeShapeType="1"/>
            </p:cNvCxnSpPr>
            <p:nvPr/>
          </p:nvCxnSpPr>
          <p:spPr bwMode="auto">
            <a:xfrm>
              <a:off x="2099698" y="3333340"/>
              <a:ext cx="577194" cy="1589"/>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1062" name="Straight Arrow Connector 52"/>
            <p:cNvCxnSpPr>
              <a:cxnSpLocks noChangeShapeType="1"/>
            </p:cNvCxnSpPr>
            <p:nvPr/>
          </p:nvCxnSpPr>
          <p:spPr bwMode="auto">
            <a:xfrm rot="5400000" flipH="1" flipV="1">
              <a:off x="1861029" y="3120228"/>
              <a:ext cx="251884" cy="4762"/>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1063" name="Straight Arrow Connector 54"/>
            <p:cNvCxnSpPr>
              <a:cxnSpLocks noChangeShapeType="1"/>
            </p:cNvCxnSpPr>
            <p:nvPr/>
          </p:nvCxnSpPr>
          <p:spPr bwMode="auto">
            <a:xfrm rot="5400000" flipH="1" flipV="1">
              <a:off x="3942702" y="2736145"/>
              <a:ext cx="126410" cy="110596"/>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1064" name="Straight Arrow Connector 62"/>
            <p:cNvCxnSpPr>
              <a:cxnSpLocks noChangeShapeType="1"/>
            </p:cNvCxnSpPr>
            <p:nvPr/>
          </p:nvCxnSpPr>
          <p:spPr bwMode="auto">
            <a:xfrm rot="5400000" flipH="1" flipV="1">
              <a:off x="3937644" y="2572599"/>
              <a:ext cx="251884" cy="4762"/>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1065" name="Straight Arrow Connector 63"/>
            <p:cNvCxnSpPr>
              <a:cxnSpLocks noChangeShapeType="1"/>
            </p:cNvCxnSpPr>
            <p:nvPr/>
          </p:nvCxnSpPr>
          <p:spPr bwMode="auto">
            <a:xfrm>
              <a:off x="2482071" y="1536211"/>
              <a:ext cx="577194" cy="1589"/>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1066" name="Straight Arrow Connector 64"/>
            <p:cNvCxnSpPr>
              <a:cxnSpLocks noChangeShapeType="1"/>
            </p:cNvCxnSpPr>
            <p:nvPr/>
          </p:nvCxnSpPr>
          <p:spPr bwMode="auto">
            <a:xfrm rot="5400000" flipH="1" flipV="1">
              <a:off x="3074037" y="1655016"/>
              <a:ext cx="126410" cy="110596"/>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pSp>
      <p:sp>
        <p:nvSpPr>
          <p:cNvPr id="171012" name="TextBox 65"/>
          <p:cNvSpPr txBox="1">
            <a:spLocks noChangeArrowheads="1"/>
          </p:cNvSpPr>
          <p:nvPr/>
        </p:nvSpPr>
        <p:spPr bwMode="auto">
          <a:xfrm>
            <a:off x="4660900" y="1516063"/>
            <a:ext cx="4368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marL="342900" indent="-342900">
              <a:buFont typeface="Arial"/>
              <a:buChar char="•"/>
            </a:pPr>
            <a:r>
              <a:rPr lang="en-US" dirty="0" smtClean="0">
                <a:solidFill>
                  <a:schemeClr val="tx1"/>
                </a:solidFill>
              </a:rPr>
              <a:t>Tiling the iteration space</a:t>
            </a:r>
          </a:p>
          <a:p>
            <a:pPr marL="342900" indent="-342900">
              <a:buFont typeface="Arial"/>
              <a:buChar char="•"/>
            </a:pPr>
            <a:r>
              <a:rPr lang="en-US" dirty="0" smtClean="0">
                <a:solidFill>
                  <a:schemeClr val="tx1"/>
                </a:solidFill>
              </a:rPr>
              <a:t>2D algorithm: never chop k dim</a:t>
            </a:r>
          </a:p>
          <a:p>
            <a:pPr marL="342900" indent="-342900">
              <a:buFont typeface="Arial"/>
              <a:buChar char="•"/>
            </a:pPr>
            <a:r>
              <a:rPr lang="en-US" dirty="0" smtClean="0">
                <a:solidFill>
                  <a:schemeClr val="tx1"/>
                </a:solidFill>
              </a:rPr>
              <a:t>2.5 or 3D: Assume + is associative; chop k, </a:t>
            </a:r>
            <a:r>
              <a:rPr lang="en-US" smtClean="0">
                <a:solidFill>
                  <a:schemeClr val="tx1"/>
                </a:solidFill>
              </a:rPr>
              <a:t>which is </a:t>
            </a:r>
            <a:r>
              <a:rPr lang="en-US" smtClean="0">
                <a:solidFill>
                  <a:schemeClr val="tx1"/>
                </a:solidFill>
                <a:sym typeface="Wingdings"/>
              </a:rPr>
              <a:t> </a:t>
            </a:r>
            <a:r>
              <a:rPr lang="en-US" dirty="0" smtClean="0">
                <a:solidFill>
                  <a:schemeClr val="tx1"/>
                </a:solidFill>
                <a:sym typeface="Wingdings"/>
              </a:rPr>
              <a:t>replication of C matrix</a:t>
            </a:r>
            <a:endParaRPr lang="en-US" dirty="0" smtClean="0">
              <a:solidFill>
                <a:schemeClr val="tx1"/>
              </a:solidFill>
            </a:endParaRPr>
          </a:p>
          <a:p>
            <a:pPr marL="342900" indent="-342900">
              <a:buFont typeface="Arial"/>
              <a:buChar char="•"/>
            </a:pPr>
            <a:endParaRPr lang="en-US" dirty="0" smtClean="0">
              <a:solidFill>
                <a:schemeClr val="tx1"/>
              </a:solidFill>
            </a:endParaRPr>
          </a:p>
        </p:txBody>
      </p:sp>
      <p:sp>
        <p:nvSpPr>
          <p:cNvPr id="66" name="TextBox 100"/>
          <p:cNvSpPr txBox="1">
            <a:spLocks noChangeArrowheads="1"/>
          </p:cNvSpPr>
          <p:nvPr/>
        </p:nvSpPr>
        <p:spPr bwMode="auto">
          <a:xfrm>
            <a:off x="4493242" y="1344613"/>
            <a:ext cx="312939"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b="0">
                <a:solidFill>
                  <a:schemeClr val="tx2"/>
                </a:solidFill>
              </a:rPr>
              <a:t>k</a:t>
            </a:r>
          </a:p>
        </p:txBody>
      </p:sp>
      <p:cxnSp>
        <p:nvCxnSpPr>
          <p:cNvPr id="67" name="Straight Arrow Connector 99"/>
          <p:cNvCxnSpPr>
            <a:cxnSpLocks noChangeShapeType="1"/>
          </p:cNvCxnSpPr>
          <p:nvPr/>
        </p:nvCxnSpPr>
        <p:spPr bwMode="auto">
          <a:xfrm rot="5400000" flipH="1" flipV="1">
            <a:off x="4366018" y="1548313"/>
            <a:ext cx="202926" cy="1588"/>
          </a:xfrm>
          <a:prstGeom prst="straightConnector1">
            <a:avLst/>
          </a:prstGeom>
          <a:noFill/>
          <a:ln w="12700">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68" name="Straight Arrow Connector 95"/>
          <p:cNvCxnSpPr>
            <a:cxnSpLocks noChangeShapeType="1"/>
          </p:cNvCxnSpPr>
          <p:nvPr/>
        </p:nvCxnSpPr>
        <p:spPr bwMode="auto">
          <a:xfrm rot="10800000">
            <a:off x="1142899" y="4217173"/>
            <a:ext cx="321818" cy="1588"/>
          </a:xfrm>
          <a:prstGeom prst="straightConnector1">
            <a:avLst/>
          </a:prstGeom>
          <a:noFill/>
          <a:ln w="12700">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69" name="Straight Arrow Connector 97"/>
          <p:cNvCxnSpPr>
            <a:cxnSpLocks noChangeShapeType="1"/>
          </p:cNvCxnSpPr>
          <p:nvPr/>
        </p:nvCxnSpPr>
        <p:spPr bwMode="auto">
          <a:xfrm flipV="1">
            <a:off x="4230271" y="3527148"/>
            <a:ext cx="202525" cy="191898"/>
          </a:xfrm>
          <a:prstGeom prst="straightConnector1">
            <a:avLst/>
          </a:prstGeom>
          <a:noFill/>
          <a:ln w="12700">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70" name="TextBox 101"/>
          <p:cNvSpPr txBox="1">
            <a:spLocks noChangeArrowheads="1"/>
          </p:cNvSpPr>
          <p:nvPr/>
        </p:nvSpPr>
        <p:spPr bwMode="auto">
          <a:xfrm>
            <a:off x="4551848" y="3138475"/>
            <a:ext cx="242400"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b="0">
                <a:solidFill>
                  <a:schemeClr val="tx2"/>
                </a:solidFill>
              </a:rPr>
              <a:t>j</a:t>
            </a:r>
          </a:p>
        </p:txBody>
      </p:sp>
      <p:sp>
        <p:nvSpPr>
          <p:cNvPr id="71" name="TextBox 102"/>
          <p:cNvSpPr txBox="1">
            <a:spLocks noChangeArrowheads="1"/>
          </p:cNvSpPr>
          <p:nvPr/>
        </p:nvSpPr>
        <p:spPr bwMode="auto">
          <a:xfrm>
            <a:off x="823913" y="4005120"/>
            <a:ext cx="242400"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b="0">
                <a:solidFill>
                  <a:schemeClr val="tx2"/>
                </a:solidFill>
              </a:rPr>
              <a:t>i</a:t>
            </a:r>
          </a:p>
        </p:txBody>
      </p:sp>
      <p:sp>
        <p:nvSpPr>
          <p:cNvPr id="47" name="TextBox 65"/>
          <p:cNvSpPr txBox="1">
            <a:spLocks noChangeArrowheads="1"/>
          </p:cNvSpPr>
          <p:nvPr/>
        </p:nvSpPr>
        <p:spPr bwMode="auto">
          <a:xfrm>
            <a:off x="1206500" y="4176713"/>
            <a:ext cx="7340600" cy="183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dirty="0" smtClean="0">
                <a:solidFill>
                  <a:schemeClr val="tx1"/>
                </a:solidFill>
              </a:rPr>
              <a:t>Matrix Multiplication code has a 3D iteration space</a:t>
            </a:r>
          </a:p>
          <a:p>
            <a:r>
              <a:rPr lang="en-US" dirty="0" smtClean="0">
                <a:solidFill>
                  <a:schemeClr val="tx1"/>
                </a:solidFill>
              </a:rPr>
              <a:t>Each point in the space is a constant computation (*/+)</a:t>
            </a:r>
            <a:endParaRPr lang="en-US" baseline="30000" dirty="0" smtClean="0">
              <a:solidFill>
                <a:schemeClr val="tx1"/>
              </a:solidFill>
            </a:endParaRPr>
          </a:p>
          <a:p>
            <a:endParaRPr lang="en-US" baseline="30000" dirty="0">
              <a:solidFill>
                <a:schemeClr val="tx1"/>
              </a:solidFill>
            </a:endParaRPr>
          </a:p>
          <a:p>
            <a:r>
              <a:rPr lang="en-US" dirty="0" smtClean="0">
                <a:solidFill>
                  <a:schemeClr val="tx1"/>
                </a:solidFill>
              </a:rPr>
              <a:t>for </a:t>
            </a:r>
            <a:r>
              <a:rPr lang="en-US" dirty="0" err="1" smtClean="0">
                <a:solidFill>
                  <a:schemeClr val="tx1"/>
                </a:solidFill>
              </a:rPr>
              <a:t>i</a:t>
            </a:r>
            <a:endParaRPr lang="en-US" dirty="0" smtClean="0">
              <a:solidFill>
                <a:schemeClr val="tx1"/>
              </a:solidFill>
            </a:endParaRPr>
          </a:p>
          <a:p>
            <a:r>
              <a:rPr lang="en-US" dirty="0">
                <a:solidFill>
                  <a:schemeClr val="tx1"/>
                </a:solidFill>
              </a:rPr>
              <a:t> </a:t>
            </a:r>
            <a:r>
              <a:rPr lang="en-US" dirty="0" smtClean="0">
                <a:solidFill>
                  <a:schemeClr val="tx1"/>
                </a:solidFill>
              </a:rPr>
              <a:t>  for j</a:t>
            </a:r>
          </a:p>
          <a:p>
            <a:r>
              <a:rPr lang="en-US" dirty="0">
                <a:solidFill>
                  <a:schemeClr val="tx1"/>
                </a:solidFill>
              </a:rPr>
              <a:t> </a:t>
            </a:r>
            <a:r>
              <a:rPr lang="en-US" dirty="0" smtClean="0">
                <a:solidFill>
                  <a:schemeClr val="tx1"/>
                </a:solidFill>
              </a:rPr>
              <a:t>     for k</a:t>
            </a:r>
          </a:p>
        </p:txBody>
      </p:sp>
      <p:sp>
        <p:nvSpPr>
          <p:cNvPr id="50" name="TextBox 65"/>
          <p:cNvSpPr txBox="1">
            <a:spLocks noChangeArrowheads="1"/>
          </p:cNvSpPr>
          <p:nvPr/>
        </p:nvSpPr>
        <p:spPr bwMode="auto">
          <a:xfrm>
            <a:off x="4470400" y="5843588"/>
            <a:ext cx="1320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dirty="0" smtClean="0">
                <a:solidFill>
                  <a:srgbClr val="0000FF"/>
                </a:solidFill>
              </a:rPr>
              <a:t>B[</a:t>
            </a:r>
            <a:r>
              <a:rPr lang="en-US" dirty="0" err="1" smtClean="0">
                <a:solidFill>
                  <a:srgbClr val="0000FF"/>
                </a:solidFill>
              </a:rPr>
              <a:t>k,j</a:t>
            </a:r>
            <a:r>
              <a:rPr lang="en-US" dirty="0" smtClean="0">
                <a:solidFill>
                  <a:srgbClr val="0000FF"/>
                </a:solidFill>
              </a:rPr>
              <a:t>] </a:t>
            </a:r>
            <a:r>
              <a:rPr lang="en-US" dirty="0" smtClean="0">
                <a:solidFill>
                  <a:schemeClr val="tx1"/>
                </a:solidFill>
              </a:rPr>
              <a:t> …</a:t>
            </a:r>
          </a:p>
        </p:txBody>
      </p:sp>
      <p:sp>
        <p:nvSpPr>
          <p:cNvPr id="52" name="TextBox 65"/>
          <p:cNvSpPr txBox="1">
            <a:spLocks noChangeArrowheads="1"/>
          </p:cNvSpPr>
          <p:nvPr/>
        </p:nvSpPr>
        <p:spPr bwMode="auto">
          <a:xfrm>
            <a:off x="3238500" y="5830888"/>
            <a:ext cx="1625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dirty="0" smtClean="0">
                <a:solidFill>
                  <a:srgbClr val="FF0000"/>
                </a:solidFill>
              </a:rPr>
              <a:t>A[</a:t>
            </a:r>
            <a:r>
              <a:rPr lang="en-US" dirty="0" err="1" smtClean="0">
                <a:solidFill>
                  <a:srgbClr val="FF0000"/>
                </a:solidFill>
              </a:rPr>
              <a:t>i,k</a:t>
            </a:r>
            <a:r>
              <a:rPr lang="en-US" dirty="0" smtClean="0">
                <a:solidFill>
                  <a:srgbClr val="FF0000"/>
                </a:solidFill>
              </a:rPr>
              <a:t>]</a:t>
            </a:r>
            <a:r>
              <a:rPr lang="en-US" dirty="0" smtClean="0">
                <a:solidFill>
                  <a:schemeClr val="tx1"/>
                </a:solidFill>
              </a:rPr>
              <a:t> … </a:t>
            </a:r>
          </a:p>
        </p:txBody>
      </p:sp>
      <p:sp>
        <p:nvSpPr>
          <p:cNvPr id="5" name="Rectangle 4"/>
          <p:cNvSpPr/>
          <p:nvPr/>
        </p:nvSpPr>
        <p:spPr>
          <a:xfrm>
            <a:off x="1282700" y="1981200"/>
            <a:ext cx="2336800" cy="2082800"/>
          </a:xfrm>
          <a:prstGeom prst="rect">
            <a:avLst/>
          </a:prstGeom>
          <a:solidFill>
            <a:srgbClr val="FF0000">
              <a:alpha val="3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TextBox 65"/>
          <p:cNvSpPr txBox="1">
            <a:spLocks noChangeArrowheads="1"/>
          </p:cNvSpPr>
          <p:nvPr/>
        </p:nvSpPr>
        <p:spPr bwMode="auto">
          <a:xfrm>
            <a:off x="2184400" y="5843588"/>
            <a:ext cx="1231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dirty="0" smtClean="0">
                <a:solidFill>
                  <a:srgbClr val="008000"/>
                </a:solidFill>
              </a:rPr>
              <a:t>C[</a:t>
            </a:r>
            <a:r>
              <a:rPr lang="en-US" dirty="0" err="1" smtClean="0">
                <a:solidFill>
                  <a:srgbClr val="008000"/>
                </a:solidFill>
              </a:rPr>
              <a:t>i,j</a:t>
            </a:r>
            <a:r>
              <a:rPr lang="en-US" dirty="0" smtClean="0">
                <a:solidFill>
                  <a:srgbClr val="008000"/>
                </a:solidFill>
              </a:rPr>
              <a:t>]</a:t>
            </a:r>
            <a:r>
              <a:rPr lang="en-US" dirty="0" smtClean="0">
                <a:solidFill>
                  <a:schemeClr val="tx1"/>
                </a:solidFill>
              </a:rPr>
              <a:t> …</a:t>
            </a:r>
          </a:p>
        </p:txBody>
      </p:sp>
      <p:sp>
        <p:nvSpPr>
          <p:cNvPr id="6" name="Parallelogram 5"/>
          <p:cNvSpPr/>
          <p:nvPr/>
        </p:nvSpPr>
        <p:spPr>
          <a:xfrm>
            <a:off x="1282700" y="1282700"/>
            <a:ext cx="3035300" cy="685800"/>
          </a:xfrm>
          <a:prstGeom prst="parallelogram">
            <a:avLst>
              <a:gd name="adj" fmla="val 100926"/>
            </a:avLst>
          </a:prstGeom>
          <a:solidFill>
            <a:srgbClr val="00842E">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Parallelogram 6"/>
          <p:cNvSpPr/>
          <p:nvPr/>
        </p:nvSpPr>
        <p:spPr>
          <a:xfrm flipV="1">
            <a:off x="2628900" y="2349500"/>
            <a:ext cx="2692400" cy="660400"/>
          </a:xfrm>
          <a:prstGeom prst="parallelogram">
            <a:avLst>
              <a:gd name="adj" fmla="val 96573"/>
            </a:avLst>
          </a:prstGeom>
          <a:solidFill>
            <a:srgbClr val="3366FF">
              <a:alpha val="30000"/>
            </a:srgbClr>
          </a:solidFill>
          <a:ln>
            <a:noFill/>
          </a:ln>
          <a:scene3d>
            <a:camera prst="orthographicFront">
              <a:rot lat="0" lon="0" rev="54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4294967295"/>
          </p:nvPr>
        </p:nvSpPr>
        <p:spPr>
          <a:xfrm>
            <a:off x="3505200" y="6477000"/>
            <a:ext cx="2133600" cy="304800"/>
          </a:xfrm>
          <a:prstGeom prst="rect">
            <a:avLst/>
          </a:prstGeom>
        </p:spPr>
        <p:txBody>
          <a:bodyPr/>
          <a:lstStyle/>
          <a:p>
            <a:pPr>
              <a:defRPr/>
            </a:pPr>
            <a:fld id="{4330221A-CE08-ED44-ACF0-0EAA9C400BEF}" type="slidenum">
              <a:rPr lang="en-US" smtClean="0"/>
              <a:pPr>
                <a:defRPr/>
              </a:pPr>
              <a:t>50</a:t>
            </a:fld>
            <a:endParaRPr lang="en-US"/>
          </a:p>
        </p:txBody>
      </p:sp>
    </p:spTree>
    <p:extLst>
      <p:ext uri="{BB962C8B-B14F-4D97-AF65-F5344CB8AC3E}">
        <p14:creationId xmlns:p14="http://schemas.microsoft.com/office/powerpoint/2010/main" val="12131370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1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2" grpId="0"/>
      <p:bldP spid="50" grpId="0"/>
      <p:bldP spid="52" grpId="0"/>
      <p:bldP spid="5" grpId="0" animBg="1"/>
      <p:bldP spid="51" grpId="0"/>
      <p:bldP spid="6" grpId="0" animBg="1"/>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Using .5D ideas on N-body</a:t>
            </a:r>
            <a:endParaRPr lang="en-US" dirty="0"/>
          </a:p>
        </p:txBody>
      </p:sp>
      <p:sp>
        <p:nvSpPr>
          <p:cNvPr id="7" name="Content Placeholder 6"/>
          <p:cNvSpPr>
            <a:spLocks noGrp="1"/>
          </p:cNvSpPr>
          <p:nvPr>
            <p:ph idx="1"/>
          </p:nvPr>
        </p:nvSpPr>
        <p:spPr>
          <a:xfrm>
            <a:off x="228600" y="914400"/>
            <a:ext cx="8763000" cy="4648200"/>
          </a:xfrm>
        </p:spPr>
        <p:txBody>
          <a:bodyPr>
            <a:normAutofit lnSpcReduction="10000"/>
          </a:bodyPr>
          <a:lstStyle/>
          <a:p>
            <a:r>
              <a:rPr lang="en-US" sz="3200" dirty="0" smtClean="0"/>
              <a:t>n particles, k-way interaction.</a:t>
            </a:r>
          </a:p>
          <a:p>
            <a:pPr lvl="1"/>
            <a:r>
              <a:rPr lang="en-US" sz="2800" dirty="0" smtClean="0"/>
              <a:t>Molecules, stars in galaxies, etc.</a:t>
            </a:r>
          </a:p>
          <a:p>
            <a:r>
              <a:rPr lang="en-US" sz="3200" b="1" dirty="0"/>
              <a:t>Most common: </a:t>
            </a:r>
            <a:r>
              <a:rPr lang="en-US" sz="3200" dirty="0"/>
              <a:t>2-way N-</a:t>
            </a:r>
            <a:r>
              <a:rPr lang="en-US" sz="3200" dirty="0" smtClean="0"/>
              <a:t>body</a:t>
            </a:r>
            <a:endParaRPr lang="en-US" sz="2800" dirty="0"/>
          </a:p>
          <a:p>
            <a:endParaRPr lang="en-US" sz="2800" dirty="0" smtClean="0"/>
          </a:p>
          <a:p>
            <a:endParaRPr lang="en-US" sz="2800" dirty="0"/>
          </a:p>
          <a:p>
            <a:endParaRPr lang="en-US" sz="2800" dirty="0" smtClean="0"/>
          </a:p>
          <a:p>
            <a:endParaRPr lang="en-US" sz="2800" dirty="0"/>
          </a:p>
          <a:p>
            <a:endParaRPr lang="en-US" sz="2800" dirty="0" smtClean="0"/>
          </a:p>
          <a:p>
            <a:r>
              <a:rPr lang="en-US" sz="2800" dirty="0" smtClean="0"/>
              <a:t>Best algorithm is to divide n particles into p groups??</a:t>
            </a:r>
            <a:endParaRPr lang="en-US" sz="3200" dirty="0"/>
          </a:p>
          <a:p>
            <a:endParaRPr lang="en-US" sz="3200" dirty="0" smtClean="0"/>
          </a:p>
          <a:p>
            <a:endParaRPr lang="en-US" sz="3200" dirty="0"/>
          </a:p>
          <a:p>
            <a:pPr marL="0" indent="0">
              <a:buNone/>
            </a:pPr>
            <a:endParaRPr lang="en-US" sz="3200" b="1" dirty="0" smtClean="0"/>
          </a:p>
        </p:txBody>
      </p:sp>
      <p:sp>
        <p:nvSpPr>
          <p:cNvPr id="8" name="TextBox 7"/>
          <p:cNvSpPr txBox="1"/>
          <p:nvPr/>
        </p:nvSpPr>
        <p:spPr>
          <a:xfrm>
            <a:off x="974861" y="2590800"/>
            <a:ext cx="7194277" cy="2092881"/>
          </a:xfrm>
          <a:prstGeom prst="rect">
            <a:avLst/>
          </a:prstGeom>
          <a:solidFill>
            <a:srgbClr val="E6E6E6"/>
          </a:solidFill>
        </p:spPr>
        <p:txBody>
          <a:bodyPr wrap="square" rtlCol="0">
            <a:spAutoFit/>
          </a:bodyPr>
          <a:lstStyle/>
          <a:p>
            <a:r>
              <a:rPr lang="en-US" sz="2400" b="1" dirty="0" smtClean="0">
                <a:solidFill>
                  <a:srgbClr val="1295D8"/>
                </a:solidFill>
                <a:latin typeface="cmss12" pitchFamily="34" charset="0"/>
              </a:rPr>
              <a:t>for </a:t>
            </a:r>
            <a:r>
              <a:rPr lang="en-US" sz="2400" dirty="0">
                <a:latin typeface="cmss12" pitchFamily="34" charset="0"/>
              </a:rPr>
              <a:t>t </a:t>
            </a:r>
            <a:r>
              <a:rPr lang="en-US" sz="2400" dirty="0" err="1">
                <a:latin typeface="cmss12" pitchFamily="34" charset="0"/>
              </a:rPr>
              <a:t>timesteps</a:t>
            </a:r>
            <a:endParaRPr lang="en-US" sz="2400" dirty="0">
              <a:latin typeface="cmss12" pitchFamily="34" charset="0"/>
            </a:endParaRPr>
          </a:p>
          <a:p>
            <a:pPr>
              <a:spcBef>
                <a:spcPts val="600"/>
              </a:spcBef>
            </a:pPr>
            <a:r>
              <a:rPr lang="en-US" sz="2400" b="1" dirty="0" smtClean="0">
                <a:solidFill>
                  <a:srgbClr val="1295D8"/>
                </a:solidFill>
                <a:latin typeface="cmss12" pitchFamily="34" charset="0"/>
              </a:rPr>
              <a:t>    </a:t>
            </a:r>
            <a:r>
              <a:rPr lang="en-US" sz="2400" b="1" dirty="0" err="1" smtClean="0">
                <a:solidFill>
                  <a:srgbClr val="1295D8"/>
                </a:solidFill>
                <a:latin typeface="cmss12" pitchFamily="34" charset="0"/>
              </a:rPr>
              <a:t>forall</a:t>
            </a:r>
            <a:r>
              <a:rPr lang="en-US" sz="2400" dirty="0" smtClean="0">
                <a:solidFill>
                  <a:srgbClr val="0070C0"/>
                </a:solidFill>
                <a:latin typeface="cmss12" pitchFamily="34" charset="0"/>
              </a:rPr>
              <a:t> </a:t>
            </a:r>
            <a:r>
              <a:rPr lang="en-US" sz="2400" dirty="0" smtClean="0">
                <a:latin typeface="cmss12" pitchFamily="34" charset="0"/>
              </a:rPr>
              <a:t>i</a:t>
            </a:r>
            <a:r>
              <a:rPr lang="en-US" sz="2400" baseline="-25000" dirty="0" smtClean="0">
                <a:latin typeface="cmss12" pitchFamily="34" charset="0"/>
              </a:rPr>
              <a:t>1</a:t>
            </a:r>
            <a:r>
              <a:rPr lang="en-US" sz="2400" dirty="0" smtClean="0">
                <a:latin typeface="cmss12" pitchFamily="34" charset="0"/>
              </a:rPr>
              <a:t>, </a:t>
            </a:r>
            <a:r>
              <a:rPr lang="is-IS" sz="2400" dirty="0" smtClean="0">
                <a:latin typeface="cmss12" pitchFamily="34" charset="0"/>
              </a:rPr>
              <a:t>…, i</a:t>
            </a:r>
            <a:r>
              <a:rPr lang="is-IS" sz="2400" baseline="-25000" dirty="0" smtClean="0">
                <a:latin typeface="cmss12" pitchFamily="34" charset="0"/>
              </a:rPr>
              <a:t>k</a:t>
            </a:r>
            <a:endParaRPr lang="en-US" sz="2400" b="1" baseline="-25000" dirty="0" smtClean="0">
              <a:latin typeface="cmr10" pitchFamily="34" charset="0"/>
            </a:endParaRPr>
          </a:p>
          <a:p>
            <a:pPr>
              <a:tabLst>
                <a:tab pos="457200" algn="l"/>
                <a:tab pos="914400" algn="l"/>
                <a:tab pos="1371600" algn="l"/>
              </a:tabLst>
            </a:pPr>
            <a:r>
              <a:rPr lang="en-US" sz="2400" dirty="0">
                <a:latin typeface="cmss12" pitchFamily="34" charset="0"/>
              </a:rPr>
              <a:t>	</a:t>
            </a:r>
            <a:r>
              <a:rPr lang="en-US" sz="2400" dirty="0" smtClean="0">
                <a:latin typeface="cmss12" pitchFamily="34" charset="0"/>
              </a:rPr>
              <a:t>    force[i</a:t>
            </a:r>
            <a:r>
              <a:rPr lang="en-US" sz="2400" baseline="-25000" dirty="0" smtClean="0">
                <a:latin typeface="cmss12" pitchFamily="34" charset="0"/>
              </a:rPr>
              <a:t>1</a:t>
            </a:r>
            <a:r>
              <a:rPr lang="en-US" sz="2400" dirty="0" smtClean="0">
                <a:latin typeface="cmss12" pitchFamily="34" charset="0"/>
              </a:rPr>
              <a:t>] </a:t>
            </a:r>
            <a:r>
              <a:rPr lang="en-US" sz="2000" dirty="0" smtClean="0">
                <a:latin typeface="cmss12" pitchFamily="34" charset="0"/>
              </a:rPr>
              <a:t>+=</a:t>
            </a:r>
            <a:r>
              <a:rPr lang="en-US" sz="2400" dirty="0" smtClean="0">
                <a:latin typeface="cmss12" pitchFamily="34" charset="0"/>
              </a:rPr>
              <a:t> interact(particle[i</a:t>
            </a:r>
            <a:r>
              <a:rPr lang="en-US" sz="2400" baseline="-25000" dirty="0" smtClean="0">
                <a:latin typeface="cmss12" pitchFamily="34" charset="0"/>
              </a:rPr>
              <a:t>1</a:t>
            </a:r>
            <a:r>
              <a:rPr lang="en-US" sz="2400" dirty="0" smtClean="0">
                <a:latin typeface="cmss12" pitchFamily="34" charset="0"/>
              </a:rPr>
              <a:t>], </a:t>
            </a:r>
            <a:r>
              <a:rPr lang="is-IS" sz="2400" dirty="0" smtClean="0">
                <a:latin typeface="cmss12" pitchFamily="34" charset="0"/>
              </a:rPr>
              <a:t>…, </a:t>
            </a:r>
            <a:r>
              <a:rPr lang="en-US" sz="2400" dirty="0" smtClean="0">
                <a:latin typeface="cmss12" pitchFamily="34" charset="0"/>
              </a:rPr>
              <a:t>particle[</a:t>
            </a:r>
            <a:r>
              <a:rPr lang="en-US" sz="2400" dirty="0" err="1" smtClean="0">
                <a:latin typeface="cmss12" pitchFamily="34" charset="0"/>
              </a:rPr>
              <a:t>i</a:t>
            </a:r>
            <a:r>
              <a:rPr lang="en-US" sz="2400" baseline="-25000" dirty="0" err="1" smtClean="0">
                <a:latin typeface="cmss12" pitchFamily="34" charset="0"/>
              </a:rPr>
              <a:t>k</a:t>
            </a:r>
            <a:r>
              <a:rPr lang="en-US" sz="2400" dirty="0" smtClean="0">
                <a:latin typeface="cmss12" pitchFamily="34" charset="0"/>
              </a:rPr>
              <a:t>])</a:t>
            </a:r>
          </a:p>
          <a:p>
            <a:pPr>
              <a:spcBef>
                <a:spcPts val="600"/>
              </a:spcBef>
              <a:tabLst>
                <a:tab pos="457200" algn="l"/>
                <a:tab pos="914400" algn="l"/>
                <a:tab pos="1371600" algn="l"/>
              </a:tabLst>
            </a:pPr>
            <a:r>
              <a:rPr lang="en-US" sz="2400" dirty="0">
                <a:latin typeface="cmss12" pitchFamily="34" charset="0"/>
              </a:rPr>
              <a:t> </a:t>
            </a:r>
            <a:r>
              <a:rPr lang="en-US" sz="2400" dirty="0" smtClean="0">
                <a:latin typeface="cmss12" pitchFamily="34" charset="0"/>
              </a:rPr>
              <a:t>   </a:t>
            </a:r>
            <a:r>
              <a:rPr lang="en-US" sz="2400" b="1" dirty="0" err="1">
                <a:solidFill>
                  <a:srgbClr val="1295D8"/>
                </a:solidFill>
                <a:latin typeface="cmss12" pitchFamily="34" charset="0"/>
              </a:rPr>
              <a:t>forall</a:t>
            </a:r>
            <a:r>
              <a:rPr lang="en-US" sz="2400" dirty="0" smtClean="0">
                <a:latin typeface="cmss12" pitchFamily="34" charset="0"/>
              </a:rPr>
              <a:t> </a:t>
            </a:r>
            <a:r>
              <a:rPr lang="en-US" sz="2400" dirty="0" err="1" smtClean="0">
                <a:latin typeface="cmss12" pitchFamily="34" charset="0"/>
              </a:rPr>
              <a:t>i</a:t>
            </a:r>
            <a:endParaRPr lang="en-US" sz="2400" dirty="0" smtClean="0">
              <a:latin typeface="cmss12" pitchFamily="34" charset="0"/>
            </a:endParaRPr>
          </a:p>
          <a:p>
            <a:pPr>
              <a:tabLst>
                <a:tab pos="457200" algn="l"/>
                <a:tab pos="914400" algn="l"/>
                <a:tab pos="1371600" algn="l"/>
              </a:tabLst>
            </a:pPr>
            <a:r>
              <a:rPr lang="en-US" sz="2400" dirty="0">
                <a:latin typeface="cmss12" pitchFamily="34" charset="0"/>
              </a:rPr>
              <a:t> </a:t>
            </a:r>
            <a:r>
              <a:rPr lang="en-US" sz="2400" dirty="0" smtClean="0">
                <a:latin typeface="cmss12" pitchFamily="34" charset="0"/>
              </a:rPr>
              <a:t>       move(particle[</a:t>
            </a:r>
            <a:r>
              <a:rPr lang="en-US" sz="2400" dirty="0" err="1" smtClean="0">
                <a:latin typeface="cmss12" pitchFamily="34" charset="0"/>
              </a:rPr>
              <a:t>i</a:t>
            </a:r>
            <a:r>
              <a:rPr lang="en-US" sz="2400" dirty="0" smtClean="0">
                <a:latin typeface="cmss12" pitchFamily="34" charset="0"/>
              </a:rPr>
              <a:t>], force[</a:t>
            </a:r>
            <a:r>
              <a:rPr lang="en-US" sz="2400" dirty="0" err="1" smtClean="0">
                <a:latin typeface="cmss12" pitchFamily="34" charset="0"/>
              </a:rPr>
              <a:t>i</a:t>
            </a:r>
            <a:r>
              <a:rPr lang="en-US" sz="2400" dirty="0" smtClean="0">
                <a:latin typeface="cmss12" pitchFamily="34" charset="0"/>
              </a:rPr>
              <a:t>])</a:t>
            </a:r>
          </a:p>
        </p:txBody>
      </p:sp>
      <p:grpSp>
        <p:nvGrpSpPr>
          <p:cNvPr id="15" name="Group 14"/>
          <p:cNvGrpSpPr/>
          <p:nvPr/>
        </p:nvGrpSpPr>
        <p:grpSpPr>
          <a:xfrm>
            <a:off x="1325880" y="3052907"/>
            <a:ext cx="6751320" cy="1290493"/>
            <a:chOff x="1325880" y="2712720"/>
            <a:chExt cx="6446520" cy="1290493"/>
          </a:xfrm>
        </p:grpSpPr>
        <p:sp>
          <p:nvSpPr>
            <p:cNvPr id="11" name="Rectangle 10"/>
            <p:cNvSpPr/>
            <p:nvPr/>
          </p:nvSpPr>
          <p:spPr>
            <a:xfrm>
              <a:off x="1325880" y="2712720"/>
              <a:ext cx="644652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5897880" y="3550920"/>
              <a:ext cx="502920" cy="4522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76200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02108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129540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155448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p:cNvSpPr/>
          <p:nvPr/>
        </p:nvSpPr>
        <p:spPr>
          <a:xfrm>
            <a:off x="185928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p:cNvSpPr/>
          <p:nvPr/>
        </p:nvSpPr>
        <p:spPr>
          <a:xfrm>
            <a:off x="211836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ectangle 100"/>
          <p:cNvSpPr/>
          <p:nvPr/>
        </p:nvSpPr>
        <p:spPr>
          <a:xfrm>
            <a:off x="239268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Rectangle 101"/>
          <p:cNvSpPr/>
          <p:nvPr/>
        </p:nvSpPr>
        <p:spPr>
          <a:xfrm>
            <a:off x="269748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300228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p:cNvSpPr/>
          <p:nvPr/>
        </p:nvSpPr>
        <p:spPr>
          <a:xfrm>
            <a:off x="326136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353568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Rectangle 106"/>
          <p:cNvSpPr/>
          <p:nvPr/>
        </p:nvSpPr>
        <p:spPr>
          <a:xfrm>
            <a:off x="384048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p:cNvSpPr/>
          <p:nvPr/>
        </p:nvSpPr>
        <p:spPr>
          <a:xfrm>
            <a:off x="414528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Rectangle 109"/>
          <p:cNvSpPr/>
          <p:nvPr/>
        </p:nvSpPr>
        <p:spPr>
          <a:xfrm>
            <a:off x="440436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Rectangle 110"/>
          <p:cNvSpPr/>
          <p:nvPr/>
        </p:nvSpPr>
        <p:spPr>
          <a:xfrm>
            <a:off x="467868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p:cNvSpPr/>
          <p:nvPr/>
        </p:nvSpPr>
        <p:spPr>
          <a:xfrm>
            <a:off x="498348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ectangle 113"/>
          <p:cNvSpPr/>
          <p:nvPr/>
        </p:nvSpPr>
        <p:spPr>
          <a:xfrm>
            <a:off x="528828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p:cNvSpPr/>
          <p:nvPr/>
        </p:nvSpPr>
        <p:spPr>
          <a:xfrm>
            <a:off x="554736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ectangle 115"/>
          <p:cNvSpPr/>
          <p:nvPr/>
        </p:nvSpPr>
        <p:spPr>
          <a:xfrm>
            <a:off x="582168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ectangle 116"/>
          <p:cNvSpPr/>
          <p:nvPr/>
        </p:nvSpPr>
        <p:spPr>
          <a:xfrm>
            <a:off x="612648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Rectangle 118"/>
          <p:cNvSpPr/>
          <p:nvPr/>
        </p:nvSpPr>
        <p:spPr>
          <a:xfrm>
            <a:off x="640080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Rectangle 119"/>
          <p:cNvSpPr/>
          <p:nvPr/>
        </p:nvSpPr>
        <p:spPr>
          <a:xfrm>
            <a:off x="665988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p:cNvSpPr/>
          <p:nvPr/>
        </p:nvSpPr>
        <p:spPr>
          <a:xfrm>
            <a:off x="693420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Rectangle 121"/>
          <p:cNvSpPr/>
          <p:nvPr/>
        </p:nvSpPr>
        <p:spPr>
          <a:xfrm>
            <a:off x="723900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762000" y="5410200"/>
            <a:ext cx="6781800" cy="304800"/>
          </a:xfrm>
          <a:prstGeom prst="rect">
            <a:avLst/>
          </a:prstGeom>
          <a:no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 name="Rectangle 9"/>
          <p:cNvSpPr/>
          <p:nvPr/>
        </p:nvSpPr>
        <p:spPr>
          <a:xfrm>
            <a:off x="6629400" y="4191000"/>
            <a:ext cx="1013368" cy="461665"/>
          </a:xfrm>
          <a:prstGeom prst="rect">
            <a:avLst/>
          </a:prstGeom>
        </p:spPr>
        <p:txBody>
          <a:bodyPr wrap="none">
            <a:spAutoFit/>
          </a:bodyPr>
          <a:lstStyle/>
          <a:p>
            <a:r>
              <a:rPr lang="en-US" sz="2400" b="1" dirty="0" smtClean="0">
                <a:solidFill>
                  <a:srgbClr val="C00000"/>
                </a:solidFill>
                <a:latin typeface="cmti7" charset="0"/>
                <a:ea typeface="cmti7" charset="0"/>
                <a:cs typeface="cmti7" charset="0"/>
              </a:rPr>
              <a:t>O</a:t>
            </a:r>
            <a:r>
              <a:rPr lang="en-US" sz="2400" b="1" dirty="0">
                <a:solidFill>
                  <a:srgbClr val="C00000"/>
                </a:solidFill>
                <a:latin typeface="cmti7" charset="0"/>
                <a:ea typeface="cmti7" charset="0"/>
                <a:cs typeface="cmti7" charset="0"/>
              </a:rPr>
              <a:t>(</a:t>
            </a:r>
            <a:r>
              <a:rPr lang="en-US" sz="2400" b="1" dirty="0" err="1">
                <a:solidFill>
                  <a:srgbClr val="C00000"/>
                </a:solidFill>
                <a:latin typeface="cmti7" charset="0"/>
                <a:ea typeface="cmti7" charset="0"/>
                <a:cs typeface="cmti7" charset="0"/>
              </a:rPr>
              <a:t>n</a:t>
            </a:r>
            <a:r>
              <a:rPr lang="en-US" sz="2400" b="1" baseline="30000" dirty="0" err="1">
                <a:solidFill>
                  <a:srgbClr val="C00000"/>
                </a:solidFill>
                <a:latin typeface="cmti7" charset="0"/>
                <a:ea typeface="cmti7" charset="0"/>
                <a:cs typeface="cmti7" charset="0"/>
              </a:rPr>
              <a:t>k</a:t>
            </a:r>
            <a:r>
              <a:rPr lang="en-US" sz="2400" b="1" dirty="0">
                <a:solidFill>
                  <a:srgbClr val="C00000"/>
                </a:solidFill>
                <a:latin typeface="cmti7" charset="0"/>
                <a:ea typeface="cmti7" charset="0"/>
                <a:cs typeface="cmti7" charset="0"/>
              </a:rPr>
              <a:t>)</a:t>
            </a:r>
            <a:r>
              <a:rPr lang="en-US" sz="2400" b="1" dirty="0"/>
              <a:t>.</a:t>
            </a:r>
          </a:p>
        </p:txBody>
      </p:sp>
      <p:sp>
        <p:nvSpPr>
          <p:cNvPr id="123" name="Rectangle 122"/>
          <p:cNvSpPr/>
          <p:nvPr/>
        </p:nvSpPr>
        <p:spPr>
          <a:xfrm>
            <a:off x="7696200" y="5334000"/>
            <a:ext cx="697426" cy="461665"/>
          </a:xfrm>
          <a:prstGeom prst="rect">
            <a:avLst/>
          </a:prstGeom>
        </p:spPr>
        <p:txBody>
          <a:bodyPr wrap="none">
            <a:spAutoFit/>
          </a:bodyPr>
          <a:lstStyle/>
          <a:p>
            <a:r>
              <a:rPr lang="en-US" sz="2400" b="1" dirty="0" smtClean="0">
                <a:solidFill>
                  <a:srgbClr val="C00000"/>
                </a:solidFill>
                <a:latin typeface="cmti7" charset="0"/>
                <a:ea typeface="cmti7" charset="0"/>
                <a:cs typeface="cmti7" charset="0"/>
              </a:rPr>
              <a:t>No!</a:t>
            </a:r>
            <a:endParaRPr lang="en-US" sz="2400" b="1" dirty="0"/>
          </a:p>
        </p:txBody>
      </p:sp>
    </p:spTree>
    <p:extLst>
      <p:ext uri="{BB962C8B-B14F-4D97-AF65-F5344CB8AC3E}">
        <p14:creationId xmlns:p14="http://schemas.microsoft.com/office/powerpoint/2010/main" val="34332580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152400"/>
            <a:ext cx="8610600" cy="1143000"/>
          </a:xfrm>
        </p:spPr>
        <p:txBody>
          <a:bodyPr>
            <a:normAutofit/>
          </a:bodyPr>
          <a:lstStyle/>
          <a:p>
            <a:r>
              <a:rPr lang="en-US" dirty="0" smtClean="0"/>
              <a:t>Communication Avoiding 2-way N-body </a:t>
            </a:r>
            <a:br>
              <a:rPr lang="en-US" dirty="0" smtClean="0"/>
            </a:br>
            <a:r>
              <a:rPr lang="en-US" sz="2400" dirty="0" smtClean="0"/>
              <a:t>(using a “1.5D” decomposition)</a:t>
            </a:r>
            <a:endParaRPr lang="en-US" sz="1400" dirty="0"/>
          </a:p>
        </p:txBody>
      </p:sp>
      <p:sp>
        <p:nvSpPr>
          <p:cNvPr id="3" name="Content Placeholder 2"/>
          <p:cNvSpPr>
            <a:spLocks noGrp="1"/>
          </p:cNvSpPr>
          <p:nvPr>
            <p:ph idx="1"/>
          </p:nvPr>
        </p:nvSpPr>
        <p:spPr>
          <a:xfrm>
            <a:off x="241300" y="3352800"/>
            <a:ext cx="8851900" cy="2819400"/>
          </a:xfrm>
        </p:spPr>
        <p:txBody>
          <a:bodyPr>
            <a:noAutofit/>
          </a:bodyPr>
          <a:lstStyle/>
          <a:p>
            <a:r>
              <a:rPr lang="en-US" sz="2400" dirty="0" smtClean="0"/>
              <a:t>Divide p into c groups </a:t>
            </a:r>
          </a:p>
          <a:p>
            <a:r>
              <a:rPr lang="en-US" sz="2400" dirty="0" smtClean="0"/>
              <a:t>Replicate particles across groups</a:t>
            </a:r>
          </a:p>
          <a:p>
            <a:r>
              <a:rPr lang="en-US" dirty="0" smtClean="0"/>
              <a:t>Repeat</a:t>
            </a:r>
            <a:r>
              <a:rPr lang="en-US" sz="2400" dirty="0" smtClean="0"/>
              <a:t>: shift copy of n/(p*c) particles to the left within a group</a:t>
            </a:r>
          </a:p>
          <a:p>
            <a:r>
              <a:rPr lang="en-US" sz="2400" dirty="0" smtClean="0"/>
              <a:t>Reduce across c to produce final value for each particle</a:t>
            </a:r>
            <a:endParaRPr lang="en-US" sz="1800" dirty="0" smtClean="0"/>
          </a:p>
          <a:p>
            <a:pPr marL="0" lvl="1" indent="0">
              <a:buNone/>
            </a:pPr>
            <a:r>
              <a:rPr lang="en-US" sz="2400" dirty="0" smtClean="0"/>
              <a:t>Total Communication: </a:t>
            </a:r>
            <a:r>
              <a:rPr lang="en-US" sz="2400" dirty="0"/>
              <a:t>O</a:t>
            </a:r>
            <a:r>
              <a:rPr lang="en-US" sz="2400" dirty="0" smtClean="0"/>
              <a:t>(log(p/c) + log c) </a:t>
            </a:r>
            <a:r>
              <a:rPr lang="en-US" sz="2400" dirty="0"/>
              <a:t>messages, </a:t>
            </a:r>
            <a:endParaRPr lang="en-US" sz="2400" dirty="0" smtClean="0"/>
          </a:p>
          <a:p>
            <a:pPr marL="0" lvl="1" indent="0">
              <a:buNone/>
            </a:pPr>
            <a:r>
              <a:rPr lang="en-US" sz="2400" dirty="0" smtClean="0"/>
              <a:t>                                           O(n*(c/p+1/c)) words</a:t>
            </a:r>
            <a:endParaRPr lang="en-US" sz="3200" dirty="0"/>
          </a:p>
        </p:txBody>
      </p:sp>
      <p:grpSp>
        <p:nvGrpSpPr>
          <p:cNvPr id="163" name="Group 162"/>
          <p:cNvGrpSpPr/>
          <p:nvPr/>
        </p:nvGrpSpPr>
        <p:grpSpPr>
          <a:xfrm>
            <a:off x="266700" y="1371600"/>
            <a:ext cx="8534400" cy="1828800"/>
            <a:chOff x="304800" y="1524000"/>
            <a:chExt cx="8534400" cy="1828800"/>
          </a:xfrm>
        </p:grpSpPr>
        <p:sp>
          <p:nvSpPr>
            <p:cNvPr id="6" name="Rectangle 5"/>
            <p:cNvSpPr/>
            <p:nvPr/>
          </p:nvSpPr>
          <p:spPr>
            <a:xfrm>
              <a:off x="3048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5638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8382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10972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p:cNvSpPr/>
            <p:nvPr/>
          </p:nvSpPr>
          <p:spPr>
            <a:xfrm>
              <a:off x="13716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p:cNvSpPr/>
            <p:nvPr/>
          </p:nvSpPr>
          <p:spPr>
            <a:xfrm>
              <a:off x="16306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p:cNvSpPr/>
            <p:nvPr/>
          </p:nvSpPr>
          <p:spPr>
            <a:xfrm>
              <a:off x="19050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p:cNvSpPr/>
            <p:nvPr/>
          </p:nvSpPr>
          <p:spPr>
            <a:xfrm>
              <a:off x="21640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p:cNvSpPr/>
            <p:nvPr/>
          </p:nvSpPr>
          <p:spPr>
            <a:xfrm>
              <a:off x="24384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p:cNvSpPr/>
            <p:nvPr/>
          </p:nvSpPr>
          <p:spPr>
            <a:xfrm>
              <a:off x="26974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p:cNvSpPr/>
            <p:nvPr/>
          </p:nvSpPr>
          <p:spPr>
            <a:xfrm>
              <a:off x="29718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p:cNvSpPr/>
            <p:nvPr/>
          </p:nvSpPr>
          <p:spPr>
            <a:xfrm>
              <a:off x="32308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p:cNvSpPr/>
            <p:nvPr/>
          </p:nvSpPr>
          <p:spPr>
            <a:xfrm>
              <a:off x="35052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p:cNvSpPr/>
            <p:nvPr/>
          </p:nvSpPr>
          <p:spPr>
            <a:xfrm>
              <a:off x="37642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p:cNvSpPr/>
            <p:nvPr/>
          </p:nvSpPr>
          <p:spPr>
            <a:xfrm>
              <a:off x="40386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p:cNvSpPr/>
            <p:nvPr/>
          </p:nvSpPr>
          <p:spPr>
            <a:xfrm>
              <a:off x="42976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p:cNvSpPr/>
            <p:nvPr/>
          </p:nvSpPr>
          <p:spPr>
            <a:xfrm>
              <a:off x="454152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p:cNvSpPr/>
            <p:nvPr/>
          </p:nvSpPr>
          <p:spPr>
            <a:xfrm>
              <a:off x="480060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a:off x="507492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533400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p:cNvSpPr/>
            <p:nvPr/>
          </p:nvSpPr>
          <p:spPr>
            <a:xfrm>
              <a:off x="560832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p:cNvSpPr/>
            <p:nvPr/>
          </p:nvSpPr>
          <p:spPr>
            <a:xfrm>
              <a:off x="586740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p:cNvSpPr/>
            <p:nvPr/>
          </p:nvSpPr>
          <p:spPr>
            <a:xfrm>
              <a:off x="614172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p:cNvSpPr/>
            <p:nvPr/>
          </p:nvSpPr>
          <p:spPr>
            <a:xfrm>
              <a:off x="640080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p:cNvSpPr/>
            <p:nvPr/>
          </p:nvSpPr>
          <p:spPr>
            <a:xfrm>
              <a:off x="67056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69646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Rectangle 106"/>
            <p:cNvSpPr/>
            <p:nvPr/>
          </p:nvSpPr>
          <p:spPr>
            <a:xfrm>
              <a:off x="72390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ectangle 107"/>
            <p:cNvSpPr/>
            <p:nvPr/>
          </p:nvSpPr>
          <p:spPr>
            <a:xfrm>
              <a:off x="74980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Rectangle 112"/>
            <p:cNvSpPr/>
            <p:nvPr/>
          </p:nvSpPr>
          <p:spPr>
            <a:xfrm>
              <a:off x="77724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ectangle 113"/>
            <p:cNvSpPr/>
            <p:nvPr/>
          </p:nvSpPr>
          <p:spPr>
            <a:xfrm>
              <a:off x="80314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p:cNvSpPr/>
            <p:nvPr/>
          </p:nvSpPr>
          <p:spPr>
            <a:xfrm>
              <a:off x="83058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ectangle 115"/>
            <p:cNvSpPr/>
            <p:nvPr/>
          </p:nvSpPr>
          <p:spPr>
            <a:xfrm>
              <a:off x="85648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3716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1" name="Rectangle 10"/>
            <p:cNvSpPr/>
            <p:nvPr/>
          </p:nvSpPr>
          <p:spPr>
            <a:xfrm>
              <a:off x="24384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2" name="Rectangle 11"/>
            <p:cNvSpPr/>
            <p:nvPr/>
          </p:nvSpPr>
          <p:spPr>
            <a:xfrm>
              <a:off x="35052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3" name="Rectangle 12"/>
            <p:cNvSpPr/>
            <p:nvPr/>
          </p:nvSpPr>
          <p:spPr>
            <a:xfrm>
              <a:off x="45720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4" name="Rectangle 13"/>
            <p:cNvSpPr/>
            <p:nvPr/>
          </p:nvSpPr>
          <p:spPr>
            <a:xfrm>
              <a:off x="56388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5" name="Rectangle 14"/>
            <p:cNvSpPr/>
            <p:nvPr/>
          </p:nvSpPr>
          <p:spPr>
            <a:xfrm>
              <a:off x="67056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6" name="Rectangle 15"/>
            <p:cNvSpPr/>
            <p:nvPr/>
          </p:nvSpPr>
          <p:spPr>
            <a:xfrm>
              <a:off x="3048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7" name="Rectangle 16"/>
            <p:cNvSpPr/>
            <p:nvPr/>
          </p:nvSpPr>
          <p:spPr>
            <a:xfrm>
              <a:off x="77724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8" name="Rectangle 17"/>
            <p:cNvSpPr/>
            <p:nvPr/>
          </p:nvSpPr>
          <p:spPr>
            <a:xfrm>
              <a:off x="13716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9" name="Rectangle 18"/>
            <p:cNvSpPr/>
            <p:nvPr/>
          </p:nvSpPr>
          <p:spPr>
            <a:xfrm>
              <a:off x="24384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0" name="Rectangle 19"/>
            <p:cNvSpPr/>
            <p:nvPr/>
          </p:nvSpPr>
          <p:spPr>
            <a:xfrm>
              <a:off x="35052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1" name="Rectangle 20"/>
            <p:cNvSpPr/>
            <p:nvPr/>
          </p:nvSpPr>
          <p:spPr>
            <a:xfrm>
              <a:off x="45720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2" name="Rectangle 21"/>
            <p:cNvSpPr/>
            <p:nvPr/>
          </p:nvSpPr>
          <p:spPr>
            <a:xfrm>
              <a:off x="56388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3" name="Rectangle 22"/>
            <p:cNvSpPr/>
            <p:nvPr/>
          </p:nvSpPr>
          <p:spPr>
            <a:xfrm>
              <a:off x="67056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4" name="Rectangle 23"/>
            <p:cNvSpPr/>
            <p:nvPr/>
          </p:nvSpPr>
          <p:spPr>
            <a:xfrm>
              <a:off x="3048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5" name="Rectangle 24"/>
            <p:cNvSpPr/>
            <p:nvPr/>
          </p:nvSpPr>
          <p:spPr>
            <a:xfrm>
              <a:off x="77724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6" name="Rectangle 25"/>
            <p:cNvSpPr/>
            <p:nvPr/>
          </p:nvSpPr>
          <p:spPr>
            <a:xfrm>
              <a:off x="13716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7" name="Rectangle 26"/>
            <p:cNvSpPr/>
            <p:nvPr/>
          </p:nvSpPr>
          <p:spPr>
            <a:xfrm>
              <a:off x="24384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8" name="Rectangle 27"/>
            <p:cNvSpPr/>
            <p:nvPr/>
          </p:nvSpPr>
          <p:spPr>
            <a:xfrm>
              <a:off x="35052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9" name="Rectangle 28"/>
            <p:cNvSpPr/>
            <p:nvPr/>
          </p:nvSpPr>
          <p:spPr>
            <a:xfrm>
              <a:off x="45720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0" name="Rectangle 29"/>
            <p:cNvSpPr/>
            <p:nvPr/>
          </p:nvSpPr>
          <p:spPr>
            <a:xfrm>
              <a:off x="56388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1" name="Rectangle 30"/>
            <p:cNvSpPr/>
            <p:nvPr/>
          </p:nvSpPr>
          <p:spPr>
            <a:xfrm>
              <a:off x="67056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2" name="Rectangle 31"/>
            <p:cNvSpPr/>
            <p:nvPr/>
          </p:nvSpPr>
          <p:spPr>
            <a:xfrm>
              <a:off x="3048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3" name="Rectangle 32"/>
            <p:cNvSpPr/>
            <p:nvPr/>
          </p:nvSpPr>
          <p:spPr>
            <a:xfrm>
              <a:off x="77724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4" name="Rectangle 33"/>
            <p:cNvSpPr/>
            <p:nvPr/>
          </p:nvSpPr>
          <p:spPr>
            <a:xfrm>
              <a:off x="13716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5" name="Rectangle 34"/>
            <p:cNvSpPr/>
            <p:nvPr/>
          </p:nvSpPr>
          <p:spPr>
            <a:xfrm>
              <a:off x="24384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6" name="Rectangle 35"/>
            <p:cNvSpPr/>
            <p:nvPr/>
          </p:nvSpPr>
          <p:spPr>
            <a:xfrm>
              <a:off x="35052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7" name="Rectangle 36"/>
            <p:cNvSpPr/>
            <p:nvPr/>
          </p:nvSpPr>
          <p:spPr>
            <a:xfrm>
              <a:off x="45720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8" name="Rectangle 37"/>
            <p:cNvSpPr/>
            <p:nvPr/>
          </p:nvSpPr>
          <p:spPr>
            <a:xfrm>
              <a:off x="56388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9" name="Rectangle 38"/>
            <p:cNvSpPr/>
            <p:nvPr/>
          </p:nvSpPr>
          <p:spPr>
            <a:xfrm>
              <a:off x="67056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40" name="Rectangle 39"/>
            <p:cNvSpPr/>
            <p:nvPr/>
          </p:nvSpPr>
          <p:spPr>
            <a:xfrm>
              <a:off x="3048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41" name="Rectangle 40"/>
            <p:cNvSpPr/>
            <p:nvPr/>
          </p:nvSpPr>
          <p:spPr>
            <a:xfrm>
              <a:off x="77724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61" name="Rectangle 60"/>
            <p:cNvSpPr/>
            <p:nvPr/>
          </p:nvSpPr>
          <p:spPr>
            <a:xfrm>
              <a:off x="13716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62" name="Rectangle 61"/>
            <p:cNvSpPr/>
            <p:nvPr/>
          </p:nvSpPr>
          <p:spPr>
            <a:xfrm>
              <a:off x="13716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63" name="Rectangle 62"/>
            <p:cNvSpPr/>
            <p:nvPr/>
          </p:nvSpPr>
          <p:spPr>
            <a:xfrm>
              <a:off x="13716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64" name="Rectangle 63"/>
            <p:cNvSpPr/>
            <p:nvPr/>
          </p:nvSpPr>
          <p:spPr>
            <a:xfrm>
              <a:off x="13716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69" name="Rectangle 68"/>
            <p:cNvSpPr/>
            <p:nvPr/>
          </p:nvSpPr>
          <p:spPr>
            <a:xfrm>
              <a:off x="24384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0" name="Rectangle 69"/>
            <p:cNvSpPr/>
            <p:nvPr/>
          </p:nvSpPr>
          <p:spPr>
            <a:xfrm>
              <a:off x="24384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1" name="Rectangle 70"/>
            <p:cNvSpPr/>
            <p:nvPr/>
          </p:nvSpPr>
          <p:spPr>
            <a:xfrm>
              <a:off x="24384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2" name="Rectangle 71"/>
            <p:cNvSpPr/>
            <p:nvPr/>
          </p:nvSpPr>
          <p:spPr>
            <a:xfrm>
              <a:off x="24384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7" name="Rectangle 76"/>
            <p:cNvSpPr/>
            <p:nvPr/>
          </p:nvSpPr>
          <p:spPr>
            <a:xfrm>
              <a:off x="35052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8" name="Rectangle 77"/>
            <p:cNvSpPr/>
            <p:nvPr/>
          </p:nvSpPr>
          <p:spPr>
            <a:xfrm>
              <a:off x="35052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9" name="Rectangle 78"/>
            <p:cNvSpPr/>
            <p:nvPr/>
          </p:nvSpPr>
          <p:spPr>
            <a:xfrm>
              <a:off x="35052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80" name="Rectangle 79"/>
            <p:cNvSpPr/>
            <p:nvPr/>
          </p:nvSpPr>
          <p:spPr>
            <a:xfrm>
              <a:off x="35052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1" name="Rectangle 100"/>
            <p:cNvSpPr/>
            <p:nvPr/>
          </p:nvSpPr>
          <p:spPr>
            <a:xfrm>
              <a:off x="67056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2" name="Rectangle 101"/>
            <p:cNvSpPr/>
            <p:nvPr/>
          </p:nvSpPr>
          <p:spPr>
            <a:xfrm>
              <a:off x="67056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3" name="Rectangle 102"/>
            <p:cNvSpPr/>
            <p:nvPr/>
          </p:nvSpPr>
          <p:spPr>
            <a:xfrm>
              <a:off x="67056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4" name="Rectangle 103"/>
            <p:cNvSpPr/>
            <p:nvPr/>
          </p:nvSpPr>
          <p:spPr>
            <a:xfrm>
              <a:off x="67056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9" name="Rectangle 108"/>
            <p:cNvSpPr/>
            <p:nvPr/>
          </p:nvSpPr>
          <p:spPr>
            <a:xfrm>
              <a:off x="77724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10" name="Rectangle 109"/>
            <p:cNvSpPr/>
            <p:nvPr/>
          </p:nvSpPr>
          <p:spPr>
            <a:xfrm>
              <a:off x="77724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11" name="Rectangle 110"/>
            <p:cNvSpPr/>
            <p:nvPr/>
          </p:nvSpPr>
          <p:spPr>
            <a:xfrm>
              <a:off x="77724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12" name="Rectangle 111"/>
            <p:cNvSpPr/>
            <p:nvPr/>
          </p:nvSpPr>
          <p:spPr>
            <a:xfrm>
              <a:off x="77724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grpSp>
      <p:sp>
        <p:nvSpPr>
          <p:cNvPr id="122" name="TextBox 121"/>
          <p:cNvSpPr txBox="1"/>
          <p:nvPr/>
        </p:nvSpPr>
        <p:spPr>
          <a:xfrm>
            <a:off x="8767346" y="2082800"/>
            <a:ext cx="338554" cy="461665"/>
          </a:xfrm>
          <a:prstGeom prst="rect">
            <a:avLst/>
          </a:prstGeom>
          <a:noFill/>
          <a:ln>
            <a:noFill/>
          </a:ln>
        </p:spPr>
        <p:txBody>
          <a:bodyPr wrap="none" rtlCol="0">
            <a:spAutoFit/>
          </a:bodyPr>
          <a:lstStyle/>
          <a:p>
            <a:r>
              <a:rPr lang="en-US" dirty="0" smtClean="0"/>
              <a:t>c</a:t>
            </a:r>
            <a:endParaRPr lang="en-US" baseline="30000" dirty="0"/>
          </a:p>
        </p:txBody>
      </p:sp>
      <p:cxnSp>
        <p:nvCxnSpPr>
          <p:cNvPr id="7" name="Straight Arrow Connector 6"/>
          <p:cNvCxnSpPr/>
          <p:nvPr/>
        </p:nvCxnSpPr>
        <p:spPr>
          <a:xfrm>
            <a:off x="8940800" y="2552700"/>
            <a:ext cx="0" cy="4191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5" name="TextBox 124"/>
          <p:cNvSpPr txBox="1"/>
          <p:nvPr/>
        </p:nvSpPr>
        <p:spPr>
          <a:xfrm>
            <a:off x="3433346" y="965200"/>
            <a:ext cx="595235" cy="461665"/>
          </a:xfrm>
          <a:prstGeom prst="rect">
            <a:avLst/>
          </a:prstGeom>
          <a:noFill/>
          <a:ln>
            <a:noFill/>
          </a:ln>
        </p:spPr>
        <p:txBody>
          <a:bodyPr wrap="none" rtlCol="0">
            <a:spAutoFit/>
          </a:bodyPr>
          <a:lstStyle/>
          <a:p>
            <a:r>
              <a:rPr lang="en-US" dirty="0" smtClean="0"/>
              <a:t>p/c</a:t>
            </a:r>
            <a:endParaRPr lang="en-US" baseline="30000" dirty="0"/>
          </a:p>
        </p:txBody>
      </p:sp>
      <p:cxnSp>
        <p:nvCxnSpPr>
          <p:cNvPr id="126" name="Straight Arrow Connector 125"/>
          <p:cNvCxnSpPr/>
          <p:nvPr/>
        </p:nvCxnSpPr>
        <p:spPr>
          <a:xfrm>
            <a:off x="4064000" y="1193800"/>
            <a:ext cx="9271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p:nvPr/>
        </p:nvCxnSpPr>
        <p:spPr>
          <a:xfrm flipH="1">
            <a:off x="2286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9" name="Straight Arrow Connector 128"/>
          <p:cNvCxnSpPr/>
          <p:nvPr/>
        </p:nvCxnSpPr>
        <p:spPr>
          <a:xfrm flipH="1">
            <a:off x="2286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p:nvPr/>
        </p:nvCxnSpPr>
        <p:spPr>
          <a:xfrm flipH="1">
            <a:off x="2286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p:nvPr/>
        </p:nvCxnSpPr>
        <p:spPr>
          <a:xfrm flipH="1">
            <a:off x="2286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p:nvPr/>
        </p:nvCxnSpPr>
        <p:spPr>
          <a:xfrm flipH="1">
            <a:off x="12954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p:nvPr/>
        </p:nvCxnSpPr>
        <p:spPr>
          <a:xfrm flipH="1">
            <a:off x="12954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p:nvPr/>
        </p:nvCxnSpPr>
        <p:spPr>
          <a:xfrm flipH="1">
            <a:off x="12954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p:nvPr/>
        </p:nvCxnSpPr>
        <p:spPr>
          <a:xfrm flipH="1">
            <a:off x="12954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p:nvPr/>
        </p:nvCxnSpPr>
        <p:spPr>
          <a:xfrm flipH="1">
            <a:off x="23622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p:nvPr/>
        </p:nvCxnSpPr>
        <p:spPr>
          <a:xfrm flipH="1">
            <a:off x="23622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p:nvPr/>
        </p:nvCxnSpPr>
        <p:spPr>
          <a:xfrm flipH="1">
            <a:off x="23622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p:nvPr/>
        </p:nvCxnSpPr>
        <p:spPr>
          <a:xfrm flipH="1">
            <a:off x="23622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0" name="Straight Arrow Connector 139"/>
          <p:cNvCxnSpPr/>
          <p:nvPr/>
        </p:nvCxnSpPr>
        <p:spPr>
          <a:xfrm flipH="1">
            <a:off x="34290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p:nvPr/>
        </p:nvCxnSpPr>
        <p:spPr>
          <a:xfrm flipH="1">
            <a:off x="34290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2" name="Straight Arrow Connector 141"/>
          <p:cNvCxnSpPr/>
          <p:nvPr/>
        </p:nvCxnSpPr>
        <p:spPr>
          <a:xfrm flipH="1">
            <a:off x="34290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p:nvPr/>
        </p:nvCxnSpPr>
        <p:spPr>
          <a:xfrm flipH="1">
            <a:off x="34290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a:off x="44958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a:off x="44958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p:nvPr/>
        </p:nvCxnSpPr>
        <p:spPr>
          <a:xfrm flipH="1">
            <a:off x="44958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7" name="Straight Arrow Connector 146"/>
          <p:cNvCxnSpPr/>
          <p:nvPr/>
        </p:nvCxnSpPr>
        <p:spPr>
          <a:xfrm flipH="1">
            <a:off x="44958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H="1">
            <a:off x="55626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p:nvPr/>
        </p:nvCxnSpPr>
        <p:spPr>
          <a:xfrm flipH="1">
            <a:off x="55626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p:nvPr/>
        </p:nvCxnSpPr>
        <p:spPr>
          <a:xfrm flipH="1">
            <a:off x="55626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p:nvPr/>
        </p:nvCxnSpPr>
        <p:spPr>
          <a:xfrm flipH="1">
            <a:off x="55626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flipH="1">
            <a:off x="66294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5" name="Straight Arrow Connector 154"/>
          <p:cNvCxnSpPr/>
          <p:nvPr/>
        </p:nvCxnSpPr>
        <p:spPr>
          <a:xfrm flipH="1">
            <a:off x="66294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flipH="1">
            <a:off x="66294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7" name="Straight Arrow Connector 156"/>
          <p:cNvCxnSpPr/>
          <p:nvPr/>
        </p:nvCxnSpPr>
        <p:spPr>
          <a:xfrm flipH="1">
            <a:off x="66294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9" name="Straight Arrow Connector 158"/>
          <p:cNvCxnSpPr/>
          <p:nvPr/>
        </p:nvCxnSpPr>
        <p:spPr>
          <a:xfrm flipH="1">
            <a:off x="76962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0" name="Straight Arrow Connector 159"/>
          <p:cNvCxnSpPr/>
          <p:nvPr/>
        </p:nvCxnSpPr>
        <p:spPr>
          <a:xfrm flipH="1">
            <a:off x="76962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2" name="Straight Arrow Connector 161"/>
          <p:cNvCxnSpPr/>
          <p:nvPr/>
        </p:nvCxnSpPr>
        <p:spPr>
          <a:xfrm flipH="1">
            <a:off x="76962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72" name="Straight Arrow Connector 171"/>
          <p:cNvCxnSpPr/>
          <p:nvPr/>
        </p:nvCxnSpPr>
        <p:spPr>
          <a:xfrm flipH="1">
            <a:off x="76962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52" name="Footer Placeholder 4"/>
          <p:cNvSpPr txBox="1">
            <a:spLocks/>
          </p:cNvSpPr>
          <p:nvPr/>
        </p:nvSpPr>
        <p:spPr>
          <a:xfrm>
            <a:off x="3352800" y="6434051"/>
            <a:ext cx="5990513" cy="390525"/>
          </a:xfrm>
          <a:prstGeom prst="rect">
            <a:avLst/>
          </a:prstGeom>
        </p:spPr>
        <p:txBody>
          <a:bodyPr/>
          <a:lstStyle>
            <a:defPPr>
              <a:defRPr lang="en-US"/>
            </a:defPPr>
            <a:lvl1pPr marL="0" algn="l" defTabSz="457177" rtl="0" eaLnBrk="1" latinLnBrk="0" hangingPunct="1">
              <a:defRPr sz="1800" kern="1200">
                <a:solidFill>
                  <a:schemeClr val="tx1"/>
                </a:solidFill>
                <a:latin typeface="+mn-lt"/>
                <a:ea typeface="+mn-ea"/>
                <a:cs typeface="+mn-cs"/>
              </a:defRPr>
            </a:lvl1pPr>
            <a:lvl2pPr marL="457177" algn="l" defTabSz="457177" rtl="0" eaLnBrk="1" latinLnBrk="0" hangingPunct="1">
              <a:defRPr sz="1800" kern="1200">
                <a:solidFill>
                  <a:schemeClr val="tx1"/>
                </a:solidFill>
                <a:latin typeface="+mn-lt"/>
                <a:ea typeface="+mn-ea"/>
                <a:cs typeface="+mn-cs"/>
              </a:defRPr>
            </a:lvl2pPr>
            <a:lvl3pPr marL="914354" algn="l" defTabSz="457177" rtl="0" eaLnBrk="1" latinLnBrk="0" hangingPunct="1">
              <a:defRPr sz="1800" kern="1200">
                <a:solidFill>
                  <a:schemeClr val="tx1"/>
                </a:solidFill>
                <a:latin typeface="+mn-lt"/>
                <a:ea typeface="+mn-ea"/>
                <a:cs typeface="+mn-cs"/>
              </a:defRPr>
            </a:lvl3pPr>
            <a:lvl4pPr marL="1371532" algn="l" defTabSz="457177" rtl="0" eaLnBrk="1" latinLnBrk="0" hangingPunct="1">
              <a:defRPr sz="1800" kern="1200">
                <a:solidFill>
                  <a:schemeClr val="tx1"/>
                </a:solidFill>
                <a:latin typeface="+mn-lt"/>
                <a:ea typeface="+mn-ea"/>
                <a:cs typeface="+mn-cs"/>
              </a:defRPr>
            </a:lvl4pPr>
            <a:lvl5pPr marL="1828709" algn="l" defTabSz="457177" rtl="0" eaLnBrk="1" latinLnBrk="0" hangingPunct="1">
              <a:defRPr sz="1800" kern="1200">
                <a:solidFill>
                  <a:schemeClr val="tx1"/>
                </a:solidFill>
                <a:latin typeface="+mn-lt"/>
                <a:ea typeface="+mn-ea"/>
                <a:cs typeface="+mn-cs"/>
              </a:defRPr>
            </a:lvl5pPr>
            <a:lvl6pPr marL="2285886" algn="l" defTabSz="457177" rtl="0" eaLnBrk="1" latinLnBrk="0" hangingPunct="1">
              <a:defRPr sz="1800" kern="1200">
                <a:solidFill>
                  <a:schemeClr val="tx1"/>
                </a:solidFill>
                <a:latin typeface="+mn-lt"/>
                <a:ea typeface="+mn-ea"/>
                <a:cs typeface="+mn-cs"/>
              </a:defRPr>
            </a:lvl6pPr>
            <a:lvl7pPr marL="2743063" algn="l" defTabSz="457177" rtl="0" eaLnBrk="1" latinLnBrk="0" hangingPunct="1">
              <a:defRPr sz="1800" kern="1200">
                <a:solidFill>
                  <a:schemeClr val="tx1"/>
                </a:solidFill>
                <a:latin typeface="+mn-lt"/>
                <a:ea typeface="+mn-ea"/>
                <a:cs typeface="+mn-cs"/>
              </a:defRPr>
            </a:lvl7pPr>
            <a:lvl8pPr marL="3200240" algn="l" defTabSz="457177" rtl="0" eaLnBrk="1" latinLnBrk="0" hangingPunct="1">
              <a:defRPr sz="1800" kern="1200">
                <a:solidFill>
                  <a:schemeClr val="tx1"/>
                </a:solidFill>
                <a:latin typeface="+mn-lt"/>
                <a:ea typeface="+mn-ea"/>
                <a:cs typeface="+mn-cs"/>
              </a:defRPr>
            </a:lvl8pPr>
            <a:lvl9pPr marL="3657417" algn="l" defTabSz="457177" rtl="0" eaLnBrk="1" latinLnBrk="0" hangingPunct="1">
              <a:defRPr sz="1800" kern="1200">
                <a:solidFill>
                  <a:schemeClr val="tx1"/>
                </a:solidFill>
                <a:latin typeface="+mn-lt"/>
                <a:ea typeface="+mn-ea"/>
                <a:cs typeface="+mn-cs"/>
              </a:defRPr>
            </a:lvl9pPr>
          </a:lstStyle>
          <a:p>
            <a:r>
              <a:rPr lang="en-US" sz="1400" dirty="0" smtClean="0">
                <a:solidFill>
                  <a:srgbClr val="FFFFFF"/>
                </a:solidFill>
              </a:rPr>
              <a:t>Driscoll, </a:t>
            </a:r>
            <a:r>
              <a:rPr lang="en-US" sz="1400" dirty="0" err="1" smtClean="0">
                <a:solidFill>
                  <a:srgbClr val="FFFFFF"/>
                </a:solidFill>
              </a:rPr>
              <a:t>Georganas</a:t>
            </a:r>
            <a:r>
              <a:rPr lang="en-US" sz="1400" dirty="0" smtClean="0">
                <a:solidFill>
                  <a:srgbClr val="FFFFFF"/>
                </a:solidFill>
              </a:rPr>
              <a:t>, </a:t>
            </a:r>
            <a:r>
              <a:rPr lang="en-US" sz="1400" dirty="0" err="1" smtClean="0">
                <a:solidFill>
                  <a:srgbClr val="FFFFFF"/>
                </a:solidFill>
              </a:rPr>
              <a:t>Koanantakool</a:t>
            </a:r>
            <a:r>
              <a:rPr lang="en-US" sz="1400" dirty="0" smtClean="0">
                <a:solidFill>
                  <a:srgbClr val="FFFFFF"/>
                </a:solidFill>
              </a:rPr>
              <a:t>, </a:t>
            </a:r>
            <a:r>
              <a:rPr lang="en-US" sz="1400" dirty="0" err="1" smtClean="0">
                <a:solidFill>
                  <a:srgbClr val="FFFFFF"/>
                </a:solidFill>
              </a:rPr>
              <a:t>Solomonik</a:t>
            </a:r>
            <a:r>
              <a:rPr lang="en-US" sz="1400" dirty="0" smtClean="0">
                <a:solidFill>
                  <a:srgbClr val="FFFFFF"/>
                </a:solidFill>
              </a:rPr>
              <a:t>, Yelick</a:t>
            </a:r>
            <a:endParaRPr lang="en-US" sz="1400" dirty="0">
              <a:solidFill>
                <a:srgbClr val="FFFFFF"/>
              </a:solidFill>
            </a:endParaRPr>
          </a:p>
        </p:txBody>
      </p:sp>
    </p:spTree>
    <p:extLst>
      <p:ext uri="{BB962C8B-B14F-4D97-AF65-F5344CB8AC3E}">
        <p14:creationId xmlns:p14="http://schemas.microsoft.com/office/powerpoint/2010/main" val="35215763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4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4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5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5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5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5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5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5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5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6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6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807" y="1609030"/>
            <a:ext cx="7573923" cy="4595585"/>
          </a:xfrm>
          <a:prstGeom prst="rect">
            <a:avLst/>
          </a:prstGeom>
        </p:spPr>
      </p:pic>
      <p:sp>
        <p:nvSpPr>
          <p:cNvPr id="2" name="Title 1"/>
          <p:cNvSpPr>
            <a:spLocks noGrp="1"/>
          </p:cNvSpPr>
          <p:nvPr>
            <p:ph type="title"/>
          </p:nvPr>
        </p:nvSpPr>
        <p:spPr/>
        <p:txBody>
          <a:bodyPr/>
          <a:lstStyle/>
          <a:p>
            <a:r>
              <a:rPr lang="en-US" dirty="0" smtClean="0"/>
              <a:t>Less Communication..</a:t>
            </a:r>
            <a:endParaRPr lang="en-US" dirty="0"/>
          </a:p>
        </p:txBody>
      </p:sp>
      <p:sp>
        <p:nvSpPr>
          <p:cNvPr id="6" name="Content Placeholder 5"/>
          <p:cNvSpPr>
            <a:spLocks noGrp="1"/>
          </p:cNvSpPr>
          <p:nvPr>
            <p:ph idx="1"/>
          </p:nvPr>
        </p:nvSpPr>
        <p:spPr>
          <a:xfrm>
            <a:off x="457200" y="1033523"/>
            <a:ext cx="8229600" cy="773454"/>
          </a:xfrm>
        </p:spPr>
        <p:txBody>
          <a:bodyPr/>
          <a:lstStyle/>
          <a:p>
            <a:pPr marL="0" indent="0">
              <a:buNone/>
            </a:pPr>
            <a:r>
              <a:rPr lang="en-US" dirty="0" smtClean="0"/>
              <a:t>Cray XE6; </a:t>
            </a:r>
            <a:r>
              <a:rPr lang="en-US" dirty="0" smtClean="0">
                <a:latin typeface="cmr10" pitchFamily="34" charset="0"/>
              </a:rPr>
              <a:t>n=24K</a:t>
            </a:r>
            <a:r>
              <a:rPr lang="en-US" dirty="0" smtClean="0"/>
              <a:t> particles, </a:t>
            </a:r>
            <a:r>
              <a:rPr lang="en-US" dirty="0" smtClean="0">
                <a:latin typeface="cmr10" pitchFamily="34" charset="0"/>
              </a:rPr>
              <a:t>p=6K</a:t>
            </a:r>
            <a:r>
              <a:rPr lang="en-US" dirty="0" smtClean="0"/>
              <a:t> cores</a:t>
            </a:r>
            <a:endParaRPr lang="en-US" dirty="0"/>
          </a:p>
        </p:txBody>
      </p:sp>
      <p:sp>
        <p:nvSpPr>
          <p:cNvPr id="5" name="Slide Number Placeholder 4"/>
          <p:cNvSpPr>
            <a:spLocks noGrp="1"/>
          </p:cNvSpPr>
          <p:nvPr>
            <p:ph type="sldNum" sz="quarter" idx="4294967295"/>
          </p:nvPr>
        </p:nvSpPr>
        <p:spPr>
          <a:xfrm>
            <a:off x="3653016" y="6357064"/>
            <a:ext cx="4805183" cy="365125"/>
          </a:xfrm>
          <a:prstGeom prst="rect">
            <a:avLst/>
          </a:prstGeom>
        </p:spPr>
        <p:txBody>
          <a:bodyPr/>
          <a:lstStyle/>
          <a:p>
            <a:fld id="{58D4B532-8D92-4A76-9CB9-4097789726D0}" type="slidenum">
              <a:rPr lang="en-US" smtClean="0">
                <a:solidFill>
                  <a:srgbClr val="FFFFFF"/>
                </a:solidFill>
              </a:rPr>
              <a:t>53</a:t>
            </a:fld>
            <a:endParaRPr lang="en-US" dirty="0">
              <a:solidFill>
                <a:srgbClr val="FFFFFF"/>
              </a:solidFill>
            </a:endParaRPr>
          </a:p>
        </p:txBody>
      </p:sp>
      <p:sp>
        <p:nvSpPr>
          <p:cNvPr id="15" name="Up Arrow 14"/>
          <p:cNvSpPr/>
          <p:nvPr/>
        </p:nvSpPr>
        <p:spPr>
          <a:xfrm flipV="1">
            <a:off x="8138921" y="2286000"/>
            <a:ext cx="700279" cy="3276600"/>
          </a:xfrm>
          <a:prstGeom prst="upArrow">
            <a:avLst>
              <a:gd name="adj1" fmla="val 59929"/>
              <a:gd name="adj2" fmla="val 50000"/>
            </a:avLst>
          </a:prstGeom>
          <a:gradFill>
            <a:gsLst>
              <a:gs pos="0">
                <a:schemeClr val="accent3">
                  <a:shade val="51000"/>
                  <a:satMod val="130000"/>
                </a:schemeClr>
              </a:gs>
              <a:gs pos="100000">
                <a:schemeClr val="accent3">
                  <a:shade val="51000"/>
                  <a:satMod val="130000"/>
                </a:schemeClr>
              </a:gs>
              <a:gs pos="76000">
                <a:schemeClr val="accent3">
                  <a:shade val="93000"/>
                  <a:satMod val="130000"/>
                </a:schemeClr>
              </a:gs>
              <a:gs pos="65000">
                <a:schemeClr val="accent3">
                  <a:shade val="94000"/>
                  <a:satMod val="135000"/>
                </a:schemeClr>
              </a:gs>
            </a:gsLst>
          </a:gradFill>
        </p:spPr>
        <p:style>
          <a:lnRef idx="1">
            <a:schemeClr val="accent3"/>
          </a:lnRef>
          <a:fillRef idx="3">
            <a:schemeClr val="accent3"/>
          </a:fillRef>
          <a:effectRef idx="2">
            <a:schemeClr val="accent3"/>
          </a:effectRef>
          <a:fontRef idx="minor">
            <a:schemeClr val="lt1"/>
          </a:fontRef>
        </p:style>
        <p:txBody>
          <a:bodyPr vert="vert270" rtlCol="0" anchor="ctr"/>
          <a:lstStyle/>
          <a:p>
            <a:pPr algn="ctr"/>
            <a:r>
              <a:rPr lang="en-US" sz="2400" b="1" dirty="0" smtClean="0">
                <a:latin typeface="cmss12" pitchFamily="34" charset="0"/>
              </a:rPr>
              <a:t>Down is good</a:t>
            </a:r>
            <a:endParaRPr lang="en-US" sz="2400" b="1" dirty="0">
              <a:latin typeface="cmss12" pitchFamily="34" charset="0"/>
            </a:endParaRPr>
          </a:p>
        </p:txBody>
      </p:sp>
      <p:grpSp>
        <p:nvGrpSpPr>
          <p:cNvPr id="13" name="Group 12"/>
          <p:cNvGrpSpPr/>
          <p:nvPr/>
        </p:nvGrpSpPr>
        <p:grpSpPr>
          <a:xfrm>
            <a:off x="5390782" y="3881266"/>
            <a:ext cx="1673025" cy="757974"/>
            <a:chOff x="288866" y="5458893"/>
            <a:chExt cx="2089266" cy="946555"/>
          </a:xfrm>
        </p:grpSpPr>
        <p:cxnSp>
          <p:nvCxnSpPr>
            <p:cNvPr id="14" name="Straight Arrow Connector 13"/>
            <p:cNvCxnSpPr/>
            <p:nvPr/>
          </p:nvCxnSpPr>
          <p:spPr>
            <a:xfrm>
              <a:off x="1333500" y="6119974"/>
              <a:ext cx="0" cy="285474"/>
            </a:xfrm>
            <a:prstGeom prst="straightConnector1">
              <a:avLst/>
            </a:prstGeom>
            <a:ln w="38100">
              <a:solidFill>
                <a:schemeClr val="tx1">
                  <a:lumMod val="75000"/>
                  <a:lumOff val="2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88866" y="5458893"/>
              <a:ext cx="2089266" cy="661081"/>
            </a:xfrm>
            <a:prstGeom prst="rect">
              <a:avLst/>
            </a:prstGeom>
            <a:solidFill>
              <a:schemeClr val="tx1">
                <a:lumMod val="75000"/>
                <a:lumOff val="25000"/>
              </a:schemeClr>
            </a:solidFill>
          </p:spPr>
          <p:txBody>
            <a:bodyPr wrap="square" lIns="45720" tIns="18288" rIns="45720" bIns="18288" rtlCol="0">
              <a:spAutoFit/>
            </a:bodyPr>
            <a:lstStyle/>
            <a:p>
              <a:pPr algn="ctr"/>
              <a:r>
                <a:rPr lang="en-US" sz="1600" dirty="0" smtClean="0">
                  <a:solidFill>
                    <a:schemeClr val="bg1"/>
                  </a:solidFill>
                  <a:latin typeface="cmss12" pitchFamily="34" charset="0"/>
                </a:rPr>
                <a:t>96% reduction in </a:t>
              </a:r>
              <a:r>
                <a:rPr lang="en-US" sz="1600" smtClean="0">
                  <a:solidFill>
                    <a:schemeClr val="bg1"/>
                  </a:solidFill>
                  <a:latin typeface="cmss12" pitchFamily="34" charset="0"/>
                </a:rPr>
                <a:t>shift time (red)</a:t>
              </a:r>
              <a:endParaRPr lang="en-US" sz="1600" dirty="0">
                <a:solidFill>
                  <a:schemeClr val="bg1"/>
                </a:solidFill>
                <a:latin typeface="cmss12" pitchFamily="34" charset="0"/>
              </a:endParaRPr>
            </a:p>
          </p:txBody>
        </p:sp>
      </p:grpSp>
    </p:spTree>
    <p:extLst>
      <p:ext uri="{BB962C8B-B14F-4D97-AF65-F5344CB8AC3E}">
        <p14:creationId xmlns:p14="http://schemas.microsoft.com/office/powerpoint/2010/main" val="3808766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2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Scaling</a:t>
            </a:r>
            <a:endParaRPr lang="en-US" dirty="0"/>
          </a:p>
        </p:txBody>
      </p:sp>
      <p:sp>
        <p:nvSpPr>
          <p:cNvPr id="3" name="Date Placeholder 2"/>
          <p:cNvSpPr>
            <a:spLocks noGrp="1"/>
          </p:cNvSpPr>
          <p:nvPr>
            <p:ph type="dt" sz="half" idx="4294967295"/>
          </p:nvPr>
        </p:nvSpPr>
        <p:spPr>
          <a:xfrm>
            <a:off x="3613738" y="6356350"/>
            <a:ext cx="2956978" cy="365125"/>
          </a:xfrm>
          <a:prstGeom prst="rect">
            <a:avLst/>
          </a:prstGeom>
        </p:spPr>
        <p:txBody>
          <a:bodyPr/>
          <a:lstStyle/>
          <a:p>
            <a:r>
              <a:rPr lang="en-US" sz="1400" dirty="0" err="1" smtClean="0">
                <a:solidFill>
                  <a:srgbClr val="FFFFFF"/>
                </a:solidFill>
              </a:rPr>
              <a:t>Koantakool</a:t>
            </a:r>
            <a:r>
              <a:rPr lang="en-US" sz="1400" dirty="0" smtClean="0">
                <a:solidFill>
                  <a:srgbClr val="FFFFFF"/>
                </a:solidFill>
              </a:rPr>
              <a:t> &amp; Yelick</a:t>
            </a:r>
            <a:endParaRPr lang="en-US" sz="1400" dirty="0">
              <a:solidFill>
                <a:srgbClr val="FFFFFF"/>
              </a:solidFill>
            </a:endParaRPr>
          </a:p>
        </p:txBody>
      </p:sp>
      <p:sp>
        <p:nvSpPr>
          <p:cNvPr id="5" name="Slide Number Placeholder 4"/>
          <p:cNvSpPr>
            <a:spLocks noGrp="1"/>
          </p:cNvSpPr>
          <p:nvPr>
            <p:ph type="sldNum" sz="quarter" idx="4294967295"/>
          </p:nvPr>
        </p:nvSpPr>
        <p:spPr>
          <a:xfrm>
            <a:off x="7830105" y="6356350"/>
            <a:ext cx="856694" cy="365125"/>
          </a:xfrm>
          <a:prstGeom prst="rect">
            <a:avLst/>
          </a:prstGeom>
        </p:spPr>
        <p:txBody>
          <a:bodyPr/>
          <a:lstStyle/>
          <a:p>
            <a:fld id="{58D4B532-8D92-4A76-9CB9-4097789726D0}" type="slidenum">
              <a:rPr lang="en-US" smtClean="0"/>
              <a:t>54</a:t>
            </a:fld>
            <a:endParaRPr lang="en-US"/>
          </a:p>
        </p:txBody>
      </p:sp>
      <p:pic>
        <p:nvPicPr>
          <p:cNvPr id="6146" name="Picture 2"/>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533400" y="1215493"/>
            <a:ext cx="7679531" cy="4845285"/>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7999475" y="2055042"/>
            <a:ext cx="915925" cy="2577917"/>
            <a:chOff x="8228075" y="2017776"/>
            <a:chExt cx="915925" cy="2706624"/>
          </a:xfrm>
        </p:grpSpPr>
        <p:sp>
          <p:nvSpPr>
            <p:cNvPr id="7" name="Right Brace 6"/>
            <p:cNvSpPr/>
            <p:nvPr/>
          </p:nvSpPr>
          <p:spPr>
            <a:xfrm>
              <a:off x="8228075" y="2017776"/>
              <a:ext cx="152401" cy="2706624"/>
            </a:xfrm>
            <a:prstGeom prst="rightBrace">
              <a:avLst>
                <a:gd name="adj1" fmla="val 68333"/>
                <a:gd name="adj2" fmla="val 84968"/>
              </a:avLst>
            </a:pr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8343900" y="4105572"/>
              <a:ext cx="800100" cy="461665"/>
            </a:xfrm>
            <a:prstGeom prst="rect">
              <a:avLst/>
            </a:prstGeom>
            <a:noFill/>
          </p:spPr>
          <p:txBody>
            <a:bodyPr wrap="square" rtlCol="0">
              <a:spAutoFit/>
            </a:bodyPr>
            <a:lstStyle/>
            <a:p>
              <a:r>
                <a:rPr lang="en-US" sz="2400" b="1" dirty="0" smtClean="0">
                  <a:solidFill>
                    <a:schemeClr val="tx2">
                      <a:lumMod val="60000"/>
                      <a:lumOff val="40000"/>
                    </a:schemeClr>
                  </a:solidFill>
                  <a:latin typeface="cmss12" pitchFamily="34" charset="0"/>
                </a:rPr>
                <a:t>4.4x</a:t>
              </a:r>
              <a:endParaRPr lang="en-US" sz="2400" b="1" dirty="0">
                <a:solidFill>
                  <a:schemeClr val="tx2">
                    <a:lumMod val="60000"/>
                    <a:lumOff val="40000"/>
                  </a:schemeClr>
                </a:solidFill>
                <a:latin typeface="cmss12" pitchFamily="34" charset="0"/>
              </a:endParaRPr>
            </a:p>
          </p:txBody>
        </p:sp>
      </p:grpSp>
      <p:sp>
        <p:nvSpPr>
          <p:cNvPr id="13" name="Up Arrow 12"/>
          <p:cNvSpPr/>
          <p:nvPr/>
        </p:nvSpPr>
        <p:spPr>
          <a:xfrm>
            <a:off x="8158586" y="1600200"/>
            <a:ext cx="756814" cy="2286000"/>
          </a:xfrm>
          <a:prstGeom prst="upArrow">
            <a:avLst>
              <a:gd name="adj1" fmla="val 62718"/>
              <a:gd name="adj2" fmla="val 50000"/>
            </a:avLst>
          </a:prstGeom>
          <a:solidFill>
            <a:schemeClr val="accent3">
              <a:lumMod val="75000"/>
            </a:schemeClr>
          </a:solidFill>
        </p:spPr>
        <p:style>
          <a:lnRef idx="1">
            <a:schemeClr val="accent3"/>
          </a:lnRef>
          <a:fillRef idx="3">
            <a:schemeClr val="accent3"/>
          </a:fillRef>
          <a:effectRef idx="2">
            <a:schemeClr val="accent3"/>
          </a:effectRef>
          <a:fontRef idx="minor">
            <a:schemeClr val="lt1"/>
          </a:fontRef>
        </p:style>
        <p:txBody>
          <a:bodyPr vert="vert" rtlCol="0" anchor="ctr"/>
          <a:lstStyle/>
          <a:p>
            <a:pPr algn="ctr"/>
            <a:r>
              <a:rPr lang="en-US" sz="2400" b="1" dirty="0" smtClean="0">
                <a:latin typeface="cmss12" pitchFamily="34" charset="0"/>
              </a:rPr>
              <a:t>Up is good</a:t>
            </a:r>
            <a:endParaRPr lang="en-US" sz="2400" b="1" dirty="0">
              <a:latin typeface="cmss12" pitchFamily="34" charset="0"/>
            </a:endParaRPr>
          </a:p>
        </p:txBody>
      </p:sp>
    </p:spTree>
    <p:extLst>
      <p:ext uri="{BB962C8B-B14F-4D97-AF65-F5344CB8AC3E}">
        <p14:creationId xmlns:p14="http://schemas.microsoft.com/office/powerpoint/2010/main" val="33621878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89322" y="3111500"/>
            <a:ext cx="2019822" cy="163494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smtClean="0"/>
              <a:t>Challenge: Symmetry &amp; Load Balance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Force symmetry (</a:t>
            </a:r>
            <a:r>
              <a:rPr lang="en-US" b="1" dirty="0" err="1" smtClean="0">
                <a:latin typeface="cmr10" panose="020B0500000000000000" pitchFamily="34" charset="0"/>
              </a:rPr>
              <a:t>f</a:t>
            </a:r>
            <a:r>
              <a:rPr lang="en-US" b="1" baseline="-25000" dirty="0" err="1" smtClean="0">
                <a:latin typeface="cmr10" panose="020B0500000000000000" pitchFamily="34" charset="0"/>
              </a:rPr>
              <a:t>ij</a:t>
            </a:r>
            <a:r>
              <a:rPr lang="en-US" b="1" dirty="0" smtClean="0">
                <a:latin typeface="cmr10" panose="020B0500000000000000" pitchFamily="34" charset="0"/>
              </a:rPr>
              <a:t> = -</a:t>
            </a:r>
            <a:r>
              <a:rPr lang="en-US" b="1" dirty="0" err="1" smtClean="0">
                <a:latin typeface="cmr10" panose="020B0500000000000000" pitchFamily="34" charset="0"/>
              </a:rPr>
              <a:t>f</a:t>
            </a:r>
            <a:r>
              <a:rPr lang="en-US" b="1" baseline="-25000" dirty="0" err="1" smtClean="0">
                <a:latin typeface="cmr10" panose="020B0500000000000000" pitchFamily="34" charset="0"/>
              </a:rPr>
              <a:t>ji</a:t>
            </a:r>
            <a:r>
              <a:rPr lang="en-US" b="1" dirty="0" smtClean="0">
                <a:latin typeface="cmr10" panose="020B0500000000000000" pitchFamily="34" charset="0"/>
              </a:rPr>
              <a:t>) </a:t>
            </a:r>
            <a:r>
              <a:rPr lang="en-US" dirty="0" smtClean="0"/>
              <a:t>saves computation</a:t>
            </a:r>
          </a:p>
          <a:p>
            <a:r>
              <a:rPr lang="en-US" dirty="0" smtClean="0"/>
              <a:t>2-body force matrix vs 3-body force cube</a:t>
            </a:r>
          </a:p>
          <a:p>
            <a:endParaRPr lang="en-US" dirty="0"/>
          </a:p>
          <a:p>
            <a:endParaRPr lang="en-US" dirty="0" smtClean="0"/>
          </a:p>
          <a:p>
            <a:endParaRPr lang="en-US" dirty="0" smtClean="0"/>
          </a:p>
          <a:p>
            <a:endParaRPr lang="en-US" dirty="0" smtClean="0"/>
          </a:p>
          <a:p>
            <a:endParaRPr lang="en-US" dirty="0" smtClean="0"/>
          </a:p>
          <a:p>
            <a:endParaRPr lang="en-US" dirty="0" smtClean="0"/>
          </a:p>
          <a:p>
            <a:endParaRPr lang="en-US" dirty="0"/>
          </a:p>
          <a:p>
            <a:endParaRPr lang="en-US" dirty="0" smtClean="0"/>
          </a:p>
          <a:p>
            <a:r>
              <a:rPr lang="en-US" dirty="0" smtClean="0"/>
              <a:t>How to divide work equally?</a:t>
            </a:r>
          </a:p>
          <a:p>
            <a:endParaRPr lang="en-US" dirty="0" smtClean="0"/>
          </a:p>
        </p:txBody>
      </p:sp>
      <p:pic>
        <p:nvPicPr>
          <p:cNvPr id="7" name="Picture 4"/>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4648200" y="2870248"/>
            <a:ext cx="3048000" cy="223228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203346" y="3568700"/>
            <a:ext cx="1335622" cy="830997"/>
          </a:xfrm>
          <a:prstGeom prst="rect">
            <a:avLst/>
          </a:prstGeom>
          <a:noFill/>
        </p:spPr>
        <p:txBody>
          <a:bodyPr wrap="none" rtlCol="0">
            <a:spAutoFit/>
          </a:bodyPr>
          <a:lstStyle/>
          <a:p>
            <a:r>
              <a:rPr lang="en-US" sz="2400" b="1" dirty="0" smtClean="0">
                <a:solidFill>
                  <a:srgbClr val="FF0000"/>
                </a:solidFill>
                <a:latin typeface="cmss12" panose="020B0500000000000000" pitchFamily="34" charset="0"/>
              </a:rPr>
              <a:t>6x save</a:t>
            </a:r>
            <a:endParaRPr lang="en-US" sz="2400" b="1" dirty="0">
              <a:solidFill>
                <a:srgbClr val="FF0000"/>
              </a:solidFill>
              <a:latin typeface="cmss12" panose="020B0500000000000000" pitchFamily="34" charset="0"/>
            </a:endParaRPr>
          </a:p>
          <a:p>
            <a:r>
              <a:rPr lang="en-US" sz="2400" b="1" dirty="0" smtClean="0">
                <a:solidFill>
                  <a:srgbClr val="FF0000"/>
                </a:solidFill>
                <a:latin typeface="cmss12" panose="020B0500000000000000" pitchFamily="34" charset="0"/>
              </a:rPr>
              <a:t>of O(n</a:t>
            </a:r>
            <a:r>
              <a:rPr lang="en-US" sz="2400" b="1" baseline="30000" dirty="0" smtClean="0">
                <a:solidFill>
                  <a:srgbClr val="FF0000"/>
                </a:solidFill>
                <a:latin typeface="cmss12" panose="020B0500000000000000" pitchFamily="34" charset="0"/>
              </a:rPr>
              <a:t>3</a:t>
            </a:r>
            <a:r>
              <a:rPr lang="en-US" sz="2400" b="1" dirty="0" smtClean="0">
                <a:solidFill>
                  <a:srgbClr val="FF0000"/>
                </a:solidFill>
                <a:latin typeface="cmss12" panose="020B0500000000000000" pitchFamily="34" charset="0"/>
              </a:rPr>
              <a:t>)!</a:t>
            </a:r>
          </a:p>
        </p:txBody>
      </p:sp>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448658" y="2832764"/>
            <a:ext cx="2360486" cy="186354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789322" y="4001828"/>
            <a:ext cx="1307169" cy="830997"/>
          </a:xfrm>
          <a:prstGeom prst="rect">
            <a:avLst/>
          </a:prstGeom>
          <a:noFill/>
        </p:spPr>
        <p:txBody>
          <a:bodyPr wrap="none" rtlCol="0">
            <a:spAutoFit/>
          </a:bodyPr>
          <a:lstStyle/>
          <a:p>
            <a:r>
              <a:rPr lang="en-US" sz="2400" b="1" dirty="0">
                <a:solidFill>
                  <a:srgbClr val="FF0000"/>
                </a:solidFill>
                <a:latin typeface="cmss12" panose="020B0500000000000000" pitchFamily="34" charset="0"/>
              </a:rPr>
              <a:t>2</a:t>
            </a:r>
            <a:r>
              <a:rPr lang="en-US" sz="2400" b="1" dirty="0" smtClean="0">
                <a:solidFill>
                  <a:srgbClr val="FF0000"/>
                </a:solidFill>
                <a:latin typeface="cmss12" panose="020B0500000000000000" pitchFamily="34" charset="0"/>
              </a:rPr>
              <a:t>x save</a:t>
            </a:r>
          </a:p>
          <a:p>
            <a:r>
              <a:rPr lang="en-US" sz="2400" b="1" dirty="0" smtClean="0">
                <a:solidFill>
                  <a:srgbClr val="FF0000"/>
                </a:solidFill>
                <a:latin typeface="cmss12" panose="020B0500000000000000" pitchFamily="34" charset="0"/>
              </a:rPr>
              <a:t>of O(n</a:t>
            </a:r>
            <a:r>
              <a:rPr lang="en-US" sz="2400" b="1" baseline="30000" dirty="0" smtClean="0">
                <a:solidFill>
                  <a:srgbClr val="FF0000"/>
                </a:solidFill>
                <a:latin typeface="cmss12" panose="020B0500000000000000" pitchFamily="34" charset="0"/>
              </a:rPr>
              <a:t>2</a:t>
            </a:r>
            <a:r>
              <a:rPr lang="en-US" sz="2400" b="1" dirty="0" smtClean="0">
                <a:solidFill>
                  <a:srgbClr val="FF0000"/>
                </a:solidFill>
                <a:latin typeface="cmss12" panose="020B0500000000000000" pitchFamily="34" charset="0"/>
              </a:rPr>
              <a:t>)</a:t>
            </a:r>
            <a:endParaRPr lang="en-US" sz="2400" b="1" dirty="0">
              <a:solidFill>
                <a:srgbClr val="FF0000"/>
              </a:solidFill>
              <a:latin typeface="cmss12" panose="020B0500000000000000" pitchFamily="34" charset="0"/>
            </a:endParaRPr>
          </a:p>
        </p:txBody>
      </p:sp>
      <p:sp>
        <p:nvSpPr>
          <p:cNvPr id="5" name="Footer Placeholder 4"/>
          <p:cNvSpPr>
            <a:spLocks noGrp="1"/>
          </p:cNvSpPr>
          <p:nvPr>
            <p:ph type="ftr" sz="quarter" idx="4294967295"/>
          </p:nvPr>
        </p:nvSpPr>
        <p:spPr>
          <a:xfrm>
            <a:off x="3101246" y="6467475"/>
            <a:ext cx="4102100" cy="365125"/>
          </a:xfrm>
          <a:prstGeom prst="rect">
            <a:avLst/>
          </a:prstGeom>
        </p:spPr>
        <p:txBody>
          <a:bodyPr/>
          <a:lstStyle/>
          <a:p>
            <a:r>
              <a:rPr lang="en-US" sz="1600" dirty="0" err="1" smtClean="0"/>
              <a:t>Koanantakool</a:t>
            </a:r>
            <a:r>
              <a:rPr lang="en-US" sz="1600" dirty="0" smtClean="0"/>
              <a:t> &amp; Yelick</a:t>
            </a:r>
            <a:endParaRPr lang="en-US" sz="1600" dirty="0"/>
          </a:p>
        </p:txBody>
      </p:sp>
    </p:spTree>
    <p:extLst>
      <p:ext uri="{BB962C8B-B14F-4D97-AF65-F5344CB8AC3E}">
        <p14:creationId xmlns:p14="http://schemas.microsoft.com/office/powerpoint/2010/main" val="18495221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fade">
                                      <p:cBhvr>
                                        <p:cTn id="7" dur="2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Communication-Avoiding 3-body</a:t>
            </a:r>
            <a:endParaRPr lang="en-US" dirty="0"/>
          </a:p>
        </p:txBody>
      </p:sp>
      <p:sp>
        <p:nvSpPr>
          <p:cNvPr id="7" name="Content Placeholder 6"/>
          <p:cNvSpPr>
            <a:spLocks noGrp="1"/>
          </p:cNvSpPr>
          <p:nvPr>
            <p:ph idx="1"/>
          </p:nvPr>
        </p:nvSpPr>
        <p:spPr/>
        <p:txBody>
          <a:bodyPr/>
          <a:lstStyle/>
          <a:p>
            <a:r>
              <a:rPr lang="en-US" dirty="0" smtClean="0"/>
              <a:t>p=5</a:t>
            </a:r>
            <a:r>
              <a:rPr lang="en-US" dirty="0"/>
              <a:t> </a:t>
            </a:r>
            <a:r>
              <a:rPr lang="en-US" dirty="0" smtClean="0"/>
              <a:t>(in colors)</a:t>
            </a:r>
          </a:p>
          <a:p>
            <a:r>
              <a:rPr lang="en-US" dirty="0" smtClean="0"/>
              <a:t>6 particles per processor</a:t>
            </a:r>
          </a:p>
          <a:p>
            <a:r>
              <a:rPr lang="en-US" dirty="0" smtClean="0"/>
              <a:t>5x5 </a:t>
            </a:r>
            <a:r>
              <a:rPr lang="en-US" dirty="0" err="1" smtClean="0"/>
              <a:t>subcubes</a:t>
            </a:r>
            <a:endParaRPr lang="en-US" dirty="0"/>
          </a:p>
        </p:txBody>
      </p:sp>
      <p:pic>
        <p:nvPicPr>
          <p:cNvPr id="1029" name="Picture 5"/>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1829161" y="2743200"/>
            <a:ext cx="4051476" cy="34747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381910" y="1066800"/>
            <a:ext cx="3198534" cy="27432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388119" y="5921375"/>
            <a:ext cx="1752600" cy="381000"/>
          </a:xfrm>
          <a:prstGeom prst="rect">
            <a:avLst/>
          </a:prstGeom>
          <a:noFill/>
        </p:spPr>
        <p:txBody>
          <a:bodyPr wrap="square" rtlCol="0">
            <a:spAutoFit/>
          </a:bodyPr>
          <a:lstStyle/>
          <a:p>
            <a:r>
              <a:rPr lang="en-US" dirty="0" smtClean="0"/>
              <a:t>Actual triplets</a:t>
            </a:r>
            <a:endParaRPr lang="en-US" dirty="0"/>
          </a:p>
        </p:txBody>
      </p:sp>
      <p:sp>
        <p:nvSpPr>
          <p:cNvPr id="11" name="TextBox 10"/>
          <p:cNvSpPr txBox="1"/>
          <p:nvPr/>
        </p:nvSpPr>
        <p:spPr>
          <a:xfrm>
            <a:off x="6400800" y="3925669"/>
            <a:ext cx="2362199" cy="646331"/>
          </a:xfrm>
          <a:prstGeom prst="rect">
            <a:avLst/>
          </a:prstGeom>
          <a:noFill/>
        </p:spPr>
        <p:txBody>
          <a:bodyPr wrap="square" rtlCol="0">
            <a:spAutoFit/>
          </a:bodyPr>
          <a:lstStyle/>
          <a:p>
            <a:r>
              <a:rPr lang="en-US" dirty="0" smtClean="0">
                <a:solidFill>
                  <a:schemeClr val="tx1">
                    <a:lumMod val="50000"/>
                    <a:lumOff val="50000"/>
                  </a:schemeClr>
                </a:solidFill>
              </a:rPr>
              <a:t>Equivalent triplets in the big tetrahedron</a:t>
            </a:r>
            <a:endParaRPr lang="en-US" dirty="0">
              <a:solidFill>
                <a:schemeClr val="tx1">
                  <a:lumMod val="50000"/>
                  <a:lumOff val="50000"/>
                </a:schemeClr>
              </a:solidFill>
            </a:endParaRPr>
          </a:p>
        </p:txBody>
      </p:sp>
      <p:sp>
        <p:nvSpPr>
          <p:cNvPr id="5" name="Slide Number Placeholder 4"/>
          <p:cNvSpPr>
            <a:spLocks noGrp="1"/>
          </p:cNvSpPr>
          <p:nvPr>
            <p:ph type="sldNum" sz="quarter" idx="4294967295"/>
          </p:nvPr>
        </p:nvSpPr>
        <p:spPr>
          <a:xfrm>
            <a:off x="3428999" y="6347539"/>
            <a:ext cx="5334000" cy="365125"/>
          </a:xfrm>
          <a:prstGeom prst="rect">
            <a:avLst/>
          </a:prstGeom>
        </p:spPr>
        <p:txBody>
          <a:bodyPr/>
          <a:lstStyle/>
          <a:p>
            <a:fld id="{58D4B532-8D92-4A76-9CB9-4097789726D0}" type="slidenum">
              <a:rPr lang="en-US" smtClean="0">
                <a:solidFill>
                  <a:srgbClr val="FFFFFF"/>
                </a:solidFill>
              </a:rPr>
              <a:t>56</a:t>
            </a:fld>
            <a:endParaRPr lang="en-US" dirty="0">
              <a:solidFill>
                <a:srgbClr val="FFFFFF"/>
              </a:solidFill>
            </a:endParaRPr>
          </a:p>
        </p:txBody>
      </p:sp>
      <p:sp>
        <p:nvSpPr>
          <p:cNvPr id="12" name="Rectangle 11"/>
          <p:cNvSpPr/>
          <p:nvPr/>
        </p:nvSpPr>
        <p:spPr>
          <a:xfrm>
            <a:off x="3770960" y="6357064"/>
            <a:ext cx="3221899" cy="307777"/>
          </a:xfrm>
          <a:prstGeom prst="rect">
            <a:avLst/>
          </a:prstGeom>
        </p:spPr>
        <p:txBody>
          <a:bodyPr wrap="square">
            <a:spAutoFit/>
          </a:bodyPr>
          <a:lstStyle/>
          <a:p>
            <a:pPr marL="7938" lvl="2"/>
            <a:r>
              <a:rPr lang="en-US" sz="1400" dirty="0">
                <a:solidFill>
                  <a:srgbClr val="FFFFFF"/>
                </a:solidFill>
              </a:rPr>
              <a:t>[Koanantakool and </a:t>
            </a:r>
            <a:r>
              <a:rPr lang="en-US" sz="1400" dirty="0" smtClean="0">
                <a:solidFill>
                  <a:srgbClr val="FFFFFF"/>
                </a:solidFill>
              </a:rPr>
              <a:t>Yelick</a:t>
            </a:r>
            <a:endParaRPr lang="en-US" sz="1400" dirty="0">
              <a:solidFill>
                <a:srgbClr val="FFFFFF"/>
              </a:solidFill>
            </a:endParaRPr>
          </a:p>
        </p:txBody>
      </p:sp>
      <p:sp>
        <p:nvSpPr>
          <p:cNvPr id="3" name="TextBox 2"/>
          <p:cNvSpPr txBox="1"/>
          <p:nvPr/>
        </p:nvSpPr>
        <p:spPr>
          <a:xfrm>
            <a:off x="5994400" y="4814662"/>
            <a:ext cx="2866877" cy="1200329"/>
          </a:xfrm>
          <a:prstGeom prst="rect">
            <a:avLst/>
          </a:prstGeom>
          <a:noFill/>
        </p:spPr>
        <p:txBody>
          <a:bodyPr wrap="square" rtlCol="0">
            <a:spAutoFit/>
          </a:bodyPr>
          <a:lstStyle/>
          <a:p>
            <a:r>
              <a:rPr lang="en-US" b="1" dirty="0" smtClean="0">
                <a:solidFill>
                  <a:srgbClr val="FF0000"/>
                </a:solidFill>
              </a:rPr>
              <a:t>Communication optimal.</a:t>
            </a:r>
          </a:p>
          <a:p>
            <a:r>
              <a:rPr lang="en-US" b="1" dirty="0" smtClean="0">
                <a:solidFill>
                  <a:srgbClr val="FF0000"/>
                </a:solidFill>
              </a:rPr>
              <a:t>Replication by c decreases </a:t>
            </a:r>
            <a:br>
              <a:rPr lang="en-US" b="1" dirty="0" smtClean="0">
                <a:solidFill>
                  <a:srgbClr val="FF0000"/>
                </a:solidFill>
              </a:rPr>
            </a:br>
            <a:r>
              <a:rPr lang="en-US" b="1" dirty="0" smtClean="0">
                <a:solidFill>
                  <a:srgbClr val="FF0000"/>
                </a:solidFill>
              </a:rPr>
              <a:t>#messages </a:t>
            </a:r>
            <a:r>
              <a:rPr lang="en-US" b="1" dirty="0">
                <a:solidFill>
                  <a:srgbClr val="FF0000"/>
                </a:solidFill>
              </a:rPr>
              <a:t>by  </a:t>
            </a:r>
            <a:r>
              <a:rPr lang="en-US" b="1" dirty="0">
                <a:solidFill>
                  <a:srgbClr val="FF0000"/>
                </a:solidFill>
                <a:latin typeface="cmr10" charset="0"/>
                <a:ea typeface="cmr10" charset="0"/>
                <a:cs typeface="cmr10" charset="0"/>
              </a:rPr>
              <a:t>c</a:t>
            </a:r>
            <a:r>
              <a:rPr lang="en-US" b="1" baseline="30000" dirty="0">
                <a:solidFill>
                  <a:srgbClr val="FF0000"/>
                </a:solidFill>
                <a:latin typeface="cmr10" charset="0"/>
                <a:ea typeface="cmr10" charset="0"/>
                <a:cs typeface="cmr10" charset="0"/>
              </a:rPr>
              <a:t>3</a:t>
            </a:r>
            <a:r>
              <a:rPr lang="en-US" b="1" dirty="0">
                <a:solidFill>
                  <a:srgbClr val="FF0000"/>
                </a:solidFill>
              </a:rPr>
              <a:t> and </a:t>
            </a:r>
            <a:r>
              <a:rPr lang="en-US" b="1" dirty="0" smtClean="0">
                <a:solidFill>
                  <a:srgbClr val="FF0000"/>
                </a:solidFill>
              </a:rPr>
              <a:t>#words by </a:t>
            </a:r>
            <a:r>
              <a:rPr lang="en-US" b="1" dirty="0" smtClean="0">
                <a:solidFill>
                  <a:srgbClr val="FF0000"/>
                </a:solidFill>
                <a:latin typeface="cmr10" charset="0"/>
                <a:ea typeface="cmr10" charset="0"/>
                <a:cs typeface="cmr10" charset="0"/>
              </a:rPr>
              <a:t>c</a:t>
            </a:r>
            <a:r>
              <a:rPr lang="en-US" b="1" baseline="30000" dirty="0" smtClean="0">
                <a:solidFill>
                  <a:srgbClr val="FF0000"/>
                </a:solidFill>
                <a:latin typeface="cmr10" charset="0"/>
                <a:ea typeface="cmr10" charset="0"/>
                <a:cs typeface="cmr10" charset="0"/>
              </a:rPr>
              <a:t>2</a:t>
            </a:r>
            <a:endParaRPr lang="en-US" b="1" dirty="0">
              <a:solidFill>
                <a:srgbClr val="FF0000"/>
              </a:solidFill>
            </a:endParaRPr>
          </a:p>
        </p:txBody>
      </p:sp>
    </p:spTree>
    <p:extLst>
      <p:ext uri="{BB962C8B-B14F-4D97-AF65-F5344CB8AC3E}">
        <p14:creationId xmlns:p14="http://schemas.microsoft.com/office/powerpoint/2010/main" val="29492473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1186339" y="1921712"/>
            <a:ext cx="6760034" cy="422116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3</a:t>
            </a:r>
            <a:r>
              <a:rPr lang="en-US" dirty="0"/>
              <a:t>-Way N-Body </a:t>
            </a:r>
            <a:r>
              <a:rPr lang="en-US" dirty="0" smtClean="0"/>
              <a:t>Speedup</a:t>
            </a:r>
            <a:endParaRPr lang="en-US" dirty="0"/>
          </a:p>
        </p:txBody>
      </p:sp>
      <p:sp>
        <p:nvSpPr>
          <p:cNvPr id="9" name="Up Arrow 8"/>
          <p:cNvSpPr/>
          <p:nvPr/>
        </p:nvSpPr>
        <p:spPr>
          <a:xfrm flipV="1">
            <a:off x="8077200" y="2286000"/>
            <a:ext cx="700279" cy="3276600"/>
          </a:xfrm>
          <a:prstGeom prst="upArrow">
            <a:avLst>
              <a:gd name="adj1" fmla="val 59929"/>
              <a:gd name="adj2" fmla="val 50000"/>
            </a:avLst>
          </a:prstGeom>
          <a:gradFill>
            <a:gsLst>
              <a:gs pos="0">
                <a:schemeClr val="accent3">
                  <a:shade val="51000"/>
                  <a:satMod val="130000"/>
                </a:schemeClr>
              </a:gs>
              <a:gs pos="100000">
                <a:schemeClr val="accent3">
                  <a:shade val="51000"/>
                  <a:satMod val="130000"/>
                </a:schemeClr>
              </a:gs>
              <a:gs pos="76000">
                <a:schemeClr val="accent3">
                  <a:shade val="93000"/>
                  <a:satMod val="130000"/>
                </a:schemeClr>
              </a:gs>
              <a:gs pos="65000">
                <a:schemeClr val="accent3">
                  <a:shade val="94000"/>
                  <a:satMod val="135000"/>
                </a:schemeClr>
              </a:gs>
            </a:gsLst>
          </a:gradFill>
        </p:spPr>
        <p:style>
          <a:lnRef idx="1">
            <a:schemeClr val="accent3"/>
          </a:lnRef>
          <a:fillRef idx="3">
            <a:schemeClr val="accent3"/>
          </a:fillRef>
          <a:effectRef idx="2">
            <a:schemeClr val="accent3"/>
          </a:effectRef>
          <a:fontRef idx="minor">
            <a:schemeClr val="lt1"/>
          </a:fontRef>
        </p:style>
        <p:txBody>
          <a:bodyPr vert="vert270" rtlCol="0" anchor="ctr"/>
          <a:lstStyle/>
          <a:p>
            <a:pPr algn="ctr"/>
            <a:r>
              <a:rPr lang="en-US" sz="2400" b="1" dirty="0" smtClean="0">
                <a:latin typeface="cmss12" pitchFamily="34" charset="0"/>
              </a:rPr>
              <a:t>Down is good</a:t>
            </a:r>
            <a:endParaRPr lang="en-US" sz="2400" b="1" dirty="0">
              <a:latin typeface="cmss12" pitchFamily="34" charset="0"/>
            </a:endParaRPr>
          </a:p>
        </p:txBody>
      </p:sp>
      <p:sp>
        <p:nvSpPr>
          <p:cNvPr id="7" name="Content Placeholder 6"/>
          <p:cNvSpPr>
            <a:spLocks noGrp="1"/>
          </p:cNvSpPr>
          <p:nvPr>
            <p:ph idx="1"/>
          </p:nvPr>
        </p:nvSpPr>
        <p:spPr>
          <a:xfrm>
            <a:off x="457200" y="981147"/>
            <a:ext cx="8229600" cy="4830764"/>
          </a:xfrm>
        </p:spPr>
        <p:txBody>
          <a:bodyPr/>
          <a:lstStyle/>
          <a:p>
            <a:r>
              <a:rPr lang="en-US" dirty="0" smtClean="0"/>
              <a:t>Cray XC30, 24k cores, 24k particles</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804854" y="1590744"/>
            <a:ext cx="7041265" cy="457199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486400" y="5181600"/>
            <a:ext cx="914400" cy="461665"/>
          </a:xfrm>
          <a:prstGeom prst="rect">
            <a:avLst/>
          </a:prstGeom>
          <a:noFill/>
        </p:spPr>
        <p:txBody>
          <a:bodyPr wrap="square" rtlCol="0">
            <a:spAutoFit/>
          </a:bodyPr>
          <a:lstStyle/>
          <a:p>
            <a:r>
              <a:rPr lang="en-US" sz="2400" b="1" dirty="0" smtClean="0">
                <a:solidFill>
                  <a:srgbClr val="0070C0"/>
                </a:solidFill>
              </a:rPr>
              <a:t>22.1x</a:t>
            </a:r>
            <a:endParaRPr lang="en-US" sz="2400" b="1" dirty="0">
              <a:solidFill>
                <a:srgbClr val="0070C0"/>
              </a:solidFill>
            </a:endParaRPr>
          </a:p>
        </p:txBody>
      </p:sp>
      <p:sp>
        <p:nvSpPr>
          <p:cNvPr id="11" name="Footer Placeholder 4"/>
          <p:cNvSpPr txBox="1">
            <a:spLocks/>
          </p:cNvSpPr>
          <p:nvPr/>
        </p:nvSpPr>
        <p:spPr>
          <a:xfrm>
            <a:off x="4019627" y="6294436"/>
            <a:ext cx="3535179" cy="365125"/>
          </a:xfrm>
          <a:prstGeom prst="rect">
            <a:avLst/>
          </a:prstGeom>
        </p:spPr>
        <p:txBody>
          <a:bodyPr/>
          <a:ls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r>
              <a:rPr lang="en-US" sz="1600" dirty="0" err="1" smtClean="0">
                <a:solidFill>
                  <a:srgbClr val="FFFFFF"/>
                </a:solidFill>
              </a:rPr>
              <a:t>Koanantakool</a:t>
            </a:r>
            <a:r>
              <a:rPr lang="en-US" sz="1600" dirty="0" smtClean="0">
                <a:solidFill>
                  <a:srgbClr val="FFFFFF"/>
                </a:solidFill>
              </a:rPr>
              <a:t> &amp; Yelick</a:t>
            </a:r>
            <a:endParaRPr lang="en-US" sz="1600" dirty="0">
              <a:solidFill>
                <a:srgbClr val="FFFFFF"/>
              </a:solidFill>
            </a:endParaRPr>
          </a:p>
        </p:txBody>
      </p:sp>
    </p:spTree>
    <p:extLst>
      <p:ext uri="{BB962C8B-B14F-4D97-AF65-F5344CB8AC3E}">
        <p14:creationId xmlns:p14="http://schemas.microsoft.com/office/powerpoint/2010/main" val="22007228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Perfect Strong Scaling</a:t>
            </a:r>
            <a:endParaRPr lang="en-US" dirty="0"/>
          </a:p>
        </p:txBody>
      </p:sp>
      <p:pic>
        <p:nvPicPr>
          <p:cNvPr id="3" name="Content Placeholder 2"/>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54090" y="1533885"/>
            <a:ext cx="7469302" cy="4552230"/>
          </a:xfrm>
        </p:spPr>
      </p:pic>
      <p:sp>
        <p:nvSpPr>
          <p:cNvPr id="8" name="Up Arrow 7"/>
          <p:cNvSpPr/>
          <p:nvPr/>
        </p:nvSpPr>
        <p:spPr>
          <a:xfrm>
            <a:off x="8158586" y="1600200"/>
            <a:ext cx="756814" cy="2895600"/>
          </a:xfrm>
          <a:prstGeom prst="upArrow">
            <a:avLst>
              <a:gd name="adj1" fmla="val 62718"/>
              <a:gd name="adj2" fmla="val 50000"/>
            </a:avLst>
          </a:prstGeom>
        </p:spPr>
        <p:style>
          <a:lnRef idx="1">
            <a:schemeClr val="accent3"/>
          </a:lnRef>
          <a:fillRef idx="3">
            <a:schemeClr val="accent3"/>
          </a:fillRef>
          <a:effectRef idx="2">
            <a:schemeClr val="accent3"/>
          </a:effectRef>
          <a:fontRef idx="minor">
            <a:schemeClr val="lt1"/>
          </a:fontRef>
        </p:style>
        <p:txBody>
          <a:bodyPr vert="vert" rtlCol="0" anchor="ctr"/>
          <a:lstStyle/>
          <a:p>
            <a:pPr algn="ctr"/>
            <a:r>
              <a:rPr lang="en-US" sz="2400" b="1" dirty="0" smtClean="0">
                <a:latin typeface="cmss12" pitchFamily="34" charset="0"/>
              </a:rPr>
              <a:t>Up is good</a:t>
            </a:r>
            <a:endParaRPr lang="en-US" sz="2400" b="1" dirty="0">
              <a:latin typeface="cmss12" pitchFamily="34" charset="0"/>
            </a:endParaRPr>
          </a:p>
        </p:txBody>
      </p:sp>
      <p:grpSp>
        <p:nvGrpSpPr>
          <p:cNvPr id="10" name="Group 9"/>
          <p:cNvGrpSpPr/>
          <p:nvPr/>
        </p:nvGrpSpPr>
        <p:grpSpPr>
          <a:xfrm>
            <a:off x="7924800" y="1790700"/>
            <a:ext cx="952500" cy="3581400"/>
            <a:chOff x="8153400" y="1862223"/>
            <a:chExt cx="952500" cy="3655498"/>
          </a:xfrm>
        </p:grpSpPr>
        <p:sp>
          <p:nvSpPr>
            <p:cNvPr id="11" name="Right Brace 10"/>
            <p:cNvSpPr/>
            <p:nvPr/>
          </p:nvSpPr>
          <p:spPr>
            <a:xfrm>
              <a:off x="8153400" y="1862223"/>
              <a:ext cx="159111" cy="3655498"/>
            </a:xfrm>
            <a:prstGeom prst="rightBrace">
              <a:avLst>
                <a:gd name="adj1" fmla="val 68333"/>
                <a:gd name="adj2" fmla="val 84968"/>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12" name="TextBox 11"/>
            <p:cNvSpPr txBox="1"/>
            <p:nvPr/>
          </p:nvSpPr>
          <p:spPr>
            <a:xfrm>
              <a:off x="8305800" y="4774286"/>
              <a:ext cx="800100" cy="471217"/>
            </a:xfrm>
            <a:prstGeom prst="rect">
              <a:avLst/>
            </a:prstGeom>
            <a:noFill/>
            <a:ln>
              <a:noFill/>
            </a:ln>
          </p:spPr>
          <p:txBody>
            <a:bodyPr wrap="square" rtlCol="0">
              <a:spAutoFit/>
            </a:bodyPr>
            <a:lstStyle/>
            <a:p>
              <a:r>
                <a:rPr lang="en-US" sz="2400" b="1" dirty="0">
                  <a:solidFill>
                    <a:srgbClr val="FF0000"/>
                  </a:solidFill>
                  <a:latin typeface="cmss12" pitchFamily="34" charset="0"/>
                </a:rPr>
                <a:t>4</a:t>
              </a:r>
              <a:r>
                <a:rPr lang="en-US" sz="2400" b="1" dirty="0" smtClean="0">
                  <a:solidFill>
                    <a:srgbClr val="FF0000"/>
                  </a:solidFill>
                  <a:latin typeface="cmss12" pitchFamily="34" charset="0"/>
                </a:rPr>
                <a:t>2x</a:t>
              </a:r>
              <a:endParaRPr lang="en-US" sz="2400" b="1" dirty="0">
                <a:solidFill>
                  <a:srgbClr val="FF0000"/>
                </a:solidFill>
                <a:latin typeface="cmss12" pitchFamily="34" charset="0"/>
              </a:endParaRPr>
            </a:p>
          </p:txBody>
        </p:sp>
      </p:grpSp>
      <p:sp>
        <p:nvSpPr>
          <p:cNvPr id="6" name="Slide Number Placeholder 5"/>
          <p:cNvSpPr>
            <a:spLocks noGrp="1"/>
          </p:cNvSpPr>
          <p:nvPr>
            <p:ph type="sldNum" sz="quarter" idx="4294967295"/>
          </p:nvPr>
        </p:nvSpPr>
        <p:spPr>
          <a:xfrm>
            <a:off x="3705390" y="6357064"/>
            <a:ext cx="4752810" cy="365125"/>
          </a:xfrm>
          <a:prstGeom prst="rect">
            <a:avLst/>
          </a:prstGeom>
        </p:spPr>
        <p:txBody>
          <a:bodyPr/>
          <a:lstStyle/>
          <a:p>
            <a:fld id="{58D4B532-8D92-4A76-9CB9-4097789726D0}" type="slidenum">
              <a:rPr lang="en-US" smtClean="0">
                <a:solidFill>
                  <a:srgbClr val="FFFFFF"/>
                </a:solidFill>
              </a:rPr>
              <a:t>58</a:t>
            </a:fld>
            <a:endParaRPr lang="en-US">
              <a:solidFill>
                <a:srgbClr val="FFFFFF"/>
              </a:solidFill>
            </a:endParaRPr>
          </a:p>
        </p:txBody>
      </p:sp>
      <p:sp>
        <p:nvSpPr>
          <p:cNvPr id="7" name="Rectangle 6"/>
          <p:cNvSpPr/>
          <p:nvPr/>
        </p:nvSpPr>
        <p:spPr>
          <a:xfrm>
            <a:off x="2536392" y="1131198"/>
            <a:ext cx="4113627" cy="369332"/>
          </a:xfrm>
          <a:prstGeom prst="rect">
            <a:avLst/>
          </a:prstGeom>
        </p:spPr>
        <p:txBody>
          <a:bodyPr wrap="none">
            <a:spAutoFit/>
          </a:bodyPr>
          <a:lstStyle/>
          <a:p>
            <a:r>
              <a:rPr lang="en-US" smtClean="0"/>
              <a:t>BlueGene</a:t>
            </a:r>
            <a:r>
              <a:rPr lang="en-US" dirty="0" smtClean="0"/>
              <a:t>/Q </a:t>
            </a:r>
            <a:r>
              <a:rPr lang="en-US" dirty="0"/>
              <a:t>16k particles, Strong Scaling</a:t>
            </a:r>
          </a:p>
        </p:txBody>
      </p:sp>
      <p:sp>
        <p:nvSpPr>
          <p:cNvPr id="13" name="Footer Placeholder 4"/>
          <p:cNvSpPr txBox="1">
            <a:spLocks/>
          </p:cNvSpPr>
          <p:nvPr/>
        </p:nvSpPr>
        <p:spPr>
          <a:xfrm>
            <a:off x="4250819" y="6357064"/>
            <a:ext cx="41021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err="1" smtClean="0">
                <a:solidFill>
                  <a:srgbClr val="FFFFFF"/>
                </a:solidFill>
              </a:rPr>
              <a:t>Koanantakool</a:t>
            </a:r>
            <a:r>
              <a:rPr lang="en-US" sz="2000" dirty="0" smtClean="0">
                <a:solidFill>
                  <a:srgbClr val="FFFFFF"/>
                </a:solidFill>
              </a:rPr>
              <a:t> &amp; </a:t>
            </a:r>
            <a:r>
              <a:rPr lang="en-US" sz="2000" dirty="0" err="1" smtClean="0">
                <a:solidFill>
                  <a:srgbClr val="FFFFFF"/>
                </a:solidFill>
              </a:rPr>
              <a:t>Yelick</a:t>
            </a:r>
            <a:endParaRPr lang="en-US" sz="2000" dirty="0">
              <a:solidFill>
                <a:srgbClr val="FFFFFF"/>
              </a:solidFill>
            </a:endParaRPr>
          </a:p>
        </p:txBody>
      </p:sp>
    </p:spTree>
    <p:extLst>
      <p:ext uri="{BB962C8B-B14F-4D97-AF65-F5344CB8AC3E}">
        <p14:creationId xmlns:p14="http://schemas.microsoft.com/office/powerpoint/2010/main" val="36372581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35957" y="1232537"/>
            <a:ext cx="7067907" cy="43300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Sparse-Dense Matrix Multiply Too!</a:t>
            </a:r>
            <a:endParaRPr lang="en-US" dirty="0"/>
          </a:p>
        </p:txBody>
      </p:sp>
      <p:sp>
        <p:nvSpPr>
          <p:cNvPr id="3" name="Content Placeholder 2"/>
          <p:cNvSpPr>
            <a:spLocks noGrp="1"/>
          </p:cNvSpPr>
          <p:nvPr>
            <p:ph idx="1"/>
          </p:nvPr>
        </p:nvSpPr>
        <p:spPr>
          <a:xfrm>
            <a:off x="457200" y="5549900"/>
            <a:ext cx="8229600" cy="576263"/>
          </a:xfrm>
        </p:spPr>
        <p:txBody>
          <a:bodyPr/>
          <a:lstStyle/>
          <a:p>
            <a:r>
              <a:rPr lang="en-US" sz="2400" dirty="0" smtClean="0"/>
              <a:t>Variety of algorithms that divide in or 2 dimensions</a:t>
            </a:r>
            <a:endParaRPr lang="en-US" sz="2400" dirty="0"/>
          </a:p>
        </p:txBody>
      </p:sp>
      <p:sp>
        <p:nvSpPr>
          <p:cNvPr id="4" name="Slide Number Placeholder 3"/>
          <p:cNvSpPr>
            <a:spLocks noGrp="1"/>
          </p:cNvSpPr>
          <p:nvPr>
            <p:ph type="sldNum" sz="quarter" idx="4294967295"/>
          </p:nvPr>
        </p:nvSpPr>
        <p:spPr>
          <a:xfrm>
            <a:off x="3505200" y="6477000"/>
            <a:ext cx="2133600" cy="304800"/>
          </a:xfrm>
          <a:prstGeom prst="rect">
            <a:avLst/>
          </a:prstGeom>
        </p:spPr>
        <p:txBody>
          <a:bodyPr/>
          <a:lstStyle/>
          <a:p>
            <a:pPr>
              <a:defRPr/>
            </a:pPr>
            <a:fld id="{87A5EC17-5166-B041-A83C-F216E1F49AF0}" type="slidenum">
              <a:rPr lang="en-US" smtClean="0"/>
              <a:pPr>
                <a:defRPr/>
              </a:pPr>
              <a:t>59</a:t>
            </a:fld>
            <a:endParaRPr lang="en-US"/>
          </a:p>
        </p:txBody>
      </p:sp>
      <p:pic>
        <p:nvPicPr>
          <p:cNvPr id="8" name="Picture 7" descr="edison-c-p12288-n65536-e655.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8300" y="1206500"/>
            <a:ext cx="8712200" cy="4356100"/>
          </a:xfrm>
          <a:prstGeom prst="rect">
            <a:avLst/>
          </a:prstGeom>
        </p:spPr>
      </p:pic>
      <p:sp>
        <p:nvSpPr>
          <p:cNvPr id="9" name="Footer Placeholder 4"/>
          <p:cNvSpPr txBox="1">
            <a:spLocks/>
          </p:cNvSpPr>
          <p:nvPr/>
        </p:nvSpPr>
        <p:spPr>
          <a:xfrm>
            <a:off x="4978400" y="6399034"/>
            <a:ext cx="4102100" cy="365125"/>
          </a:xfrm>
          <a:prstGeom prst="rect">
            <a:avLst/>
          </a:prstGeom>
        </p:spPr>
        <p:txBody>
          <a:bodyPr/>
          <a:ls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r>
              <a:rPr lang="en-US" sz="2000" dirty="0" err="1" smtClean="0">
                <a:solidFill>
                  <a:srgbClr val="FFFFFF"/>
                </a:solidFill>
              </a:rPr>
              <a:t>Koanantakool</a:t>
            </a:r>
            <a:r>
              <a:rPr lang="en-US" sz="2000" dirty="0" smtClean="0">
                <a:solidFill>
                  <a:srgbClr val="FFFFFF"/>
                </a:solidFill>
              </a:rPr>
              <a:t> et al</a:t>
            </a:r>
            <a:endParaRPr lang="en-US" sz="2000" dirty="0">
              <a:solidFill>
                <a:srgbClr val="FFFFFF"/>
              </a:solidFill>
            </a:endParaRPr>
          </a:p>
        </p:txBody>
      </p:sp>
    </p:spTree>
    <p:extLst>
      <p:ext uri="{BB962C8B-B14F-4D97-AF65-F5344CB8AC3E}">
        <p14:creationId xmlns:p14="http://schemas.microsoft.com/office/powerpoint/2010/main" val="4191774217"/>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a:t>
            </a:r>
            <a:r>
              <a:rPr lang="en-US" spc="100" dirty="0" smtClean="0"/>
              <a:t>0x</a:t>
            </a:r>
            <a:r>
              <a:rPr lang="en-US" dirty="0" smtClean="0"/>
              <a:t> Improvement</a:t>
            </a:r>
            <a:endParaRPr lang="en-US" dirty="0"/>
          </a:p>
        </p:txBody>
      </p:sp>
      <p:sp>
        <p:nvSpPr>
          <p:cNvPr id="6" name="Content Placeholder 5"/>
          <p:cNvSpPr>
            <a:spLocks noGrp="1"/>
          </p:cNvSpPr>
          <p:nvPr>
            <p:ph idx="1"/>
          </p:nvPr>
        </p:nvSpPr>
        <p:spPr/>
        <p:txBody>
          <a:bodyPr/>
          <a:lstStyle/>
          <a:p>
            <a:r>
              <a:rPr lang="en-US" dirty="0" smtClean="0"/>
              <a:t>A</a:t>
            </a:r>
            <a:r>
              <a:rPr lang="en-US" baseline="30000" dirty="0" smtClean="0"/>
              <a:t>66k x 172k</a:t>
            </a:r>
            <a:r>
              <a:rPr lang="en-US" dirty="0" smtClean="0"/>
              <a:t>, B</a:t>
            </a:r>
            <a:r>
              <a:rPr lang="en-US" baseline="30000" dirty="0" smtClean="0"/>
              <a:t>172k x 66k</a:t>
            </a:r>
            <a:r>
              <a:rPr lang="en-US" dirty="0" smtClean="0"/>
              <a:t>, 0.0038% </a:t>
            </a:r>
            <a:r>
              <a:rPr lang="en-US" dirty="0" err="1" smtClean="0"/>
              <a:t>nnz</a:t>
            </a:r>
            <a:r>
              <a:rPr lang="en-US" dirty="0" smtClean="0"/>
              <a:t>, Cray XC30</a:t>
            </a:r>
            <a:endParaRPr lang="en-US" dirty="0"/>
          </a:p>
        </p:txBody>
      </p:sp>
      <p:sp>
        <p:nvSpPr>
          <p:cNvPr id="3" name="Slide Number Placeholder 2"/>
          <p:cNvSpPr>
            <a:spLocks noGrp="1"/>
          </p:cNvSpPr>
          <p:nvPr>
            <p:ph type="sldNum" sz="quarter" idx="4294967295"/>
          </p:nvPr>
        </p:nvSpPr>
        <p:spPr>
          <a:xfrm>
            <a:off x="3124200" y="6357064"/>
            <a:ext cx="5334000" cy="365125"/>
          </a:xfrm>
          <a:prstGeom prst="rect">
            <a:avLst/>
          </a:prstGeom>
        </p:spPr>
        <p:txBody>
          <a:bodyPr/>
          <a:lstStyle/>
          <a:p>
            <a:fld id="{58D4B532-8D92-4A76-9CB9-4097789726D0}" type="slidenum">
              <a:rPr lang="en-US" smtClean="0">
                <a:solidFill>
                  <a:prstClr val="black">
                    <a:tint val="75000"/>
                  </a:prstClr>
                </a:solidFill>
              </a:rPr>
              <a:pPr/>
              <a:t>60</a:t>
            </a:fld>
            <a:endParaRPr lang="en-US">
              <a:solidFill>
                <a:prstClr val="black">
                  <a:tint val="75000"/>
                </a:prstClr>
              </a:solidFill>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65099" y="1741608"/>
            <a:ext cx="6470107" cy="4614742"/>
          </a:xfrm>
          <a:prstGeom prst="rect">
            <a:avLst/>
          </a:prstGeom>
        </p:spPr>
      </p:pic>
      <p:cxnSp>
        <p:nvCxnSpPr>
          <p:cNvPr id="10" name="Straight Arrow Connector 9"/>
          <p:cNvCxnSpPr/>
          <p:nvPr/>
        </p:nvCxnSpPr>
        <p:spPr>
          <a:xfrm>
            <a:off x="4772296" y="2795450"/>
            <a:ext cx="0" cy="2760617"/>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349930" y="3683219"/>
            <a:ext cx="844731" cy="365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10</a:t>
            </a:r>
            <a:r>
              <a:rPr lang="en-US" b="1" spc="100" dirty="0" smtClean="0">
                <a:solidFill>
                  <a:schemeClr val="tx1"/>
                </a:solidFill>
              </a:rPr>
              <a:t>0x</a:t>
            </a:r>
            <a:endParaRPr lang="en-US" b="1" spc="100" dirty="0">
              <a:solidFill>
                <a:schemeClr val="tx1"/>
              </a:solidFill>
            </a:endParaRPr>
          </a:p>
        </p:txBody>
      </p:sp>
      <p:sp>
        <p:nvSpPr>
          <p:cNvPr id="9" name="Up Arrow 8"/>
          <p:cNvSpPr/>
          <p:nvPr/>
        </p:nvSpPr>
        <p:spPr>
          <a:xfrm>
            <a:off x="7735206" y="2514600"/>
            <a:ext cx="756814" cy="2286000"/>
          </a:xfrm>
          <a:prstGeom prst="upArrow">
            <a:avLst>
              <a:gd name="adj1" fmla="val 62718"/>
              <a:gd name="adj2" fmla="val 50000"/>
            </a:avLst>
          </a:prstGeom>
        </p:spPr>
        <p:style>
          <a:lnRef idx="1">
            <a:schemeClr val="accent3"/>
          </a:lnRef>
          <a:fillRef idx="3">
            <a:schemeClr val="accent3"/>
          </a:fillRef>
          <a:effectRef idx="2">
            <a:schemeClr val="accent3"/>
          </a:effectRef>
          <a:fontRef idx="minor">
            <a:schemeClr val="lt1"/>
          </a:fontRef>
        </p:style>
        <p:txBody>
          <a:bodyPr vert="vert" rtlCol="0" anchor="ctr"/>
          <a:lstStyle/>
          <a:p>
            <a:pPr algn="ctr"/>
            <a:r>
              <a:rPr lang="en-US" sz="2400" b="1" dirty="0" smtClean="0">
                <a:latin typeface="cmss12" pitchFamily="34" charset="0"/>
              </a:rPr>
              <a:t>Up is good</a:t>
            </a:r>
            <a:endParaRPr lang="en-US" sz="2400" b="1" dirty="0">
              <a:latin typeface="cmss12" pitchFamily="34" charset="0"/>
            </a:endParaRPr>
          </a:p>
        </p:txBody>
      </p:sp>
      <p:sp>
        <p:nvSpPr>
          <p:cNvPr id="12" name="Footer Placeholder 4"/>
          <p:cNvSpPr txBox="1">
            <a:spLocks/>
          </p:cNvSpPr>
          <p:nvPr/>
        </p:nvSpPr>
        <p:spPr>
          <a:xfrm>
            <a:off x="533400" y="6324600"/>
            <a:ext cx="41021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smtClean="0"/>
              <a:t>Koanantakool &amp; Yelick</a:t>
            </a:r>
            <a:endParaRPr lang="en-US" sz="2000" dirty="0"/>
          </a:p>
        </p:txBody>
      </p:sp>
    </p:spTree>
    <p:extLst>
      <p:ext uri="{BB962C8B-B14F-4D97-AF65-F5344CB8AC3E}">
        <p14:creationId xmlns:p14="http://schemas.microsoft.com/office/powerpoint/2010/main" val="1752550791"/>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 name="CustomShape 1"/>
          <p:cNvSpPr/>
          <p:nvPr/>
        </p:nvSpPr>
        <p:spPr>
          <a:xfrm>
            <a:off x="5753940" y="4390920"/>
            <a:ext cx="9897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smtClean="0">
                <a:solidFill>
                  <a:srgbClr val="FFFFFF"/>
                </a:solidFill>
                <a:latin typeface="Calibri"/>
                <a:ea typeface="DejaVu Sans"/>
              </a:rPr>
              <a:t>Dense Matrix Vector</a:t>
            </a:r>
            <a:endParaRPr sz="1800" dirty="0"/>
          </a:p>
          <a:p>
            <a:pPr algn="ctr">
              <a:lnSpc>
                <a:spcPct val="100000"/>
              </a:lnSpc>
            </a:pPr>
            <a:r>
              <a:rPr lang="en-US" sz="1800" dirty="0" smtClean="0">
                <a:solidFill>
                  <a:srgbClr val="FFFFFF"/>
                </a:solidFill>
                <a:latin typeface="Calibri"/>
                <a:ea typeface="DejaVu Sans"/>
              </a:rPr>
              <a:t>(BLAS2)</a:t>
            </a:r>
            <a:endParaRPr sz="1800" dirty="0"/>
          </a:p>
        </p:txBody>
      </p:sp>
      <p:sp>
        <p:nvSpPr>
          <p:cNvPr id="37" name="CustomShape 2"/>
          <p:cNvSpPr/>
          <p:nvPr/>
        </p:nvSpPr>
        <p:spPr>
          <a:xfrm>
            <a:off x="4328220" y="4390920"/>
            <a:ext cx="1375846"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 Sparse Matrix Product</a:t>
            </a:r>
            <a:endParaRPr sz="1800" dirty="0"/>
          </a:p>
          <a:p>
            <a:pPr algn="ctr">
              <a:lnSpc>
                <a:spcPct val="100000"/>
              </a:lnSpc>
            </a:pPr>
            <a:r>
              <a:rPr lang="en-US" sz="1800" dirty="0">
                <a:solidFill>
                  <a:srgbClr val="FFFFFF"/>
                </a:solidFill>
                <a:latin typeface="Calibri"/>
                <a:ea typeface="DejaVu Sans"/>
              </a:rPr>
              <a:t>(</a:t>
            </a:r>
            <a:r>
              <a:rPr lang="en-US" sz="1800" dirty="0" err="1">
                <a:solidFill>
                  <a:srgbClr val="FFFFFF"/>
                </a:solidFill>
                <a:latin typeface="Calibri"/>
                <a:ea typeface="DejaVu Sans"/>
              </a:rPr>
              <a:t>SpGEMM</a:t>
            </a:r>
            <a:r>
              <a:rPr lang="en-US" sz="1800" dirty="0">
                <a:solidFill>
                  <a:srgbClr val="FFFFFF"/>
                </a:solidFill>
                <a:latin typeface="Calibri"/>
                <a:ea typeface="DejaVu Sans"/>
              </a:rPr>
              <a:t>)</a:t>
            </a:r>
            <a:endParaRPr sz="1800" dirty="0"/>
          </a:p>
        </p:txBody>
      </p:sp>
      <p:sp>
        <p:nvSpPr>
          <p:cNvPr id="38" name="CustomShape 3"/>
          <p:cNvSpPr/>
          <p:nvPr/>
        </p:nvSpPr>
        <p:spPr>
          <a:xfrm>
            <a:off x="2756260" y="4390920"/>
            <a:ext cx="152364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 Times Multiple Dense Vectors</a:t>
            </a:r>
            <a:endParaRPr sz="1800" dirty="0"/>
          </a:p>
          <a:p>
            <a:pPr algn="ctr">
              <a:lnSpc>
                <a:spcPct val="100000"/>
              </a:lnSpc>
            </a:pPr>
            <a:r>
              <a:rPr lang="en-US" sz="1800" dirty="0">
                <a:solidFill>
                  <a:srgbClr val="FFFFFF"/>
                </a:solidFill>
                <a:latin typeface="Calibri"/>
                <a:ea typeface="DejaVu Sans"/>
              </a:rPr>
              <a:t>(</a:t>
            </a:r>
            <a:r>
              <a:rPr lang="en-US" sz="1800" dirty="0" err="1">
                <a:solidFill>
                  <a:srgbClr val="FFFFFF"/>
                </a:solidFill>
                <a:latin typeface="Calibri"/>
                <a:ea typeface="DejaVu Sans"/>
              </a:rPr>
              <a:t>SpMM</a:t>
            </a:r>
            <a:r>
              <a:rPr lang="en-US" sz="1800" dirty="0">
                <a:solidFill>
                  <a:srgbClr val="FFFFFF"/>
                </a:solidFill>
                <a:latin typeface="Calibri"/>
                <a:ea typeface="DejaVu Sans"/>
              </a:rPr>
              <a:t>)</a:t>
            </a:r>
            <a:endParaRPr sz="1800" dirty="0"/>
          </a:p>
        </p:txBody>
      </p:sp>
      <p:sp>
        <p:nvSpPr>
          <p:cNvPr id="39" name="CustomShape 4"/>
          <p:cNvSpPr/>
          <p:nvPr/>
        </p:nvSpPr>
        <p:spPr>
          <a:xfrm>
            <a:off x="1427641" y="4390920"/>
            <a:ext cx="12774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Matrix-Dense Vector (</a:t>
            </a:r>
            <a:r>
              <a:rPr lang="en-US" sz="1800" dirty="0" err="1">
                <a:solidFill>
                  <a:srgbClr val="FFFFFF"/>
                </a:solidFill>
                <a:latin typeface="Calibri"/>
                <a:ea typeface="DejaVu Sans"/>
              </a:rPr>
              <a:t>SpMV</a:t>
            </a:r>
            <a:r>
              <a:rPr lang="en-US" sz="1800" dirty="0">
                <a:solidFill>
                  <a:srgbClr val="FFFFFF"/>
                </a:solidFill>
                <a:latin typeface="Calibri"/>
                <a:ea typeface="DejaVu Sans"/>
              </a:rPr>
              <a:t>)</a:t>
            </a:r>
            <a:endParaRPr sz="1800" dirty="0"/>
          </a:p>
        </p:txBody>
      </p:sp>
      <p:sp>
        <p:nvSpPr>
          <p:cNvPr id="40" name="CustomShape 5"/>
          <p:cNvSpPr/>
          <p:nvPr/>
        </p:nvSpPr>
        <p:spPr>
          <a:xfrm>
            <a:off x="55881" y="4390920"/>
            <a:ext cx="132842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Matrix-Sparse Vector (</a:t>
            </a:r>
            <a:r>
              <a:rPr lang="en-US" sz="1800" dirty="0" err="1">
                <a:solidFill>
                  <a:srgbClr val="FFFFFF"/>
                </a:solidFill>
                <a:latin typeface="Calibri"/>
                <a:ea typeface="DejaVu Sans"/>
              </a:rPr>
              <a:t>SpMSpV</a:t>
            </a:r>
            <a:r>
              <a:rPr lang="en-US" sz="1800" dirty="0">
                <a:solidFill>
                  <a:srgbClr val="FFFFFF"/>
                </a:solidFill>
                <a:latin typeface="Calibri"/>
                <a:ea typeface="DejaVu Sans"/>
              </a:rPr>
              <a:t>)</a:t>
            </a:r>
            <a:endParaRPr sz="1800" dirty="0"/>
          </a:p>
        </p:txBody>
      </p:sp>
      <p:sp>
        <p:nvSpPr>
          <p:cNvPr id="42" name="CustomShape 7"/>
          <p:cNvSpPr/>
          <p:nvPr/>
        </p:nvSpPr>
        <p:spPr>
          <a:xfrm>
            <a:off x="2647080" y="6005880"/>
            <a:ext cx="4176360" cy="394920"/>
          </a:xfrm>
          <a:prstGeom prst="rect">
            <a:avLst/>
          </a:prstGeom>
          <a:noFill/>
          <a:ln>
            <a:noFill/>
          </a:ln>
        </p:spPr>
        <p:txBody>
          <a:bodyPr lIns="90000" tIns="45000" rIns="90000" bIns="45000"/>
          <a:lstStyle/>
          <a:p>
            <a:pPr>
              <a:lnSpc>
                <a:spcPct val="100000"/>
              </a:lnSpc>
            </a:pPr>
            <a:r>
              <a:rPr lang="en-US" sz="2000" dirty="0">
                <a:solidFill>
                  <a:srgbClr val="000000"/>
                </a:solidFill>
                <a:latin typeface="Calibri"/>
                <a:ea typeface="DejaVu Sans"/>
              </a:rPr>
              <a:t>Increasing arithmetic intensity</a:t>
            </a:r>
            <a:endParaRPr dirty="0"/>
          </a:p>
        </p:txBody>
      </p:sp>
      <p:sp>
        <p:nvSpPr>
          <p:cNvPr id="43" name="CustomShape 8"/>
          <p:cNvSpPr/>
          <p:nvPr/>
        </p:nvSpPr>
        <p:spPr>
          <a:xfrm>
            <a:off x="551606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Graphical Model Structure Learning (e.g., CONCORD)</a:t>
            </a:r>
            <a:endParaRPr sz="1800" dirty="0"/>
          </a:p>
        </p:txBody>
      </p:sp>
      <p:sp>
        <p:nvSpPr>
          <p:cNvPr id="44" name="CustomShape 9"/>
          <p:cNvSpPr/>
          <p:nvPr/>
        </p:nvSpPr>
        <p:spPr>
          <a:xfrm>
            <a:off x="379892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Clustering (e.g., MCL, Spectral Clustering)</a:t>
            </a:r>
            <a:endParaRPr sz="1800" dirty="0"/>
          </a:p>
        </p:txBody>
      </p:sp>
      <p:sp>
        <p:nvSpPr>
          <p:cNvPr id="45" name="CustomShape 10"/>
          <p:cNvSpPr/>
          <p:nvPr/>
        </p:nvSpPr>
        <p:spPr>
          <a:xfrm>
            <a:off x="276120" y="1242360"/>
            <a:ext cx="1557840" cy="1483200"/>
          </a:xfrm>
          <a:prstGeom prst="rect">
            <a:avLst/>
          </a:prstGeom>
          <a:solidFill>
            <a:schemeClr val="accent6">
              <a:lumMod val="40000"/>
              <a:lumOff val="60000"/>
            </a:schemeClr>
          </a:solidFill>
          <a:ln w="9360">
            <a:solidFill>
              <a:srgbClr val="77933C"/>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Logistic Regression, Support Vector Machines</a:t>
            </a:r>
            <a:endParaRPr sz="1800" dirty="0"/>
          </a:p>
        </p:txBody>
      </p:sp>
      <p:sp>
        <p:nvSpPr>
          <p:cNvPr id="46" name="CustomShape 11"/>
          <p:cNvSpPr/>
          <p:nvPr/>
        </p:nvSpPr>
        <p:spPr>
          <a:xfrm>
            <a:off x="1992540" y="1242360"/>
            <a:ext cx="1655914"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Dimensionality Reduction (e.g., NMF, CX/CUR, PCA)</a:t>
            </a:r>
            <a:endParaRPr sz="1800" dirty="0"/>
          </a:p>
        </p:txBody>
      </p:sp>
      <p:sp>
        <p:nvSpPr>
          <p:cNvPr id="47" name="Line 12"/>
          <p:cNvSpPr/>
          <p:nvPr/>
        </p:nvSpPr>
        <p:spPr>
          <a:xfrm flipH="1" flipV="1">
            <a:off x="6248400" y="2730503"/>
            <a:ext cx="1206500" cy="1663700"/>
          </a:xfrm>
          <a:prstGeom prst="line">
            <a:avLst/>
          </a:prstGeom>
          <a:ln w="38160">
            <a:solidFill>
              <a:srgbClr val="800000"/>
            </a:solidFill>
            <a:round/>
          </a:ln>
        </p:spPr>
      </p:sp>
      <p:sp>
        <p:nvSpPr>
          <p:cNvPr id="48" name="Line 13"/>
          <p:cNvSpPr/>
          <p:nvPr/>
        </p:nvSpPr>
        <p:spPr>
          <a:xfrm flipH="1" flipV="1">
            <a:off x="4597400" y="2717803"/>
            <a:ext cx="254000" cy="1638300"/>
          </a:xfrm>
          <a:prstGeom prst="line">
            <a:avLst/>
          </a:prstGeom>
          <a:ln w="38160">
            <a:solidFill>
              <a:schemeClr val="accent2">
                <a:lumMod val="50000"/>
              </a:schemeClr>
            </a:solidFill>
            <a:round/>
          </a:ln>
        </p:spPr>
      </p:sp>
      <p:sp>
        <p:nvSpPr>
          <p:cNvPr id="49" name="Line 14"/>
          <p:cNvSpPr/>
          <p:nvPr/>
        </p:nvSpPr>
        <p:spPr>
          <a:xfrm flipV="1">
            <a:off x="2032000" y="2717803"/>
            <a:ext cx="2540000" cy="1689100"/>
          </a:xfrm>
          <a:prstGeom prst="line">
            <a:avLst/>
          </a:prstGeom>
          <a:ln w="38160">
            <a:solidFill>
              <a:schemeClr val="accent2">
                <a:lumMod val="50000"/>
              </a:schemeClr>
            </a:solidFill>
            <a:round/>
          </a:ln>
        </p:spPr>
      </p:sp>
      <p:sp>
        <p:nvSpPr>
          <p:cNvPr id="50" name="Line 15"/>
          <p:cNvSpPr/>
          <p:nvPr/>
        </p:nvSpPr>
        <p:spPr>
          <a:xfrm flipV="1">
            <a:off x="2044700" y="2730503"/>
            <a:ext cx="850900" cy="1638300"/>
          </a:xfrm>
          <a:prstGeom prst="line">
            <a:avLst/>
          </a:prstGeom>
          <a:ln w="38160">
            <a:solidFill>
              <a:schemeClr val="accent6">
                <a:lumMod val="50000"/>
              </a:schemeClr>
            </a:solidFill>
            <a:round/>
          </a:ln>
        </p:spPr>
      </p:sp>
      <p:sp>
        <p:nvSpPr>
          <p:cNvPr id="51" name="Line 16"/>
          <p:cNvSpPr/>
          <p:nvPr/>
        </p:nvSpPr>
        <p:spPr>
          <a:xfrm flipH="1" flipV="1">
            <a:off x="2908300" y="2755900"/>
            <a:ext cx="457200" cy="1625600"/>
          </a:xfrm>
          <a:prstGeom prst="line">
            <a:avLst/>
          </a:prstGeom>
          <a:ln w="38160">
            <a:solidFill>
              <a:schemeClr val="accent6">
                <a:lumMod val="50000"/>
              </a:schemeClr>
            </a:solidFill>
            <a:round/>
          </a:ln>
        </p:spPr>
      </p:sp>
      <p:sp>
        <p:nvSpPr>
          <p:cNvPr id="52" name="Line 17"/>
          <p:cNvSpPr/>
          <p:nvPr/>
        </p:nvSpPr>
        <p:spPr>
          <a:xfrm flipV="1">
            <a:off x="749300" y="2730500"/>
            <a:ext cx="2146300" cy="1651000"/>
          </a:xfrm>
          <a:prstGeom prst="line">
            <a:avLst/>
          </a:prstGeom>
          <a:ln w="38160">
            <a:solidFill>
              <a:schemeClr val="accent6">
                <a:lumMod val="50000"/>
              </a:schemeClr>
            </a:solidFill>
            <a:round/>
          </a:ln>
        </p:spPr>
      </p:sp>
      <p:sp>
        <p:nvSpPr>
          <p:cNvPr id="53" name="Line 18"/>
          <p:cNvSpPr/>
          <p:nvPr/>
        </p:nvSpPr>
        <p:spPr>
          <a:xfrm flipH="1" flipV="1">
            <a:off x="1239840" y="2725923"/>
            <a:ext cx="779460" cy="1655580"/>
          </a:xfrm>
          <a:prstGeom prst="line">
            <a:avLst/>
          </a:prstGeom>
          <a:ln w="38160">
            <a:solidFill>
              <a:schemeClr val="accent3">
                <a:lumMod val="50000"/>
              </a:schemeClr>
            </a:solidFill>
            <a:round/>
          </a:ln>
        </p:spPr>
      </p:sp>
      <p:sp>
        <p:nvSpPr>
          <p:cNvPr id="54" name="Line 19"/>
          <p:cNvSpPr/>
          <p:nvPr/>
        </p:nvSpPr>
        <p:spPr>
          <a:xfrm flipV="1">
            <a:off x="749300" y="2725920"/>
            <a:ext cx="490540" cy="1668280"/>
          </a:xfrm>
          <a:prstGeom prst="line">
            <a:avLst/>
          </a:prstGeom>
          <a:ln w="38160">
            <a:solidFill>
              <a:schemeClr val="accent3">
                <a:lumMod val="50000"/>
              </a:schemeClr>
            </a:solidFill>
            <a:round/>
          </a:ln>
        </p:spPr>
      </p:sp>
      <p:sp>
        <p:nvSpPr>
          <p:cNvPr id="55" name="Line 20"/>
          <p:cNvSpPr/>
          <p:nvPr/>
        </p:nvSpPr>
        <p:spPr>
          <a:xfrm flipV="1">
            <a:off x="3416300" y="2730503"/>
            <a:ext cx="2832100" cy="1638300"/>
          </a:xfrm>
          <a:prstGeom prst="line">
            <a:avLst/>
          </a:prstGeom>
          <a:ln w="38160">
            <a:solidFill>
              <a:srgbClr val="800000"/>
            </a:solidFill>
            <a:round/>
          </a:ln>
        </p:spPr>
      </p:sp>
      <p:sp>
        <p:nvSpPr>
          <p:cNvPr id="58" name="Line 23"/>
          <p:cNvSpPr/>
          <p:nvPr/>
        </p:nvSpPr>
        <p:spPr>
          <a:xfrm flipH="1" flipV="1">
            <a:off x="2882900" y="2755900"/>
            <a:ext cx="4559300" cy="1625600"/>
          </a:xfrm>
          <a:prstGeom prst="line">
            <a:avLst/>
          </a:prstGeom>
          <a:ln w="38160">
            <a:solidFill>
              <a:schemeClr val="accent6">
                <a:lumMod val="50000"/>
              </a:schemeClr>
            </a:solidFill>
            <a:round/>
          </a:ln>
        </p:spPr>
      </p:sp>
      <p:sp>
        <p:nvSpPr>
          <p:cNvPr id="59" name="Line 24"/>
          <p:cNvSpPr/>
          <p:nvPr/>
        </p:nvSpPr>
        <p:spPr>
          <a:xfrm flipH="1" flipV="1">
            <a:off x="2895600" y="2755900"/>
            <a:ext cx="1955800" cy="1625600"/>
          </a:xfrm>
          <a:prstGeom prst="line">
            <a:avLst/>
          </a:prstGeom>
          <a:ln w="38160">
            <a:solidFill>
              <a:schemeClr val="accent6">
                <a:lumMod val="50000"/>
              </a:schemeClr>
            </a:solidFill>
            <a:round/>
          </a:ln>
        </p:spPr>
      </p:sp>
      <p:sp>
        <p:nvSpPr>
          <p:cNvPr id="60" name="Line 25"/>
          <p:cNvSpPr/>
          <p:nvPr/>
        </p:nvSpPr>
        <p:spPr>
          <a:xfrm flipV="1">
            <a:off x="3378200" y="2705100"/>
            <a:ext cx="1206500" cy="1676400"/>
          </a:xfrm>
          <a:prstGeom prst="line">
            <a:avLst/>
          </a:prstGeom>
          <a:ln w="38160">
            <a:solidFill>
              <a:schemeClr val="accent2">
                <a:lumMod val="50000"/>
              </a:schemeClr>
            </a:solidFill>
            <a:round/>
          </a:ln>
        </p:spPr>
      </p:sp>
      <p:sp>
        <p:nvSpPr>
          <p:cNvPr id="61" name="Line 26"/>
          <p:cNvSpPr/>
          <p:nvPr/>
        </p:nvSpPr>
        <p:spPr>
          <a:xfrm flipV="1">
            <a:off x="749300" y="2743200"/>
            <a:ext cx="3784600" cy="1625600"/>
          </a:xfrm>
          <a:prstGeom prst="line">
            <a:avLst/>
          </a:prstGeom>
          <a:ln w="38160">
            <a:solidFill>
              <a:schemeClr val="accent2">
                <a:lumMod val="50000"/>
              </a:schemeClr>
            </a:solidFill>
            <a:round/>
          </a:ln>
        </p:spPr>
      </p:sp>
      <p:sp>
        <p:nvSpPr>
          <p:cNvPr id="2" name="Title 1"/>
          <p:cNvSpPr>
            <a:spLocks noGrp="1"/>
          </p:cNvSpPr>
          <p:nvPr>
            <p:ph type="title"/>
          </p:nvPr>
        </p:nvSpPr>
        <p:spPr/>
        <p:txBody>
          <a:bodyPr>
            <a:normAutofit fontScale="90000"/>
          </a:bodyPr>
          <a:lstStyle/>
          <a:p>
            <a:r>
              <a:rPr lang="en-US" dirty="0" smtClean="0"/>
              <a:t>Linear Algebra is important to Machine Learning too!</a:t>
            </a:r>
            <a:endParaRPr lang="en-US" dirty="0"/>
          </a:p>
        </p:txBody>
      </p:sp>
      <p:sp>
        <p:nvSpPr>
          <p:cNvPr id="3" name="Right Arrow 2"/>
          <p:cNvSpPr/>
          <p:nvPr/>
        </p:nvSpPr>
        <p:spPr>
          <a:xfrm>
            <a:off x="101600" y="5880100"/>
            <a:ext cx="8648700" cy="228600"/>
          </a:xfrm>
          <a:prstGeom prst="rightArrow">
            <a:avLst/>
          </a:prstGeom>
          <a:gradFill flip="none" rotWithShape="1">
            <a:gsLst>
              <a:gs pos="0">
                <a:srgbClr val="3366FF"/>
              </a:gs>
              <a:gs pos="100000">
                <a:srgbClr val="800000"/>
              </a:gs>
              <a:gs pos="68000">
                <a:schemeClr val="accent2">
                  <a:lumMod val="75000"/>
                </a:schemeClr>
              </a:gs>
              <a:gs pos="37000">
                <a:schemeClr val="accent3">
                  <a:lumMod val="75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CustomShape 8"/>
          <p:cNvSpPr/>
          <p:nvPr/>
        </p:nvSpPr>
        <p:spPr>
          <a:xfrm>
            <a:off x="726866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smtClean="0">
                <a:solidFill>
                  <a:srgbClr val="000000"/>
                </a:solidFill>
                <a:latin typeface="Calibri"/>
                <a:ea typeface="DejaVu Sans"/>
              </a:rPr>
              <a:t>Deep Learning (Convolutional Neural Nets)</a:t>
            </a:r>
            <a:endParaRPr sz="1800" dirty="0"/>
          </a:p>
        </p:txBody>
      </p:sp>
      <p:sp>
        <p:nvSpPr>
          <p:cNvPr id="31" name="CustomShape 1"/>
          <p:cNvSpPr/>
          <p:nvPr/>
        </p:nvSpPr>
        <p:spPr>
          <a:xfrm>
            <a:off x="6795340" y="4378220"/>
            <a:ext cx="12818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 Dense Matrix Product</a:t>
            </a:r>
            <a:endParaRPr sz="1800" dirty="0"/>
          </a:p>
          <a:p>
            <a:pPr algn="ctr">
              <a:lnSpc>
                <a:spcPct val="100000"/>
              </a:lnSpc>
            </a:pPr>
            <a:r>
              <a:rPr lang="en-US" sz="1800" dirty="0">
                <a:solidFill>
                  <a:srgbClr val="FFFFFF"/>
                </a:solidFill>
                <a:latin typeface="Calibri"/>
                <a:ea typeface="DejaVu Sans"/>
              </a:rPr>
              <a:t>(SpDM</a:t>
            </a:r>
            <a:r>
              <a:rPr lang="en-US" sz="1800" baseline="30000" dirty="0">
                <a:solidFill>
                  <a:srgbClr val="FFFFFF"/>
                </a:solidFill>
                <a:latin typeface="Calibri"/>
                <a:ea typeface="DejaVu Sans"/>
              </a:rPr>
              <a:t>3</a:t>
            </a:r>
            <a:r>
              <a:rPr lang="en-US" sz="1800" dirty="0">
                <a:solidFill>
                  <a:srgbClr val="FFFFFF"/>
                </a:solidFill>
                <a:latin typeface="Calibri"/>
                <a:ea typeface="DejaVu Sans"/>
              </a:rPr>
              <a:t>)</a:t>
            </a:r>
            <a:endParaRPr sz="1800" dirty="0"/>
          </a:p>
        </p:txBody>
      </p:sp>
      <p:sp>
        <p:nvSpPr>
          <p:cNvPr id="32" name="CustomShape 1"/>
          <p:cNvSpPr/>
          <p:nvPr/>
        </p:nvSpPr>
        <p:spPr>
          <a:xfrm>
            <a:off x="8116140" y="4365520"/>
            <a:ext cx="9897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smtClean="0">
                <a:solidFill>
                  <a:srgbClr val="FFFFFF"/>
                </a:solidFill>
                <a:latin typeface="Calibri"/>
                <a:ea typeface="DejaVu Sans"/>
              </a:rPr>
              <a:t>Dense Matrix Matrix (BLAS3)</a:t>
            </a:r>
            <a:endParaRPr sz="1800" dirty="0"/>
          </a:p>
        </p:txBody>
      </p:sp>
      <p:sp>
        <p:nvSpPr>
          <p:cNvPr id="33" name="Line 20"/>
          <p:cNvSpPr/>
          <p:nvPr/>
        </p:nvSpPr>
        <p:spPr>
          <a:xfrm flipV="1">
            <a:off x="6223000" y="2743203"/>
            <a:ext cx="1879600" cy="1638300"/>
          </a:xfrm>
          <a:prstGeom prst="line">
            <a:avLst/>
          </a:prstGeom>
          <a:ln w="38160">
            <a:solidFill>
              <a:schemeClr val="accent1">
                <a:lumMod val="75000"/>
              </a:schemeClr>
            </a:solidFill>
            <a:round/>
          </a:ln>
        </p:spPr>
      </p:sp>
      <p:sp>
        <p:nvSpPr>
          <p:cNvPr id="34" name="Line 20"/>
          <p:cNvSpPr/>
          <p:nvPr/>
        </p:nvSpPr>
        <p:spPr>
          <a:xfrm flipH="1" flipV="1">
            <a:off x="8102600" y="2743203"/>
            <a:ext cx="495300" cy="1638300"/>
          </a:xfrm>
          <a:prstGeom prst="line">
            <a:avLst/>
          </a:prstGeom>
          <a:ln w="38160">
            <a:solidFill>
              <a:schemeClr val="accent1">
                <a:lumMod val="75000"/>
              </a:schemeClr>
            </a:solidFill>
            <a:round/>
          </a:ln>
        </p:spPr>
      </p:sp>
      <p:sp>
        <p:nvSpPr>
          <p:cNvPr id="35" name="Rectangle 34"/>
          <p:cNvSpPr/>
          <p:nvPr/>
        </p:nvSpPr>
        <p:spPr>
          <a:xfrm>
            <a:off x="3193176" y="6472654"/>
            <a:ext cx="6059648" cy="338554"/>
          </a:xfrm>
          <a:prstGeom prst="rect">
            <a:avLst/>
          </a:prstGeom>
        </p:spPr>
        <p:txBody>
          <a:bodyPr wrap="square">
            <a:spAutoFit/>
          </a:bodyPr>
          <a:lstStyle/>
          <a:p>
            <a:r>
              <a:rPr lang="en-US" sz="1600" dirty="0" err="1" smtClean="0">
                <a:solidFill>
                  <a:srgbClr val="FFFFFF"/>
                </a:solidFill>
              </a:rPr>
              <a:t>Aydin</a:t>
            </a:r>
            <a:r>
              <a:rPr lang="en-US" sz="1600" dirty="0" smtClean="0">
                <a:solidFill>
                  <a:srgbClr val="FFFFFF"/>
                </a:solidFill>
              </a:rPr>
              <a:t> </a:t>
            </a:r>
            <a:r>
              <a:rPr lang="en-US" sz="1600" dirty="0" err="1" smtClean="0">
                <a:solidFill>
                  <a:srgbClr val="FFFFFF"/>
                </a:solidFill>
              </a:rPr>
              <a:t>Buluc</a:t>
            </a:r>
            <a:r>
              <a:rPr lang="en-US" sz="1600" dirty="0" smtClean="0">
                <a:solidFill>
                  <a:srgbClr val="FFFFFF"/>
                </a:solidFill>
              </a:rPr>
              <a:t>, Sang Oh, John Gilbert, Kathy </a:t>
            </a:r>
            <a:r>
              <a:rPr lang="en-US" sz="1600" dirty="0" err="1" smtClean="0">
                <a:solidFill>
                  <a:srgbClr val="FFFFFF"/>
                </a:solidFill>
              </a:rPr>
              <a:t>Yelick</a:t>
            </a:r>
            <a:endParaRPr lang="en-US" sz="1600" dirty="0">
              <a:solidFill>
                <a:srgbClr val="FFFFFF"/>
              </a:solidFill>
            </a:endParaRPr>
          </a:p>
        </p:txBody>
      </p:sp>
    </p:spTree>
    <p:extLst>
      <p:ext uri="{BB962C8B-B14F-4D97-AF65-F5344CB8AC3E}">
        <p14:creationId xmlns:p14="http://schemas.microsoft.com/office/powerpoint/2010/main" val="22499430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smtClean="0"/>
              <a:t>- </a:t>
            </a:r>
            <a:fld id="{D174BAF6-F8F2-EF4F-936C-8DF63288C82F}" type="slidenum">
              <a:rPr lang="en-US" smtClean="0"/>
              <a:pPr/>
              <a:t>62</a:t>
            </a:fld>
            <a:r>
              <a:rPr lang="en-US" dirty="0"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2" name="Title 1"/>
          <p:cNvSpPr>
            <a:spLocks noGrp="1"/>
          </p:cNvSpPr>
          <p:nvPr>
            <p:ph type="title"/>
          </p:nvPr>
        </p:nvSpPr>
        <p:spPr/>
        <p:txBody>
          <a:bodyPr/>
          <a:lstStyle/>
          <a:p>
            <a:r>
              <a:rPr lang="en-US" dirty="0" smtClean="0"/>
              <a:t>Breakthrough science conjecture</a:t>
            </a:r>
            <a:endParaRPr lang="en-US" dirty="0"/>
          </a:p>
        </p:txBody>
      </p:sp>
      <p:sp>
        <p:nvSpPr>
          <p:cNvPr id="6" name="Rectangle 5"/>
          <p:cNvSpPr/>
          <p:nvPr/>
        </p:nvSpPr>
        <p:spPr>
          <a:xfrm>
            <a:off x="0" y="0"/>
            <a:ext cx="9144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2435490"/>
            <a:ext cx="8229600" cy="1859354"/>
          </a:xfrm>
        </p:spPr>
        <p:txBody>
          <a:bodyPr>
            <a:normAutofit/>
          </a:bodyPr>
          <a:lstStyle/>
          <a:p>
            <a:pPr marL="0" indent="0">
              <a:buNone/>
            </a:pPr>
            <a:r>
              <a:rPr lang="en-US" dirty="0" smtClean="0">
                <a:solidFill>
                  <a:schemeClr val="bg1"/>
                </a:solidFill>
              </a:rPr>
              <a:t>Problem 3: Runtimes</a:t>
            </a:r>
            <a:endParaRPr lang="en-US" dirty="0">
              <a:solidFill>
                <a:schemeClr val="bg1"/>
              </a:solidFill>
            </a:endParaRPr>
          </a:p>
        </p:txBody>
      </p:sp>
    </p:spTree>
    <p:extLst>
      <p:ext uri="{BB962C8B-B14F-4D97-AF65-F5344CB8AC3E}">
        <p14:creationId xmlns:p14="http://schemas.microsoft.com/office/powerpoint/2010/main" val="4108157361"/>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98513" y="173038"/>
            <a:ext cx="7995804" cy="741362"/>
          </a:xfrm>
        </p:spPr>
        <p:txBody>
          <a:bodyPr>
            <a:normAutofit fontScale="90000"/>
          </a:bodyPr>
          <a:lstStyle/>
          <a:p>
            <a:r>
              <a:rPr lang="en-US" dirty="0" smtClean="0"/>
              <a:t>What we love about </a:t>
            </a:r>
            <a:r>
              <a:rPr lang="en-US" dirty="0" smtClean="0"/>
              <a:t>Partitioned Global Address Space Programming (PGAS)</a:t>
            </a:r>
            <a:endParaRPr lang="en-US" dirty="0"/>
          </a:p>
        </p:txBody>
      </p:sp>
      <p:sp>
        <p:nvSpPr>
          <p:cNvPr id="8" name="Content Placeholder 7"/>
          <p:cNvSpPr>
            <a:spLocks noGrp="1"/>
          </p:cNvSpPr>
          <p:nvPr>
            <p:ph idx="1"/>
          </p:nvPr>
        </p:nvSpPr>
        <p:spPr>
          <a:xfrm>
            <a:off x="609599" y="4093166"/>
            <a:ext cx="8534401" cy="2197063"/>
          </a:xfrm>
        </p:spPr>
        <p:txBody>
          <a:bodyPr>
            <a:normAutofit fontScale="92500" lnSpcReduction="20000"/>
          </a:bodyPr>
          <a:lstStyle/>
          <a:p>
            <a:r>
              <a:rPr lang="en-US" dirty="0" smtClean="0"/>
              <a:t>Convenience</a:t>
            </a:r>
          </a:p>
          <a:p>
            <a:pPr lvl="1"/>
            <a:r>
              <a:rPr lang="en-US" dirty="0" smtClean="0"/>
              <a:t>Build large shared structures</a:t>
            </a:r>
          </a:p>
          <a:p>
            <a:pPr lvl="1"/>
            <a:r>
              <a:rPr lang="en-US" dirty="0" smtClean="0"/>
              <a:t>Read and write data “anywhere” (global), “anytime”</a:t>
            </a:r>
          </a:p>
          <a:p>
            <a:pPr marL="495300" lvl="1" indent="0">
              <a:buNone/>
            </a:pPr>
            <a:r>
              <a:rPr lang="en-US" dirty="0"/>
              <a:t> </a:t>
            </a:r>
            <a:r>
              <a:rPr lang="en-US" dirty="0" smtClean="0"/>
              <a:t> (asynchronous) and without the other thread (one-sided)</a:t>
            </a:r>
          </a:p>
          <a:p>
            <a:r>
              <a:rPr lang="en-US" dirty="0" smtClean="0"/>
              <a:t>Performance control</a:t>
            </a:r>
          </a:p>
          <a:p>
            <a:pPr lvl="1"/>
            <a:r>
              <a:rPr lang="en-US" dirty="0" smtClean="0"/>
              <a:t>Explicit control over data </a:t>
            </a:r>
            <a:r>
              <a:rPr lang="en-US" dirty="0" smtClean="0"/>
              <a:t>layout, direct use of RDMA hardware</a:t>
            </a:r>
          </a:p>
        </p:txBody>
      </p:sp>
      <p:pic>
        <p:nvPicPr>
          <p:cNvPr id="43" name="Picture 42"/>
          <p:cNvPicPr>
            <a:picLocks noChangeAspect="1"/>
          </p:cNvPicPr>
          <p:nvPr/>
        </p:nvPicPr>
        <p:blipFill>
          <a:blip r:embed="rId2"/>
          <a:stretch>
            <a:fillRect/>
          </a:stretch>
        </p:blipFill>
        <p:spPr>
          <a:xfrm>
            <a:off x="447173" y="1014750"/>
            <a:ext cx="6015920" cy="3078417"/>
          </a:xfrm>
          <a:prstGeom prst="rect">
            <a:avLst/>
          </a:prstGeom>
        </p:spPr>
      </p:pic>
      <p:sp>
        <p:nvSpPr>
          <p:cNvPr id="44" name="Rectangle 43"/>
          <p:cNvSpPr/>
          <p:nvPr/>
        </p:nvSpPr>
        <p:spPr>
          <a:xfrm>
            <a:off x="6508317" y="1466184"/>
            <a:ext cx="2044840" cy="1569660"/>
          </a:xfrm>
          <a:prstGeom prst="rect">
            <a:avLst/>
          </a:prstGeom>
        </p:spPr>
        <p:txBody>
          <a:bodyPr wrap="square">
            <a:spAutoFit/>
          </a:bodyPr>
          <a:lstStyle/>
          <a:p>
            <a:r>
              <a:rPr lang="en-US" sz="2400" b="1" dirty="0">
                <a:solidFill>
                  <a:srgbClr val="800000"/>
                </a:solidFill>
              </a:rPr>
              <a:t>Key: Never cache remote data (trivially coherent)</a:t>
            </a:r>
          </a:p>
        </p:txBody>
      </p:sp>
    </p:spTree>
    <p:extLst>
      <p:ext uri="{BB962C8B-B14F-4D97-AF65-F5344CB8AC3E}">
        <p14:creationId xmlns:p14="http://schemas.microsoft.com/office/powerpoint/2010/main" val="3558092708"/>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sldNum" idx="4294967295"/>
          </p:nvPr>
        </p:nvSpPr>
        <p:spPr>
          <a:xfrm>
            <a:off x="8472457" y="6217621"/>
            <a:ext cx="548700" cy="5248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64</a:t>
            </a:fld>
            <a:endParaRPr lang="en"/>
          </a:p>
        </p:txBody>
      </p:sp>
      <p:sp>
        <p:nvSpPr>
          <p:cNvPr id="278" name="Shape 278"/>
          <p:cNvSpPr txBox="1">
            <a:spLocks noGrp="1"/>
          </p:cNvSpPr>
          <p:nvPr>
            <p:ph type="title"/>
          </p:nvPr>
        </p:nvSpPr>
        <p:spPr>
          <a:xfrm>
            <a:off x="0" y="191164"/>
            <a:ext cx="9144000" cy="694036"/>
          </a:xfrm>
          <a:prstGeom prst="rect">
            <a:avLst/>
          </a:prstGeom>
        </p:spPr>
        <p:txBody>
          <a:bodyPr wrap="square" lIns="91425" tIns="91425" rIns="91425" bIns="91425" anchor="t" anchorCtr="0">
            <a:noAutofit/>
          </a:bodyPr>
          <a:lstStyle/>
          <a:p>
            <a:pPr lvl="0" rtl="0">
              <a:spcBef>
                <a:spcPts val="0"/>
              </a:spcBef>
              <a:buNone/>
            </a:pPr>
            <a:r>
              <a:rPr lang="en" sz="3400" dirty="0" smtClean="0">
                <a:solidFill>
                  <a:schemeClr val="bg1"/>
                </a:solidFill>
                <a:latin typeface="Helvetica Neue Bold Condensed"/>
                <a:cs typeface="Helvetica Neue Bold Condensed"/>
              </a:rPr>
              <a:t>HipMer </a:t>
            </a:r>
            <a:r>
              <a:rPr lang="en-US" sz="3400" dirty="0" smtClean="0">
                <a:solidFill>
                  <a:schemeClr val="bg1"/>
                </a:solidFill>
                <a:latin typeface="Helvetica Neue Bold Condensed"/>
                <a:cs typeface="Helvetica Neue Bold Condensed"/>
              </a:rPr>
              <a:t>is </a:t>
            </a:r>
            <a:r>
              <a:rPr lang="en-US" sz="3400" dirty="0" smtClean="0">
                <a:solidFill>
                  <a:schemeClr val="bg1"/>
                </a:solidFill>
                <a:latin typeface="Helvetica Neue Bold Condensed"/>
                <a:cs typeface="Helvetica Neue Bold Condensed"/>
              </a:rPr>
              <a:t>all about the runtime and data structures</a:t>
            </a:r>
            <a:endParaRPr lang="en" sz="3400" dirty="0">
              <a:solidFill>
                <a:srgbClr val="194963"/>
              </a:solidFill>
            </a:endParaRPr>
          </a:p>
        </p:txBody>
      </p:sp>
      <p:sp>
        <p:nvSpPr>
          <p:cNvPr id="283" name="Shape 283"/>
          <p:cNvSpPr txBox="1"/>
          <p:nvPr/>
        </p:nvSpPr>
        <p:spPr>
          <a:xfrm>
            <a:off x="4694843" y="1212997"/>
            <a:ext cx="4449157" cy="1064682"/>
          </a:xfrm>
          <a:prstGeom prst="rect">
            <a:avLst/>
          </a:prstGeom>
          <a:noFill/>
          <a:ln>
            <a:noFill/>
          </a:ln>
        </p:spPr>
        <p:txBody>
          <a:bodyPr wrap="square" lIns="91425" tIns="91425" rIns="91425" bIns="91425" anchor="t" anchorCtr="0">
            <a:noAutofit/>
          </a:bodyPr>
          <a:lstStyle/>
          <a:p>
            <a:pPr marL="457200" lvl="0" indent="-457200" rtl="0">
              <a:spcBef>
                <a:spcPts val="400"/>
              </a:spcBef>
              <a:buAutoNum type="arabicParenR"/>
            </a:pPr>
            <a:r>
              <a:rPr lang="en" sz="2200" i="1" dirty="0" smtClean="0">
                <a:solidFill>
                  <a:schemeClr val="dk1"/>
                </a:solidFill>
              </a:rPr>
              <a:t>K-mer Analysis</a:t>
            </a:r>
            <a:endParaRPr lang="en-US" sz="2200" i="1" dirty="0" smtClean="0">
              <a:solidFill>
                <a:schemeClr val="dk1"/>
              </a:solidFill>
            </a:endParaRPr>
          </a:p>
          <a:p>
            <a:pPr lvl="0" rtl="0">
              <a:spcBef>
                <a:spcPts val="400"/>
              </a:spcBef>
            </a:pPr>
            <a:r>
              <a:rPr lang="en-US" sz="2200" dirty="0" smtClean="0">
                <a:solidFill>
                  <a:srgbClr val="800000"/>
                </a:solidFill>
              </a:rPr>
              <a:t>(synchronous) irregular all-to-all</a:t>
            </a:r>
            <a:endParaRPr lang="en" sz="2200" dirty="0">
              <a:solidFill>
                <a:srgbClr val="800000"/>
              </a:solidFill>
            </a:endParaRPr>
          </a:p>
          <a:p>
            <a:pPr lvl="0" rtl="0">
              <a:spcBef>
                <a:spcPts val="400"/>
              </a:spcBef>
              <a:buNone/>
            </a:pPr>
            <a:endParaRPr dirty="0">
              <a:solidFill>
                <a:schemeClr val="dk1"/>
              </a:solidFill>
            </a:endParaRPr>
          </a:p>
        </p:txBody>
      </p:sp>
      <p:sp>
        <p:nvSpPr>
          <p:cNvPr id="284" name="Shape 284"/>
          <p:cNvSpPr txBox="1"/>
          <p:nvPr/>
        </p:nvSpPr>
        <p:spPr>
          <a:xfrm>
            <a:off x="4694842" y="3602157"/>
            <a:ext cx="4449157" cy="1164077"/>
          </a:xfrm>
          <a:prstGeom prst="rect">
            <a:avLst/>
          </a:prstGeom>
          <a:noFill/>
          <a:ln>
            <a:noFill/>
          </a:ln>
        </p:spPr>
        <p:txBody>
          <a:bodyPr wrap="square" lIns="91425" tIns="91425" rIns="91425" bIns="91425" anchor="t" anchorCtr="0">
            <a:noAutofit/>
          </a:bodyPr>
          <a:lstStyle/>
          <a:p>
            <a:pPr lvl="0" rtl="0">
              <a:spcBef>
                <a:spcPts val="400"/>
              </a:spcBef>
              <a:buNone/>
            </a:pPr>
            <a:r>
              <a:rPr lang="en-US" sz="2200" i="1" dirty="0" smtClean="0">
                <a:solidFill>
                  <a:schemeClr val="dk1"/>
                </a:solidFill>
              </a:rPr>
              <a:t>3) </a:t>
            </a:r>
            <a:r>
              <a:rPr lang="en" sz="2200" i="1" dirty="0" smtClean="0">
                <a:solidFill>
                  <a:schemeClr val="dk1"/>
                </a:solidFill>
              </a:rPr>
              <a:t>Alignment</a:t>
            </a:r>
            <a:endParaRPr lang="en-US" sz="2200" i="1" dirty="0" smtClean="0">
              <a:solidFill>
                <a:schemeClr val="dk1"/>
              </a:solidFill>
            </a:endParaRPr>
          </a:p>
          <a:p>
            <a:pPr>
              <a:spcBef>
                <a:spcPts val="400"/>
              </a:spcBef>
            </a:pPr>
            <a:r>
              <a:rPr lang="en-US" sz="2200" dirty="0">
                <a:solidFill>
                  <a:srgbClr val="800000"/>
                </a:solidFill>
              </a:rPr>
              <a:t>asynchronous </a:t>
            </a:r>
            <a:r>
              <a:rPr lang="en-US" sz="2200" dirty="0" smtClean="0">
                <a:solidFill>
                  <a:srgbClr val="800000"/>
                </a:solidFill>
              </a:rPr>
              <a:t>remote insert and lookup (software caching)</a:t>
            </a:r>
            <a:endParaRPr lang="en" sz="2200" dirty="0">
              <a:solidFill>
                <a:srgbClr val="800000"/>
              </a:solidFill>
            </a:endParaRPr>
          </a:p>
          <a:p>
            <a:pPr lvl="0" rtl="0">
              <a:spcBef>
                <a:spcPts val="400"/>
              </a:spcBef>
              <a:buNone/>
            </a:pPr>
            <a:endParaRPr lang="en" sz="2200" i="1" dirty="0">
              <a:solidFill>
                <a:schemeClr val="dk1"/>
              </a:solidFill>
            </a:endParaRPr>
          </a:p>
        </p:txBody>
      </p:sp>
      <p:sp>
        <p:nvSpPr>
          <p:cNvPr id="285" name="Shape 285"/>
          <p:cNvSpPr txBox="1"/>
          <p:nvPr/>
        </p:nvSpPr>
        <p:spPr>
          <a:xfrm>
            <a:off x="4694842" y="4908493"/>
            <a:ext cx="4572001" cy="1192515"/>
          </a:xfrm>
          <a:prstGeom prst="rect">
            <a:avLst/>
          </a:prstGeom>
          <a:noFill/>
          <a:ln>
            <a:noFill/>
          </a:ln>
        </p:spPr>
        <p:txBody>
          <a:bodyPr wrap="square" lIns="91425" tIns="91425" rIns="91425" bIns="91425" anchor="t" anchorCtr="0">
            <a:noAutofit/>
          </a:bodyPr>
          <a:lstStyle/>
          <a:p>
            <a:pPr lvl="0" rtl="0">
              <a:spcBef>
                <a:spcPts val="400"/>
              </a:spcBef>
              <a:buNone/>
            </a:pPr>
            <a:r>
              <a:rPr lang="en-US" sz="2200" i="1" dirty="0" smtClean="0">
                <a:solidFill>
                  <a:schemeClr val="dk1"/>
                </a:solidFill>
              </a:rPr>
              <a:t>4) </a:t>
            </a:r>
            <a:r>
              <a:rPr lang="en" sz="2200" i="1" dirty="0" smtClean="0">
                <a:solidFill>
                  <a:schemeClr val="dk1"/>
                </a:solidFill>
              </a:rPr>
              <a:t>Scaffolding </a:t>
            </a:r>
            <a:r>
              <a:rPr lang="en" sz="2200" i="1" dirty="0">
                <a:solidFill>
                  <a:schemeClr val="dk1"/>
                </a:solidFill>
              </a:rPr>
              <a:t>&amp; Gap </a:t>
            </a:r>
            <a:r>
              <a:rPr lang="en" sz="2200" i="1" dirty="0" smtClean="0">
                <a:solidFill>
                  <a:schemeClr val="dk1"/>
                </a:solidFill>
              </a:rPr>
              <a:t>Closing</a:t>
            </a:r>
            <a:endParaRPr lang="en-US" sz="2200" i="1" dirty="0" smtClean="0">
              <a:solidFill>
                <a:schemeClr val="dk1"/>
              </a:solidFill>
            </a:endParaRPr>
          </a:p>
          <a:p>
            <a:pPr>
              <a:spcBef>
                <a:spcPts val="400"/>
              </a:spcBef>
            </a:pPr>
            <a:r>
              <a:rPr lang="en-US" sz="2200" dirty="0">
                <a:solidFill>
                  <a:srgbClr val="800000"/>
                </a:solidFill>
              </a:rPr>
              <a:t>asynchronous remote insert and lookup (software caching)</a:t>
            </a:r>
            <a:endParaRPr lang="en" sz="2200" dirty="0">
              <a:solidFill>
                <a:srgbClr val="800000"/>
              </a:solidFill>
            </a:endParaRPr>
          </a:p>
          <a:p>
            <a:pPr lvl="0" rtl="0">
              <a:spcBef>
                <a:spcPts val="400"/>
              </a:spcBef>
              <a:buNone/>
            </a:pPr>
            <a:endParaRPr lang="en-US" sz="2200" i="1" dirty="0" smtClean="0">
              <a:solidFill>
                <a:schemeClr val="dk1"/>
              </a:solidFill>
            </a:endParaRPr>
          </a:p>
          <a:p>
            <a:pPr lvl="0" rtl="0">
              <a:spcBef>
                <a:spcPts val="400"/>
              </a:spcBef>
              <a:buNone/>
            </a:pPr>
            <a:endParaRPr lang="en" sz="2200" i="1" dirty="0">
              <a:solidFill>
                <a:schemeClr val="dk1"/>
              </a:solidFill>
            </a:endParaRPr>
          </a:p>
        </p:txBody>
      </p:sp>
      <p:sp>
        <p:nvSpPr>
          <p:cNvPr id="286" name="Shape 286"/>
          <p:cNvSpPr txBox="1"/>
          <p:nvPr/>
        </p:nvSpPr>
        <p:spPr>
          <a:xfrm>
            <a:off x="4694843" y="2258311"/>
            <a:ext cx="4572000" cy="1305529"/>
          </a:xfrm>
          <a:prstGeom prst="rect">
            <a:avLst/>
          </a:prstGeom>
          <a:noFill/>
          <a:ln>
            <a:noFill/>
          </a:ln>
        </p:spPr>
        <p:txBody>
          <a:bodyPr wrap="square" lIns="91425" tIns="91425" rIns="91425" bIns="91425" anchor="t" anchorCtr="0">
            <a:noAutofit/>
          </a:bodyPr>
          <a:lstStyle/>
          <a:p>
            <a:pPr lvl="0" rtl="0">
              <a:spcBef>
                <a:spcPts val="1000"/>
              </a:spcBef>
              <a:buNone/>
            </a:pPr>
            <a:r>
              <a:rPr lang="en-US" sz="2200" i="1" dirty="0" smtClean="0">
                <a:solidFill>
                  <a:schemeClr val="dk1"/>
                </a:solidFill>
              </a:rPr>
              <a:t>2) </a:t>
            </a:r>
            <a:r>
              <a:rPr lang="en" sz="2200" i="1" dirty="0" smtClean="0">
                <a:solidFill>
                  <a:schemeClr val="dk1"/>
                </a:solidFill>
              </a:rPr>
              <a:t>Contig Generation</a:t>
            </a:r>
            <a:endParaRPr lang="en-US" sz="2200" i="1" dirty="0" smtClean="0">
              <a:solidFill>
                <a:schemeClr val="dk1"/>
              </a:solidFill>
            </a:endParaRPr>
          </a:p>
          <a:p>
            <a:pPr>
              <a:spcBef>
                <a:spcPts val="1000"/>
              </a:spcBef>
            </a:pPr>
            <a:r>
              <a:rPr lang="en-US" sz="2200" dirty="0" smtClean="0">
                <a:solidFill>
                  <a:srgbClr val="800000"/>
                </a:solidFill>
              </a:rPr>
              <a:t>asynchronous remote insert (aggregate and overlap) and get</a:t>
            </a:r>
            <a:endParaRPr lang="en" sz="2200" dirty="0">
              <a:solidFill>
                <a:srgbClr val="800000"/>
              </a:solidFill>
            </a:endParaRPr>
          </a:p>
        </p:txBody>
      </p:sp>
      <p:grpSp>
        <p:nvGrpSpPr>
          <p:cNvPr id="12" name="Group 11"/>
          <p:cNvGrpSpPr/>
          <p:nvPr/>
        </p:nvGrpSpPr>
        <p:grpSpPr>
          <a:xfrm>
            <a:off x="1154184" y="2322208"/>
            <a:ext cx="2865962" cy="668880"/>
            <a:chOff x="5095764" y="3688784"/>
            <a:chExt cx="2865962" cy="668880"/>
          </a:xfrm>
        </p:grpSpPr>
        <p:cxnSp>
          <p:nvCxnSpPr>
            <p:cNvPr id="13" name="Straight Connector 12"/>
            <p:cNvCxnSpPr/>
            <p:nvPr/>
          </p:nvCxnSpPr>
          <p:spPr>
            <a:xfrm>
              <a:off x="5115328" y="36887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770392" y="36956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6616984" y="36956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71612" y="36887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5214816" y="377503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69880" y="378190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6716472" y="378190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7371100" y="377503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5320640" y="385441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975704" y="38612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822296" y="38612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7476924" y="385441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5413236" y="39337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6068300" y="394066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6914892" y="394066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7569520" y="39337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5492604" y="401317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6147668" y="402004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6994260" y="402004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7648888" y="401317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585200" y="40925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6240264" y="40994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086856" y="40994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7741484" y="40925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095764" y="39470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5750828" y="39538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597420" y="39538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252048" y="39470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195252" y="403327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5850316" y="404014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6696908" y="404014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351536" y="403327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301076" y="41126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5956140" y="41195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6802732" y="41195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7457360" y="41126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5393672" y="419203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6048736" y="419890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6895328" y="419890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7549956" y="419203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5473040" y="427141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6128104" y="42782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6974696" y="42782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7629324" y="427141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5565636" y="43507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220700" y="435766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7067292" y="435766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7721920" y="43507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61" name="Group 60"/>
          <p:cNvGrpSpPr/>
          <p:nvPr/>
        </p:nvGrpSpPr>
        <p:grpSpPr>
          <a:xfrm>
            <a:off x="1164684" y="1152273"/>
            <a:ext cx="3259801" cy="615443"/>
            <a:chOff x="4917930" y="4310034"/>
            <a:chExt cx="3259801" cy="615443"/>
          </a:xfrm>
        </p:grpSpPr>
        <p:cxnSp>
          <p:nvCxnSpPr>
            <p:cNvPr id="62" name="Straight Connector 61"/>
            <p:cNvCxnSpPr/>
            <p:nvPr/>
          </p:nvCxnSpPr>
          <p:spPr>
            <a:xfrm>
              <a:off x="4969817" y="4310034"/>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5624895" y="4310034"/>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5142799" y="4462434"/>
              <a:ext cx="793693"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6031553" y="4462434"/>
              <a:ext cx="843667"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4917930" y="4614834"/>
              <a:ext cx="641293"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5753773" y="4614834"/>
              <a:ext cx="691267"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5465862" y="4750608"/>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6101103" y="4767330"/>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013844" y="4462434"/>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7661830" y="4462434"/>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6458263" y="4310034"/>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7126101" y="4310034"/>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6636553" y="4611342"/>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7271794" y="4614834"/>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719902" y="4774219"/>
              <a:ext cx="641293"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7436693" y="4774219"/>
              <a:ext cx="691267"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5263564" y="4925477"/>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037694" y="4925477"/>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6752010" y="4925477"/>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7419848" y="4925477"/>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grpSp>
      <p:grpSp>
        <p:nvGrpSpPr>
          <p:cNvPr id="268" name="Group 267"/>
          <p:cNvGrpSpPr/>
          <p:nvPr/>
        </p:nvGrpSpPr>
        <p:grpSpPr>
          <a:xfrm>
            <a:off x="800976" y="5659713"/>
            <a:ext cx="3834309" cy="260167"/>
            <a:chOff x="759877" y="3538500"/>
            <a:chExt cx="3834309" cy="260167"/>
          </a:xfrm>
        </p:grpSpPr>
        <p:cxnSp>
          <p:nvCxnSpPr>
            <p:cNvPr id="111" name="Straight Connector 110"/>
            <p:cNvCxnSpPr/>
            <p:nvPr/>
          </p:nvCxnSpPr>
          <p:spPr>
            <a:xfrm>
              <a:off x="759877" y="3688468"/>
              <a:ext cx="3834309"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sp>
          <p:nvSpPr>
            <p:cNvPr id="256" name="TextBox 255"/>
            <p:cNvSpPr txBox="1"/>
            <p:nvPr/>
          </p:nvSpPr>
          <p:spPr>
            <a:xfrm>
              <a:off x="1694811" y="3552446"/>
              <a:ext cx="377026" cy="246221"/>
            </a:xfrm>
            <a:prstGeom prst="rect">
              <a:avLst/>
            </a:prstGeom>
            <a:noFill/>
          </p:spPr>
          <p:txBody>
            <a:bodyPr wrap="none" rtlCol="0">
              <a:spAutoFit/>
            </a:bodyPr>
            <a:lstStyle/>
            <a:p>
              <a:r>
                <a:rPr lang="en-US" sz="1000" dirty="0" smtClean="0">
                  <a:solidFill>
                    <a:schemeClr val="bg1"/>
                  </a:solidFill>
                </a:rPr>
                <a:t>xxx</a:t>
              </a:r>
              <a:endParaRPr lang="en-US" sz="1000" dirty="0">
                <a:solidFill>
                  <a:schemeClr val="bg1"/>
                </a:solidFill>
              </a:endParaRPr>
            </a:p>
          </p:txBody>
        </p:sp>
        <p:sp>
          <p:nvSpPr>
            <p:cNvPr id="121" name="TextBox 120"/>
            <p:cNvSpPr txBox="1"/>
            <p:nvPr/>
          </p:nvSpPr>
          <p:spPr>
            <a:xfrm>
              <a:off x="2717286" y="3545727"/>
              <a:ext cx="312906" cy="246221"/>
            </a:xfrm>
            <a:prstGeom prst="rect">
              <a:avLst/>
            </a:prstGeom>
            <a:noFill/>
          </p:spPr>
          <p:txBody>
            <a:bodyPr wrap="none" rtlCol="0">
              <a:spAutoFit/>
            </a:bodyPr>
            <a:lstStyle/>
            <a:p>
              <a:r>
                <a:rPr lang="en-US" sz="1000" dirty="0" smtClean="0">
                  <a:solidFill>
                    <a:schemeClr val="bg1"/>
                  </a:solidFill>
                </a:rPr>
                <a:t>xx</a:t>
              </a:r>
              <a:endParaRPr lang="en-US" sz="1000" dirty="0">
                <a:solidFill>
                  <a:schemeClr val="bg1"/>
                </a:solidFill>
              </a:endParaRPr>
            </a:p>
          </p:txBody>
        </p:sp>
        <p:sp>
          <p:nvSpPr>
            <p:cNvPr id="127" name="TextBox 126"/>
            <p:cNvSpPr txBox="1"/>
            <p:nvPr/>
          </p:nvSpPr>
          <p:spPr>
            <a:xfrm>
              <a:off x="3566634" y="3538500"/>
              <a:ext cx="441146" cy="246221"/>
            </a:xfrm>
            <a:prstGeom prst="rect">
              <a:avLst/>
            </a:prstGeom>
            <a:noFill/>
          </p:spPr>
          <p:txBody>
            <a:bodyPr wrap="none" rtlCol="0">
              <a:spAutoFit/>
            </a:bodyPr>
            <a:lstStyle/>
            <a:p>
              <a:r>
                <a:rPr lang="en-US" sz="1000" dirty="0" err="1" smtClean="0">
                  <a:solidFill>
                    <a:schemeClr val="bg1"/>
                  </a:solidFill>
                </a:rPr>
                <a:t>xxxx</a:t>
              </a:r>
              <a:endParaRPr lang="en-US" sz="1000" dirty="0">
                <a:solidFill>
                  <a:schemeClr val="bg1"/>
                </a:solidFill>
              </a:endParaRPr>
            </a:p>
          </p:txBody>
        </p:sp>
      </p:grpSp>
      <p:sp>
        <p:nvSpPr>
          <p:cNvPr id="261" name="TextBox 260"/>
          <p:cNvSpPr txBox="1"/>
          <p:nvPr/>
        </p:nvSpPr>
        <p:spPr>
          <a:xfrm>
            <a:off x="29263" y="1172126"/>
            <a:ext cx="633770" cy="307777"/>
          </a:xfrm>
          <a:prstGeom prst="rect">
            <a:avLst/>
          </a:prstGeom>
          <a:noFill/>
        </p:spPr>
        <p:txBody>
          <a:bodyPr wrap="none" rtlCol="0">
            <a:spAutoFit/>
          </a:bodyPr>
          <a:lstStyle/>
          <a:p>
            <a:r>
              <a:rPr lang="en-US" dirty="0" smtClean="0"/>
              <a:t>reads</a:t>
            </a:r>
            <a:endParaRPr lang="en-US" dirty="0"/>
          </a:p>
        </p:txBody>
      </p:sp>
      <p:sp>
        <p:nvSpPr>
          <p:cNvPr id="129" name="TextBox 128"/>
          <p:cNvSpPr txBox="1"/>
          <p:nvPr/>
        </p:nvSpPr>
        <p:spPr>
          <a:xfrm>
            <a:off x="49674" y="2306639"/>
            <a:ext cx="733181" cy="307777"/>
          </a:xfrm>
          <a:prstGeom prst="rect">
            <a:avLst/>
          </a:prstGeom>
          <a:noFill/>
        </p:spPr>
        <p:txBody>
          <a:bodyPr wrap="none" rtlCol="0">
            <a:spAutoFit/>
          </a:bodyPr>
          <a:lstStyle/>
          <a:p>
            <a:r>
              <a:rPr lang="en-US" dirty="0" smtClean="0"/>
              <a:t>k-</a:t>
            </a:r>
            <a:r>
              <a:rPr lang="en-US" dirty="0" err="1" smtClean="0"/>
              <a:t>mers</a:t>
            </a:r>
            <a:endParaRPr lang="en-US" dirty="0"/>
          </a:p>
        </p:txBody>
      </p:sp>
      <p:sp>
        <p:nvSpPr>
          <p:cNvPr id="130" name="TextBox 129"/>
          <p:cNvSpPr txBox="1"/>
          <p:nvPr/>
        </p:nvSpPr>
        <p:spPr>
          <a:xfrm>
            <a:off x="-14463" y="4188320"/>
            <a:ext cx="1082874" cy="523220"/>
          </a:xfrm>
          <a:prstGeom prst="rect">
            <a:avLst/>
          </a:prstGeom>
          <a:noFill/>
        </p:spPr>
        <p:txBody>
          <a:bodyPr wrap="none" rtlCol="0">
            <a:spAutoFit/>
          </a:bodyPr>
          <a:lstStyle/>
          <a:p>
            <a:r>
              <a:rPr lang="en-US" dirty="0" smtClean="0"/>
              <a:t>read-contig</a:t>
            </a:r>
          </a:p>
          <a:p>
            <a:r>
              <a:rPr lang="en-US" dirty="0" smtClean="0"/>
              <a:t>alignments</a:t>
            </a:r>
            <a:endParaRPr lang="en-US" dirty="0"/>
          </a:p>
        </p:txBody>
      </p:sp>
      <p:sp>
        <p:nvSpPr>
          <p:cNvPr id="131" name="TextBox 130"/>
          <p:cNvSpPr txBox="1"/>
          <p:nvPr/>
        </p:nvSpPr>
        <p:spPr>
          <a:xfrm>
            <a:off x="22364" y="5234480"/>
            <a:ext cx="1565974" cy="523220"/>
          </a:xfrm>
          <a:prstGeom prst="rect">
            <a:avLst/>
          </a:prstGeom>
          <a:noFill/>
        </p:spPr>
        <p:txBody>
          <a:bodyPr wrap="square" rtlCol="0">
            <a:spAutoFit/>
          </a:bodyPr>
          <a:lstStyle/>
          <a:p>
            <a:r>
              <a:rPr lang="en-US" dirty="0" smtClean="0"/>
              <a:t>contig-contig scaffolds</a:t>
            </a:r>
            <a:endParaRPr lang="en-US" dirty="0"/>
          </a:p>
        </p:txBody>
      </p:sp>
      <p:sp>
        <p:nvSpPr>
          <p:cNvPr id="132" name="TextBox 131"/>
          <p:cNvSpPr txBox="1"/>
          <p:nvPr/>
        </p:nvSpPr>
        <p:spPr>
          <a:xfrm>
            <a:off x="44685" y="3313985"/>
            <a:ext cx="753519" cy="307777"/>
          </a:xfrm>
          <a:prstGeom prst="rect">
            <a:avLst/>
          </a:prstGeom>
          <a:noFill/>
        </p:spPr>
        <p:txBody>
          <a:bodyPr wrap="none" rtlCol="0">
            <a:spAutoFit/>
          </a:bodyPr>
          <a:lstStyle/>
          <a:p>
            <a:r>
              <a:rPr lang="en-US" dirty="0" smtClean="0"/>
              <a:t>contigs</a:t>
            </a:r>
            <a:endParaRPr lang="en-US" dirty="0"/>
          </a:p>
        </p:txBody>
      </p:sp>
      <p:grpSp>
        <p:nvGrpSpPr>
          <p:cNvPr id="134" name="Group 133"/>
          <p:cNvGrpSpPr/>
          <p:nvPr/>
        </p:nvGrpSpPr>
        <p:grpSpPr>
          <a:xfrm>
            <a:off x="783286" y="3550078"/>
            <a:ext cx="3810900" cy="15850"/>
            <a:chOff x="411276" y="3553487"/>
            <a:chExt cx="3810900" cy="15850"/>
          </a:xfrm>
        </p:grpSpPr>
        <p:cxnSp>
          <p:nvCxnSpPr>
            <p:cNvPr id="135" name="Straight Connector 134"/>
            <p:cNvCxnSpPr/>
            <p:nvPr/>
          </p:nvCxnSpPr>
          <p:spPr>
            <a:xfrm>
              <a:off x="411276" y="3553487"/>
              <a:ext cx="1045012"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a:off x="2579575" y="3553487"/>
              <a:ext cx="704687"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1624176" y="3553487"/>
              <a:ext cx="835826"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a:off x="3533698" y="3569337"/>
              <a:ext cx="688478"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grpSp>
      <p:sp>
        <p:nvSpPr>
          <p:cNvPr id="145" name="Down Arrow 144"/>
          <p:cNvSpPr/>
          <p:nvPr/>
        </p:nvSpPr>
        <p:spPr>
          <a:xfrm>
            <a:off x="2325479" y="1824001"/>
            <a:ext cx="596080" cy="477767"/>
          </a:xfrm>
          <a:prstGeom prst="down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smtClean="0"/>
              <a:t>1</a:t>
            </a:r>
            <a:endParaRPr lang="en-US" sz="1800" b="1" dirty="0"/>
          </a:p>
        </p:txBody>
      </p:sp>
      <p:sp>
        <p:nvSpPr>
          <p:cNvPr id="146" name="Down Arrow 145"/>
          <p:cNvSpPr/>
          <p:nvPr/>
        </p:nvSpPr>
        <p:spPr>
          <a:xfrm>
            <a:off x="2388325" y="2984218"/>
            <a:ext cx="596080" cy="477767"/>
          </a:xfrm>
          <a:prstGeom prst="down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smtClean="0"/>
              <a:t>2</a:t>
            </a:r>
            <a:endParaRPr lang="en-US" sz="1800" b="1" dirty="0"/>
          </a:p>
        </p:txBody>
      </p:sp>
      <p:sp>
        <p:nvSpPr>
          <p:cNvPr id="147" name="Down Arrow 146"/>
          <p:cNvSpPr/>
          <p:nvPr/>
        </p:nvSpPr>
        <p:spPr>
          <a:xfrm>
            <a:off x="2382900" y="3710553"/>
            <a:ext cx="596080" cy="477767"/>
          </a:xfrm>
          <a:prstGeom prst="down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smtClean="0"/>
              <a:t>3</a:t>
            </a:r>
            <a:endParaRPr lang="en-US" sz="1800" b="1" dirty="0"/>
          </a:p>
        </p:txBody>
      </p:sp>
      <p:sp>
        <p:nvSpPr>
          <p:cNvPr id="148" name="Down Arrow 147"/>
          <p:cNvSpPr/>
          <p:nvPr/>
        </p:nvSpPr>
        <p:spPr>
          <a:xfrm>
            <a:off x="2421553" y="5205896"/>
            <a:ext cx="596080" cy="477767"/>
          </a:xfrm>
          <a:prstGeom prst="down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smtClean="0"/>
              <a:t>4</a:t>
            </a:r>
            <a:endParaRPr lang="en-US" sz="1800" b="1" dirty="0"/>
          </a:p>
        </p:txBody>
      </p:sp>
      <p:grpSp>
        <p:nvGrpSpPr>
          <p:cNvPr id="124" name="Group 123"/>
          <p:cNvGrpSpPr/>
          <p:nvPr/>
        </p:nvGrpSpPr>
        <p:grpSpPr>
          <a:xfrm>
            <a:off x="844993" y="4179463"/>
            <a:ext cx="3810900" cy="975068"/>
            <a:chOff x="756433" y="1136885"/>
            <a:chExt cx="3810900" cy="975068"/>
          </a:xfrm>
        </p:grpSpPr>
        <p:cxnSp>
          <p:nvCxnSpPr>
            <p:cNvPr id="125" name="Straight Connector 124"/>
            <p:cNvCxnSpPr/>
            <p:nvPr/>
          </p:nvCxnSpPr>
          <p:spPr>
            <a:xfrm>
              <a:off x="1164684" y="1453581"/>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a:off x="1801445" y="1479903"/>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a:off x="2034002" y="1455776"/>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a:off x="2691794" y="1469431"/>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a:off x="2953001" y="1452593"/>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a:off x="3399208" y="1455776"/>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a:off x="3552811" y="1423291"/>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a:off x="3887322" y="1784650"/>
              <a:ext cx="0" cy="270691"/>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a:off x="4423187" y="1300433"/>
              <a:ext cx="1298" cy="78739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a:off x="4167163" y="1767608"/>
              <a:ext cx="0" cy="317035"/>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a:off x="3930930" y="1313152"/>
              <a:ext cx="4596" cy="742189"/>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a:off x="4025982" y="1431758"/>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a:off x="3372855" y="1155411"/>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a:off x="3609925" y="1155405"/>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a:off x="2800349" y="1616458"/>
              <a:ext cx="0" cy="4473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a:off x="2307085" y="1775979"/>
              <a:ext cx="0" cy="317035"/>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a:off x="1520348" y="1761050"/>
              <a:ext cx="0" cy="317035"/>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a:off x="1236626" y="1147115"/>
              <a:ext cx="0" cy="91669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a:off x="1712616" y="1155411"/>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a:off x="1969333" y="1179429"/>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a:off x="2375683" y="1147115"/>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a:off x="2718500" y="1136885"/>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a:off x="3220918" y="1152273"/>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pSp>
          <p:nvGrpSpPr>
            <p:cNvPr id="162" name="Group 161"/>
            <p:cNvGrpSpPr/>
            <p:nvPr/>
          </p:nvGrpSpPr>
          <p:grpSpPr>
            <a:xfrm>
              <a:off x="1164684" y="1152273"/>
              <a:ext cx="3259801" cy="615443"/>
              <a:chOff x="1164684" y="1152273"/>
              <a:chExt cx="3259801" cy="615443"/>
            </a:xfrm>
          </p:grpSpPr>
          <p:cxnSp>
            <p:nvCxnSpPr>
              <p:cNvPr id="168" name="Straight Connector 167"/>
              <p:cNvCxnSpPr/>
              <p:nvPr/>
            </p:nvCxnSpPr>
            <p:spPr>
              <a:xfrm>
                <a:off x="1216571" y="1152273"/>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a:off x="1871649" y="1152273"/>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a:off x="1389553" y="1304673"/>
                <a:ext cx="793693"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a:off x="2278307" y="1304673"/>
                <a:ext cx="843667"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1164684" y="1457073"/>
                <a:ext cx="641293"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a:off x="2000527" y="1457073"/>
                <a:ext cx="691267"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74" name="Straight Connector 173"/>
              <p:cNvCxnSpPr/>
              <p:nvPr/>
            </p:nvCxnSpPr>
            <p:spPr>
              <a:xfrm>
                <a:off x="1712616" y="1592847"/>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75" name="Straight Connector 174"/>
              <p:cNvCxnSpPr/>
              <p:nvPr/>
            </p:nvCxnSpPr>
            <p:spPr>
              <a:xfrm>
                <a:off x="2347857" y="1609569"/>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76" name="Straight Connector 175"/>
              <p:cNvCxnSpPr/>
              <p:nvPr/>
            </p:nvCxnSpPr>
            <p:spPr>
              <a:xfrm>
                <a:off x="3260598" y="1304673"/>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77" name="Straight Connector 176"/>
              <p:cNvCxnSpPr/>
              <p:nvPr/>
            </p:nvCxnSpPr>
            <p:spPr>
              <a:xfrm>
                <a:off x="3908584" y="1304673"/>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78" name="Straight Connector 177"/>
              <p:cNvCxnSpPr/>
              <p:nvPr/>
            </p:nvCxnSpPr>
            <p:spPr>
              <a:xfrm>
                <a:off x="2705017" y="1152273"/>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79" name="Straight Connector 178"/>
              <p:cNvCxnSpPr/>
              <p:nvPr/>
            </p:nvCxnSpPr>
            <p:spPr>
              <a:xfrm>
                <a:off x="3372855" y="1152273"/>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80" name="Straight Connector 179"/>
              <p:cNvCxnSpPr/>
              <p:nvPr/>
            </p:nvCxnSpPr>
            <p:spPr>
              <a:xfrm>
                <a:off x="2883307" y="1453581"/>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81" name="Straight Connector 180"/>
              <p:cNvCxnSpPr/>
              <p:nvPr/>
            </p:nvCxnSpPr>
            <p:spPr>
              <a:xfrm>
                <a:off x="3518548" y="1457073"/>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82" name="Straight Connector 181"/>
              <p:cNvCxnSpPr/>
              <p:nvPr/>
            </p:nvCxnSpPr>
            <p:spPr>
              <a:xfrm>
                <a:off x="2966656" y="1616458"/>
                <a:ext cx="641293"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83" name="Straight Connector 182"/>
              <p:cNvCxnSpPr/>
              <p:nvPr/>
            </p:nvCxnSpPr>
            <p:spPr>
              <a:xfrm>
                <a:off x="3683447" y="1616458"/>
                <a:ext cx="691267"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84" name="Straight Connector 183"/>
              <p:cNvCxnSpPr/>
              <p:nvPr/>
            </p:nvCxnSpPr>
            <p:spPr>
              <a:xfrm>
                <a:off x="1510318" y="1767716"/>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85" name="Straight Connector 184"/>
              <p:cNvCxnSpPr/>
              <p:nvPr/>
            </p:nvCxnSpPr>
            <p:spPr>
              <a:xfrm>
                <a:off x="2284448" y="1767716"/>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86" name="Straight Connector 185"/>
              <p:cNvCxnSpPr/>
              <p:nvPr/>
            </p:nvCxnSpPr>
            <p:spPr>
              <a:xfrm>
                <a:off x="2998764" y="1767716"/>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87" name="Straight Connector 186"/>
              <p:cNvCxnSpPr/>
              <p:nvPr/>
            </p:nvCxnSpPr>
            <p:spPr>
              <a:xfrm>
                <a:off x="3666602" y="1767716"/>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grpSp>
        <p:grpSp>
          <p:nvGrpSpPr>
            <p:cNvPr id="163" name="Group 162"/>
            <p:cNvGrpSpPr/>
            <p:nvPr/>
          </p:nvGrpSpPr>
          <p:grpSpPr>
            <a:xfrm>
              <a:off x="756433" y="2085631"/>
              <a:ext cx="3810900" cy="15850"/>
              <a:chOff x="756433" y="2085631"/>
              <a:chExt cx="3810900" cy="15850"/>
            </a:xfrm>
          </p:grpSpPr>
          <p:cxnSp>
            <p:nvCxnSpPr>
              <p:cNvPr id="164" name="Straight Connector 163"/>
              <p:cNvCxnSpPr/>
              <p:nvPr/>
            </p:nvCxnSpPr>
            <p:spPr>
              <a:xfrm>
                <a:off x="756433" y="2085631"/>
                <a:ext cx="1045012"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a:off x="2924732" y="2085631"/>
                <a:ext cx="704687"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a:off x="1969333" y="2085631"/>
                <a:ext cx="835826"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a:off x="3878855" y="2101481"/>
                <a:ext cx="688478"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156261286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55"/>
          <p:cNvSpPr txBox="1"/>
          <p:nvPr/>
        </p:nvSpPr>
        <p:spPr>
          <a:xfrm>
            <a:off x="354098" y="2714106"/>
            <a:ext cx="1772683" cy="3323987"/>
          </a:xfrm>
          <a:prstGeom prst="rect">
            <a:avLst/>
          </a:prstGeom>
          <a:noFill/>
        </p:spPr>
        <p:txBody>
          <a:bodyPr wrap="square" rtlCol="0">
            <a:spAutoFit/>
          </a:bodyPr>
          <a:lstStyle/>
          <a:p>
            <a:r>
              <a:rPr lang="en-US" sz="1400" dirty="0" smtClean="0">
                <a:latin typeface="Arial" charset="0"/>
              </a:rPr>
              <a:t>AAC</a:t>
            </a:r>
            <a:r>
              <a:rPr lang="en-US" sz="1400" dirty="0">
                <a:latin typeface="Arial" charset="0"/>
              </a:rPr>
              <a:t>	</a:t>
            </a:r>
            <a:r>
              <a:rPr lang="en-US" sz="1400" dirty="0" smtClean="0">
                <a:latin typeface="Arial" charset="0"/>
              </a:rPr>
              <a:t>C</a:t>
            </a:r>
            <a:r>
              <a:rPr lang="en-US" sz="1400" dirty="0">
                <a:latin typeface="Arial" charset="0"/>
              </a:rPr>
              <a:t>F</a:t>
            </a:r>
            <a:endParaRPr lang="en-US" sz="1400" dirty="0" smtClean="0">
              <a:latin typeface="Arial" charset="0"/>
            </a:endParaRPr>
          </a:p>
          <a:p>
            <a:r>
              <a:rPr lang="en-US" sz="1400" dirty="0" smtClean="0">
                <a:latin typeface="Arial" charset="0"/>
              </a:rPr>
              <a:t>ATC</a:t>
            </a:r>
            <a:r>
              <a:rPr lang="en-US" sz="1400" dirty="0">
                <a:latin typeface="Arial" charset="0"/>
              </a:rPr>
              <a:t>	</a:t>
            </a:r>
            <a:r>
              <a:rPr lang="en-US" sz="1400" dirty="0" smtClean="0">
                <a:latin typeface="Arial" charset="0"/>
              </a:rPr>
              <a:t>TG</a:t>
            </a:r>
            <a:endParaRPr lang="en-US" sz="1400" dirty="0">
              <a:latin typeface="Arial" charset="0"/>
            </a:endParaRPr>
          </a:p>
          <a:p>
            <a:r>
              <a:rPr lang="en-US" sz="1400" dirty="0" smtClean="0">
                <a:latin typeface="Arial" charset="0"/>
              </a:rPr>
              <a:t>ACC</a:t>
            </a:r>
            <a:r>
              <a:rPr lang="en-US" sz="1400" dirty="0">
                <a:latin typeface="Arial" charset="0"/>
              </a:rPr>
              <a:t>	</a:t>
            </a:r>
            <a:r>
              <a:rPr lang="en-US" sz="1400" dirty="0" smtClean="0">
                <a:latin typeface="Arial" charset="0"/>
              </a:rPr>
              <a:t>GA</a:t>
            </a:r>
          </a:p>
          <a:p>
            <a:endParaRPr lang="en-US" sz="1400" dirty="0">
              <a:latin typeface="Arial" charset="0"/>
            </a:endParaRPr>
          </a:p>
          <a:p>
            <a:r>
              <a:rPr lang="en-US" sz="1400" dirty="0" smtClean="0">
                <a:latin typeface="Arial" charset="0"/>
              </a:rPr>
              <a:t>TGA</a:t>
            </a:r>
            <a:r>
              <a:rPr lang="en-US" sz="1400" dirty="0">
                <a:latin typeface="Arial" charset="0"/>
              </a:rPr>
              <a:t>	</a:t>
            </a:r>
            <a:r>
              <a:rPr lang="en-US" sz="1400" dirty="0" smtClean="0">
                <a:latin typeface="Arial" charset="0"/>
              </a:rPr>
              <a:t>FC</a:t>
            </a:r>
            <a:endParaRPr lang="en-US" sz="1400" dirty="0">
              <a:latin typeface="Arial" charset="0"/>
            </a:endParaRPr>
          </a:p>
          <a:p>
            <a:r>
              <a:rPr lang="en-US" sz="1400" dirty="0" smtClean="0">
                <a:latin typeface="Arial" charset="0"/>
              </a:rPr>
              <a:t>GAT</a:t>
            </a:r>
            <a:r>
              <a:rPr lang="en-US" sz="1400" dirty="0">
                <a:latin typeface="Arial" charset="0"/>
              </a:rPr>
              <a:t>	CF</a:t>
            </a:r>
          </a:p>
          <a:p>
            <a:r>
              <a:rPr lang="en-US" sz="1400" dirty="0" smtClean="0">
                <a:latin typeface="Arial" charset="0"/>
              </a:rPr>
              <a:t>AAT</a:t>
            </a:r>
            <a:r>
              <a:rPr lang="en-US" sz="1400" dirty="0">
                <a:latin typeface="Arial" charset="0"/>
              </a:rPr>
              <a:t>	</a:t>
            </a:r>
            <a:r>
              <a:rPr lang="en-US" sz="1400" dirty="0" smtClean="0">
                <a:latin typeface="Arial" charset="0"/>
              </a:rPr>
              <a:t>GF</a:t>
            </a:r>
          </a:p>
          <a:p>
            <a:endParaRPr lang="en-US" sz="1400" dirty="0">
              <a:latin typeface="Arial" charset="0"/>
            </a:endParaRPr>
          </a:p>
          <a:p>
            <a:r>
              <a:rPr lang="en-US" sz="1400" dirty="0" smtClean="0">
                <a:latin typeface="Arial" charset="0"/>
              </a:rPr>
              <a:t>ATG</a:t>
            </a:r>
            <a:r>
              <a:rPr lang="en-US" sz="1400" dirty="0">
                <a:latin typeface="Arial" charset="0"/>
              </a:rPr>
              <a:t>	CA</a:t>
            </a:r>
          </a:p>
          <a:p>
            <a:r>
              <a:rPr lang="en-US" sz="1400" dirty="0" smtClean="0">
                <a:solidFill>
                  <a:srgbClr val="292934"/>
                </a:solidFill>
                <a:latin typeface="Arial" charset="0"/>
              </a:rPr>
              <a:t>TCT</a:t>
            </a:r>
            <a:r>
              <a:rPr lang="en-US" sz="1400" dirty="0">
                <a:solidFill>
                  <a:srgbClr val="292934"/>
                </a:solidFill>
                <a:latin typeface="Arial" charset="0"/>
              </a:rPr>
              <a:t>	</a:t>
            </a:r>
            <a:r>
              <a:rPr lang="en-US" sz="1400" dirty="0" smtClean="0">
                <a:solidFill>
                  <a:srgbClr val="292934"/>
                </a:solidFill>
                <a:latin typeface="Arial" charset="0"/>
              </a:rPr>
              <a:t>GA</a:t>
            </a:r>
          </a:p>
          <a:p>
            <a:endParaRPr lang="en-US" sz="1400" dirty="0">
              <a:solidFill>
                <a:srgbClr val="292934"/>
              </a:solidFill>
              <a:latin typeface="Arial" charset="0"/>
            </a:endParaRPr>
          </a:p>
          <a:p>
            <a:r>
              <a:rPr lang="en-US" sz="1400" dirty="0" smtClean="0">
                <a:latin typeface="Arial" charset="0"/>
              </a:rPr>
              <a:t>CCG</a:t>
            </a:r>
            <a:r>
              <a:rPr lang="en-US" sz="1400" dirty="0">
                <a:latin typeface="Arial" charset="0"/>
              </a:rPr>
              <a:t>	FA</a:t>
            </a:r>
          </a:p>
          <a:p>
            <a:r>
              <a:rPr lang="en-US" sz="1400" dirty="0" smtClean="0">
                <a:latin typeface="Arial" charset="0"/>
              </a:rPr>
              <a:t>CTG</a:t>
            </a:r>
            <a:r>
              <a:rPr lang="en-US" sz="1400" dirty="0">
                <a:latin typeface="Arial" charset="0"/>
              </a:rPr>
              <a:t>	AT</a:t>
            </a:r>
          </a:p>
          <a:p>
            <a:r>
              <a:rPr lang="en-US" sz="1400" dirty="0" smtClean="0">
                <a:latin typeface="Arial" charset="0"/>
              </a:rPr>
              <a:t>TGC</a:t>
            </a:r>
            <a:r>
              <a:rPr lang="en-US" sz="1400" dirty="0">
                <a:latin typeface="Arial" charset="0"/>
              </a:rPr>
              <a:t>	FA</a:t>
            </a:r>
          </a:p>
          <a:p>
            <a:endParaRPr lang="en-US" sz="1400" dirty="0"/>
          </a:p>
        </p:txBody>
      </p:sp>
      <p:sp>
        <p:nvSpPr>
          <p:cNvPr id="10" name="TextBox 9"/>
          <p:cNvSpPr txBox="1"/>
          <p:nvPr/>
        </p:nvSpPr>
        <p:spPr>
          <a:xfrm>
            <a:off x="2875862" y="2901337"/>
            <a:ext cx="4233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solidFill>
                  <a:schemeClr val="tx1"/>
                </a:solidFill>
              </a:rPr>
              <a:t>P</a:t>
            </a:r>
            <a:r>
              <a:rPr lang="en-US" baseline="-25000" dirty="0" smtClean="0">
                <a:solidFill>
                  <a:schemeClr val="tx1"/>
                </a:solidFill>
              </a:rPr>
              <a:t>0</a:t>
            </a:r>
            <a:endParaRPr lang="en-US" dirty="0">
              <a:solidFill>
                <a:schemeClr val="tx1"/>
              </a:solidFill>
            </a:endParaRPr>
          </a:p>
        </p:txBody>
      </p:sp>
      <p:sp>
        <p:nvSpPr>
          <p:cNvPr id="11" name="TextBox 10"/>
          <p:cNvSpPr txBox="1"/>
          <p:nvPr/>
        </p:nvSpPr>
        <p:spPr>
          <a:xfrm>
            <a:off x="2875862" y="3654724"/>
            <a:ext cx="4233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solidFill>
                  <a:schemeClr val="tx1"/>
                </a:solidFill>
              </a:rPr>
              <a:t>P</a:t>
            </a:r>
            <a:r>
              <a:rPr lang="en-US" baseline="-25000" dirty="0">
                <a:solidFill>
                  <a:schemeClr val="tx1"/>
                </a:solidFill>
              </a:rPr>
              <a:t>1</a:t>
            </a:r>
            <a:endParaRPr lang="en-US" dirty="0">
              <a:solidFill>
                <a:schemeClr val="tx1"/>
              </a:solidFill>
            </a:endParaRPr>
          </a:p>
        </p:txBody>
      </p:sp>
      <p:sp>
        <p:nvSpPr>
          <p:cNvPr id="13" name="TextBox 12"/>
          <p:cNvSpPr txBox="1"/>
          <p:nvPr/>
        </p:nvSpPr>
        <p:spPr>
          <a:xfrm>
            <a:off x="2875862" y="4979915"/>
            <a:ext cx="4233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err="1" smtClean="0">
                <a:solidFill>
                  <a:schemeClr val="tx1"/>
                </a:solidFill>
              </a:rPr>
              <a:t>P</a:t>
            </a:r>
            <a:r>
              <a:rPr lang="en-US" baseline="-25000" dirty="0" err="1">
                <a:solidFill>
                  <a:schemeClr val="tx1"/>
                </a:solidFill>
              </a:rPr>
              <a:t>n</a:t>
            </a:r>
            <a:endParaRPr lang="en-US" dirty="0">
              <a:solidFill>
                <a:schemeClr val="tx1"/>
              </a:solidFill>
            </a:endParaRPr>
          </a:p>
        </p:txBody>
      </p:sp>
      <p:sp>
        <p:nvSpPr>
          <p:cNvPr id="8" name="TextBox 7"/>
          <p:cNvSpPr txBox="1"/>
          <p:nvPr/>
        </p:nvSpPr>
        <p:spPr>
          <a:xfrm>
            <a:off x="68101" y="1825956"/>
            <a:ext cx="2034299" cy="923330"/>
          </a:xfrm>
          <a:prstGeom prst="rect">
            <a:avLst/>
          </a:prstGeom>
          <a:noFill/>
        </p:spPr>
        <p:txBody>
          <a:bodyPr wrap="square" rtlCol="0">
            <a:spAutoFit/>
          </a:bodyPr>
          <a:lstStyle/>
          <a:p>
            <a:pPr algn="ctr"/>
            <a:r>
              <a:rPr lang="en-US" b="1" dirty="0" smtClean="0"/>
              <a:t>Input</a:t>
            </a:r>
            <a:r>
              <a:rPr lang="en-US" dirty="0" smtClean="0"/>
              <a:t>: k-</a:t>
            </a:r>
            <a:r>
              <a:rPr lang="en-US" dirty="0" err="1" smtClean="0"/>
              <a:t>mers</a:t>
            </a:r>
            <a:r>
              <a:rPr lang="en-US" dirty="0" smtClean="0"/>
              <a:t> and their high quality extensions</a:t>
            </a:r>
            <a:endParaRPr lang="en-US" dirty="0"/>
          </a:p>
        </p:txBody>
      </p:sp>
      <p:sp>
        <p:nvSpPr>
          <p:cNvPr id="34" name="TextBox 33"/>
          <p:cNvSpPr txBox="1"/>
          <p:nvPr/>
        </p:nvSpPr>
        <p:spPr>
          <a:xfrm>
            <a:off x="2092958" y="1908603"/>
            <a:ext cx="1611164" cy="646331"/>
          </a:xfrm>
          <a:prstGeom prst="rect">
            <a:avLst/>
          </a:prstGeom>
          <a:noFill/>
        </p:spPr>
        <p:txBody>
          <a:bodyPr wrap="square" rtlCol="0">
            <a:spAutoFit/>
          </a:bodyPr>
          <a:lstStyle/>
          <a:p>
            <a:r>
              <a:rPr lang="en-US" dirty="0" smtClean="0"/>
              <a:t>Read k-</a:t>
            </a:r>
            <a:r>
              <a:rPr lang="en-US" dirty="0" err="1" smtClean="0"/>
              <a:t>mers</a:t>
            </a:r>
            <a:r>
              <a:rPr lang="en-US" dirty="0" smtClean="0"/>
              <a:t> &amp; extensions</a:t>
            </a:r>
            <a:endParaRPr lang="en-US" dirty="0"/>
          </a:p>
        </p:txBody>
      </p:sp>
      <p:sp>
        <p:nvSpPr>
          <p:cNvPr id="65" name="TextBox 64"/>
          <p:cNvSpPr txBox="1"/>
          <p:nvPr/>
        </p:nvSpPr>
        <p:spPr>
          <a:xfrm>
            <a:off x="6372607" y="1817034"/>
            <a:ext cx="1352386" cy="646331"/>
          </a:xfrm>
          <a:prstGeom prst="rect">
            <a:avLst/>
          </a:prstGeom>
          <a:noFill/>
        </p:spPr>
        <p:txBody>
          <a:bodyPr wrap="square" rtlCol="0">
            <a:spAutoFit/>
          </a:bodyPr>
          <a:lstStyle/>
          <a:p>
            <a:r>
              <a:rPr lang="en-US" dirty="0" smtClean="0"/>
              <a:t>Distributed</a:t>
            </a:r>
          </a:p>
          <a:p>
            <a:r>
              <a:rPr lang="en-US" dirty="0" smtClean="0"/>
              <a:t>Hash table</a:t>
            </a:r>
            <a:endParaRPr lang="en-US" dirty="0"/>
          </a:p>
        </p:txBody>
      </p:sp>
      <p:cxnSp>
        <p:nvCxnSpPr>
          <p:cNvPr id="66" name="Straight Arrow Connector 65"/>
          <p:cNvCxnSpPr>
            <a:stCxn id="10" idx="3"/>
          </p:cNvCxnSpPr>
          <p:nvPr/>
        </p:nvCxnSpPr>
        <p:spPr>
          <a:xfrm>
            <a:off x="3299218" y="3086003"/>
            <a:ext cx="1883594" cy="1846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a:stCxn id="11" idx="3"/>
          </p:cNvCxnSpPr>
          <p:nvPr/>
        </p:nvCxnSpPr>
        <p:spPr>
          <a:xfrm flipV="1">
            <a:off x="3299218" y="3748085"/>
            <a:ext cx="1883594" cy="913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stCxn id="10" idx="3"/>
          </p:cNvCxnSpPr>
          <p:nvPr/>
        </p:nvCxnSpPr>
        <p:spPr>
          <a:xfrm flipV="1">
            <a:off x="3299218" y="2988507"/>
            <a:ext cx="1883594" cy="9749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stCxn id="11" idx="3"/>
          </p:cNvCxnSpPr>
          <p:nvPr/>
        </p:nvCxnSpPr>
        <p:spPr>
          <a:xfrm>
            <a:off x="3299218" y="3839390"/>
            <a:ext cx="1883594" cy="70563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3299218" y="3839388"/>
            <a:ext cx="1883594" cy="45659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a:stCxn id="13" idx="3"/>
          </p:cNvCxnSpPr>
          <p:nvPr/>
        </p:nvCxnSpPr>
        <p:spPr>
          <a:xfrm>
            <a:off x="3299218" y="5164581"/>
            <a:ext cx="1883594" cy="1846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3728040" y="1899162"/>
            <a:ext cx="1611164" cy="646331"/>
          </a:xfrm>
          <a:prstGeom prst="rect">
            <a:avLst/>
          </a:prstGeom>
          <a:noFill/>
        </p:spPr>
        <p:txBody>
          <a:bodyPr wrap="square" rtlCol="0">
            <a:spAutoFit/>
          </a:bodyPr>
          <a:lstStyle/>
          <a:p>
            <a:r>
              <a:rPr lang="en-US" dirty="0" smtClean="0"/>
              <a:t>Store k-</a:t>
            </a:r>
            <a:r>
              <a:rPr lang="en-US" dirty="0" err="1" smtClean="0"/>
              <a:t>mers</a:t>
            </a:r>
            <a:r>
              <a:rPr lang="en-US" dirty="0" smtClean="0"/>
              <a:t> &amp; extensions</a:t>
            </a:r>
            <a:endParaRPr lang="en-US" dirty="0"/>
          </a:p>
        </p:txBody>
      </p:sp>
      <p:cxnSp>
        <p:nvCxnSpPr>
          <p:cNvPr id="48" name="Straight Connector 47"/>
          <p:cNvCxnSpPr/>
          <p:nvPr/>
        </p:nvCxnSpPr>
        <p:spPr>
          <a:xfrm>
            <a:off x="281919" y="3504412"/>
            <a:ext cx="2024853" cy="0"/>
          </a:xfrm>
          <a:prstGeom prst="line">
            <a:avLst/>
          </a:prstGeom>
          <a:ln w="64516">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rot="5400000">
            <a:off x="2907796" y="4314817"/>
            <a:ext cx="413511" cy="369332"/>
          </a:xfrm>
          <a:prstGeom prst="rect">
            <a:avLst/>
          </a:prstGeom>
          <a:noFill/>
        </p:spPr>
        <p:txBody>
          <a:bodyPr wrap="square" rtlCol="0">
            <a:spAutoFit/>
          </a:bodyPr>
          <a:lstStyle/>
          <a:p>
            <a:r>
              <a:rPr lang="en-US" b="1" dirty="0" smtClean="0"/>
              <a:t>…</a:t>
            </a:r>
            <a:endParaRPr lang="en-US" b="1" dirty="0"/>
          </a:p>
        </p:txBody>
      </p:sp>
      <p:cxnSp>
        <p:nvCxnSpPr>
          <p:cNvPr id="51" name="Straight Arrow Connector 50"/>
          <p:cNvCxnSpPr/>
          <p:nvPr/>
        </p:nvCxnSpPr>
        <p:spPr>
          <a:xfrm>
            <a:off x="1643641" y="3086003"/>
            <a:ext cx="123222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a:endCxn id="11" idx="1"/>
          </p:cNvCxnSpPr>
          <p:nvPr/>
        </p:nvCxnSpPr>
        <p:spPr>
          <a:xfrm>
            <a:off x="1751794" y="3839388"/>
            <a:ext cx="1124068" cy="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a:endCxn id="13" idx="1"/>
          </p:cNvCxnSpPr>
          <p:nvPr/>
        </p:nvCxnSpPr>
        <p:spPr>
          <a:xfrm flipV="1">
            <a:off x="1644300" y="5164581"/>
            <a:ext cx="1231562" cy="1846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272473" y="4301974"/>
            <a:ext cx="2024853" cy="0"/>
          </a:xfrm>
          <a:prstGeom prst="line">
            <a:avLst/>
          </a:prstGeom>
          <a:ln w="64516">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272473" y="4992861"/>
            <a:ext cx="2024853" cy="0"/>
          </a:xfrm>
          <a:prstGeom prst="line">
            <a:avLst/>
          </a:prstGeom>
          <a:ln w="64516">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22" name="Picture 21" descr="ht.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2812" y="2206682"/>
            <a:ext cx="3961188" cy="3878854"/>
          </a:xfrm>
          <a:prstGeom prst="rect">
            <a:avLst/>
          </a:prstGeom>
        </p:spPr>
      </p:pic>
      <p:cxnSp>
        <p:nvCxnSpPr>
          <p:cNvPr id="69" name="Straight Arrow Connector 68"/>
          <p:cNvCxnSpPr>
            <a:stCxn id="13" idx="3"/>
          </p:cNvCxnSpPr>
          <p:nvPr/>
        </p:nvCxnSpPr>
        <p:spPr>
          <a:xfrm>
            <a:off x="3299218" y="5164581"/>
            <a:ext cx="1883594" cy="73771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V="1">
            <a:off x="3299218" y="4295978"/>
            <a:ext cx="1883594" cy="963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a:off x="3299218" y="4392344"/>
            <a:ext cx="1883594" cy="58757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9" name="TextBox 3"/>
          <p:cNvSpPr txBox="1"/>
          <p:nvPr/>
        </p:nvSpPr>
        <p:spPr>
          <a:xfrm rot="17707479">
            <a:off x="2478826" y="3645280"/>
            <a:ext cx="3738969" cy="646331"/>
          </a:xfrm>
          <a:prstGeom prst="rect">
            <a:avLst/>
          </a:prstGeom>
          <a:noFill/>
        </p:spPr>
        <p:txBody>
          <a:bodyPr wrap="square" rtlCol="0">
            <a:spAutoFit/>
          </a:bodyPr>
          <a:lstStyle/>
          <a:p>
            <a:r>
              <a:rPr lang="en-US" b="1" dirty="0" smtClean="0">
                <a:solidFill>
                  <a:srgbClr val="FF0000"/>
                </a:solidFill>
              </a:rPr>
              <a:t>Fine-grained communication &amp; fine-grained locking required</a:t>
            </a:r>
            <a:endParaRPr lang="en-US" b="1" dirty="0">
              <a:solidFill>
                <a:srgbClr val="FF0000"/>
              </a:solidFill>
            </a:endParaRPr>
          </a:p>
        </p:txBody>
      </p:sp>
      <p:sp>
        <p:nvSpPr>
          <p:cNvPr id="6" name="Title 5"/>
          <p:cNvSpPr>
            <a:spLocks noGrp="1"/>
          </p:cNvSpPr>
          <p:nvPr>
            <p:ph type="title"/>
          </p:nvPr>
        </p:nvSpPr>
        <p:spPr>
          <a:xfrm>
            <a:off x="360341" y="223333"/>
            <a:ext cx="8326500" cy="658200"/>
          </a:xfrm>
        </p:spPr>
        <p:txBody>
          <a:bodyPr>
            <a:normAutofit fontScale="90000"/>
          </a:bodyPr>
          <a:lstStyle/>
          <a:p>
            <a:r>
              <a:rPr lang="en-US" dirty="0" smtClean="0"/>
              <a:t>Graph algorithms (hash tables) in genome </a:t>
            </a:r>
            <a:r>
              <a:rPr lang="en-US" dirty="0"/>
              <a:t>a</a:t>
            </a:r>
            <a:r>
              <a:rPr lang="en-US" dirty="0" smtClean="0"/>
              <a:t>ssembly</a:t>
            </a:r>
            <a:endParaRPr lang="en-US" dirty="0"/>
          </a:p>
        </p:txBody>
      </p:sp>
      <p:sp>
        <p:nvSpPr>
          <p:cNvPr id="3" name="Slide Number Placeholder 2"/>
          <p:cNvSpPr>
            <a:spLocks noGrp="1"/>
          </p:cNvSpPr>
          <p:nvPr>
            <p:ph type="sldNum" idx="4294967295"/>
          </p:nvPr>
        </p:nvSpPr>
        <p:spPr>
          <a:xfrm>
            <a:off x="4116655" y="6368807"/>
            <a:ext cx="925800" cy="365100"/>
          </a:xfrm>
          <a:prstGeom prst="rect">
            <a:avLst/>
          </a:prstGeom>
        </p:spPr>
        <p:txBody>
          <a:bodyPr/>
          <a:lstStyle/>
          <a:p>
            <a:fld id="{0CFEC368-1D7A-4F81-ABF6-AE0E36BAF64C}" type="slidenum">
              <a:rPr lang="en-US" smtClean="0"/>
              <a:pPr/>
              <a:t>65</a:t>
            </a:fld>
            <a:endParaRPr lang="en-US"/>
          </a:p>
        </p:txBody>
      </p:sp>
      <p:sp>
        <p:nvSpPr>
          <p:cNvPr id="9" name="TextBox 8"/>
          <p:cNvSpPr txBox="1"/>
          <p:nvPr/>
        </p:nvSpPr>
        <p:spPr>
          <a:xfrm>
            <a:off x="153922" y="1009200"/>
            <a:ext cx="8788406" cy="707886"/>
          </a:xfrm>
          <a:prstGeom prst="rect">
            <a:avLst/>
          </a:prstGeom>
          <a:noFill/>
        </p:spPr>
        <p:txBody>
          <a:bodyPr wrap="square" rtlCol="0">
            <a:spAutoFit/>
          </a:bodyPr>
          <a:lstStyle/>
          <a:p>
            <a:r>
              <a:rPr lang="en-US" sz="2000" dirty="0" smtClean="0">
                <a:latin typeface="Helvetica Neue Bold Condensed"/>
                <a:cs typeface="Helvetica Neue Bold Condensed"/>
              </a:rPr>
              <a:t>Graph construction, traversal, and all later stages are written in UPC to take advantage of its global address space</a:t>
            </a:r>
            <a:endParaRPr lang="en-US" sz="2000" dirty="0">
              <a:latin typeface="Helvetica Neue Bold Condensed"/>
              <a:cs typeface="Helvetica Neue Bold Condensed"/>
            </a:endParaRPr>
          </a:p>
        </p:txBody>
      </p:sp>
    </p:spTree>
    <p:extLst>
      <p:ext uri="{BB962C8B-B14F-4D97-AF65-F5344CB8AC3E}">
        <p14:creationId xmlns:p14="http://schemas.microsoft.com/office/powerpoint/2010/main" val="15663470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Lessons learned and open problem</a:t>
            </a:r>
            <a:endParaRPr lang="en-US" dirty="0"/>
          </a:p>
        </p:txBody>
      </p:sp>
      <p:sp>
        <p:nvSpPr>
          <p:cNvPr id="6" name="Content Placeholder 5"/>
          <p:cNvSpPr>
            <a:spLocks noGrp="1"/>
          </p:cNvSpPr>
          <p:nvPr>
            <p:ph idx="1"/>
          </p:nvPr>
        </p:nvSpPr>
        <p:spPr/>
        <p:txBody>
          <a:bodyPr/>
          <a:lstStyle/>
          <a:p>
            <a:r>
              <a:rPr lang="en-US" dirty="0" smtClean="0"/>
              <a:t>Asynchronous one-sided communication model changes algorithmic intuition</a:t>
            </a:r>
          </a:p>
          <a:p>
            <a:r>
              <a:rPr lang="en-US" dirty="0" smtClean="0"/>
              <a:t>Machines still require aggregation, even if it’s asynchronous</a:t>
            </a:r>
          </a:p>
          <a:p>
            <a:r>
              <a:rPr lang="en-US" dirty="0" smtClean="0"/>
              <a:t>Understanding side-effects of usage is key</a:t>
            </a:r>
          </a:p>
          <a:p>
            <a:pPr lvl="1"/>
            <a:r>
              <a:rPr lang="en-US" dirty="0" smtClean="0"/>
              <a:t>Insert-only phase, lookup-only phase, marking elements but not changing table, etc.</a:t>
            </a:r>
          </a:p>
          <a:p>
            <a:pPr lvl="1"/>
            <a:r>
              <a:rPr lang="en-US" dirty="0" smtClean="0"/>
              <a:t>Caching of hash table depends on the statics (useful in some phases, not others)</a:t>
            </a:r>
          </a:p>
          <a:p>
            <a:r>
              <a:rPr lang="en-US" dirty="0" smtClean="0"/>
              <a:t>This model should not be built for each application</a:t>
            </a:r>
            <a:endParaRPr lang="en-US" dirty="0"/>
          </a:p>
        </p:txBody>
      </p:sp>
      <p:sp>
        <p:nvSpPr>
          <p:cNvPr id="3" name="Slide Number Placeholder 2"/>
          <p:cNvSpPr>
            <a:spLocks noGrp="1"/>
          </p:cNvSpPr>
          <p:nvPr>
            <p:ph type="sldNum" sz="quarter" idx="10"/>
          </p:nvPr>
        </p:nvSpPr>
        <p:spPr/>
        <p:txBody>
          <a:bodyPr/>
          <a:lstStyle/>
          <a:p>
            <a:r>
              <a:rPr lang="en-US" smtClean="0"/>
              <a:t>- </a:t>
            </a:r>
            <a:fld id="{D174BAF6-F8F2-EF4F-936C-8DF63288C82F}" type="slidenum">
              <a:rPr lang="en-US" smtClean="0"/>
              <a:pPr/>
              <a:t>66</a:t>
            </a:fld>
            <a:r>
              <a:rPr lang="en-US" smtClean="0"/>
              <a:t> -</a:t>
            </a:r>
            <a:endParaRPr lang="en-US" dirty="0"/>
          </a:p>
        </p:txBody>
      </p:sp>
      <p:sp>
        <p:nvSpPr>
          <p:cNvPr id="4" name="Footer Placeholder 3"/>
          <p:cNvSpPr>
            <a:spLocks noGrp="1"/>
          </p:cNvSpPr>
          <p:nvPr>
            <p:ph type="ftr" sz="quarter" idx="11"/>
          </p:nvPr>
        </p:nvSpPr>
        <p:spPr/>
        <p:txBody>
          <a:bodyPr/>
          <a:lstStyle/>
          <a:p>
            <a:r>
              <a:rPr lang="en-US" smtClean="0"/>
              <a:t>Exascale Science</a:t>
            </a:r>
            <a:endParaRPr lang="en-US" dirty="0"/>
          </a:p>
        </p:txBody>
      </p:sp>
    </p:spTree>
    <p:extLst>
      <p:ext uri="{BB962C8B-B14F-4D97-AF65-F5344CB8AC3E}">
        <p14:creationId xmlns:p14="http://schemas.microsoft.com/office/powerpoint/2010/main" val="4096327317"/>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8300" y="1134652"/>
            <a:ext cx="8686800" cy="5061661"/>
          </a:xfrm>
        </p:spPr>
        <p:txBody>
          <a:bodyPr>
            <a:normAutofit/>
          </a:bodyPr>
          <a:lstStyle/>
          <a:p>
            <a:r>
              <a:rPr lang="en-US" dirty="0" smtClean="0"/>
              <a:t>Exascale computing will deliver science breakthroughs</a:t>
            </a:r>
          </a:p>
          <a:p>
            <a:pPr lvl="1"/>
            <a:r>
              <a:rPr lang="en-US" dirty="0" smtClean="0"/>
              <a:t>In simulation and data analytics</a:t>
            </a:r>
          </a:p>
          <a:p>
            <a:pPr lvl="1"/>
            <a:r>
              <a:rPr lang="en-US" b="1" dirty="0" smtClean="0">
                <a:solidFill>
                  <a:srgbClr val="800000"/>
                </a:solidFill>
              </a:rPr>
              <a:t>But requires advances </a:t>
            </a:r>
            <a:r>
              <a:rPr lang="en-US" b="1" dirty="0" smtClean="0">
                <a:solidFill>
                  <a:srgbClr val="800000"/>
                </a:solidFill>
              </a:rPr>
              <a:t>in models, algorithms, languages, compilers and runtime systems</a:t>
            </a:r>
            <a:endParaRPr lang="en-US" b="1" dirty="0" smtClean="0">
              <a:solidFill>
                <a:srgbClr val="800000"/>
              </a:solidFill>
            </a:endParaRPr>
          </a:p>
          <a:p>
            <a:r>
              <a:rPr lang="en-US" dirty="0" smtClean="0"/>
              <a:t>Languages must be matched to user needs</a:t>
            </a:r>
            <a:endParaRPr lang="en-US" dirty="0" smtClean="0"/>
          </a:p>
          <a:p>
            <a:pPr lvl="1"/>
            <a:r>
              <a:rPr lang="en-US" dirty="0" smtClean="0"/>
              <a:t>Domain specific languages and application level libraries</a:t>
            </a:r>
            <a:endParaRPr lang="en-US" dirty="0" smtClean="0"/>
          </a:p>
          <a:p>
            <a:r>
              <a:rPr lang="en-US" dirty="0" smtClean="0"/>
              <a:t>Compiler techniques are key to performance</a:t>
            </a:r>
          </a:p>
          <a:p>
            <a:pPr lvl="1"/>
            <a:r>
              <a:rPr lang="en-US" dirty="0" smtClean="0"/>
              <a:t>Novel delivery mechanisms (runtimes, DLS, libraries,</a:t>
            </a:r>
            <a:r>
              <a:rPr lang="is-IS" dirty="0" smtClean="0"/>
              <a:t>…)</a:t>
            </a:r>
            <a:endParaRPr lang="en-US" dirty="0" smtClean="0"/>
          </a:p>
          <a:p>
            <a:r>
              <a:rPr lang="en-US" dirty="0" smtClean="0"/>
              <a:t>Runtime systems</a:t>
            </a:r>
          </a:p>
          <a:p>
            <a:pPr lvl="1"/>
            <a:r>
              <a:rPr lang="en-US" dirty="0" smtClean="0"/>
              <a:t>Lightweight communication still matters, but better synchronization models are needed</a:t>
            </a:r>
            <a:endParaRPr lang="en-US" dirty="0" smtClean="0"/>
          </a:p>
          <a:p>
            <a:endParaRPr lang="en-US" dirty="0" smtClean="0"/>
          </a:p>
          <a:p>
            <a:pPr lvl="1"/>
            <a:endParaRPr lang="en-US" dirty="0" smtClean="0"/>
          </a:p>
          <a:p>
            <a:pPr lvl="1"/>
            <a:endParaRPr lang="en-US" dirty="0" smtClean="0"/>
          </a:p>
          <a:p>
            <a:pPr lvl="1"/>
            <a:endParaRPr lang="en-US" dirty="0"/>
          </a:p>
        </p:txBody>
      </p:sp>
      <p:sp>
        <p:nvSpPr>
          <p:cNvPr id="3" name="Title 2"/>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11"/>
          </p:nvPr>
        </p:nvSpPr>
        <p:spPr/>
        <p:txBody>
          <a:bodyPr/>
          <a:lstStyle/>
          <a:p>
            <a:fld id="{8F7F0FD8-C4D8-4FC8-ACE5-C8022F3C3BAB}" type="slidenum">
              <a:rPr lang="en-US" smtClean="0"/>
              <a:pPr/>
              <a:t>67</a:t>
            </a:fld>
            <a:endParaRPr lang="en-US" dirty="0"/>
          </a:p>
        </p:txBody>
      </p:sp>
      <p:sp>
        <p:nvSpPr>
          <p:cNvPr id="5" name="Footer Placeholder 4"/>
          <p:cNvSpPr>
            <a:spLocks noGrp="1"/>
          </p:cNvSpPr>
          <p:nvPr>
            <p:ph type="ftr" sz="quarter" idx="4294967295"/>
          </p:nvPr>
        </p:nvSpPr>
        <p:spPr>
          <a:xfrm>
            <a:off x="3124200" y="6357064"/>
            <a:ext cx="4987925" cy="365125"/>
          </a:xfrm>
          <a:prstGeom prst="rect">
            <a:avLst/>
          </a:prstGeom>
        </p:spPr>
        <p:txBody>
          <a:bodyPr/>
          <a:lstStyle/>
          <a:p>
            <a:r>
              <a:rPr lang="en-US" dirty="0" smtClean="0"/>
              <a:t>Exascale Science     </a:t>
            </a:r>
            <a:endParaRPr lang="en-US" dirty="0"/>
          </a:p>
        </p:txBody>
      </p:sp>
    </p:spTree>
    <p:extLst>
      <p:ext uri="{BB962C8B-B14F-4D97-AF65-F5344CB8AC3E}">
        <p14:creationId xmlns:p14="http://schemas.microsoft.com/office/powerpoint/2010/main" val="283760338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NERSC Palette">
      <a:dk1>
        <a:sysClr val="windowText" lastClr="000000"/>
      </a:dk1>
      <a:lt1>
        <a:sysClr val="window" lastClr="FFFFFF"/>
      </a:lt1>
      <a:dk2>
        <a:srgbClr val="194963"/>
      </a:dk2>
      <a:lt2>
        <a:srgbClr val="FEE8B4"/>
      </a:lt2>
      <a:accent1>
        <a:srgbClr val="194963"/>
      </a:accent1>
      <a:accent2>
        <a:srgbClr val="FCD235"/>
      </a:accent2>
      <a:accent3>
        <a:srgbClr val="4FA556"/>
      </a:accent3>
      <a:accent4>
        <a:srgbClr val="8E2A20"/>
      </a:accent4>
      <a:accent5>
        <a:srgbClr val="679AC3"/>
      </a:accent5>
      <a:accent6>
        <a:srgbClr val="F68B4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DOESC template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fontScheme name="DOESC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66394</TotalTime>
  <Words>6474</Words>
  <Application>Microsoft Macintosh PowerPoint</Application>
  <PresentationFormat>On-screen Show (4:3)</PresentationFormat>
  <Paragraphs>957</Paragraphs>
  <Slides>67</Slides>
  <Notes>30</Notes>
  <HiddenSlides>14</HiddenSlides>
  <MMClips>1</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Theme</vt:lpstr>
      <vt:lpstr>PowerPoint Presentation</vt:lpstr>
      <vt:lpstr>NERSC Supercomputing for Science and Energy</vt:lpstr>
      <vt:lpstr>Breakthrough science conjecture</vt:lpstr>
      <vt:lpstr>Exascale Computing Project (US DOE ECP) to Impact Broad HPC landscape</vt:lpstr>
      <vt:lpstr>The Science Challenges at Exascale</vt:lpstr>
      <vt:lpstr>Data Growth is Outpacing Computing Growth</vt:lpstr>
      <vt:lpstr>Mathematics will provide Exasacle Science Capabilities</vt:lpstr>
      <vt:lpstr>Former cosmology breakthrough (Nobel prize)</vt:lpstr>
      <vt:lpstr>More accurate way to measure</vt:lpstr>
      <vt:lpstr>Recent cosmology breakthrough in observation</vt:lpstr>
      <vt:lpstr>PowerPoint Presentation</vt:lpstr>
      <vt:lpstr>PowerPoint Presentation</vt:lpstr>
      <vt:lpstr>Cosmology at the Exascale</vt:lpstr>
      <vt:lpstr>Astrophysics at the Exascale</vt:lpstr>
      <vt:lpstr>Subsurface Science at the Exascale</vt:lpstr>
      <vt:lpstr>Subsurface science requires modeling across scales</vt:lpstr>
      <vt:lpstr>Combining codes to deliver new science capability</vt:lpstr>
      <vt:lpstr>Accelerator Science at the Exascale</vt:lpstr>
      <vt:lpstr>Cancer Analytics at the Exascale</vt:lpstr>
      <vt:lpstr>Cancer Analytics at the Exascale</vt:lpstr>
      <vt:lpstr>Deep-Learning at Scale on HPC systems</vt:lpstr>
      <vt:lpstr>Genome Science at the Exascale</vt:lpstr>
      <vt:lpstr>Environment: orders of magnitude harder than humans</vt:lpstr>
      <vt:lpstr>Multi-Node Strong Scaling</vt:lpstr>
      <vt:lpstr>Exascale Science in analytics from embedded sensors</vt:lpstr>
      <vt:lpstr>Whole-Mantle Seismic Model Using</vt:lpstr>
      <vt:lpstr>Data Fusion for Observation with Simulation</vt:lpstr>
      <vt:lpstr>Computer Science breakthroughs at the Exascale</vt:lpstr>
      <vt:lpstr>End of Transistor Density Scaling</vt:lpstr>
      <vt:lpstr>Technology Scaling Trends The many ends of “Moore’s” Law</vt:lpstr>
      <vt:lpstr>Device alternatives require lower clock  more parallelism</vt:lpstr>
      <vt:lpstr>Specialization: End Game for Moore’s Law</vt:lpstr>
      <vt:lpstr>Breakthrough science conjecture</vt:lpstr>
      <vt:lpstr>Breakthrough science conjecture</vt:lpstr>
      <vt:lpstr>Why develop new languages?</vt:lpstr>
      <vt:lpstr>Real-Time MRI Challenge</vt:lpstr>
      <vt:lpstr>Matrix-free (loop optimization) vs. Matrix-full</vt:lpstr>
      <vt:lpstr>Python-Based Domain-Specific Language (EDSL)</vt:lpstr>
      <vt:lpstr>Breakthrough science conjecture</vt:lpstr>
      <vt:lpstr>Reports of our death have been greatly exaggerated</vt:lpstr>
      <vt:lpstr>Programming for diverse (specialized) architectures</vt:lpstr>
      <vt:lpstr>Libraries vs. DSLs (domain-specific languages)</vt:lpstr>
      <vt:lpstr>   DSLs popular outside scientific computing</vt:lpstr>
      <vt:lpstr>Approach: Small Compiler for Small Language</vt:lpstr>
      <vt:lpstr>Snowflake performance </vt:lpstr>
      <vt:lpstr>Breakthrough science conjecture</vt:lpstr>
      <vt:lpstr>Data Movement is Expensive</vt:lpstr>
      <vt:lpstr>Data Movement is Expensive</vt:lpstr>
      <vt:lpstr>Beyond Domain Decomposition 2.5D Matrix Multiply on BG/P, 16K nodes / 64K cores</vt:lpstr>
      <vt:lpstr>Deconstructing 2.5D Matrix Multiply Solomonick &amp; Demmel</vt:lpstr>
      <vt:lpstr>Using .5D ideas on N-body</vt:lpstr>
      <vt:lpstr>Communication Avoiding 2-way N-body  (using a “1.5D” decomposition)</vt:lpstr>
      <vt:lpstr>Less Communication..</vt:lpstr>
      <vt:lpstr>Strong Scaling</vt:lpstr>
      <vt:lpstr>Challenge: Symmetry &amp; Load Balance</vt:lpstr>
      <vt:lpstr>Communication-Avoiding 3-body</vt:lpstr>
      <vt:lpstr>3-Way N-Body Speedup</vt:lpstr>
      <vt:lpstr>Perfect Strong Scaling</vt:lpstr>
      <vt:lpstr>Sparse-Dense Matrix Multiply Too!</vt:lpstr>
      <vt:lpstr>100x Improvement</vt:lpstr>
      <vt:lpstr>Linear Algebra is important to Machine Learning too!</vt:lpstr>
      <vt:lpstr>Breakthrough science conjecture</vt:lpstr>
      <vt:lpstr>What we love about Partitioned Global Address Space Programming (PGAS)</vt:lpstr>
      <vt:lpstr>HipMer is all about the runtime and data structures</vt:lpstr>
      <vt:lpstr>Graph algorithms (hash tables) in genome assembly</vt:lpstr>
      <vt:lpstr>Lessons learned and open problem</vt:lpstr>
      <vt:lpstr>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Jeff Broughton</dc:creator>
  <cp:lastModifiedBy>Kathy Yelick</cp:lastModifiedBy>
  <cp:revision>660</cp:revision>
  <cp:lastPrinted>2012-06-09T14:57:01Z</cp:lastPrinted>
  <dcterms:created xsi:type="dcterms:W3CDTF">2012-06-02T14:29:20Z</dcterms:created>
  <dcterms:modified xsi:type="dcterms:W3CDTF">2017-10-11T18:45:21Z</dcterms:modified>
</cp:coreProperties>
</file>