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tif" ContentType="image/ti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0"/>
  </p:notesMasterIdLst>
  <p:handoutMasterIdLst>
    <p:handoutMasterId r:id="rId51"/>
  </p:handoutMasterIdLst>
  <p:sldIdLst>
    <p:sldId id="281" r:id="rId2"/>
    <p:sldId id="627" r:id="rId3"/>
    <p:sldId id="628" r:id="rId4"/>
    <p:sldId id="633" r:id="rId5"/>
    <p:sldId id="408" r:id="rId6"/>
    <p:sldId id="630" r:id="rId7"/>
    <p:sldId id="631" r:id="rId8"/>
    <p:sldId id="632" r:id="rId9"/>
    <p:sldId id="634" r:id="rId10"/>
    <p:sldId id="635" r:id="rId11"/>
    <p:sldId id="639" r:id="rId12"/>
    <p:sldId id="648" r:id="rId13"/>
    <p:sldId id="638" r:id="rId14"/>
    <p:sldId id="641" r:id="rId15"/>
    <p:sldId id="643" r:id="rId16"/>
    <p:sldId id="647" r:id="rId17"/>
    <p:sldId id="642" r:id="rId18"/>
    <p:sldId id="636" r:id="rId19"/>
    <p:sldId id="645" r:id="rId20"/>
    <p:sldId id="646" r:id="rId21"/>
    <p:sldId id="637" r:id="rId22"/>
    <p:sldId id="649" r:id="rId23"/>
    <p:sldId id="650" r:id="rId24"/>
    <p:sldId id="640" r:id="rId25"/>
    <p:sldId id="514" r:id="rId26"/>
    <p:sldId id="653" r:id="rId27"/>
    <p:sldId id="611" r:id="rId28"/>
    <p:sldId id="598" r:id="rId29"/>
    <p:sldId id="652" r:id="rId30"/>
    <p:sldId id="654" r:id="rId31"/>
    <p:sldId id="659" r:id="rId32"/>
    <p:sldId id="651" r:id="rId33"/>
    <p:sldId id="624" r:id="rId34"/>
    <p:sldId id="660" r:id="rId35"/>
    <p:sldId id="661" r:id="rId36"/>
    <p:sldId id="622" r:id="rId37"/>
    <p:sldId id="619" r:id="rId38"/>
    <p:sldId id="620" r:id="rId39"/>
    <p:sldId id="621" r:id="rId40"/>
    <p:sldId id="656" r:id="rId41"/>
    <p:sldId id="658" r:id="rId42"/>
    <p:sldId id="657" r:id="rId43"/>
    <p:sldId id="662" r:id="rId44"/>
    <p:sldId id="663" r:id="rId45"/>
    <p:sldId id="665" r:id="rId46"/>
    <p:sldId id="666" r:id="rId47"/>
    <p:sldId id="667" r:id="rId48"/>
    <p:sldId id="623"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EC2FF"/>
    <a:srgbClr val="FFFF9E"/>
    <a:srgbClr val="EA5704"/>
    <a:srgbClr val="00B500"/>
    <a:srgbClr val="008000"/>
    <a:srgbClr val="4FA556"/>
    <a:srgbClr val="82C387"/>
    <a:srgbClr val="82C376"/>
    <a:srgbClr val="229246"/>
    <a:srgbClr val="F896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216" autoAdjust="0"/>
  </p:normalViewPr>
  <p:slideViewPr>
    <p:cSldViewPr snapToGrid="0" snapToObjects="1" showGuides="1">
      <p:cViewPr varScale="1">
        <p:scale>
          <a:sx n="92" d="100"/>
          <a:sy n="92" d="100"/>
        </p:scale>
        <p:origin x="-888" y="-9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44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yelick:Kathy:research:arch_eval:DataGrowth.2013100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yelick:Library:Containers:com.apple.mail:Data:Library:Mail%20Downloads:UPCvMPI.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yelick:Library:Containers:com.apple.mail:Data:Library:Mail%20Downloads:UPCvMPI.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cygwin\home\yzheng\FromFilip\filip\proc_vs_pthr\pcpf_finegrai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yelick:Kathy:research:arch_eval:Results_summary_magella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590884109284997"/>
          <c:y val="0.0460176991150442"/>
          <c:w val="0.893931723299688"/>
          <c:h val="0.86425977283813"/>
        </c:manualLayout>
      </c:layout>
      <c:lineChart>
        <c:grouping val="standard"/>
        <c:varyColors val="0"/>
        <c:ser>
          <c:idx val="0"/>
          <c:order val="0"/>
          <c:tx>
            <c:strRef>
              <c:f>Sheet1!$A$8</c:f>
              <c:strCache>
                <c:ptCount val="1"/>
                <c:pt idx="0">
                  <c:v>Detector</c:v>
                </c:pt>
              </c:strCache>
            </c:strRef>
          </c:tx>
          <c:spPr>
            <a:ln>
              <a:solidFill>
                <a:srgbClr val="FF00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Sheet1!$B$8:$G$8</c:f>
              <c:numCache>
                <c:formatCode>General</c:formatCode>
                <c:ptCount val="6"/>
                <c:pt idx="0">
                  <c:v>1.0</c:v>
                </c:pt>
                <c:pt idx="1">
                  <c:v>1.73</c:v>
                </c:pt>
                <c:pt idx="2">
                  <c:v>2.9929</c:v>
                </c:pt>
                <c:pt idx="3">
                  <c:v>5.177716999999988</c:v>
                </c:pt>
                <c:pt idx="4">
                  <c:v>8.95745041</c:v>
                </c:pt>
                <c:pt idx="5">
                  <c:v>15.4963892093</c:v>
                </c:pt>
              </c:numCache>
            </c:numRef>
          </c:val>
          <c:smooth val="0"/>
        </c:ser>
        <c:ser>
          <c:idx val="1"/>
          <c:order val="1"/>
          <c:tx>
            <c:strRef>
              <c:f>Sheet1!$A$9</c:f>
              <c:strCache>
                <c:ptCount val="1"/>
                <c:pt idx="0">
                  <c:v>Sequencer</c:v>
                </c:pt>
              </c:strCache>
            </c:strRef>
          </c:tx>
          <c:spPr>
            <a:ln>
              <a:solidFill>
                <a:srgbClr val="FFFF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Sheet1!$B$9:$G$9</c:f>
              <c:numCache>
                <c:formatCode>General</c:formatCode>
                <c:ptCount val="6"/>
                <c:pt idx="0">
                  <c:v>1.0</c:v>
                </c:pt>
                <c:pt idx="1">
                  <c:v>3.0</c:v>
                </c:pt>
                <c:pt idx="2">
                  <c:v>3.9</c:v>
                </c:pt>
                <c:pt idx="3">
                  <c:v>5.07</c:v>
                </c:pt>
                <c:pt idx="4">
                  <c:v>6.591</c:v>
                </c:pt>
                <c:pt idx="5">
                  <c:v>8.568300000000001</c:v>
                </c:pt>
              </c:numCache>
            </c:numRef>
          </c:val>
          <c:smooth val="0"/>
        </c:ser>
        <c:ser>
          <c:idx val="2"/>
          <c:order val="2"/>
          <c:tx>
            <c:strRef>
              <c:f>Sheet1!$A$10</c:f>
              <c:strCache>
                <c:ptCount val="1"/>
                <c:pt idx="0">
                  <c:v>Processor</c:v>
                </c:pt>
              </c:strCache>
            </c:strRef>
          </c:tx>
          <c:spPr>
            <a:ln>
              <a:solidFill>
                <a:srgbClr val="00B500"/>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Sheet1!$B$10:$G$10</c:f>
              <c:numCache>
                <c:formatCode>General</c:formatCode>
                <c:ptCount val="6"/>
                <c:pt idx="0">
                  <c:v>1.0</c:v>
                </c:pt>
                <c:pt idx="1">
                  <c:v>1.365</c:v>
                </c:pt>
                <c:pt idx="2">
                  <c:v>1.863225</c:v>
                </c:pt>
                <c:pt idx="3">
                  <c:v>2.543302125</c:v>
                </c:pt>
                <c:pt idx="4">
                  <c:v>3.471607400624999</c:v>
                </c:pt>
                <c:pt idx="5">
                  <c:v>4.73874410185313</c:v>
                </c:pt>
              </c:numCache>
            </c:numRef>
          </c:val>
          <c:smooth val="0"/>
        </c:ser>
        <c:ser>
          <c:idx val="3"/>
          <c:order val="3"/>
          <c:tx>
            <c:strRef>
              <c:f>Sheet1!$A$11</c:f>
              <c:strCache>
                <c:ptCount val="1"/>
                <c:pt idx="0">
                  <c:v>Memory</c:v>
                </c:pt>
              </c:strCache>
            </c:strRef>
          </c:tx>
          <c:spPr>
            <a:ln>
              <a:solidFill>
                <a:srgbClr val="3366FF"/>
              </a:solidFill>
            </a:ln>
          </c:spPr>
          <c:marker>
            <c:symbol val="none"/>
          </c:marker>
          <c:cat>
            <c:numRef>
              <c:f>Sheet1!$B$7:$G$7</c:f>
              <c:numCache>
                <c:formatCode>General</c:formatCode>
                <c:ptCount val="6"/>
                <c:pt idx="0">
                  <c:v>2010.0</c:v>
                </c:pt>
                <c:pt idx="1">
                  <c:v>2011.0</c:v>
                </c:pt>
                <c:pt idx="2">
                  <c:v>2012.0</c:v>
                </c:pt>
                <c:pt idx="3">
                  <c:v>2013.0</c:v>
                </c:pt>
                <c:pt idx="4">
                  <c:v>2014.0</c:v>
                </c:pt>
                <c:pt idx="5">
                  <c:v>2015.0</c:v>
                </c:pt>
              </c:numCache>
            </c:numRef>
          </c:cat>
          <c:val>
            <c:numRef>
              <c:f>Sheet1!$B$11:$G$11</c:f>
              <c:numCache>
                <c:formatCode>General</c:formatCode>
                <c:ptCount val="6"/>
                <c:pt idx="0">
                  <c:v>1.0</c:v>
                </c:pt>
                <c:pt idx="1">
                  <c:v>1.2</c:v>
                </c:pt>
                <c:pt idx="2">
                  <c:v>1.44</c:v>
                </c:pt>
                <c:pt idx="3">
                  <c:v>1.728</c:v>
                </c:pt>
                <c:pt idx="4">
                  <c:v>2.0736</c:v>
                </c:pt>
                <c:pt idx="5">
                  <c:v>2.48832</c:v>
                </c:pt>
              </c:numCache>
            </c:numRef>
          </c:val>
          <c:smooth val="0"/>
        </c:ser>
        <c:dLbls>
          <c:showLegendKey val="0"/>
          <c:showVal val="0"/>
          <c:showCatName val="0"/>
          <c:showSerName val="0"/>
          <c:showPercent val="0"/>
          <c:showBubbleSize val="0"/>
        </c:dLbls>
        <c:marker val="1"/>
        <c:smooth val="0"/>
        <c:axId val="-2110893848"/>
        <c:axId val="-2110890728"/>
      </c:lineChart>
      <c:catAx>
        <c:axId val="-2110893848"/>
        <c:scaling>
          <c:orientation val="minMax"/>
        </c:scaling>
        <c:delete val="0"/>
        <c:axPos val="b"/>
        <c:numFmt formatCode="General" sourceLinked="1"/>
        <c:majorTickMark val="out"/>
        <c:minorTickMark val="none"/>
        <c:tickLblPos val="nextTo"/>
        <c:txPr>
          <a:bodyPr/>
          <a:lstStyle/>
          <a:p>
            <a:pPr>
              <a:defRPr sz="1400"/>
            </a:pPr>
            <a:endParaRPr lang="en-US"/>
          </a:p>
        </c:txPr>
        <c:crossAx val="-2110890728"/>
        <c:crosses val="autoZero"/>
        <c:auto val="1"/>
        <c:lblAlgn val="ctr"/>
        <c:lblOffset val="100"/>
        <c:noMultiLvlLbl val="0"/>
      </c:catAx>
      <c:valAx>
        <c:axId val="-2110890728"/>
        <c:scaling>
          <c:orientation val="minMax"/>
        </c:scaling>
        <c:delete val="0"/>
        <c:axPos val="l"/>
        <c:majorGridlines/>
        <c:numFmt formatCode="General" sourceLinked="1"/>
        <c:majorTickMark val="out"/>
        <c:minorTickMark val="none"/>
        <c:tickLblPos val="nextTo"/>
        <c:txPr>
          <a:bodyPr/>
          <a:lstStyle/>
          <a:p>
            <a:pPr>
              <a:defRPr sz="1400"/>
            </a:pPr>
            <a:endParaRPr lang="en-US"/>
          </a:p>
        </c:txPr>
        <c:crossAx val="-2110893848"/>
        <c:crosses val="autoZero"/>
        <c:crossBetween val="between"/>
      </c:valAx>
    </c:plotArea>
    <c:legend>
      <c:legendPos val="r"/>
      <c:layout>
        <c:manualLayout>
          <c:xMode val="edge"/>
          <c:yMode val="edge"/>
          <c:x val="0.145413870246085"/>
          <c:y val="0.173749285764058"/>
          <c:w val="0.29082774049217"/>
          <c:h val="0.284359835551529"/>
        </c:manualLayout>
      </c:layout>
      <c:overlay val="0"/>
      <c:spPr>
        <a:solidFill>
          <a:schemeClr val="bg1"/>
        </a:solidFill>
      </c:spPr>
      <c:txPr>
        <a:bodyPr/>
        <a:lstStyle/>
        <a:p>
          <a:pPr>
            <a:defRPr sz="18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28811983423072"/>
          <c:y val="0.0240296429347886"/>
          <c:w val="0.822385854111986"/>
          <c:h val="0.827761376296398"/>
        </c:manualLayout>
      </c:layout>
      <c:lineChart>
        <c:grouping val="standard"/>
        <c:varyColors val="0"/>
        <c:ser>
          <c:idx val="0"/>
          <c:order val="0"/>
          <c:tx>
            <c:strRef>
              <c:f>Sheet1!$B$1</c:f>
              <c:strCache>
                <c:ptCount val="1"/>
                <c:pt idx="0">
                  <c:v>Berkeley UPC</c:v>
                </c:pt>
              </c:strCache>
            </c:strRef>
          </c:tx>
          <c:spPr>
            <a:ln>
              <a:solidFill>
                <a:srgbClr val="8EC2FF"/>
              </a:solidFill>
            </a:ln>
          </c:spPr>
          <c:marker>
            <c:spPr>
              <a:solidFill>
                <a:srgbClr val="8EC2FF"/>
              </a:solidFill>
              <a:ln>
                <a:solidFill>
                  <a:srgbClr val="8EC2FF"/>
                </a:solidFill>
              </a:ln>
            </c:spPr>
          </c:marker>
          <c:cat>
            <c:numRef>
              <c:f>Sheet1!$A$2:$A$21</c:f>
              <c:numCache>
                <c:formatCode>General</c:formatCode>
                <c:ptCount val="20"/>
                <c:pt idx="0">
                  <c:v>8.0</c:v>
                </c:pt>
                <c:pt idx="1">
                  <c:v>16.0</c:v>
                </c:pt>
                <c:pt idx="2">
                  <c:v>32.0</c:v>
                </c:pt>
                <c:pt idx="3">
                  <c:v>64.0</c:v>
                </c:pt>
                <c:pt idx="4">
                  <c:v>128.0</c:v>
                </c:pt>
                <c:pt idx="5">
                  <c:v>256.0</c:v>
                </c:pt>
                <c:pt idx="6">
                  <c:v>512.0</c:v>
                </c:pt>
                <c:pt idx="7">
                  <c:v>1024.0</c:v>
                </c:pt>
                <c:pt idx="8">
                  <c:v>2048.0</c:v>
                </c:pt>
                <c:pt idx="9">
                  <c:v>4096.0</c:v>
                </c:pt>
                <c:pt idx="10">
                  <c:v>8192.0</c:v>
                </c:pt>
                <c:pt idx="11">
                  <c:v>16384.0</c:v>
                </c:pt>
                <c:pt idx="12">
                  <c:v>32768.0</c:v>
                </c:pt>
                <c:pt idx="13">
                  <c:v>65536.0</c:v>
                </c:pt>
                <c:pt idx="14">
                  <c:v>131072.0</c:v>
                </c:pt>
                <c:pt idx="15">
                  <c:v>262144.0</c:v>
                </c:pt>
                <c:pt idx="16">
                  <c:v>524288.0</c:v>
                </c:pt>
                <c:pt idx="17">
                  <c:v>1.048576E6</c:v>
                </c:pt>
                <c:pt idx="18">
                  <c:v>2.097152E6</c:v>
                </c:pt>
                <c:pt idx="19">
                  <c:v>4.194304E6</c:v>
                </c:pt>
              </c:numCache>
            </c:numRef>
          </c:cat>
          <c:val>
            <c:numRef>
              <c:f>Sheet1!$B$2:$B$21</c:f>
              <c:numCache>
                <c:formatCode>General</c:formatCode>
                <c:ptCount val="20"/>
                <c:pt idx="0">
                  <c:v>244.26</c:v>
                </c:pt>
                <c:pt idx="1">
                  <c:v>503.39</c:v>
                </c:pt>
                <c:pt idx="2">
                  <c:v>1069.31</c:v>
                </c:pt>
                <c:pt idx="3">
                  <c:v>2152.82</c:v>
                </c:pt>
                <c:pt idx="4">
                  <c:v>3792.68</c:v>
                </c:pt>
                <c:pt idx="5">
                  <c:v>7845.53</c:v>
                </c:pt>
                <c:pt idx="6">
                  <c:v>10535.79</c:v>
                </c:pt>
                <c:pt idx="7">
                  <c:v>11903.04</c:v>
                </c:pt>
                <c:pt idx="8">
                  <c:v>12552.02</c:v>
                </c:pt>
                <c:pt idx="9">
                  <c:v>11397.96</c:v>
                </c:pt>
                <c:pt idx="10">
                  <c:v>15100.41</c:v>
                </c:pt>
                <c:pt idx="11">
                  <c:v>14991.94</c:v>
                </c:pt>
                <c:pt idx="12">
                  <c:v>14966.43</c:v>
                </c:pt>
                <c:pt idx="13">
                  <c:v>14934.1</c:v>
                </c:pt>
                <c:pt idx="14">
                  <c:v>14923.14</c:v>
                </c:pt>
                <c:pt idx="15">
                  <c:v>14918.39</c:v>
                </c:pt>
                <c:pt idx="16">
                  <c:v>14958.15</c:v>
                </c:pt>
                <c:pt idx="17">
                  <c:v>14890.82</c:v>
                </c:pt>
                <c:pt idx="18">
                  <c:v>14932.41</c:v>
                </c:pt>
                <c:pt idx="19">
                  <c:v>14859.36</c:v>
                </c:pt>
              </c:numCache>
            </c:numRef>
          </c:val>
          <c:smooth val="0"/>
        </c:ser>
        <c:ser>
          <c:idx val="1"/>
          <c:order val="1"/>
          <c:tx>
            <c:strRef>
              <c:f>Sheet1!$C$1</c:f>
              <c:strCache>
                <c:ptCount val="1"/>
                <c:pt idx="0">
                  <c:v>Cray UPC</c:v>
                </c:pt>
              </c:strCache>
            </c:strRef>
          </c:tx>
          <c:spPr>
            <a:ln>
              <a:solidFill>
                <a:srgbClr val="FF0000"/>
              </a:solidFill>
            </a:ln>
          </c:spPr>
          <c:marker>
            <c:spPr>
              <a:solidFill>
                <a:srgbClr val="FF0000"/>
              </a:solidFill>
              <a:ln>
                <a:solidFill>
                  <a:srgbClr val="FF0000"/>
                </a:solidFill>
              </a:ln>
            </c:spPr>
          </c:marker>
          <c:cat>
            <c:numRef>
              <c:f>Sheet1!$A$2:$A$21</c:f>
              <c:numCache>
                <c:formatCode>General</c:formatCode>
                <c:ptCount val="20"/>
                <c:pt idx="0">
                  <c:v>8.0</c:v>
                </c:pt>
                <c:pt idx="1">
                  <c:v>16.0</c:v>
                </c:pt>
                <c:pt idx="2">
                  <c:v>32.0</c:v>
                </c:pt>
                <c:pt idx="3">
                  <c:v>64.0</c:v>
                </c:pt>
                <c:pt idx="4">
                  <c:v>128.0</c:v>
                </c:pt>
                <c:pt idx="5">
                  <c:v>256.0</c:v>
                </c:pt>
                <c:pt idx="6">
                  <c:v>512.0</c:v>
                </c:pt>
                <c:pt idx="7">
                  <c:v>1024.0</c:v>
                </c:pt>
                <c:pt idx="8">
                  <c:v>2048.0</c:v>
                </c:pt>
                <c:pt idx="9">
                  <c:v>4096.0</c:v>
                </c:pt>
                <c:pt idx="10">
                  <c:v>8192.0</c:v>
                </c:pt>
                <c:pt idx="11">
                  <c:v>16384.0</c:v>
                </c:pt>
                <c:pt idx="12">
                  <c:v>32768.0</c:v>
                </c:pt>
                <c:pt idx="13">
                  <c:v>65536.0</c:v>
                </c:pt>
                <c:pt idx="14">
                  <c:v>131072.0</c:v>
                </c:pt>
                <c:pt idx="15">
                  <c:v>262144.0</c:v>
                </c:pt>
                <c:pt idx="16">
                  <c:v>524288.0</c:v>
                </c:pt>
                <c:pt idx="17">
                  <c:v>1.048576E6</c:v>
                </c:pt>
                <c:pt idx="18">
                  <c:v>2.097152E6</c:v>
                </c:pt>
                <c:pt idx="19">
                  <c:v>4.194304E6</c:v>
                </c:pt>
              </c:numCache>
            </c:numRef>
          </c:cat>
          <c:val>
            <c:numRef>
              <c:f>Sheet1!$C$2:$C$21</c:f>
              <c:numCache>
                <c:formatCode>General</c:formatCode>
                <c:ptCount val="20"/>
                <c:pt idx="0">
                  <c:v>267.55</c:v>
                </c:pt>
                <c:pt idx="1">
                  <c:v>540.9599999999994</c:v>
                </c:pt>
                <c:pt idx="2">
                  <c:v>992.41</c:v>
                </c:pt>
                <c:pt idx="3">
                  <c:v>1965.98</c:v>
                </c:pt>
                <c:pt idx="4">
                  <c:v>3307.96</c:v>
                </c:pt>
                <c:pt idx="5">
                  <c:v>7676.75</c:v>
                </c:pt>
                <c:pt idx="6">
                  <c:v>10050.25</c:v>
                </c:pt>
                <c:pt idx="7">
                  <c:v>11839.75</c:v>
                </c:pt>
                <c:pt idx="8">
                  <c:v>12557.5</c:v>
                </c:pt>
                <c:pt idx="9">
                  <c:v>15356.79</c:v>
                </c:pt>
                <c:pt idx="10">
                  <c:v>15261.31</c:v>
                </c:pt>
                <c:pt idx="11">
                  <c:v>15158.44</c:v>
                </c:pt>
                <c:pt idx="12">
                  <c:v>14920.35</c:v>
                </c:pt>
                <c:pt idx="13">
                  <c:v>14962.23</c:v>
                </c:pt>
                <c:pt idx="14">
                  <c:v>14919.68</c:v>
                </c:pt>
                <c:pt idx="15">
                  <c:v>14928.42</c:v>
                </c:pt>
                <c:pt idx="16">
                  <c:v>14852.92</c:v>
                </c:pt>
                <c:pt idx="17">
                  <c:v>14910.71</c:v>
                </c:pt>
                <c:pt idx="18">
                  <c:v>14857.0</c:v>
                </c:pt>
                <c:pt idx="19">
                  <c:v>14842.75</c:v>
                </c:pt>
              </c:numCache>
            </c:numRef>
          </c:val>
          <c:smooth val="0"/>
        </c:ser>
        <c:ser>
          <c:idx val="2"/>
          <c:order val="2"/>
          <c:tx>
            <c:strRef>
              <c:f>Sheet1!$D$1</c:f>
              <c:strCache>
                <c:ptCount val="1"/>
                <c:pt idx="0">
                  <c:v>Cray MPI</c:v>
                </c:pt>
              </c:strCache>
            </c:strRef>
          </c:tx>
          <c:spPr>
            <a:ln>
              <a:solidFill>
                <a:srgbClr val="00842E"/>
              </a:solidFill>
            </a:ln>
          </c:spPr>
          <c:marker>
            <c:spPr>
              <a:solidFill>
                <a:srgbClr val="00842E"/>
              </a:solidFill>
              <a:ln>
                <a:solidFill>
                  <a:srgbClr val="00842E"/>
                </a:solidFill>
              </a:ln>
            </c:spPr>
          </c:marker>
          <c:cat>
            <c:numRef>
              <c:f>Sheet1!$A$2:$A$21</c:f>
              <c:numCache>
                <c:formatCode>General</c:formatCode>
                <c:ptCount val="20"/>
                <c:pt idx="0">
                  <c:v>8.0</c:v>
                </c:pt>
                <c:pt idx="1">
                  <c:v>16.0</c:v>
                </c:pt>
                <c:pt idx="2">
                  <c:v>32.0</c:v>
                </c:pt>
                <c:pt idx="3">
                  <c:v>64.0</c:v>
                </c:pt>
                <c:pt idx="4">
                  <c:v>128.0</c:v>
                </c:pt>
                <c:pt idx="5">
                  <c:v>256.0</c:v>
                </c:pt>
                <c:pt idx="6">
                  <c:v>512.0</c:v>
                </c:pt>
                <c:pt idx="7">
                  <c:v>1024.0</c:v>
                </c:pt>
                <c:pt idx="8">
                  <c:v>2048.0</c:v>
                </c:pt>
                <c:pt idx="9">
                  <c:v>4096.0</c:v>
                </c:pt>
                <c:pt idx="10">
                  <c:v>8192.0</c:v>
                </c:pt>
                <c:pt idx="11">
                  <c:v>16384.0</c:v>
                </c:pt>
                <c:pt idx="12">
                  <c:v>32768.0</c:v>
                </c:pt>
                <c:pt idx="13">
                  <c:v>65536.0</c:v>
                </c:pt>
                <c:pt idx="14">
                  <c:v>131072.0</c:v>
                </c:pt>
                <c:pt idx="15">
                  <c:v>262144.0</c:v>
                </c:pt>
                <c:pt idx="16">
                  <c:v>524288.0</c:v>
                </c:pt>
                <c:pt idx="17">
                  <c:v>1.048576E6</c:v>
                </c:pt>
                <c:pt idx="18">
                  <c:v>2.097152E6</c:v>
                </c:pt>
                <c:pt idx="19">
                  <c:v>4.194304E6</c:v>
                </c:pt>
              </c:numCache>
            </c:numRef>
          </c:cat>
          <c:val>
            <c:numRef>
              <c:f>Sheet1!$D$2:$D$21</c:f>
              <c:numCache>
                <c:formatCode>General</c:formatCode>
                <c:ptCount val="20"/>
                <c:pt idx="0">
                  <c:v>48.63</c:v>
                </c:pt>
                <c:pt idx="1">
                  <c:v>81.75</c:v>
                </c:pt>
                <c:pt idx="2">
                  <c:v>160.91</c:v>
                </c:pt>
                <c:pt idx="3">
                  <c:v>302.15</c:v>
                </c:pt>
                <c:pt idx="4">
                  <c:v>510.79</c:v>
                </c:pt>
                <c:pt idx="5">
                  <c:v>774.66</c:v>
                </c:pt>
                <c:pt idx="6">
                  <c:v>1059.28</c:v>
                </c:pt>
                <c:pt idx="7">
                  <c:v>1256.54</c:v>
                </c:pt>
                <c:pt idx="8">
                  <c:v>1650.82</c:v>
                </c:pt>
                <c:pt idx="9">
                  <c:v>1563.17</c:v>
                </c:pt>
                <c:pt idx="10">
                  <c:v>12464.65</c:v>
                </c:pt>
                <c:pt idx="11">
                  <c:v>13849.03</c:v>
                </c:pt>
                <c:pt idx="12">
                  <c:v>14400.25</c:v>
                </c:pt>
                <c:pt idx="13">
                  <c:v>14581.27</c:v>
                </c:pt>
                <c:pt idx="14">
                  <c:v>14719.98</c:v>
                </c:pt>
                <c:pt idx="15">
                  <c:v>14612.23</c:v>
                </c:pt>
                <c:pt idx="16">
                  <c:v>11651.91</c:v>
                </c:pt>
                <c:pt idx="17">
                  <c:v>12087.22</c:v>
                </c:pt>
                <c:pt idx="18">
                  <c:v>12370.54</c:v>
                </c:pt>
                <c:pt idx="19">
                  <c:v>12425.09</c:v>
                </c:pt>
              </c:numCache>
            </c:numRef>
          </c:val>
          <c:smooth val="0"/>
        </c:ser>
        <c:dLbls>
          <c:showLegendKey val="0"/>
          <c:showVal val="0"/>
          <c:showCatName val="0"/>
          <c:showSerName val="0"/>
          <c:showPercent val="0"/>
          <c:showBubbleSize val="0"/>
        </c:dLbls>
        <c:marker val="1"/>
        <c:smooth val="0"/>
        <c:axId val="-2110434328"/>
        <c:axId val="-2110426568"/>
      </c:lineChart>
      <c:catAx>
        <c:axId val="-2110434328"/>
        <c:scaling>
          <c:orientation val="minMax"/>
        </c:scaling>
        <c:delete val="0"/>
        <c:axPos val="b"/>
        <c:title>
          <c:tx>
            <c:rich>
              <a:bodyPr/>
              <a:lstStyle/>
              <a:p>
                <a:pPr>
                  <a:defRPr sz="1600"/>
                </a:pPr>
                <a:r>
                  <a:rPr lang="en-US" sz="1600"/>
                  <a:t>Msg. size</a:t>
                </a:r>
              </a:p>
            </c:rich>
          </c:tx>
          <c:layout/>
          <c:overlay val="0"/>
        </c:title>
        <c:numFmt formatCode="General" sourceLinked="1"/>
        <c:majorTickMark val="out"/>
        <c:minorTickMark val="none"/>
        <c:tickLblPos val="nextTo"/>
        <c:txPr>
          <a:bodyPr/>
          <a:lstStyle/>
          <a:p>
            <a:pPr>
              <a:defRPr sz="1200" b="1" i="0" baseline="0"/>
            </a:pPr>
            <a:endParaRPr lang="en-US"/>
          </a:p>
        </c:txPr>
        <c:crossAx val="-2110426568"/>
        <c:crosses val="autoZero"/>
        <c:auto val="1"/>
        <c:lblAlgn val="ctr"/>
        <c:lblOffset val="100"/>
        <c:tickLblSkip val="2"/>
        <c:tickMarkSkip val="1"/>
        <c:noMultiLvlLbl val="0"/>
      </c:catAx>
      <c:valAx>
        <c:axId val="-2110426568"/>
        <c:scaling>
          <c:orientation val="minMax"/>
        </c:scaling>
        <c:delete val="0"/>
        <c:axPos val="l"/>
        <c:majorGridlines/>
        <c:title>
          <c:tx>
            <c:rich>
              <a:bodyPr/>
              <a:lstStyle/>
              <a:p>
                <a:pPr>
                  <a:defRPr sz="1600"/>
                </a:pPr>
                <a:r>
                  <a:rPr lang="en-US" sz="1600"/>
                  <a:t>Bandwidth (MB/s)</a:t>
                </a:r>
              </a:p>
            </c:rich>
          </c:tx>
          <c:layout/>
          <c:overlay val="0"/>
        </c:title>
        <c:numFmt formatCode="General" sourceLinked="1"/>
        <c:majorTickMark val="out"/>
        <c:minorTickMark val="none"/>
        <c:tickLblPos val="nextTo"/>
        <c:txPr>
          <a:bodyPr/>
          <a:lstStyle/>
          <a:p>
            <a:pPr>
              <a:defRPr sz="1200" b="1" i="0"/>
            </a:pPr>
            <a:endParaRPr lang="en-US"/>
          </a:p>
        </c:txPr>
        <c:crossAx val="-2110434328"/>
        <c:crosses val="autoZero"/>
        <c:crossBetween val="between"/>
      </c:valAx>
      <c:spPr>
        <a:ln>
          <a:solidFill>
            <a:schemeClr val="bg2"/>
          </a:solidFill>
        </a:ln>
      </c:spPr>
    </c:plotArea>
    <c:legend>
      <c:legendPos val="r"/>
      <c:layout>
        <c:manualLayout>
          <c:xMode val="edge"/>
          <c:yMode val="edge"/>
          <c:x val="0.1649916611986"/>
          <c:y val="0.0679724409448819"/>
          <c:w val="0.250384024577573"/>
          <c:h val="0.188743736578382"/>
        </c:manualLayout>
      </c:layout>
      <c:overlay val="0"/>
      <c:spPr>
        <a:solidFill>
          <a:schemeClr val="bg1"/>
        </a:solidFill>
        <a:ln>
          <a:solidFill>
            <a:schemeClr val="tx1"/>
          </a:solidFill>
        </a:ln>
      </c:spPr>
      <c:txPr>
        <a:bodyPr/>
        <a:lstStyle/>
        <a:p>
          <a:pPr>
            <a:defRPr sz="1400" b="1"/>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844792213473316"/>
          <c:y val="0.0722222222222222"/>
          <c:w val="0.829377296587926"/>
          <c:h val="0.667241542723826"/>
        </c:manualLayout>
      </c:layout>
      <c:lineChart>
        <c:grouping val="standard"/>
        <c:varyColors val="0"/>
        <c:ser>
          <c:idx val="0"/>
          <c:order val="0"/>
          <c:tx>
            <c:strRef>
              <c:f>Sheet1!$G$1</c:f>
              <c:strCache>
                <c:ptCount val="1"/>
                <c:pt idx="0">
                  <c:v>UPC/MPI</c:v>
                </c:pt>
              </c:strCache>
            </c:strRef>
          </c:tx>
          <c:cat>
            <c:numRef>
              <c:f>Sheet1!$F$2:$F$21</c:f>
              <c:numCache>
                <c:formatCode>General</c:formatCode>
                <c:ptCount val="20"/>
                <c:pt idx="0">
                  <c:v>8.0</c:v>
                </c:pt>
                <c:pt idx="1">
                  <c:v>16.0</c:v>
                </c:pt>
                <c:pt idx="2">
                  <c:v>32.0</c:v>
                </c:pt>
                <c:pt idx="3">
                  <c:v>64.0</c:v>
                </c:pt>
                <c:pt idx="4">
                  <c:v>128.0</c:v>
                </c:pt>
                <c:pt idx="5">
                  <c:v>256.0</c:v>
                </c:pt>
                <c:pt idx="6">
                  <c:v>512.0</c:v>
                </c:pt>
                <c:pt idx="7">
                  <c:v>1024.0</c:v>
                </c:pt>
                <c:pt idx="8">
                  <c:v>2048.0</c:v>
                </c:pt>
                <c:pt idx="9">
                  <c:v>4096.0</c:v>
                </c:pt>
                <c:pt idx="10">
                  <c:v>8192.0</c:v>
                </c:pt>
                <c:pt idx="11">
                  <c:v>16384.0</c:v>
                </c:pt>
                <c:pt idx="12">
                  <c:v>32768.0</c:v>
                </c:pt>
                <c:pt idx="13">
                  <c:v>65536.0</c:v>
                </c:pt>
                <c:pt idx="14">
                  <c:v>131072.0</c:v>
                </c:pt>
                <c:pt idx="15">
                  <c:v>262144.0</c:v>
                </c:pt>
                <c:pt idx="16">
                  <c:v>524288.0</c:v>
                </c:pt>
                <c:pt idx="17">
                  <c:v>1.048576E6</c:v>
                </c:pt>
                <c:pt idx="18">
                  <c:v>2.097152E6</c:v>
                </c:pt>
                <c:pt idx="19">
                  <c:v>4.194304E6</c:v>
                </c:pt>
              </c:numCache>
            </c:numRef>
          </c:cat>
          <c:val>
            <c:numRef>
              <c:f>Sheet1!$G$2:$G$21</c:f>
              <c:numCache>
                <c:formatCode>General</c:formatCode>
                <c:ptCount val="20"/>
                <c:pt idx="0">
                  <c:v>5.022825416409622</c:v>
                </c:pt>
                <c:pt idx="1">
                  <c:v>6.157675840978569</c:v>
                </c:pt>
                <c:pt idx="2">
                  <c:v>6.645391833944441</c:v>
                </c:pt>
                <c:pt idx="3">
                  <c:v>7.125004137018015</c:v>
                </c:pt>
                <c:pt idx="4">
                  <c:v>7.425125785547876</c:v>
                </c:pt>
                <c:pt idx="5">
                  <c:v>10.12770763948055</c:v>
                </c:pt>
                <c:pt idx="6">
                  <c:v>9.946180424439242</c:v>
                </c:pt>
                <c:pt idx="7">
                  <c:v>9.472869944450636</c:v>
                </c:pt>
                <c:pt idx="8">
                  <c:v>7.603506136344363</c:v>
                </c:pt>
                <c:pt idx="9">
                  <c:v>7.291567775737762</c:v>
                </c:pt>
                <c:pt idx="10">
                  <c:v>1.21145880550196</c:v>
                </c:pt>
                <c:pt idx="11">
                  <c:v>1.08252635744164</c:v>
                </c:pt>
                <c:pt idx="12">
                  <c:v>1.039317372962275</c:v>
                </c:pt>
                <c:pt idx="13">
                  <c:v>1.024197480740704</c:v>
                </c:pt>
                <c:pt idx="14">
                  <c:v>1.013801649187023</c:v>
                </c:pt>
                <c:pt idx="15">
                  <c:v>1.020952311864787</c:v>
                </c:pt>
                <c:pt idx="16">
                  <c:v>1.28375090435817</c:v>
                </c:pt>
                <c:pt idx="17">
                  <c:v>1.23194746186468</c:v>
                </c:pt>
                <c:pt idx="18">
                  <c:v>1.207094435651152</c:v>
                </c:pt>
                <c:pt idx="19">
                  <c:v>1.195915683508127</c:v>
                </c:pt>
              </c:numCache>
            </c:numRef>
          </c:val>
          <c:smooth val="0"/>
        </c:ser>
        <c:dLbls>
          <c:showLegendKey val="0"/>
          <c:showVal val="0"/>
          <c:showCatName val="0"/>
          <c:showSerName val="0"/>
          <c:showPercent val="0"/>
          <c:showBubbleSize val="0"/>
        </c:dLbls>
        <c:marker val="1"/>
        <c:smooth val="0"/>
        <c:axId val="-2110400248"/>
        <c:axId val="-2110397240"/>
      </c:lineChart>
      <c:catAx>
        <c:axId val="-2110400248"/>
        <c:scaling>
          <c:orientation val="minMax"/>
        </c:scaling>
        <c:delete val="0"/>
        <c:axPos val="b"/>
        <c:numFmt formatCode="General" sourceLinked="1"/>
        <c:majorTickMark val="out"/>
        <c:minorTickMark val="none"/>
        <c:tickLblPos val="nextTo"/>
        <c:crossAx val="-2110397240"/>
        <c:crosses val="autoZero"/>
        <c:auto val="1"/>
        <c:lblAlgn val="ctr"/>
        <c:lblOffset val="100"/>
        <c:tickLblSkip val="2"/>
        <c:tickMarkSkip val="1"/>
        <c:noMultiLvlLbl val="0"/>
      </c:catAx>
      <c:valAx>
        <c:axId val="-2110397240"/>
        <c:scaling>
          <c:orientation val="minMax"/>
        </c:scaling>
        <c:delete val="0"/>
        <c:axPos val="l"/>
        <c:majorGridlines/>
        <c:numFmt formatCode="General" sourceLinked="1"/>
        <c:majorTickMark val="out"/>
        <c:minorTickMark val="none"/>
        <c:tickLblPos val="nextTo"/>
        <c:crossAx val="-2110400248"/>
        <c:crosses val="autoZero"/>
        <c:crossBetween val="between"/>
      </c:valAx>
      <c:spPr>
        <a:solidFill>
          <a:schemeClr val="bg1"/>
        </a:solidFill>
        <a:ln>
          <a:solidFill>
            <a:schemeClr val="bg2"/>
          </a:solidFill>
        </a:ln>
      </c:spPr>
    </c:plotArea>
    <c:legend>
      <c:legendPos val="r"/>
      <c:layout>
        <c:manualLayout>
          <c:xMode val="edge"/>
          <c:yMode val="edge"/>
          <c:x val="0.577745406824147"/>
          <c:y val="0.306752333041703"/>
          <c:w val="0.304401832980467"/>
          <c:h val="0.106084135316419"/>
        </c:manualLayout>
      </c:layout>
      <c:overlay val="0"/>
      <c:txPr>
        <a:bodyPr/>
        <a:lstStyle/>
        <a:p>
          <a:pPr>
            <a:defRPr sz="1400" b="1"/>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600" dirty="0"/>
              <a:t>GUPS Speedup </a:t>
            </a:r>
            <a:r>
              <a:rPr lang="en-US" sz="1600" dirty="0" smtClean="0"/>
              <a:t>processes</a:t>
            </a:r>
            <a:r>
              <a:rPr lang="en-US" sz="1600" baseline="0" dirty="0" smtClean="0"/>
              <a:t> over threads</a:t>
            </a:r>
            <a:endParaRPr lang="en-US" sz="1600" dirty="0"/>
          </a:p>
        </c:rich>
      </c:tx>
      <c:layout/>
      <c:overlay val="0"/>
    </c:title>
    <c:autoTitleDeleted val="0"/>
    <c:plotArea>
      <c:layout/>
      <c:barChart>
        <c:barDir val="col"/>
        <c:grouping val="clustered"/>
        <c:varyColors val="0"/>
        <c:ser>
          <c:idx val="0"/>
          <c:order val="0"/>
          <c:tx>
            <c:strRef>
              <c:f>gups!$B$19</c:f>
              <c:strCache>
                <c:ptCount val="1"/>
                <c:pt idx="0">
                  <c:v>Comparison to (32,1)</c:v>
                </c:pt>
              </c:strCache>
            </c:strRef>
          </c:tx>
          <c:invertIfNegative val="0"/>
          <c:cat>
            <c:strRef>
              <c:f>gups!$D$18:$G$18</c:f>
              <c:strCache>
                <c:ptCount val="4"/>
                <c:pt idx="0">
                  <c:v>(32,2)</c:v>
                </c:pt>
                <c:pt idx="1">
                  <c:v>(32,4)</c:v>
                </c:pt>
                <c:pt idx="2">
                  <c:v>(32,8)</c:v>
                </c:pt>
                <c:pt idx="3">
                  <c:v>(32,16)</c:v>
                </c:pt>
              </c:strCache>
            </c:strRef>
          </c:cat>
          <c:val>
            <c:numRef>
              <c:f>gups!$D$19:$G$19</c:f>
              <c:numCache>
                <c:formatCode>General</c:formatCode>
                <c:ptCount val="4"/>
                <c:pt idx="0">
                  <c:v>0.559275878337343</c:v>
                </c:pt>
                <c:pt idx="1">
                  <c:v>0.640257464900826</c:v>
                </c:pt>
                <c:pt idx="2">
                  <c:v>0.515882273211851</c:v>
                </c:pt>
                <c:pt idx="3">
                  <c:v>0.0901366085322338</c:v>
                </c:pt>
              </c:numCache>
            </c:numRef>
          </c:val>
        </c:ser>
        <c:dLbls>
          <c:showLegendKey val="0"/>
          <c:showVal val="0"/>
          <c:showCatName val="0"/>
          <c:showSerName val="0"/>
          <c:showPercent val="0"/>
          <c:showBubbleSize val="0"/>
        </c:dLbls>
        <c:gapWidth val="150"/>
        <c:axId val="1833398984"/>
        <c:axId val="1833864888"/>
      </c:barChart>
      <c:catAx>
        <c:axId val="1833398984"/>
        <c:scaling>
          <c:orientation val="minMax"/>
        </c:scaling>
        <c:delete val="0"/>
        <c:axPos val="b"/>
        <c:title>
          <c:tx>
            <c:rich>
              <a:bodyPr/>
              <a:lstStyle/>
              <a:p>
                <a:pPr>
                  <a:defRPr/>
                </a:pPr>
                <a:r>
                  <a:rPr lang="en-US" dirty="0"/>
                  <a:t>(#UPC Threads, #</a:t>
                </a:r>
                <a:r>
                  <a:rPr lang="en-US" dirty="0" err="1"/>
                  <a:t>Pthreads</a:t>
                </a:r>
                <a:r>
                  <a:rPr lang="en-US" dirty="0"/>
                  <a:t>)</a:t>
                </a:r>
              </a:p>
            </c:rich>
          </c:tx>
          <c:layout/>
          <c:overlay val="0"/>
        </c:title>
        <c:majorTickMark val="out"/>
        <c:minorTickMark val="none"/>
        <c:tickLblPos val="nextTo"/>
        <c:crossAx val="1833864888"/>
        <c:crosses val="autoZero"/>
        <c:auto val="1"/>
        <c:lblAlgn val="ctr"/>
        <c:lblOffset val="100"/>
        <c:noMultiLvlLbl val="0"/>
      </c:catAx>
      <c:valAx>
        <c:axId val="1833864888"/>
        <c:scaling>
          <c:orientation val="minMax"/>
        </c:scaling>
        <c:delete val="0"/>
        <c:axPos val="l"/>
        <c:majorGridlines/>
        <c:numFmt formatCode="0%" sourceLinked="0"/>
        <c:majorTickMark val="out"/>
        <c:minorTickMark val="none"/>
        <c:tickLblPos val="nextTo"/>
        <c:crossAx val="1833398984"/>
        <c:crosses val="autoZero"/>
        <c:crossBetween val="between"/>
      </c:valAx>
    </c:plotArea>
    <c:plotVisOnly val="1"/>
    <c:dispBlanksAs val="gap"/>
    <c:showDLblsOverMax val="0"/>
  </c:chart>
  <c:txPr>
    <a:bodyPr/>
    <a:lstStyle/>
    <a:p>
      <a:pPr>
        <a:defRPr sz="12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06411519909242"/>
          <c:y val="0.0510080758526966"/>
          <c:w val="0.749547827115773"/>
          <c:h val="0.71106397831835"/>
        </c:manualLayout>
      </c:layout>
      <c:barChart>
        <c:barDir val="col"/>
        <c:grouping val="clustered"/>
        <c:varyColors val="0"/>
        <c:ser>
          <c:idx val="0"/>
          <c:order val="0"/>
          <c:tx>
            <c:strRef>
              <c:f>Graphs!$A$10</c:f>
              <c:strCache>
                <c:ptCount val="1"/>
                <c:pt idx="0">
                  <c:v>Commercial Cloud</c:v>
                </c:pt>
              </c:strCache>
            </c:strRef>
          </c:tx>
          <c:spPr>
            <a:solidFill>
              <a:srgbClr val="FF6600"/>
            </a:solidFill>
          </c:spPr>
          <c:invertIfNegative val="0"/>
          <c:cat>
            <c:strRef>
              <c:f>Graphs!$B$9:$I$9</c:f>
              <c:strCache>
                <c:ptCount val="8"/>
                <c:pt idx="0">
                  <c:v>GAMESS</c:v>
                </c:pt>
                <c:pt idx="1">
                  <c:v>GTC</c:v>
                </c:pt>
                <c:pt idx="2">
                  <c:v>IMPACT</c:v>
                </c:pt>
                <c:pt idx="3">
                  <c:v>fvCAM</c:v>
                </c:pt>
                <c:pt idx="4">
                  <c:v>MAESTRO</c:v>
                </c:pt>
                <c:pt idx="5">
                  <c:v>MILC</c:v>
                </c:pt>
                <c:pt idx="6">
                  <c:v>PARATEC</c:v>
                </c:pt>
                <c:pt idx="7">
                  <c:v>BLAST</c:v>
                </c:pt>
              </c:strCache>
            </c:strRef>
          </c:cat>
          <c:val>
            <c:numRef>
              <c:f>Graphs!$B$10:$I$10</c:f>
              <c:numCache>
                <c:formatCode>General</c:formatCode>
                <c:ptCount val="8"/>
                <c:pt idx="0">
                  <c:v>1.509061383566093</c:v>
                </c:pt>
                <c:pt idx="1">
                  <c:v>4.081555239449965</c:v>
                </c:pt>
                <c:pt idx="2">
                  <c:v>5.447921108742004</c:v>
                </c:pt>
                <c:pt idx="3">
                  <c:v>6.521870286576169</c:v>
                </c:pt>
                <c:pt idx="4">
                  <c:v>16.91764705882353</c:v>
                </c:pt>
                <c:pt idx="5">
                  <c:v>10.07934815717332</c:v>
                </c:pt>
                <c:pt idx="6">
                  <c:v>36.21704576596319</c:v>
                </c:pt>
                <c:pt idx="7">
                  <c:v>1.1</c:v>
                </c:pt>
              </c:numCache>
            </c:numRef>
          </c:val>
        </c:ser>
        <c:ser>
          <c:idx val="2"/>
          <c:order val="1"/>
          <c:tx>
            <c:strRef>
              <c:f>Graphs!$A$12</c:f>
              <c:strCache>
                <c:ptCount val="1"/>
                <c:pt idx="0">
                  <c:v>Magellan</c:v>
                </c:pt>
              </c:strCache>
            </c:strRef>
          </c:tx>
          <c:spPr>
            <a:solidFill>
              <a:schemeClr val="bg1"/>
            </a:solidFill>
          </c:spPr>
          <c:invertIfNegative val="0"/>
          <c:cat>
            <c:strRef>
              <c:f>Graphs!$B$9:$I$9</c:f>
              <c:strCache>
                <c:ptCount val="8"/>
                <c:pt idx="0">
                  <c:v>GAMESS</c:v>
                </c:pt>
                <c:pt idx="1">
                  <c:v>GTC</c:v>
                </c:pt>
                <c:pt idx="2">
                  <c:v>IMPACT</c:v>
                </c:pt>
                <c:pt idx="3">
                  <c:v>fvCAM</c:v>
                </c:pt>
                <c:pt idx="4">
                  <c:v>MAESTRO</c:v>
                </c:pt>
                <c:pt idx="5">
                  <c:v>MILC</c:v>
                </c:pt>
                <c:pt idx="6">
                  <c:v>PARATEC</c:v>
                </c:pt>
                <c:pt idx="7">
                  <c:v>BLAST</c:v>
                </c:pt>
              </c:strCache>
            </c:strRef>
          </c:cat>
          <c:val>
            <c:numRef>
              <c:f>Graphs!$B$12:$I$12</c:f>
              <c:numCache>
                <c:formatCode>General</c:formatCode>
                <c:ptCount val="8"/>
                <c:pt idx="0">
                  <c:v>0.549594024033777</c:v>
                </c:pt>
                <c:pt idx="1">
                  <c:v>0.650545282124229</c:v>
                </c:pt>
                <c:pt idx="2">
                  <c:v>0.607675906183369</c:v>
                </c:pt>
                <c:pt idx="3">
                  <c:v>0.602647896765544</c:v>
                </c:pt>
                <c:pt idx="4">
                  <c:v>0.999479437792816</c:v>
                </c:pt>
                <c:pt idx="5">
                  <c:v>0.500609198903442</c:v>
                </c:pt>
                <c:pt idx="6">
                  <c:v>0.699643738010414</c:v>
                </c:pt>
                <c:pt idx="7">
                  <c:v>1.0</c:v>
                </c:pt>
              </c:numCache>
            </c:numRef>
          </c:val>
        </c:ser>
        <c:dLbls>
          <c:showLegendKey val="0"/>
          <c:showVal val="0"/>
          <c:showCatName val="0"/>
          <c:showSerName val="0"/>
          <c:showPercent val="0"/>
          <c:showBubbleSize val="0"/>
        </c:dLbls>
        <c:gapWidth val="150"/>
        <c:axId val="-2058772280"/>
        <c:axId val="-2058769304"/>
      </c:barChart>
      <c:catAx>
        <c:axId val="-2058772280"/>
        <c:scaling>
          <c:orientation val="minMax"/>
        </c:scaling>
        <c:delete val="0"/>
        <c:axPos val="b"/>
        <c:majorTickMark val="out"/>
        <c:minorTickMark val="none"/>
        <c:tickLblPos val="nextTo"/>
        <c:txPr>
          <a:bodyPr/>
          <a:lstStyle/>
          <a:p>
            <a:pPr>
              <a:defRPr sz="1050"/>
            </a:pPr>
            <a:endParaRPr lang="en-US"/>
          </a:p>
        </c:txPr>
        <c:crossAx val="-2058769304"/>
        <c:crosses val="autoZero"/>
        <c:auto val="1"/>
        <c:lblAlgn val="ctr"/>
        <c:lblOffset val="100"/>
        <c:noMultiLvlLbl val="0"/>
      </c:catAx>
      <c:valAx>
        <c:axId val="-2058769304"/>
        <c:scaling>
          <c:orientation val="minMax"/>
          <c:max val="20.0"/>
        </c:scaling>
        <c:delete val="0"/>
        <c:axPos val="l"/>
        <c:majorGridlines/>
        <c:title>
          <c:tx>
            <c:rich>
              <a:bodyPr rot="-5400000" vert="horz"/>
              <a:lstStyle/>
              <a:p>
                <a:pPr>
                  <a:defRPr/>
                </a:pPr>
                <a:r>
                  <a:rPr lang="en-US"/>
                  <a:t>Slowdown Relative to HPC System</a:t>
                </a:r>
              </a:p>
            </c:rich>
          </c:tx>
          <c:layout>
            <c:manualLayout>
              <c:xMode val="edge"/>
              <c:yMode val="edge"/>
              <c:x val="0.0"/>
              <c:y val="0.0706103342906766"/>
            </c:manualLayout>
          </c:layout>
          <c:overlay val="0"/>
        </c:title>
        <c:numFmt formatCode="General" sourceLinked="1"/>
        <c:majorTickMark val="out"/>
        <c:minorTickMark val="none"/>
        <c:tickLblPos val="nextTo"/>
        <c:crossAx val="-2058772280"/>
        <c:crosses val="autoZero"/>
        <c:crossBetween val="between"/>
        <c:majorUnit val="4.0"/>
      </c:valAx>
      <c:spPr>
        <a:ln>
          <a:solidFill>
            <a:schemeClr val="tx1"/>
          </a:solidFill>
        </a:ln>
      </c:spPr>
    </c:plotArea>
    <c:legend>
      <c:legendPos val="r"/>
      <c:legendEntry>
        <c:idx val="1"/>
        <c:delete val="1"/>
      </c:legendEntry>
      <c:layout>
        <c:manualLayout>
          <c:xMode val="edge"/>
          <c:yMode val="edge"/>
          <c:x val="0.205618565373228"/>
          <c:y val="0.0431433425672002"/>
          <c:w val="0.408775809273841"/>
          <c:h val="0.153618238174269"/>
        </c:manualLayout>
      </c:layout>
      <c:overlay val="0"/>
    </c:legend>
    <c:plotVisOnly val="1"/>
    <c:dispBlanksAs val="gap"/>
    <c:showDLblsOverMax val="0"/>
  </c:chart>
  <c:txPr>
    <a:bodyPr/>
    <a:lstStyle/>
    <a:p>
      <a:pPr>
        <a:defRPr sz="16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z="900" smtClean="0"/>
              <a:t>NERSC Presentation</a:t>
            </a:r>
            <a:endParaRPr lang="en-US" sz="9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3D68A3-9B80-584C-9BEB-F8B43CF5A651}" type="datetime1">
              <a:rPr lang="en-US" sz="900" smtClean="0"/>
              <a:pPr/>
              <a:t>6/18/15</a:t>
            </a:fld>
            <a:endParaRPr lang="en-US" sz="9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sz="9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FF58F80-FCEC-C745-BEA9-0BA1921C5D36}" type="slidenum">
              <a:rPr lang="en-US" sz="900" smtClean="0"/>
              <a:pPr/>
              <a:t>‹#›</a:t>
            </a:fld>
            <a:endParaRPr lang="en-US" sz="900"/>
          </a:p>
        </p:txBody>
      </p:sp>
    </p:spTree>
    <p:extLst>
      <p:ext uri="{BB962C8B-B14F-4D97-AF65-F5344CB8AC3E}">
        <p14:creationId xmlns:p14="http://schemas.microsoft.com/office/powerpoint/2010/main" val="1057137354"/>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NERSC Presentation</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FEAFF0-7375-1D4A-A389-D6238357B121}" type="datetime1">
              <a:rPr lang="en-US" smtClean="0"/>
              <a:pPr/>
              <a:t>6/18/15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511CB-48C6-1D49-AC56-5A39CE8EA9E7}" type="slidenum">
              <a:rPr lang="en-US" smtClean="0"/>
              <a:pPr/>
              <a:t>‹#›</a:t>
            </a:fld>
            <a:endParaRPr lang="en-US"/>
          </a:p>
        </p:txBody>
      </p:sp>
    </p:spTree>
    <p:extLst>
      <p:ext uri="{BB962C8B-B14F-4D97-AF65-F5344CB8AC3E}">
        <p14:creationId xmlns:p14="http://schemas.microsoft.com/office/powerpoint/2010/main" val="3135984579"/>
      </p:ext>
    </p:extLst>
  </p:cSld>
  <p:clrMap bg1="lt1" tx1="dk1" bg2="lt2" tx2="dk2" accent1="accent1" accent2="accent2" accent3="accent3" accent4="accent4" accent5="accent5" accent6="accent6" hlink="hlink" folHlink="folHlink"/>
  <p:hf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2</a:t>
            </a:fld>
            <a:endParaRPr lang="en-US"/>
          </a:p>
        </p:txBody>
      </p:sp>
    </p:spTree>
    <p:extLst>
      <p:ext uri="{BB962C8B-B14F-4D97-AF65-F5344CB8AC3E}">
        <p14:creationId xmlns:p14="http://schemas.microsoft.com/office/powerpoint/2010/main" val="4217806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p:cNvSpPr>
          <p:nvPr>
            <p:ph type="sldImg"/>
          </p:nvPr>
        </p:nvSpPr>
        <p:spPr>
          <a:ln/>
        </p:spPr>
      </p:sp>
      <p:sp>
        <p:nvSpPr>
          <p:cNvPr id="10243" name="Notes Placeholder 2"/>
          <p:cNvSpPr>
            <a:spLocks noGrp="1"/>
          </p:cNvSpPr>
          <p:nvPr>
            <p:ph type="body" idx="1"/>
          </p:nvPr>
        </p:nvSpPr>
        <p:spPr>
          <a:noFill/>
          <a:ln/>
        </p:spPr>
        <p:txBody>
          <a:bodyPr/>
          <a:lstStyle/>
          <a:p>
            <a:r>
              <a:rPr lang="en-US" dirty="0" smtClean="0">
                <a:latin typeface="Arial" charset="0"/>
                <a:ea typeface="ＭＳ Ｐゴシック" charset="-128"/>
                <a:cs typeface="ＭＳ Ｐゴシック" charset="-128"/>
              </a:rPr>
              <a:t>DOE is largest single agency supporter of research in physical sciences</a:t>
            </a:r>
          </a:p>
          <a:p>
            <a:r>
              <a:rPr lang="en-US" dirty="0" smtClean="0">
                <a:latin typeface="Arial" charset="0"/>
                <a:ea typeface="ＭＳ Ｐゴシック" charset="-128"/>
                <a:cs typeface="ＭＳ Ｐゴシック" charset="-128"/>
              </a:rPr>
              <a:t>40% of funding in the area is from DOE</a:t>
            </a:r>
          </a:p>
        </p:txBody>
      </p:sp>
      <p:sp>
        <p:nvSpPr>
          <p:cNvPr id="10244" name="Slide Number Placeholder 3"/>
          <p:cNvSpPr>
            <a:spLocks noGrp="1"/>
          </p:cNvSpPr>
          <p:nvPr>
            <p:ph type="sldNum" sz="quarter" idx="5"/>
          </p:nvPr>
        </p:nvSpPr>
        <p:spPr>
          <a:noFill/>
        </p:spPr>
        <p:txBody>
          <a:bodyPr/>
          <a:lstStyle/>
          <a:p>
            <a:fld id="{17BABB86-E168-9848-B7FF-2F6A9618B268}" type="slidenum">
              <a:rPr lang="en-US"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Printing</a:t>
            </a:r>
            <a:r>
              <a:rPr lang="en-US" baseline="0" dirty="0" smtClean="0"/>
              <a:t> analysis would have taken ½ year on Titan machine</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4</a:t>
            </a:fld>
            <a:endParaRPr lang="en-US"/>
          </a:p>
        </p:txBody>
      </p:sp>
    </p:spTree>
    <p:extLst>
      <p:ext uri="{BB962C8B-B14F-4D97-AF65-F5344CB8AC3E}">
        <p14:creationId xmlns:p14="http://schemas.microsoft.com/office/powerpoint/2010/main" val="1226024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mn-lt"/>
                <a:ea typeface="+mn-ea"/>
                <a:cs typeface="+mn-cs"/>
              </a:rPr>
              <a:t>A cloud may look like just a billowing mass of air, but cloud dynamics in fact involve complicated physics. One of the most important factors in cloud dynamics, for example, is entrainment, which is when </a:t>
            </a:r>
            <a:r>
              <a:rPr lang="en-US" sz="1200" kern="1200" dirty="0" err="1" smtClean="0">
                <a:solidFill>
                  <a:schemeClr val="tx1"/>
                </a:solidFill>
                <a:latin typeface="+mn-lt"/>
                <a:ea typeface="+mn-ea"/>
                <a:cs typeface="+mn-cs"/>
              </a:rPr>
              <a:t>convecting</a:t>
            </a:r>
            <a:r>
              <a:rPr lang="en-US" sz="1200" kern="1200" dirty="0" smtClean="0">
                <a:solidFill>
                  <a:schemeClr val="tx1"/>
                </a:solidFill>
                <a:latin typeface="+mn-lt"/>
                <a:ea typeface="+mn-ea"/>
                <a:cs typeface="+mn-cs"/>
              </a:rPr>
              <a:t> clouds take environmental air and fold it into themselves as they are rising—a turbulent exchange of air between </a:t>
            </a:r>
            <a:r>
              <a:rPr lang="en-US" sz="1200" b="1" kern="1200" dirty="0" smtClean="0">
                <a:solidFill>
                  <a:schemeClr val="tx1"/>
                </a:solidFill>
                <a:latin typeface="+mn-lt"/>
                <a:ea typeface="+mn-ea"/>
                <a:cs typeface="+mn-cs"/>
              </a:rPr>
              <a:t>clouds</a:t>
            </a:r>
            <a:r>
              <a:rPr lang="en-US" sz="1200" b="0" kern="1200" dirty="0" smtClean="0">
                <a:solidFill>
                  <a:schemeClr val="tx1"/>
                </a:solidFill>
                <a:latin typeface="+mn-lt"/>
                <a:ea typeface="+mn-ea"/>
                <a:cs typeface="+mn-cs"/>
              </a:rPr>
              <a:t> and their environment. The more they do this, the less buoyant the cloud becomes and the less likely it is to rain. This process is difficult to study and build a model for because of the phase changes and complicating influence of latent heat being released.</a:t>
            </a:r>
          </a:p>
          <a:p>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The same cloud, without precipitation. </a:t>
            </a:r>
            <a:r>
              <a:rPr lang="en-US" sz="1200" b="1" kern="1200" dirty="0" smtClean="0">
                <a:solidFill>
                  <a:schemeClr val="tx1"/>
                </a:solidFill>
                <a:latin typeface="+mn-lt"/>
                <a:ea typeface="+mn-ea"/>
                <a:cs typeface="+mn-cs"/>
              </a:rPr>
              <a:t>David</a:t>
            </a:r>
            <a:r>
              <a:rPr lang="en-US" sz="1200" b="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Romps</a:t>
            </a:r>
            <a:r>
              <a:rPr lang="en-US" sz="1200" b="0" kern="1200" dirty="0" smtClean="0">
                <a:solidFill>
                  <a:schemeClr val="tx1"/>
                </a:solidFill>
                <a:latin typeface="+mn-lt"/>
                <a:ea typeface="+mn-ea"/>
                <a:cs typeface="+mn-cs"/>
              </a:rPr>
              <a:t> uses these simulations to learn more about the turbulent entrainment process.</a:t>
            </a:r>
          </a:p>
          <a:p>
            <a:r>
              <a:rPr lang="en-US" sz="1200" b="0" kern="1200" dirty="0" smtClean="0">
                <a:solidFill>
                  <a:schemeClr val="tx1"/>
                </a:solidFill>
                <a:latin typeface="+mn-lt"/>
                <a:ea typeface="+mn-ea"/>
                <a:cs typeface="+mn-cs"/>
              </a:rPr>
              <a:t>What’s worse, the entrainment rate may be the single most influential factor on climate models. “The entrainment rate is this parameter representing this really esoteric process, and it’s the parameter to which the climate is most sensitive — that’s an awful state of affairs!” </a:t>
            </a:r>
            <a:r>
              <a:rPr lang="en-US" sz="1200" b="1" kern="1200" dirty="0" smtClean="0">
                <a:solidFill>
                  <a:schemeClr val="tx1"/>
                </a:solidFill>
                <a:latin typeface="+mn-lt"/>
                <a:ea typeface="+mn-ea"/>
                <a:cs typeface="+mn-cs"/>
              </a:rPr>
              <a:t>Romps</a:t>
            </a:r>
            <a:r>
              <a:rPr lang="en-US" sz="1200" b="0" kern="1200" dirty="0" smtClean="0">
                <a:solidFill>
                  <a:schemeClr val="tx1"/>
                </a:solidFill>
                <a:latin typeface="+mn-lt"/>
                <a:ea typeface="+mn-ea"/>
                <a:cs typeface="+mn-cs"/>
              </a:rPr>
              <a:t> says. “We don’t understand entrainment.”</a:t>
            </a:r>
          </a:p>
          <a:p>
            <a:r>
              <a:rPr lang="en-US" sz="1200" b="0" kern="1200" dirty="0" smtClean="0">
                <a:solidFill>
                  <a:schemeClr val="tx1"/>
                </a:solidFill>
                <a:latin typeface="+mn-lt"/>
                <a:ea typeface="+mn-ea"/>
                <a:cs typeface="+mn-cs"/>
              </a:rPr>
              <a:t>How would an improved understanding and model of </a:t>
            </a:r>
            <a:r>
              <a:rPr lang="en-US" sz="1200" b="1" kern="1200" dirty="0" smtClean="0">
                <a:solidFill>
                  <a:schemeClr val="tx1"/>
                </a:solidFill>
                <a:latin typeface="+mn-lt"/>
                <a:ea typeface="+mn-ea"/>
                <a:cs typeface="+mn-cs"/>
              </a:rPr>
              <a:t>clouds</a:t>
            </a:r>
            <a:r>
              <a:rPr lang="en-US" sz="1200" b="0" kern="1200" dirty="0" smtClean="0">
                <a:solidFill>
                  <a:schemeClr val="tx1"/>
                </a:solidFill>
                <a:latin typeface="+mn-lt"/>
                <a:ea typeface="+mn-ea"/>
                <a:cs typeface="+mn-cs"/>
              </a:rPr>
              <a:t> affect the global climate model? “It would rain in the right places,” </a:t>
            </a:r>
            <a:r>
              <a:rPr lang="en-US" sz="1200" b="1" kern="1200" dirty="0" smtClean="0">
                <a:solidFill>
                  <a:schemeClr val="tx1"/>
                </a:solidFill>
                <a:latin typeface="+mn-lt"/>
                <a:ea typeface="+mn-ea"/>
                <a:cs typeface="+mn-cs"/>
              </a:rPr>
              <a:t>Romps</a:t>
            </a:r>
            <a:r>
              <a:rPr lang="en-US" sz="1200" b="0" kern="1200" dirty="0" smtClean="0">
                <a:solidFill>
                  <a:schemeClr val="tx1"/>
                </a:solidFill>
                <a:latin typeface="+mn-lt"/>
                <a:ea typeface="+mn-ea"/>
                <a:cs typeface="+mn-cs"/>
              </a:rPr>
              <a:t> says. “The large-scale winds would look better because the release of latent heat drives a lot of those winds, and climate sensitivity would be better constrained because not only is the base state highly dependent on convective parameterization but the model predictions for future climate change are also very sensitive to that as well.”</a:t>
            </a:r>
          </a:p>
          <a:p>
            <a:r>
              <a:rPr lang="en-US" sz="1200" b="1" kern="1200" dirty="0" smtClean="0">
                <a:solidFill>
                  <a:schemeClr val="tx1"/>
                </a:solidFill>
                <a:latin typeface="+mn-lt"/>
                <a:ea typeface="+mn-ea"/>
                <a:cs typeface="+mn-cs"/>
              </a:rPr>
              <a:t>Romps</a:t>
            </a:r>
            <a:r>
              <a:rPr lang="en-US" sz="1200" b="0" kern="1200" dirty="0" smtClean="0">
                <a:solidFill>
                  <a:schemeClr val="tx1"/>
                </a:solidFill>
                <a:latin typeface="+mn-lt"/>
                <a:ea typeface="+mn-ea"/>
                <a:cs typeface="+mn-cs"/>
              </a:rPr>
              <a:t> has also tested theories on how future climate change will affect clouds. One of the biggest predictions is that higher temperatures will result in, roughly, fewer </a:t>
            </a:r>
            <a:r>
              <a:rPr lang="en-US" sz="1200" b="1" kern="1200" dirty="0" smtClean="0">
                <a:solidFill>
                  <a:schemeClr val="tx1"/>
                </a:solidFill>
                <a:latin typeface="+mn-lt"/>
                <a:ea typeface="+mn-ea"/>
                <a:cs typeface="+mn-cs"/>
              </a:rPr>
              <a:t>clouds</a:t>
            </a:r>
            <a:r>
              <a:rPr lang="en-US" sz="1200" b="0" kern="1200" dirty="0" smtClean="0">
                <a:solidFill>
                  <a:schemeClr val="tx1"/>
                </a:solidFill>
                <a:latin typeface="+mn-lt"/>
                <a:ea typeface="+mn-ea"/>
                <a:cs typeface="+mn-cs"/>
              </a:rPr>
              <a:t>, or more precisely, a smaller convective mass flux. Why? If the earth is warmed by 1 degree Celsius, then the amount of water vapor in the atmosphere increases by 7 percent. Meanwhile climate models say that the amount of rain in the future will increase by 1 to 3 percent.</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7</a:t>
            </a:fld>
            <a:endParaRPr lang="en-US"/>
          </a:p>
        </p:txBody>
      </p:sp>
    </p:spTree>
    <p:extLst>
      <p:ext uri="{BB962C8B-B14F-4D97-AF65-F5344CB8AC3E}">
        <p14:creationId xmlns:p14="http://schemas.microsoft.com/office/powerpoint/2010/main" val="3471485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Black Swans – the unanticipated </a:t>
            </a:r>
            <a:endParaRPr lang="en-US" dirty="0"/>
          </a:p>
        </p:txBody>
      </p:sp>
      <p:sp>
        <p:nvSpPr>
          <p:cNvPr id="4" name="Slide Number Placeholder 3"/>
          <p:cNvSpPr>
            <a:spLocks noGrp="1"/>
          </p:cNvSpPr>
          <p:nvPr>
            <p:ph type="sldNum" sz="quarter" idx="10"/>
          </p:nvPr>
        </p:nvSpPr>
        <p:spPr/>
        <p:txBody>
          <a:bodyPr/>
          <a:lstStyle/>
          <a:p>
            <a:pPr>
              <a:defRPr/>
            </a:pPr>
            <a:fld id="{9BCEC00D-956E-0546-8699-901D1A14E22B}" type="slidenum">
              <a:rPr lang="en-US" smtClean="0"/>
              <a:pPr>
                <a:defRPr/>
              </a:pPr>
              <a:t>8</a:t>
            </a:fld>
            <a:endParaRPr lang="en-US"/>
          </a:p>
        </p:txBody>
      </p:sp>
    </p:spTree>
    <p:extLst>
      <p:ext uri="{BB962C8B-B14F-4D97-AF65-F5344CB8AC3E}">
        <p14:creationId xmlns:p14="http://schemas.microsoft.com/office/powerpoint/2010/main" val="35975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11:20</a:t>
            </a:r>
            <a:r>
              <a:rPr lang="en-US" baseline="0" dirty="0" smtClean="0"/>
              <a:t>  (5 minutes)</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9</a:t>
            </a:fld>
            <a:endParaRPr lang="en-US"/>
          </a:p>
        </p:txBody>
      </p:sp>
    </p:spTree>
    <p:extLst>
      <p:ext uri="{BB962C8B-B14F-4D97-AF65-F5344CB8AC3E}">
        <p14:creationId xmlns:p14="http://schemas.microsoft.com/office/powerpoint/2010/main" val="1859759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Automatic</a:t>
            </a:r>
            <a:r>
              <a:rPr lang="en-US" baseline="0" dirty="0" smtClean="0"/>
              <a:t> </a:t>
            </a:r>
            <a:r>
              <a:rPr lang="en-US" baseline="0" dirty="0" err="1" smtClean="0"/>
              <a:t>vectorization</a:t>
            </a:r>
            <a:r>
              <a:rPr lang="en-US" baseline="0" dirty="0" smtClean="0"/>
              <a:t> was not entirely successful from a compiler perspective</a:t>
            </a:r>
          </a:p>
          <a:p>
            <a:r>
              <a:rPr lang="en-US" baseline="0" dirty="0" smtClean="0"/>
              <a:t>Programmers needed to annotate loops and sometimes rewrite code to remove </a:t>
            </a:r>
            <a:r>
              <a:rPr lang="en-US" baseline="0" dirty="0" err="1" smtClean="0"/>
              <a:t>dependendies</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10</a:t>
            </a:fld>
            <a:endParaRPr lang="en-US"/>
          </a:p>
        </p:txBody>
      </p:sp>
    </p:spTree>
    <p:extLst>
      <p:ext uri="{BB962C8B-B14F-4D97-AF65-F5344CB8AC3E}">
        <p14:creationId xmlns:p14="http://schemas.microsoft.com/office/powerpoint/2010/main" val="2278825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4"/>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005" eaLnBrk="0" hangingPunct="0">
              <a:defRPr sz="1900" b="1">
                <a:solidFill>
                  <a:schemeClr val="accent1"/>
                </a:solidFill>
                <a:latin typeface="Arial" charset="0"/>
                <a:ea typeface="ＭＳ Ｐゴシック" charset="0"/>
                <a:cs typeface="ＭＳ Ｐゴシック" charset="0"/>
              </a:defRPr>
            </a:lvl1pPr>
            <a:lvl2pPr marL="702756" indent="-270291" defTabSz="934005" eaLnBrk="0" hangingPunct="0">
              <a:defRPr sz="1900" b="1">
                <a:solidFill>
                  <a:schemeClr val="accent1"/>
                </a:solidFill>
                <a:latin typeface="Arial" charset="0"/>
                <a:ea typeface="ＭＳ Ｐゴシック" charset="0"/>
              </a:defRPr>
            </a:lvl2pPr>
            <a:lvl3pPr marL="1081164" indent="-216233" defTabSz="934005" eaLnBrk="0" hangingPunct="0">
              <a:defRPr sz="1900" b="1">
                <a:solidFill>
                  <a:schemeClr val="accent1"/>
                </a:solidFill>
                <a:latin typeface="Arial" charset="0"/>
                <a:ea typeface="ＭＳ Ｐゴシック" charset="0"/>
              </a:defRPr>
            </a:lvl3pPr>
            <a:lvl4pPr marL="1513629" indent="-216233" defTabSz="934005" eaLnBrk="0" hangingPunct="0">
              <a:defRPr sz="1900" b="1">
                <a:solidFill>
                  <a:schemeClr val="accent1"/>
                </a:solidFill>
                <a:latin typeface="Arial" charset="0"/>
                <a:ea typeface="ＭＳ Ｐゴシック" charset="0"/>
              </a:defRPr>
            </a:lvl4pPr>
            <a:lvl5pPr marL="1946095" indent="-216233" defTabSz="934005" eaLnBrk="0" hangingPunct="0">
              <a:defRPr sz="1900" b="1">
                <a:solidFill>
                  <a:schemeClr val="accent1"/>
                </a:solidFill>
                <a:latin typeface="Arial" charset="0"/>
                <a:ea typeface="ＭＳ Ｐゴシック" charset="0"/>
              </a:defRPr>
            </a:lvl5pPr>
            <a:lvl6pPr marL="2378560" indent="-216233" defTabSz="934005" eaLnBrk="0" fontAlgn="base" hangingPunct="0">
              <a:spcBef>
                <a:spcPct val="0"/>
              </a:spcBef>
              <a:spcAft>
                <a:spcPct val="0"/>
              </a:spcAft>
              <a:defRPr sz="1900" b="1">
                <a:solidFill>
                  <a:schemeClr val="accent1"/>
                </a:solidFill>
                <a:latin typeface="Arial" charset="0"/>
                <a:ea typeface="ＭＳ Ｐゴシック" charset="0"/>
              </a:defRPr>
            </a:lvl6pPr>
            <a:lvl7pPr marL="2811026" indent="-216233" defTabSz="934005" eaLnBrk="0" fontAlgn="base" hangingPunct="0">
              <a:spcBef>
                <a:spcPct val="0"/>
              </a:spcBef>
              <a:spcAft>
                <a:spcPct val="0"/>
              </a:spcAft>
              <a:defRPr sz="1900" b="1">
                <a:solidFill>
                  <a:schemeClr val="accent1"/>
                </a:solidFill>
                <a:latin typeface="Arial" charset="0"/>
                <a:ea typeface="ＭＳ Ｐゴシック" charset="0"/>
              </a:defRPr>
            </a:lvl7pPr>
            <a:lvl8pPr marL="3243491" indent="-216233" defTabSz="934005" eaLnBrk="0" fontAlgn="base" hangingPunct="0">
              <a:spcBef>
                <a:spcPct val="0"/>
              </a:spcBef>
              <a:spcAft>
                <a:spcPct val="0"/>
              </a:spcAft>
              <a:defRPr sz="1900" b="1">
                <a:solidFill>
                  <a:schemeClr val="accent1"/>
                </a:solidFill>
                <a:latin typeface="Arial" charset="0"/>
                <a:ea typeface="ＭＳ Ｐゴシック" charset="0"/>
              </a:defRPr>
            </a:lvl8pPr>
            <a:lvl9pPr marL="3675957" indent="-216233" defTabSz="934005" eaLnBrk="0" fontAlgn="base" hangingPunct="0">
              <a:spcBef>
                <a:spcPct val="0"/>
              </a:spcBef>
              <a:spcAft>
                <a:spcPct val="0"/>
              </a:spcAft>
              <a:defRPr sz="1900" b="1">
                <a:solidFill>
                  <a:schemeClr val="accent1"/>
                </a:solidFill>
                <a:latin typeface="Arial" charset="0"/>
                <a:ea typeface="ＭＳ Ｐゴシック" charset="0"/>
              </a:defRPr>
            </a:lvl9pPr>
          </a:lstStyle>
          <a:p>
            <a:r>
              <a:rPr lang="en-US" sz="900" b="0">
                <a:solidFill>
                  <a:schemeClr val="tx1"/>
                </a:solidFill>
                <a:latin typeface="Times New Roman" charset="0"/>
              </a:rPr>
              <a:t>CS267 Lecture 2</a:t>
            </a:r>
          </a:p>
        </p:txBody>
      </p:sp>
      <p:sp>
        <p:nvSpPr>
          <p:cNvPr id="276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005" eaLnBrk="0" hangingPunct="0">
              <a:defRPr sz="1900" b="1">
                <a:solidFill>
                  <a:schemeClr val="accent1"/>
                </a:solidFill>
                <a:latin typeface="Arial" charset="0"/>
                <a:ea typeface="ＭＳ Ｐゴシック" charset="0"/>
                <a:cs typeface="ＭＳ Ｐゴシック" charset="0"/>
              </a:defRPr>
            </a:lvl1pPr>
            <a:lvl2pPr marL="702756" indent="-270291" defTabSz="934005" eaLnBrk="0" hangingPunct="0">
              <a:defRPr sz="1900" b="1">
                <a:solidFill>
                  <a:schemeClr val="accent1"/>
                </a:solidFill>
                <a:latin typeface="Arial" charset="0"/>
                <a:ea typeface="ＭＳ Ｐゴシック" charset="0"/>
              </a:defRPr>
            </a:lvl2pPr>
            <a:lvl3pPr marL="1081164" indent="-216233" defTabSz="934005" eaLnBrk="0" hangingPunct="0">
              <a:defRPr sz="1900" b="1">
                <a:solidFill>
                  <a:schemeClr val="accent1"/>
                </a:solidFill>
                <a:latin typeface="Arial" charset="0"/>
                <a:ea typeface="ＭＳ Ｐゴシック" charset="0"/>
              </a:defRPr>
            </a:lvl3pPr>
            <a:lvl4pPr marL="1513629" indent="-216233" defTabSz="934005" eaLnBrk="0" hangingPunct="0">
              <a:defRPr sz="1900" b="1">
                <a:solidFill>
                  <a:schemeClr val="accent1"/>
                </a:solidFill>
                <a:latin typeface="Arial" charset="0"/>
                <a:ea typeface="ＭＳ Ｐゴシック" charset="0"/>
              </a:defRPr>
            </a:lvl4pPr>
            <a:lvl5pPr marL="1946095" indent="-216233" defTabSz="934005" eaLnBrk="0" hangingPunct="0">
              <a:defRPr sz="1900" b="1">
                <a:solidFill>
                  <a:schemeClr val="accent1"/>
                </a:solidFill>
                <a:latin typeface="Arial" charset="0"/>
                <a:ea typeface="ＭＳ Ｐゴシック" charset="0"/>
              </a:defRPr>
            </a:lvl5pPr>
            <a:lvl6pPr marL="2378560" indent="-216233" defTabSz="934005" eaLnBrk="0" fontAlgn="base" hangingPunct="0">
              <a:spcBef>
                <a:spcPct val="0"/>
              </a:spcBef>
              <a:spcAft>
                <a:spcPct val="0"/>
              </a:spcAft>
              <a:defRPr sz="1900" b="1">
                <a:solidFill>
                  <a:schemeClr val="accent1"/>
                </a:solidFill>
                <a:latin typeface="Arial" charset="0"/>
                <a:ea typeface="ＭＳ Ｐゴシック" charset="0"/>
              </a:defRPr>
            </a:lvl6pPr>
            <a:lvl7pPr marL="2811026" indent="-216233" defTabSz="934005" eaLnBrk="0" fontAlgn="base" hangingPunct="0">
              <a:spcBef>
                <a:spcPct val="0"/>
              </a:spcBef>
              <a:spcAft>
                <a:spcPct val="0"/>
              </a:spcAft>
              <a:defRPr sz="1900" b="1">
                <a:solidFill>
                  <a:schemeClr val="accent1"/>
                </a:solidFill>
                <a:latin typeface="Arial" charset="0"/>
                <a:ea typeface="ＭＳ Ｐゴシック" charset="0"/>
              </a:defRPr>
            </a:lvl7pPr>
            <a:lvl8pPr marL="3243491" indent="-216233" defTabSz="934005" eaLnBrk="0" fontAlgn="base" hangingPunct="0">
              <a:spcBef>
                <a:spcPct val="0"/>
              </a:spcBef>
              <a:spcAft>
                <a:spcPct val="0"/>
              </a:spcAft>
              <a:defRPr sz="1900" b="1">
                <a:solidFill>
                  <a:schemeClr val="accent1"/>
                </a:solidFill>
                <a:latin typeface="Arial" charset="0"/>
                <a:ea typeface="ＭＳ Ｐゴシック" charset="0"/>
              </a:defRPr>
            </a:lvl8pPr>
            <a:lvl9pPr marL="3675957" indent="-216233" defTabSz="934005" eaLnBrk="0" fontAlgn="base" hangingPunct="0">
              <a:spcBef>
                <a:spcPct val="0"/>
              </a:spcBef>
              <a:spcAft>
                <a:spcPct val="0"/>
              </a:spcAft>
              <a:defRPr sz="1900" b="1">
                <a:solidFill>
                  <a:schemeClr val="accent1"/>
                </a:solidFill>
                <a:latin typeface="Arial" charset="0"/>
                <a:ea typeface="ＭＳ Ｐゴシック" charset="0"/>
              </a:defRPr>
            </a:lvl9pPr>
          </a:lstStyle>
          <a:p>
            <a:fld id="{9883F49B-A0FA-704F-9B8E-20208AFC5E6F}" type="slidenum">
              <a:rPr lang="en-US" sz="900" b="0">
                <a:solidFill>
                  <a:schemeClr val="tx1"/>
                </a:solidFill>
                <a:latin typeface="Times New Roman" charset="0"/>
              </a:rPr>
              <a:pPr/>
              <a:t>14</a:t>
            </a:fld>
            <a:endParaRPr lang="en-US" sz="900" b="0">
              <a:solidFill>
                <a:schemeClr val="tx1"/>
              </a:solidFill>
              <a:latin typeface="Times New Roman" charset="0"/>
            </a:endParaRPr>
          </a:p>
        </p:txBody>
      </p:sp>
      <p:sp>
        <p:nvSpPr>
          <p:cNvPr id="27651" name="Rectangle 1026"/>
          <p:cNvSpPr>
            <a:spLocks noGrp="1" noRot="1" noChangeAspect="1" noChangeArrowheads="1" noTextEdit="1"/>
          </p:cNvSpPr>
          <p:nvPr>
            <p:ph type="sldImg"/>
          </p:nvPr>
        </p:nvSpPr>
        <p:spPr>
          <a:xfrm>
            <a:off x="1152525" y="692150"/>
            <a:ext cx="4552950" cy="3416300"/>
          </a:xfrm>
          <a:solidFill>
            <a:srgbClr val="FFFFFF"/>
          </a:solidFill>
          <a:ln>
            <a:solidFill>
              <a:srgbClr val="000000"/>
            </a:solidFill>
            <a:miter lim="800000"/>
            <a:headEnd/>
            <a:tailEnd/>
          </a:ln>
        </p:spPr>
      </p:sp>
      <p:sp>
        <p:nvSpPr>
          <p:cNvPr id="27652" name="Rectangle 1027"/>
          <p:cNvSpPr>
            <a:spLocks noGrp="1" noChangeArrowheads="1"/>
          </p:cNvSpPr>
          <p:nvPr>
            <p:ph type="body" idx="1"/>
          </p:nvPr>
        </p:nvSpPr>
        <p:spPr>
          <a:xfrm>
            <a:off x="913805" y="4343704"/>
            <a:ext cx="5030391" cy="4113892"/>
          </a:xfrm>
          <a:solidFill>
            <a:srgbClr val="FFFFFF"/>
          </a:solidFill>
          <a:ln>
            <a:solidFill>
              <a:srgbClr val="000000"/>
            </a:solidFill>
          </a:ln>
        </p:spPr>
        <p:txBody>
          <a:bodyPr lIns="88059" tIns="44030" rIns="88059" bIns="44030"/>
          <a:lstStyle/>
          <a:p>
            <a:r>
              <a:rPr lang="en-US">
                <a:latin typeface="Arial" charset="0"/>
                <a:ea typeface="ＭＳ Ｐゴシック" charset="0"/>
                <a:cs typeface="ＭＳ Ｐゴシック" charset="0"/>
              </a:rPr>
              <a:t>Too much time on this slide and next 3</a:t>
            </a:r>
          </a:p>
          <a:p>
            <a:r>
              <a:rPr lang="en-US">
                <a:latin typeface="Arial" charset="0"/>
                <a:ea typeface="ＭＳ Ｐゴシック" charset="0"/>
                <a:cs typeface="ＭＳ Ｐゴシック" charset="0"/>
              </a:rPr>
              <a:t>Don</a:t>
            </a:r>
            <a:r>
              <a:rPr lang="ja-JP" altLang="en-US">
                <a:latin typeface="Arial" charset="0"/>
                <a:ea typeface="ＭＳ Ｐゴシック" charset="0"/>
                <a:cs typeface="ＭＳ Ｐゴシック" charset="0"/>
              </a:rPr>
              <a:t>’</a:t>
            </a:r>
            <a:r>
              <a:rPr lang="en-US" altLang="ja-JP">
                <a:latin typeface="Arial" charset="0"/>
                <a:ea typeface="ＭＳ Ｐゴシック" charset="0"/>
                <a:cs typeface="ＭＳ Ｐゴシック" charset="0"/>
              </a:rPr>
              <a:t>t talk about malloc</a:t>
            </a:r>
          </a:p>
          <a:p>
            <a:r>
              <a:rPr lang="en-US">
                <a:latin typeface="Arial" charset="0"/>
                <a:ea typeface="ＭＳ Ｐゴシック" charset="0"/>
                <a:cs typeface="ＭＳ Ｐゴシック" charset="0"/>
              </a:rPr>
              <a:t>What about clusters of SMPs</a:t>
            </a:r>
          </a:p>
          <a:p>
            <a:r>
              <a:rPr lang="en-US">
                <a:latin typeface="Arial" charset="0"/>
                <a:ea typeface="ＭＳ Ｐゴシック" charset="0"/>
                <a:cs typeface="ＭＳ Ｐゴシック" charset="0"/>
              </a:rPr>
              <a:t>Process, processor, thread</a:t>
            </a:r>
          </a:p>
          <a:p>
            <a:r>
              <a:rPr lang="en-US">
                <a:latin typeface="Arial" charset="0"/>
                <a:ea typeface="ＭＳ Ｐゴシック" charset="0"/>
                <a:cs typeface="ＭＳ Ｐゴシック" charset="0"/>
              </a:rPr>
              <a:t>Too much talking relative to slide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Spring 1997</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17</a:t>
            </a:fld>
            <a:endParaRPr lang="en-US"/>
          </a:p>
        </p:txBody>
      </p:sp>
    </p:spTree>
    <p:extLst>
      <p:ext uri="{BB962C8B-B14F-4D97-AF65-F5344CB8AC3E}">
        <p14:creationId xmlns:p14="http://schemas.microsoft.com/office/powerpoint/2010/main" val="3168460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E316FD-2E08-D84E-8E8D-3B95003691A5}" type="slidenum">
              <a:rPr lang="en-US"/>
              <a:pPr/>
              <a:t>20</a:t>
            </a:fld>
            <a:endParaRPr lang="en-US"/>
          </a:p>
        </p:txBody>
      </p:sp>
      <p:sp>
        <p:nvSpPr>
          <p:cNvPr id="534530"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534531" name="Rectangle 3"/>
          <p:cNvSpPr>
            <a:spLocks noGrp="1" noChangeArrowheads="1"/>
          </p:cNvSpPr>
          <p:nvPr>
            <p:ph type="body" idx="1"/>
          </p:nvPr>
        </p:nvSpPr>
        <p:spPr bwMode="auto">
          <a:xfrm>
            <a:off x="913805" y="4343704"/>
            <a:ext cx="5030391" cy="4113892"/>
          </a:xfrm>
          <a:prstGeom prst="rect">
            <a:avLst/>
          </a:prstGeom>
          <a:solidFill>
            <a:srgbClr val="FFFFFF"/>
          </a:solidFill>
          <a:ln>
            <a:solidFill>
              <a:srgbClr val="000000"/>
            </a:solidFill>
            <a:miter lim="800000"/>
            <a:headEnd/>
            <a:tailEnd/>
          </a:ln>
        </p:spPr>
        <p:txBody>
          <a:bodyPr lIns="88076" tIns="44038" rIns="88076" bIns="44038"/>
          <a:lstStyle/>
          <a:p>
            <a:endParaRPr lang="en-US"/>
          </a:p>
          <a:p>
            <a:r>
              <a:rPr lang="en-US"/>
              <a:t>Remote </a:t>
            </a:r>
            <a:r>
              <a:rPr lang="ja-JP" altLang="en-US">
                <a:latin typeface="Arial"/>
              </a:rPr>
              <a:t>“</a:t>
            </a:r>
            <a:r>
              <a:rPr lang="en-US"/>
              <a:t>long message matching queue depths</a:t>
            </a:r>
            <a:r>
              <a:rPr lang="ja-JP" altLang="en-US">
                <a:latin typeface="Arial"/>
              </a:rPr>
              <a:t>”</a:t>
            </a:r>
            <a:endParaRPr lang="en-US"/>
          </a:p>
          <a:p>
            <a:r>
              <a:rPr lang="en-US"/>
              <a:t>MPI point less negative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rest of the world wakes up to parallel computing</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21</a:t>
            </a:fld>
            <a:endParaRPr lang="en-US"/>
          </a:p>
        </p:txBody>
      </p:sp>
    </p:spTree>
    <p:extLst>
      <p:ext uri="{BB962C8B-B14F-4D97-AF65-F5344CB8AC3E}">
        <p14:creationId xmlns:p14="http://schemas.microsoft.com/office/powerpoint/2010/main" val="4141828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031B37-3C1D-40D1-9FDE-2C9E5F4121BF}" type="slidenum">
              <a:rPr lang="en-US" smtClean="0"/>
              <a:pPr/>
              <a:t>22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23</a:t>
            </a:fld>
            <a:endParaRPr lang="en-US"/>
          </a:p>
        </p:txBody>
      </p:sp>
    </p:spTree>
    <p:extLst>
      <p:ext uri="{BB962C8B-B14F-4D97-AF65-F5344CB8AC3E}">
        <p14:creationId xmlns:p14="http://schemas.microsoft.com/office/powerpoint/2010/main" val="576427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11:35</a:t>
            </a:r>
            <a:r>
              <a:rPr lang="en-US" baseline="0" dirty="0" smtClean="0"/>
              <a:t>  (20 minutes)</a:t>
            </a:r>
            <a:endParaRPr lang="en-US" dirty="0" smtClean="0"/>
          </a:p>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24</a:t>
            </a:fld>
            <a:endParaRPr lang="en-US"/>
          </a:p>
        </p:txBody>
      </p:sp>
    </p:spTree>
    <p:extLst>
      <p:ext uri="{BB962C8B-B14F-4D97-AF65-F5344CB8AC3E}">
        <p14:creationId xmlns:p14="http://schemas.microsoft.com/office/powerpoint/2010/main" val="2121625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Wheat</a:t>
            </a:r>
            <a:r>
              <a:rPr lang="en-US" baseline="0" dirty="0" smtClean="0"/>
              <a:t> genome assembly is a grad challenge, only recently completely by two groups, one at JGI</a:t>
            </a:r>
          </a:p>
          <a:p>
            <a:r>
              <a:rPr lang="en-US" dirty="0" smtClean="0"/>
              <a:t>The JGI code</a:t>
            </a:r>
            <a:r>
              <a:rPr lang="en-US" baseline="0" dirty="0" smtClean="0"/>
              <a:t> called </a:t>
            </a:r>
            <a:r>
              <a:rPr lang="en-US" baseline="0" dirty="0" err="1" smtClean="0"/>
              <a:t>Meraculous</a:t>
            </a:r>
            <a:r>
              <a:rPr lang="en-US" baseline="0" dirty="0" smtClean="0"/>
              <a:t> is used in production and is key to JGI. </a:t>
            </a:r>
          </a:p>
          <a:p>
            <a:r>
              <a:rPr lang="en-US" baseline="0" dirty="0" err="1" smtClean="0"/>
              <a:t>Meraculous</a:t>
            </a:r>
            <a:r>
              <a:rPr lang="en-US" baseline="0" dirty="0" smtClean="0"/>
              <a:t> was partly parallelized before and was written in Perl, but the most challenging part of assembly (</a:t>
            </a:r>
            <a:r>
              <a:rPr lang="en-US" baseline="0" dirty="0" err="1" smtClean="0"/>
              <a:t>contig</a:t>
            </a:r>
            <a:r>
              <a:rPr lang="en-US" baseline="0" dirty="0" smtClean="0"/>
              <a:t> generation) had not been parallelized. </a:t>
            </a:r>
          </a:p>
          <a:p>
            <a:r>
              <a:rPr lang="en-US" baseline="0" dirty="0" err="1" smtClean="0"/>
              <a:t>Contig</a:t>
            </a:r>
            <a:r>
              <a:rPr lang="en-US" baseline="0" dirty="0" smtClean="0"/>
              <a:t> generation is like putting together a puzzle, where you have fixed-length (K) sequences of the genome, called K-</a:t>
            </a:r>
            <a:r>
              <a:rPr lang="en-US" baseline="0" dirty="0" err="1" smtClean="0"/>
              <a:t>mers</a:t>
            </a:r>
            <a:r>
              <a:rPr lang="en-US" baseline="0" dirty="0" smtClean="0"/>
              <a:t>, and the goral is to created the longest possible chains, called </a:t>
            </a:r>
            <a:r>
              <a:rPr lang="en-US" baseline="0" dirty="0" err="1" smtClean="0"/>
              <a:t>contigs</a:t>
            </a:r>
            <a:endParaRPr lang="en-US" baseline="0" dirty="0" smtClean="0"/>
          </a:p>
          <a:p>
            <a:r>
              <a:rPr lang="en-US" baseline="0" dirty="0" smtClean="0"/>
              <a:t>The challenges to parallelization has been the need for random access into a large table that does not fit into shared memory hardware; the serial code was also very slow</a:t>
            </a:r>
          </a:p>
          <a:p>
            <a:r>
              <a:rPr lang="en-US" baseline="0" dirty="0" smtClean="0"/>
              <a:t>The </a:t>
            </a:r>
            <a:r>
              <a:rPr lang="en-US" baseline="0" dirty="0" err="1" smtClean="0"/>
              <a:t>contig</a:t>
            </a:r>
            <a:r>
              <a:rPr lang="en-US" baseline="0" dirty="0" smtClean="0"/>
              <a:t> generation step has been entirely rewritten using DEGAS languages ideas, i.e., PGAS, with asynchronous communication and adaptive communication </a:t>
            </a:r>
            <a:r>
              <a:rPr lang="en-US" baseline="0" dirty="0" err="1" smtClean="0"/>
              <a:t>scheduluing</a:t>
            </a:r>
            <a:r>
              <a:rPr lang="en-US" baseline="0" dirty="0" smtClean="0"/>
              <a:t> to build and read a large shared hash table</a:t>
            </a:r>
          </a:p>
          <a:p>
            <a:r>
              <a:rPr lang="en-US" baseline="0" dirty="0" smtClean="0"/>
              <a:t>Other parts of the </a:t>
            </a:r>
            <a:r>
              <a:rPr lang="en-US" baseline="0" dirty="0" err="1" smtClean="0"/>
              <a:t>pipline</a:t>
            </a:r>
            <a:r>
              <a:rPr lang="en-US" baseline="0" dirty="0" smtClean="0"/>
              <a:t> (k-</a:t>
            </a:r>
            <a:r>
              <a:rPr lang="en-US" baseline="0" dirty="0" err="1" smtClean="0"/>
              <a:t>mer</a:t>
            </a:r>
            <a:r>
              <a:rPr lang="en-US" baseline="0" dirty="0" smtClean="0"/>
              <a:t> analysis using bloom filters and better I/O) were also </a:t>
            </a:r>
            <a:r>
              <a:rPr lang="en-US" baseline="0" dirty="0" err="1" smtClean="0"/>
              <a:t>imlemented</a:t>
            </a:r>
            <a:r>
              <a:rPr lang="en-US" baseline="0" dirty="0" smtClean="0"/>
              <a:t> as part or other projects.</a:t>
            </a:r>
          </a:p>
          <a:p>
            <a:r>
              <a:rPr lang="en-US" baseline="0" dirty="0" smtClean="0"/>
              <a:t>The work has just been accepted as an SC14 paper and a biology paper on this work was submitted to Nature Biotechnology</a:t>
            </a:r>
          </a:p>
          <a:p>
            <a:r>
              <a:rPr lang="en-US" baseline="0" dirty="0" smtClean="0"/>
              <a:t>The biology groups have been able to do unprecedented genome assemblies using the high quality </a:t>
            </a:r>
            <a:r>
              <a:rPr lang="en-US" baseline="0" dirty="0" err="1" smtClean="0"/>
              <a:t>Meraculous</a:t>
            </a:r>
            <a:r>
              <a:rPr lang="en-US" baseline="0" dirty="0" smtClean="0"/>
              <a:t> algorithm)</a:t>
            </a:r>
          </a:p>
          <a:p>
            <a:r>
              <a:rPr lang="en-US" baseline="0" dirty="0" smtClean="0"/>
              <a:t>The code would be much hardware to write in a traditional message passing style, i.e., it is so “unproductive” that it hadn’t been written for </a:t>
            </a:r>
            <a:r>
              <a:rPr lang="en-US" baseline="0" dirty="0" err="1" smtClean="0"/>
              <a:t>Meracuolous</a:t>
            </a:r>
            <a:endParaRPr lang="en-US" baseline="0" dirty="0" smtClean="0"/>
          </a:p>
          <a:p>
            <a:r>
              <a:rPr lang="en-US" baseline="0" dirty="0" smtClean="0"/>
              <a:t>Future work involves encapsulating the </a:t>
            </a:r>
            <a:r>
              <a:rPr lang="en-US" baseline="0" dirty="0" err="1" smtClean="0"/>
              <a:t>distirbuted</a:t>
            </a:r>
            <a:r>
              <a:rPr lang="en-US" baseline="0" dirty="0" smtClean="0"/>
              <a:t> data structures for both bloom filters and hash tables for use in other application, bioinformatics and otherwise</a:t>
            </a:r>
          </a:p>
          <a:p>
            <a:r>
              <a:rPr lang="en-US" baseline="0" dirty="0" smtClean="0"/>
              <a:t>This is also an important workload to </a:t>
            </a:r>
            <a:r>
              <a:rPr lang="en-US" baseline="0" dirty="0" err="1" smtClean="0"/>
              <a:t>demonstrat</a:t>
            </a:r>
            <a:r>
              <a:rPr lang="en-US" baseline="0" dirty="0" smtClean="0"/>
              <a:t> that current </a:t>
            </a:r>
            <a:r>
              <a:rPr lang="en-US" baseline="0" dirty="0" err="1" smtClean="0"/>
              <a:t>petascale</a:t>
            </a:r>
            <a:r>
              <a:rPr lang="en-US" baseline="0" dirty="0" smtClean="0"/>
              <a:t> machines and future </a:t>
            </a:r>
            <a:r>
              <a:rPr lang="en-US" baseline="0" dirty="0" err="1" smtClean="0"/>
              <a:t>exascale</a:t>
            </a:r>
            <a:r>
              <a:rPr lang="en-US" baseline="0" dirty="0" smtClean="0"/>
              <a:t> ones can solve such irregular data-intensive computations</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4A6DD1E-07AB-4857-BE57-82B520EA68A7}" type="slidenum">
              <a:rPr lang="en-US" smtClean="0"/>
              <a:pPr/>
              <a:t>27</a:t>
            </a:fld>
            <a:endParaRPr lang="en-US" dirty="0"/>
          </a:p>
        </p:txBody>
      </p:sp>
    </p:spTree>
    <p:extLst>
      <p:ext uri="{BB962C8B-B14F-4D97-AF65-F5344CB8AC3E}">
        <p14:creationId xmlns:p14="http://schemas.microsoft.com/office/powerpoint/2010/main" val="3747904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AA08B78-A8B5-C343-B834-0C229BF0A957}" type="slidenum">
              <a:rPr lang="en-US" smtClean="0"/>
              <a:pPr>
                <a:defRPr/>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11:45</a:t>
            </a:r>
            <a:r>
              <a:rPr lang="en-US" baseline="0" dirty="0" smtClean="0"/>
              <a:t> (30 minutes)</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29</a:t>
            </a:fld>
            <a:endParaRPr lang="en-US"/>
          </a:p>
        </p:txBody>
      </p:sp>
    </p:spTree>
    <p:extLst>
      <p:ext uri="{BB962C8B-B14F-4D97-AF65-F5344CB8AC3E}">
        <p14:creationId xmlns:p14="http://schemas.microsoft.com/office/powerpoint/2010/main" val="2976706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Tianhe-2</a:t>
            </a:r>
            <a:r>
              <a:rPr lang="en-US" baseline="0" dirty="0" smtClean="0"/>
              <a:t> is not on here: 17.5MW for the system, 24MW including cooling and power loss</a:t>
            </a:r>
            <a:endParaRPr lang="en-US" dirty="0"/>
          </a:p>
        </p:txBody>
      </p:sp>
      <p:sp>
        <p:nvSpPr>
          <p:cNvPr id="4" name="Slide Number Placeholder 3"/>
          <p:cNvSpPr>
            <a:spLocks noGrp="1"/>
          </p:cNvSpPr>
          <p:nvPr>
            <p:ph type="sldNum" sz="quarter" idx="10"/>
          </p:nvPr>
        </p:nvSpPr>
        <p:spPr/>
        <p:txBody>
          <a:bodyPr/>
          <a:lstStyle/>
          <a:p>
            <a:pPr>
              <a:defRPr/>
            </a:pPr>
            <a:fld id="{7AA08B78-A8B5-C343-B834-0C229BF0A957}" type="slidenum">
              <a:rPr lang="en-US" smtClean="0"/>
              <a:pPr>
                <a:defRPr/>
              </a:pPr>
              <a:t>30</a:t>
            </a:fld>
            <a:endParaRPr lang="en-US"/>
          </a:p>
        </p:txBody>
      </p:sp>
    </p:spTree>
    <p:extLst>
      <p:ext uri="{BB962C8B-B14F-4D97-AF65-F5344CB8AC3E}">
        <p14:creationId xmlns:p14="http://schemas.microsoft.com/office/powerpoint/2010/main" val="1125581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noFill/>
          <a:ln>
            <a:miter lim="800000"/>
            <a:headEnd/>
            <a:tailEnd/>
          </a:ln>
        </p:spPr>
        <p:txBody>
          <a:bodyPr/>
          <a:lstStyle/>
          <a:p>
            <a:fld id="{382D13C6-7F09-6841-BDC5-F46C1D09275B}" type="slidenum">
              <a:rPr lang="en-US"/>
              <a:pPr/>
              <a:t>31</a:t>
            </a:fld>
            <a:endParaRPr lang="en-US"/>
          </a:p>
        </p:txBody>
      </p:sp>
      <p:sp>
        <p:nvSpPr>
          <p:cNvPr id="54275" name="Rectangle 2"/>
          <p:cNvSpPr>
            <a:spLocks noGrp="1" noRot="1" noChangeAspect="1" noChangeArrowheads="1"/>
          </p:cNvSpPr>
          <p:nvPr>
            <p:ph type="sldImg"/>
          </p:nvPr>
        </p:nvSpPr>
        <p:spPr bwMode="auto">
          <a:xfrm>
            <a:off x="1144588" y="685800"/>
            <a:ext cx="4570412" cy="3429000"/>
          </a:xfrm>
          <a:solidFill>
            <a:srgbClr val="FFFFFF"/>
          </a:solidFill>
          <a:ln>
            <a:solidFill>
              <a:srgbClr val="000000"/>
            </a:solidFill>
            <a:miter lim="800000"/>
            <a:headEnd/>
            <a:tailEnd/>
          </a:ln>
        </p:spPr>
      </p:sp>
      <p:sp>
        <p:nvSpPr>
          <p:cNvPr id="54276"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endParaRPr lang="en-US">
              <a:ea typeface="ＭＳ Ｐゴシック" charset="-128"/>
              <a:cs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ＭＳ Ｐゴシック" pitchFamily="-65" charset="-128"/>
                <a:cs typeface="ＭＳ Ｐゴシック" pitchFamily="-65" charset="-128"/>
              </a:rPr>
              <a:t>The issue is that companies can shrink the die size, but the cost of the technology development and upgrading the facilities is high enough that the M of transistors / dollar is getting worse.  (It might get better if the volume of sales gets high enough, but it's not clear that will happen as there are diminishing returns as amount of shrinkage per generation is less than it used to be, i.e., getting to the end of Moore's Law.) This slide is fine, you might just want this comment in the notes section for future reference. </a:t>
            </a:r>
            <a:endParaRPr lang="en-US" dirty="0"/>
          </a:p>
        </p:txBody>
      </p:sp>
      <p:sp>
        <p:nvSpPr>
          <p:cNvPr id="4" name="Slide Number Placeholder 3"/>
          <p:cNvSpPr>
            <a:spLocks noGrp="1"/>
          </p:cNvSpPr>
          <p:nvPr>
            <p:ph type="sldNum" sz="quarter" idx="10"/>
          </p:nvPr>
        </p:nvSpPr>
        <p:spPr/>
        <p:txBody>
          <a:bodyPr/>
          <a:lstStyle/>
          <a:p>
            <a:pPr>
              <a:defRPr/>
            </a:pPr>
            <a:fld id="{7AA08B78-A8B5-C343-B834-0C229BF0A957}" type="slidenum">
              <a:rPr lang="en-US" smtClean="0"/>
              <a:pPr>
                <a:defRPr/>
              </a:pPr>
              <a:t>32</a:t>
            </a:fld>
            <a:endParaRPr lang="en-US"/>
          </a:p>
        </p:txBody>
      </p:sp>
    </p:spTree>
    <p:extLst>
      <p:ext uri="{BB962C8B-B14F-4D97-AF65-F5344CB8AC3E}">
        <p14:creationId xmlns:p14="http://schemas.microsoft.com/office/powerpoint/2010/main" val="20397795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Notional</a:t>
            </a:r>
            <a:r>
              <a:rPr lang="en-US" baseline="0" dirty="0" smtClean="0"/>
              <a:t> graph showing current (MOSFET) technology compared to a new TFET</a:t>
            </a:r>
          </a:p>
          <a:p>
            <a:r>
              <a:rPr lang="en-US" baseline="0" dirty="0" smtClean="0"/>
              <a:t>The TFET is interesting on the left of the crossover, where it has lower energy</a:t>
            </a:r>
          </a:p>
          <a:p>
            <a:r>
              <a:rPr lang="en-US" dirty="0" smtClean="0"/>
              <a:t>But in this range the absolut</a:t>
            </a:r>
            <a:r>
              <a:rPr lang="en-US" baseline="0" dirty="0" smtClean="0"/>
              <a:t>e performance is lower than where one runs todays’ </a:t>
            </a:r>
            <a:r>
              <a:rPr lang="en-US" baseline="0" dirty="0" err="1" smtClean="0"/>
              <a:t>devides</a:t>
            </a:r>
            <a:endParaRPr lang="en-US" baseline="0" dirty="0" smtClean="0"/>
          </a:p>
          <a:p>
            <a:pPr marL="171450" indent="-171450">
              <a:buFont typeface="Wingdings" charset="0"/>
              <a:buChar char="à"/>
            </a:pPr>
            <a:r>
              <a:rPr lang="en-US" baseline="0" dirty="0" smtClean="0">
                <a:sym typeface="Wingdings"/>
              </a:rPr>
              <a:t>Slower clock</a:t>
            </a:r>
          </a:p>
          <a:p>
            <a:pPr marL="171450" indent="-171450">
              <a:buFont typeface="Wingdings" charset="0"/>
              <a:buChar char="à"/>
            </a:pPr>
            <a:r>
              <a:rPr lang="en-US" baseline="0" dirty="0" smtClean="0">
                <a:sym typeface="Wingdings"/>
              </a:rPr>
              <a:t>More parallelism to get the same performance</a:t>
            </a:r>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33</a:t>
            </a:fld>
            <a:endParaRPr lang="en-US"/>
          </a:p>
        </p:txBody>
      </p:sp>
    </p:spTree>
    <p:extLst>
      <p:ext uri="{BB962C8B-B14F-4D97-AF65-F5344CB8AC3E}">
        <p14:creationId xmlns:p14="http://schemas.microsoft.com/office/powerpoint/2010/main" val="3415386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Linear functions of the loop indices</a:t>
            </a:r>
            <a:r>
              <a:rPr lang="en-US" baseline="0" dirty="0" smtClean="0"/>
              <a:t> means subscripts can be j, j+3*k, 7*i-2*j+4*k, etc.</a:t>
            </a:r>
          </a:p>
          <a:p>
            <a:r>
              <a:rPr lang="en-US" baseline="0" dirty="0" smtClean="0"/>
              <a:t>“Smells like” nested loops means sparse accesses, pointer references, etc are ok.</a:t>
            </a:r>
          </a:p>
          <a:p>
            <a:r>
              <a:rPr lang="en-US" baseline="0" smtClean="0"/>
              <a:t>For example, this includes not just linear algebra, but direct n-body, database join, etc.</a:t>
            </a:r>
            <a:endParaRPr lang="en-US" baseline="0" dirty="0" smtClean="0"/>
          </a:p>
          <a:p>
            <a:endParaRPr lang="en-US" dirty="0" smtClean="0"/>
          </a:p>
          <a:p>
            <a:r>
              <a:rPr lang="en-US" dirty="0" smtClean="0"/>
              <a:t>The theory to determine e requires some recent</a:t>
            </a:r>
            <a:r>
              <a:rPr lang="en-US" baseline="0" dirty="0" smtClean="0"/>
              <a:t> </a:t>
            </a:r>
            <a:r>
              <a:rPr lang="en-US" dirty="0" smtClean="0"/>
              <a:t>deep mathematical results using</a:t>
            </a:r>
            <a:r>
              <a:rPr lang="en-US" baseline="0" dirty="0" smtClean="0"/>
              <a:t> functional analysis</a:t>
            </a:r>
          </a:p>
          <a:p>
            <a:r>
              <a:rPr lang="en-US" baseline="0" dirty="0" smtClean="0"/>
              <a:t>and group theory, due to a team of pure mathematicians including Mike Christ @ Berkeley, Terry Tao @UCLA, others.</a:t>
            </a:r>
          </a:p>
          <a:p>
            <a:r>
              <a:rPr lang="en-US" baseline="0" dirty="0" smtClean="0"/>
              <a:t>The original characterization of e was not necessarily even decidable (Hilbert’s 10</a:t>
            </a:r>
            <a:r>
              <a:rPr lang="en-US" baseline="30000" dirty="0" smtClean="0"/>
              <a:t>th</a:t>
            </a:r>
            <a:r>
              <a:rPr lang="en-US" baseline="0" dirty="0" smtClean="0"/>
              <a:t> problem over rationals), but</a:t>
            </a:r>
          </a:p>
          <a:p>
            <a:r>
              <a:rPr lang="en-US" baseline="0" dirty="0" smtClean="0"/>
              <a:t>We think it is now decidable (still writing it up).</a:t>
            </a:r>
          </a:p>
          <a:p>
            <a:endParaRPr lang="en-US" baseline="0" dirty="0" smtClean="0"/>
          </a:p>
          <a:p>
            <a:r>
              <a:rPr lang="en-US" baseline="0" dirty="0" smtClean="0"/>
              <a:t>The assumptions in the second theorem are that </a:t>
            </a:r>
          </a:p>
          <a:p>
            <a:pPr marL="228560" indent="-228560">
              <a:buAutoNum type="arabicParenBoth"/>
            </a:pPr>
            <a:r>
              <a:rPr lang="en-US" baseline="0" dirty="0" smtClean="0"/>
              <a:t>Dependencies permit us to reorder loop iterations as needed (matmul being an example)</a:t>
            </a:r>
          </a:p>
          <a:p>
            <a:pPr marL="228560" indent="-228560">
              <a:buAutoNum type="arabicParenBoth"/>
            </a:pPr>
            <a:r>
              <a:rPr lang="en-US" baseline="0" dirty="0" smtClean="0"/>
              <a:t> Array subscripts are just subset of the loop indices (again like matmul, where loop indices are i,j,k, and</a:t>
            </a:r>
          </a:p>
          <a:p>
            <a:r>
              <a:rPr lang="en-US" baseline="0" dirty="0" smtClean="0"/>
              <a:t>Subscripts are A(i,k), B(k,j), C(i,j)</a:t>
            </a:r>
          </a:p>
          <a:p>
            <a:endParaRPr lang="en-US" baseline="0" dirty="0" smtClean="0"/>
          </a:p>
          <a:p>
            <a:r>
              <a:rPr lang="en-US" baseline="0" dirty="0" smtClean="0"/>
              <a:t>We are still working on generalizing these assumptions.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840E2FE-9DAA-9F41-AD9F-66FB7456EE1A}" type="slidenum">
              <a:rPr lang="en-US" smtClean="0"/>
              <a:t>40</a:t>
            </a:fld>
            <a:endParaRPr lang="en-US"/>
          </a:p>
        </p:txBody>
      </p:sp>
    </p:spTree>
    <p:extLst>
      <p:ext uri="{BB962C8B-B14F-4D97-AF65-F5344CB8AC3E}">
        <p14:creationId xmlns:p14="http://schemas.microsoft.com/office/powerpoint/2010/main" val="1168014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eaLnBrk="1" hangingPunct="1">
              <a:lnSpc>
                <a:spcPct val="80000"/>
              </a:lnSpc>
            </a:pPr>
            <a:endParaRPr lang="en-US" sz="800" dirty="0">
              <a:latin typeface="Times" charset="0"/>
            </a:endParaRPr>
          </a:p>
        </p:txBody>
      </p:sp>
      <p:sp>
        <p:nvSpPr>
          <p:cNvPr id="28676" name="Slide Number Placeholder 3"/>
          <p:cNvSpPr>
            <a:spLocks noGrp="1"/>
          </p:cNvSpPr>
          <p:nvPr>
            <p:ph type="sldNum" sz="quarter" idx="5"/>
          </p:nvPr>
        </p:nvSpPr>
        <p:spPr>
          <a:noFill/>
        </p:spPr>
        <p:txBody>
          <a:bodyPr/>
          <a:lstStyle/>
          <a:p>
            <a:fld id="{2F6F7C8F-E20F-49AC-9386-AAC82328D93E}" type="slidenum">
              <a:rPr lang="en-US">
                <a:latin typeface="Arial" charset="0"/>
              </a:rPr>
              <a:pPr/>
              <a:t>42</a:t>
            </a:fld>
            <a:endParaRPr lang="en-US">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kinds of parallelism</a:t>
            </a:r>
          </a:p>
          <a:p>
            <a:r>
              <a:rPr lang="en-US" dirty="0" smtClean="0"/>
              <a:t>Avoid </a:t>
            </a:r>
            <a:r>
              <a:rPr lang="en-US" dirty="0" err="1" smtClean="0"/>
              <a:t>synchroonzation</a:t>
            </a:r>
            <a:r>
              <a:rPr lang="en-US" dirty="0" smtClean="0"/>
              <a:t> and overheads</a:t>
            </a:r>
          </a:p>
          <a:p>
            <a:endParaRPr lang="en-US" dirty="0"/>
          </a:p>
        </p:txBody>
      </p:sp>
      <p:sp>
        <p:nvSpPr>
          <p:cNvPr id="4" name="Header Placeholder 3"/>
          <p:cNvSpPr>
            <a:spLocks noGrp="1"/>
          </p:cNvSpPr>
          <p:nvPr>
            <p:ph type="hdr" sz="quarter" idx="10"/>
          </p:nvPr>
        </p:nvSpPr>
        <p:spPr/>
        <p:txBody>
          <a:bodyPr/>
          <a:lstStyle/>
          <a:p>
            <a:r>
              <a:rPr lang="en-US" smtClean="0"/>
              <a:t>NERSC Presentation</a:t>
            </a:r>
            <a:endParaRPr lang="en-US"/>
          </a:p>
        </p:txBody>
      </p:sp>
      <p:sp>
        <p:nvSpPr>
          <p:cNvPr id="5" name="Date Placeholder 4"/>
          <p:cNvSpPr>
            <a:spLocks noGrp="1"/>
          </p:cNvSpPr>
          <p:nvPr>
            <p:ph type="dt" idx="11"/>
          </p:nvPr>
        </p:nvSpPr>
        <p:spPr/>
        <p:txBody>
          <a:bodyPr/>
          <a:lstStyle/>
          <a:p>
            <a:fld id="{39FEAFF0-7375-1D4A-A389-D6238357B121}" type="datetime1">
              <a:rPr lang="en-US" smtClean="0"/>
              <a:pPr/>
              <a:t>6/18/15</a:t>
            </a:fld>
            <a:endParaRPr lang="en-US"/>
          </a:p>
        </p:txBody>
      </p:sp>
      <p:sp>
        <p:nvSpPr>
          <p:cNvPr id="6" name="Slide Number Placeholder 5"/>
          <p:cNvSpPr>
            <a:spLocks noGrp="1"/>
          </p:cNvSpPr>
          <p:nvPr>
            <p:ph type="sldNum" sz="quarter" idx="12"/>
          </p:nvPr>
        </p:nvSpPr>
        <p:spPr/>
        <p:txBody>
          <a:bodyPr/>
          <a:lstStyle/>
          <a:p>
            <a:fld id="{38B511CB-48C6-1D49-AC56-5A39CE8EA9E7}" type="slidenum">
              <a:rPr lang="en-US" smtClean="0"/>
              <a:pPr/>
              <a:t>48</a:t>
            </a:fld>
            <a:endParaRPr lang="en-US"/>
          </a:p>
        </p:txBody>
      </p:sp>
    </p:spTree>
    <p:extLst>
      <p:ext uri="{BB962C8B-B14F-4D97-AF65-F5344CB8AC3E}">
        <p14:creationId xmlns:p14="http://schemas.microsoft.com/office/powerpoint/2010/main" val="10721183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png"/><Relationship Id="rId5" Type="http://schemas.openxmlformats.org/officeDocument/2006/relationships/image" Target="../media/image11.tif"/><Relationship Id="rId6" Type="http://schemas.openxmlformats.org/officeDocument/2006/relationships/image" Target="../media/image12.png"/><Relationship Id="rId7" Type="http://schemas.openxmlformats.org/officeDocument/2006/relationships/image" Target="../media/image13.tif"/><Relationship Id="rId8" Type="http://schemas.openxmlformats.org/officeDocument/2006/relationships/image" Target="../media/image14.png"/><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03859"/>
            <a:ext cx="7772400" cy="1470025"/>
          </a:xfrm>
        </p:spPr>
        <p:txBody>
          <a:bodyPr anchor="ctr" anchorCtr="0">
            <a:normAutofit/>
          </a:bodyPr>
          <a:lstStyle>
            <a:lvl1pPr algn="ct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4259633"/>
            <a:ext cx="7772400" cy="1226817"/>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
        <p:nvSpPr>
          <p:cNvPr id="13" name="Date Placeholder 12"/>
          <p:cNvSpPr>
            <a:spLocks noGrp="1"/>
          </p:cNvSpPr>
          <p:nvPr>
            <p:ph type="dt" sz="half" idx="12"/>
          </p:nvPr>
        </p:nvSpPr>
        <p:spPr>
          <a:xfrm>
            <a:off x="1371600" y="5508751"/>
            <a:ext cx="6400800" cy="494267"/>
          </a:xfrm>
          <a:prstGeom prst="rect">
            <a:avLst/>
          </a:prstGeom>
        </p:spPr>
        <p:txBody>
          <a:bodyPr anchor="ctr" anchorCtr="0"/>
          <a:lstStyle>
            <a:lvl1pPr algn="ctr">
              <a:defRPr sz="2400" b="1"/>
            </a:lvl1pPr>
          </a:lstStyle>
          <a:p>
            <a:endParaRPr lang="en-US" dirty="0"/>
          </a:p>
        </p:txBody>
      </p:sp>
      <p:pic>
        <p:nvPicPr>
          <p:cNvPr id="7" name="Picture 6"/>
          <p:cNvPicPr>
            <a:picLocks noChangeAspect="1"/>
          </p:cNvPicPr>
          <p:nvPr userDrawn="1"/>
        </p:nvPicPr>
        <p:blipFill>
          <a:blip r:embed="rId2"/>
          <a:stretch>
            <a:fillRect/>
          </a:stretch>
        </p:blipFill>
        <p:spPr>
          <a:xfrm>
            <a:off x="5219700" y="40646"/>
            <a:ext cx="1205932" cy="1216152"/>
          </a:xfrm>
          <a:prstGeom prst="rect">
            <a:avLst/>
          </a:prstGeom>
          <a:effectLst>
            <a:reflection endPos="85000" dist="12700" dir="5400000" sy="-100000" algn="bl"/>
          </a:effectLst>
        </p:spPr>
      </p:pic>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09700" y="40646"/>
            <a:ext cx="1216152" cy="1216152"/>
          </a:xfrm>
          <a:prstGeom prst="rect">
            <a:avLst/>
          </a:prstGeom>
          <a:effectLst>
            <a:reflection endPos="85000" dist="12700" dir="5400000" sy="-100000" algn="bl"/>
          </a:effec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39700" y="40646"/>
            <a:ext cx="1216152" cy="1216152"/>
          </a:xfrm>
          <a:prstGeom prst="rect">
            <a:avLst/>
          </a:prstGeom>
          <a:effectLst>
            <a:reflection endPos="85000" dist="12700" dir="5400000" sy="-100000" algn="bl"/>
          </a:effectLst>
        </p:spPr>
      </p:pic>
      <p:pic>
        <p:nvPicPr>
          <p:cNvPr id="10" name="Picture 9"/>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679700" y="40646"/>
            <a:ext cx="1216152" cy="1216152"/>
          </a:xfrm>
          <a:prstGeom prst="rect">
            <a:avLst/>
          </a:prstGeom>
          <a:effectLst>
            <a:reflection endPos="85000" dist="12700" dir="5400000" sy="-100000" algn="bl"/>
          </a:effectLst>
        </p:spPr>
      </p:pic>
      <p:pic>
        <p:nvPicPr>
          <p:cNvPr id="11" name="Picture 10"/>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3937000" y="40646"/>
            <a:ext cx="1229816" cy="1216152"/>
          </a:xfrm>
          <a:prstGeom prst="rect">
            <a:avLst/>
          </a:prstGeom>
          <a:effectLst>
            <a:reflection endPos="85000" dist="12700" dir="5400000" sy="-100000" algn="bl"/>
          </a:effectLst>
        </p:spPr>
      </p:pic>
      <p:pic>
        <p:nvPicPr>
          <p:cNvPr id="12" name="Picture 11"/>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a:off x="6477000" y="40646"/>
            <a:ext cx="1216152" cy="1216152"/>
          </a:xfrm>
          <a:prstGeom prst="rect">
            <a:avLst/>
          </a:prstGeom>
          <a:effectLst>
            <a:reflection endPos="85000" dist="12700" dir="5400000" sy="-100000" algn="bl"/>
          </a:effectLst>
        </p:spPr>
      </p:pic>
      <p:pic>
        <p:nvPicPr>
          <p:cNvPr id="16" name="Picture 15"/>
          <p:cNvPicPr>
            <a:picLocks noChangeAspect="1"/>
          </p:cNvPicPr>
          <p:nvPr userDrawn="1"/>
        </p:nvPicPr>
        <p:blipFill>
          <a:blip r:embed="rId8"/>
          <a:stretch>
            <a:fillRect/>
          </a:stretch>
        </p:blipFill>
        <p:spPr>
          <a:xfrm>
            <a:off x="7759700" y="40646"/>
            <a:ext cx="1216152" cy="1216152"/>
          </a:xfrm>
          <a:prstGeom prst="rect">
            <a:avLst/>
          </a:prstGeom>
          <a:effectLst>
            <a:reflection endPos="85000" dist="12700" dir="5400000" sy="-100000" algn="bl"/>
          </a:effectLst>
        </p:spPr>
      </p:pic>
    </p:spTree>
    <p:extLst>
      <p:ext uri="{BB962C8B-B14F-4D97-AF65-F5344CB8AC3E}">
        <p14:creationId xmlns:p14="http://schemas.microsoft.com/office/powerpoint/2010/main" val="183162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260480"/>
            <a:ext cx="4038600" cy="48656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60480"/>
            <a:ext cx="4038600" cy="48656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5080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90565"/>
            <a:ext cx="4040188" cy="423559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25080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90565"/>
            <a:ext cx="4041775" cy="423559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59641"/>
            <a:ext cx="3008313" cy="1162050"/>
          </a:xfrm>
        </p:spPr>
        <p:txBody>
          <a:bodyPr anchor="ctr" anchorCtr="0"/>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051979"/>
            <a:ext cx="5111750" cy="5074184"/>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2221692"/>
            <a:ext cx="3008313" cy="39044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32047"/>
            <a:ext cx="5486400" cy="3495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2_Title Slide">
    <p:spTree>
      <p:nvGrpSpPr>
        <p:cNvPr id="1" name=""/>
        <p:cNvGrpSpPr/>
        <p:nvPr/>
      </p:nvGrpSpPr>
      <p:grpSpPr>
        <a:xfrm>
          <a:off x="0" y="0"/>
          <a:ext cx="0" cy="0"/>
          <a:chOff x="0" y="0"/>
          <a:chExt cx="0" cy="0"/>
        </a:xfrm>
      </p:grpSpPr>
      <p:pic>
        <p:nvPicPr>
          <p:cNvPr id="32" name="Header_Footer_BES_CR-02_plain.png"/>
          <p:cNvPicPr/>
          <p:nvPr/>
        </p:nvPicPr>
        <p:blipFill>
          <a:blip r:embed="rId2">
            <a:extLst/>
          </a:blip>
          <a:stretch>
            <a:fillRect/>
          </a:stretch>
        </p:blipFill>
        <p:spPr>
          <a:xfrm>
            <a:off x="-25624" y="6451203"/>
            <a:ext cx="9195247" cy="419216"/>
          </a:xfrm>
          <a:prstGeom prst="rect">
            <a:avLst/>
          </a:prstGeom>
          <a:ln w="12700">
            <a:miter lim="400000"/>
          </a:ln>
        </p:spPr>
      </p:pic>
      <p:pic>
        <p:nvPicPr>
          <p:cNvPr id="33" name="spot.jpg"/>
          <p:cNvPicPr/>
          <p:nvPr/>
        </p:nvPicPr>
        <p:blipFill>
          <a:blip r:embed="rId3">
            <a:extLst/>
          </a:blip>
          <a:srcRect b="4203"/>
          <a:stretch>
            <a:fillRect/>
          </a:stretch>
        </p:blipFill>
        <p:spPr>
          <a:xfrm>
            <a:off x="6403429" y="6515555"/>
            <a:ext cx="663671" cy="290353"/>
          </a:xfrm>
          <a:prstGeom prst="rect">
            <a:avLst/>
          </a:prstGeom>
          <a:ln w="12700">
            <a:miter lim="400000"/>
          </a:ln>
        </p:spPr>
      </p:pic>
      <p:pic>
        <p:nvPicPr>
          <p:cNvPr id="34" name="pasted-image.png"/>
          <p:cNvPicPr/>
          <p:nvPr/>
        </p:nvPicPr>
        <p:blipFill>
          <a:blip r:embed="rId4">
            <a:extLst/>
          </a:blip>
          <a:stretch>
            <a:fillRect/>
          </a:stretch>
        </p:blipFill>
        <p:spPr>
          <a:xfrm>
            <a:off x="5982792" y="6513390"/>
            <a:ext cx="341435" cy="294764"/>
          </a:xfrm>
          <a:prstGeom prst="rect">
            <a:avLst/>
          </a:prstGeom>
          <a:ln w="12700">
            <a:miter lim="400000"/>
          </a:ln>
        </p:spPr>
      </p:pic>
      <p:pic>
        <p:nvPicPr>
          <p:cNvPr id="35" name="pasted-image.tif"/>
          <p:cNvPicPr/>
          <p:nvPr/>
        </p:nvPicPr>
        <p:blipFill>
          <a:blip r:embed="rId5">
            <a:extLst/>
          </a:blip>
          <a:stretch>
            <a:fillRect/>
          </a:stretch>
        </p:blipFill>
        <p:spPr>
          <a:xfrm>
            <a:off x="60380" y="19222"/>
            <a:ext cx="1188624" cy="717797"/>
          </a:xfrm>
          <a:prstGeom prst="rect">
            <a:avLst/>
          </a:prstGeom>
          <a:ln w="12700">
            <a:miter lim="400000"/>
          </a:ln>
        </p:spPr>
      </p:pic>
      <p:pic>
        <p:nvPicPr>
          <p:cNvPr id="36" name="Picture 35"/>
          <p:cNvPicPr/>
          <p:nvPr/>
        </p:nvPicPr>
        <p:blipFill>
          <a:blip r:embed="rId6">
            <a:extLst/>
          </a:blip>
          <a:stretch>
            <a:fillRect/>
          </a:stretch>
        </p:blipFill>
        <p:spPr>
          <a:xfrm rot="21600000">
            <a:off x="1089235" y="719831"/>
            <a:ext cx="7697554" cy="26790"/>
          </a:xfrm>
          <a:prstGeom prst="rect">
            <a:avLst/>
          </a:prstGeom>
        </p:spPr>
      </p:pic>
      <p:pic>
        <p:nvPicPr>
          <p:cNvPr id="38" name="pasted-image.tif"/>
          <p:cNvPicPr/>
          <p:nvPr/>
        </p:nvPicPr>
        <p:blipFill>
          <a:blip r:embed="rId7">
            <a:extLst/>
          </a:blip>
          <a:stretch>
            <a:fillRect/>
          </a:stretch>
        </p:blipFill>
        <p:spPr>
          <a:xfrm>
            <a:off x="4399452" y="6546981"/>
            <a:ext cx="1504138" cy="227583"/>
          </a:xfrm>
          <a:prstGeom prst="rect">
            <a:avLst/>
          </a:prstGeom>
          <a:ln w="12700">
            <a:miter lim="400000"/>
          </a:ln>
        </p:spPr>
      </p:pic>
      <p:pic>
        <p:nvPicPr>
          <p:cNvPr id="39" name="NERSClogocolor.png"/>
          <p:cNvPicPr/>
          <p:nvPr/>
        </p:nvPicPr>
        <p:blipFill>
          <a:blip r:embed="rId8">
            <a:extLst/>
          </a:blip>
          <a:srcRect l="9341" t="24363" r="775" b="24363"/>
          <a:stretch>
            <a:fillRect/>
          </a:stretch>
        </p:blipFill>
        <p:spPr>
          <a:xfrm>
            <a:off x="3423206" y="6494544"/>
            <a:ext cx="867298" cy="332452"/>
          </a:xfrm>
          <a:prstGeom prst="rect">
            <a:avLst/>
          </a:prstGeom>
          <a:ln w="12700">
            <a:miter lim="400000"/>
          </a:ln>
        </p:spPr>
      </p:pic>
    </p:spTree>
    <p:extLst>
      <p:ext uri="{BB962C8B-B14F-4D97-AF65-F5344CB8AC3E}">
        <p14:creationId xmlns:p14="http://schemas.microsoft.com/office/powerpoint/2010/main" val="70831350"/>
      </p:ext>
    </p:extLst>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effectLst>
                  <a:outerShdw blurRad="38100" dist="38100" dir="2700000" algn="tl">
                    <a:srgbClr val="000000">
                      <a:alpha val="43137"/>
                    </a:srgbClr>
                  </a:outerShdw>
                </a:effectLst>
                <a:latin typeface="+mn-lt"/>
              </a:defRPr>
            </a:lvl1pPr>
          </a:lstStyle>
          <a:p>
            <a:r>
              <a:rPr lang="en-US" dirty="0" smtClean="0"/>
              <a:t>Click to edit Master title style</a:t>
            </a:r>
            <a:endParaRPr lang="en-US" dirty="0"/>
          </a:p>
        </p:txBody>
      </p:sp>
      <p:sp>
        <p:nvSpPr>
          <p:cNvPr id="3" name="Footer Placeholder 2"/>
          <p:cNvSpPr>
            <a:spLocks noGrp="1"/>
          </p:cNvSpPr>
          <p:nvPr>
            <p:ph type="ftr" sz="quarter" idx="10"/>
          </p:nvPr>
        </p:nvSpPr>
        <p:spPr>
          <a:xfrm>
            <a:off x="3124200" y="6357064"/>
            <a:ext cx="5334000" cy="365125"/>
          </a:xfrm>
          <a:prstGeom prst="rect">
            <a:avLst/>
          </a:prstGeom>
        </p:spPr>
        <p:txBody>
          <a:bodyPr/>
          <a:lstStyle/>
          <a:p>
            <a:r>
              <a:rPr lang="en-US" dirty="0" smtClean="0"/>
              <a:t>DEGAS Overview</a:t>
            </a:r>
            <a:endParaRPr lang="en-US" dirty="0"/>
          </a:p>
        </p:txBody>
      </p:sp>
      <p:sp>
        <p:nvSpPr>
          <p:cNvPr id="4" name="Slide Number Placeholder 3"/>
          <p:cNvSpPr>
            <a:spLocks noGrp="1"/>
          </p:cNvSpPr>
          <p:nvPr>
            <p:ph type="sldNum" sz="quarter" idx="11"/>
          </p:nvPr>
        </p:nvSpPr>
        <p:spPr>
          <a:xfrm>
            <a:off x="8414464" y="6351654"/>
            <a:ext cx="381000" cy="365125"/>
          </a:xfrm>
          <a:prstGeom prst="rect">
            <a:avLst/>
          </a:prstGeom>
        </p:spPr>
        <p:txBody>
          <a:bodyPr/>
          <a:lstStyle/>
          <a:p>
            <a:fld id="{8F7F0FD8-C4D8-4FC8-ACE5-C8022F3C3BAB}" type="slidenum">
              <a:rPr lang="en-US" smtClean="0"/>
              <a:pPr/>
              <a:t>‹#›</a:t>
            </a:fld>
            <a:endParaRPr lang="en-US" dirty="0"/>
          </a:p>
        </p:txBody>
      </p:sp>
    </p:spTree>
    <p:extLst>
      <p:ext uri="{BB962C8B-B14F-4D97-AF65-F5344CB8AC3E}">
        <p14:creationId xmlns:p14="http://schemas.microsoft.com/office/powerpoint/2010/main" val="1890358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71219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49263" y="80963"/>
            <a:ext cx="7627937" cy="863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vl1pPr>
          </a:lstStyle>
          <a:p>
            <a:fld id="{9DEF2342-4FC3-7242-AFF8-B40709867681}" type="slidenum">
              <a:rPr lang="en-US"/>
              <a:pPr/>
              <a:t>‹#›</a:t>
            </a:fld>
            <a:endParaRPr lang="en-US"/>
          </a:p>
        </p:txBody>
      </p:sp>
    </p:spTree>
    <p:extLst>
      <p:ext uri="{BB962C8B-B14F-4D97-AF65-F5344CB8AC3E}">
        <p14:creationId xmlns:p14="http://schemas.microsoft.com/office/powerpoint/2010/main" val="2448018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lab of future">
    <p:spTree>
      <p:nvGrpSpPr>
        <p:cNvPr id="1" name=""/>
        <p:cNvGrpSpPr/>
        <p:nvPr/>
      </p:nvGrpSpPr>
      <p:grpSpPr>
        <a:xfrm>
          <a:off x="0" y="0"/>
          <a:ext cx="0" cy="0"/>
          <a:chOff x="0" y="0"/>
          <a:chExt cx="0" cy="0"/>
        </a:xfrm>
      </p:grpSpPr>
      <p:sp>
        <p:nvSpPr>
          <p:cNvPr id="12" name="Rectangle 11"/>
          <p:cNvSpPr/>
          <p:nvPr/>
        </p:nvSpPr>
        <p:spPr bwMode="auto">
          <a:xfrm>
            <a:off x="0" y="1"/>
            <a:ext cx="9144000" cy="855764"/>
          </a:xfrm>
          <a:prstGeom prst="rect">
            <a:avLst/>
          </a:prstGeom>
          <a:solidFill>
            <a:srgbClr val="1F497D"/>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defTabSz="914165" eaLnBrk="0" fontAlgn="base" hangingPunct="0">
              <a:spcBef>
                <a:spcPct val="0"/>
              </a:spcBef>
              <a:spcAft>
                <a:spcPct val="0"/>
              </a:spcAft>
            </a:pPr>
            <a:endParaRPr lang="en-US" sz="2400" dirty="0">
              <a:solidFill>
                <a:prstClr val="black"/>
              </a:solidFill>
              <a:latin typeface="Arial" charset="0"/>
              <a:ea typeface="ＭＳ Ｐゴシック" charset="-128"/>
              <a:cs typeface="ＭＳ Ｐゴシック" charset="-128"/>
            </a:endParaRPr>
          </a:p>
        </p:txBody>
      </p:sp>
      <p:sp>
        <p:nvSpPr>
          <p:cNvPr id="16" name="Title 1"/>
          <p:cNvSpPr>
            <a:spLocks noGrp="1"/>
          </p:cNvSpPr>
          <p:nvPr userDrawn="1">
            <p:ph type="title"/>
          </p:nvPr>
        </p:nvSpPr>
        <p:spPr>
          <a:xfrm>
            <a:off x="0" y="1"/>
            <a:ext cx="9144000" cy="855765"/>
          </a:xfrm>
        </p:spPr>
        <p:txBody>
          <a:bodyPr anchor="ctr"/>
          <a:lstStyle>
            <a:lvl1pPr>
              <a:defRPr sz="2800">
                <a:solidFill>
                  <a:srgbClr val="FFFFF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71330396"/>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342" y="179868"/>
            <a:ext cx="8326458" cy="769479"/>
          </a:xfrm>
          <a:prstGeom prst="rect">
            <a:avLst/>
          </a:prstGeom>
        </p:spPr>
        <p:txBody>
          <a:bodyPr vert="horz" lIns="91440" tIns="0" rIns="91440" bIns="0" rtlCol="0" anchor="b"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0"/>
            <a:ext cx="8229600" cy="48307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2"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68" r:id="rId10"/>
    <p:sldLayoutId id="2147483669" r:id="rId11"/>
    <p:sldLayoutId id="2147483670" r:id="rId12"/>
    <p:sldLayoutId id="2147483671" r:id="rId13"/>
    <p:sldLayoutId id="2147483672" r:id="rId14"/>
  </p:sldLayoutIdLst>
  <p:hf hdr="0"/>
  <p:txStyles>
    <p:titleStyle>
      <a:lvl1pPr marL="228600" indent="-228600" algn="l" defTabSz="457200" rtl="0" eaLnBrk="1" latinLnBrk="0" hangingPunct="1">
        <a:spcBef>
          <a:spcPct val="0"/>
        </a:spcBef>
        <a:buNone/>
        <a:defRPr sz="3200" b="0" i="0" u="none" kern="1200" cap="none">
          <a:solidFill>
            <a:schemeClr val="tx2"/>
          </a:solidFill>
          <a:latin typeface="Helvetica Neue Bold Condensed"/>
          <a:ea typeface="+mj-ea"/>
          <a:cs typeface="Helvetica Neue Bold Condensed"/>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image" Target="../media/image23.png"/><Relationship Id="rId5" Type="http://schemas.openxmlformats.org/officeDocument/2006/relationships/image" Target="../media/image24.png"/><Relationship Id="rId1" Type="http://schemas.microsoft.com/office/2007/relationships/media" Target="file://localhost/Users/yelick/Downloads/hurricanes/cam-composite.mp4" TargetMode="External"/><Relationship Id="rId2" Type="http://schemas.openxmlformats.org/officeDocument/2006/relationships/video" Target="file://localhost/Users/yelick/Downloads/hurricanes/cam-composite.mp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gi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1" Type="http://schemas.openxmlformats.org/officeDocument/2006/relationships/image" Target="../media/image41.png"/><Relationship Id="rId12" Type="http://schemas.openxmlformats.org/officeDocument/2006/relationships/image" Target="../media/image42.png"/><Relationship Id="rId13" Type="http://schemas.openxmlformats.org/officeDocument/2006/relationships/image" Target="../media/image43.png"/><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3.png"/><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jpeg"/><Relationship Id="rId7" Type="http://schemas.openxmlformats.org/officeDocument/2006/relationships/image" Target="../media/image37.jpeg"/><Relationship Id="rId8" Type="http://schemas.openxmlformats.org/officeDocument/2006/relationships/image" Target="../media/image38.jpeg"/><Relationship Id="rId9" Type="http://schemas.openxmlformats.org/officeDocument/2006/relationships/image" Target="../media/image39.png"/><Relationship Id="rId10"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7.png"/><Relationship Id="rId3"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 Id="rId3" Type="http://schemas.openxmlformats.org/officeDocument/2006/relationships/chart" Target="../charts/chart3.xml"/></Relationships>
</file>

<file path=ppt/slides/_rels/slide20.xml.rels><?xml version="1.0" encoding="UTF-8" standalone="yes"?>
<Relationships xmlns="http://schemas.openxmlformats.org/package/2006/relationships"><Relationship Id="rId3" Type="http://schemas.openxmlformats.org/officeDocument/2006/relationships/image" Target="../media/image51.emf"/><Relationship Id="rId4" Type="http://schemas.openxmlformats.org/officeDocument/2006/relationships/image" Target="../media/image52.emf"/><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5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chart" Target="../charts/char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gif"/><Relationship Id="rId1" Type="http://schemas.openxmlformats.org/officeDocument/2006/relationships/slideLayout" Target="../slideLayouts/slideLayout2.xml"/><Relationship Id="rId2" Type="http://schemas.openxmlformats.org/officeDocument/2006/relationships/image" Target="../media/image54.gif"/></Relationships>
</file>

<file path=ppt/slides/_rels/slide26.xml.rels><?xml version="1.0" encoding="UTF-8" standalone="yes"?>
<Relationships xmlns="http://schemas.openxmlformats.org/package/2006/relationships"><Relationship Id="rId3" Type="http://schemas.openxmlformats.org/officeDocument/2006/relationships/image" Target="../media/image60.jpg"/><Relationship Id="rId4" Type="http://schemas.openxmlformats.org/officeDocument/2006/relationships/image" Target="../media/image61.jpg"/><Relationship Id="rId5" Type="http://schemas.openxmlformats.org/officeDocument/2006/relationships/image" Target="../media/image62.jpg"/><Relationship Id="rId6" Type="http://schemas.openxmlformats.org/officeDocument/2006/relationships/image" Target="../media/image63.jpg"/><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64.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chart" Target="../charts/char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5.emf"/></Relationships>
</file>

<file path=ppt/slides/_rels/slide31.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gif"/><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6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tif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3.emf"/><Relationship Id="rId4" Type="http://schemas.openxmlformats.org/officeDocument/2006/relationships/image" Target="../media/image74.emf"/><Relationship Id="rId5" Type="http://schemas.openxmlformats.org/officeDocument/2006/relationships/image" Target="../media/image75.emf"/><Relationship Id="rId1" Type="http://schemas.openxmlformats.org/officeDocument/2006/relationships/slideLayout" Target="../slideLayouts/slideLayout2.xml"/><Relationship Id="rId2" Type="http://schemas.openxmlformats.org/officeDocument/2006/relationships/image" Target="../media/image72.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7.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79.png"/><Relationship Id="rId4" Type="http://schemas.openxmlformats.org/officeDocument/2006/relationships/image" Target="../media/image80.png"/><Relationship Id="rId5" Type="http://schemas.openxmlformats.org/officeDocument/2006/relationships/image" Target="../media/image81.png"/><Relationship Id="rId1" Type="http://schemas.openxmlformats.org/officeDocument/2006/relationships/slideLayout" Target="../slideLayouts/slideLayout5.xml"/><Relationship Id="rId2" Type="http://schemas.openxmlformats.org/officeDocument/2006/relationships/image" Target="../media/image7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23478" y="2077047"/>
            <a:ext cx="8819869" cy="1755774"/>
          </a:xfrm>
        </p:spPr>
        <p:txBody>
          <a:bodyPr>
            <a:normAutofit/>
          </a:bodyPr>
          <a:lstStyle/>
          <a:p>
            <a:r>
              <a:rPr lang="en-US" sz="4400" dirty="0">
                <a:solidFill>
                  <a:srgbClr val="FFFF9E"/>
                </a:solidFill>
              </a:rPr>
              <a:t>The Endgame for Moore’s Law</a:t>
            </a:r>
            <a:br>
              <a:rPr lang="en-US" sz="4400" dirty="0">
                <a:solidFill>
                  <a:srgbClr val="FFFF9E"/>
                </a:solidFill>
              </a:rPr>
            </a:br>
            <a:r>
              <a:rPr lang="en-US" i="1" dirty="0"/>
              <a:t>Architectures, Algorithms, and Applications </a:t>
            </a:r>
            <a:endParaRPr lang="en-US" dirty="0">
              <a:solidFill>
                <a:srgbClr val="FFFF9E"/>
              </a:solidFill>
            </a:endParaRPr>
          </a:p>
        </p:txBody>
      </p:sp>
      <p:sp>
        <p:nvSpPr>
          <p:cNvPr id="8" name="Subtitle 7"/>
          <p:cNvSpPr>
            <a:spLocks noGrp="1"/>
          </p:cNvSpPr>
          <p:nvPr>
            <p:ph type="subTitle" idx="1"/>
          </p:nvPr>
        </p:nvSpPr>
        <p:spPr>
          <a:xfrm>
            <a:off x="685800" y="3775206"/>
            <a:ext cx="7772400" cy="2343695"/>
          </a:xfrm>
        </p:spPr>
        <p:txBody>
          <a:bodyPr>
            <a:noAutofit/>
          </a:bodyPr>
          <a:lstStyle/>
          <a:p>
            <a:pPr>
              <a:spcBef>
                <a:spcPts val="0"/>
              </a:spcBef>
            </a:pPr>
            <a:r>
              <a:rPr lang="en-US" sz="2400" dirty="0" smtClean="0"/>
              <a:t>Kathy Yelick</a:t>
            </a:r>
          </a:p>
          <a:p>
            <a:pPr>
              <a:spcBef>
                <a:spcPts val="0"/>
              </a:spcBef>
            </a:pPr>
            <a:endParaRPr lang="en-US" sz="2000" dirty="0" smtClean="0"/>
          </a:p>
          <a:p>
            <a:pPr>
              <a:spcBef>
                <a:spcPts val="0"/>
              </a:spcBef>
            </a:pPr>
            <a:r>
              <a:rPr lang="en-US" sz="2000" dirty="0" smtClean="0"/>
              <a:t>Professor of Electrical Engineering and Computer Sciences</a:t>
            </a:r>
          </a:p>
          <a:p>
            <a:pPr>
              <a:spcBef>
                <a:spcPts val="0"/>
              </a:spcBef>
            </a:pPr>
            <a:r>
              <a:rPr lang="en-US" sz="2000" dirty="0" smtClean="0"/>
              <a:t>University of California at Berkeley</a:t>
            </a:r>
            <a:endParaRPr lang="en-US" sz="2000" dirty="0"/>
          </a:p>
          <a:p>
            <a:pPr>
              <a:spcBef>
                <a:spcPts val="0"/>
              </a:spcBef>
            </a:pPr>
            <a:r>
              <a:rPr lang="en-US" sz="2000" dirty="0"/>
              <a:t>Associate </a:t>
            </a:r>
            <a:r>
              <a:rPr lang="en-US" sz="2000" dirty="0" smtClean="0"/>
              <a:t>Laboratory </a:t>
            </a:r>
            <a:r>
              <a:rPr lang="en-US" sz="2000" dirty="0"/>
              <a:t>Director for Computing Sciences</a:t>
            </a:r>
          </a:p>
          <a:p>
            <a:pPr>
              <a:spcBef>
                <a:spcPts val="0"/>
              </a:spcBef>
            </a:pPr>
            <a:r>
              <a:rPr lang="en-US" sz="2000" dirty="0"/>
              <a:t>Lawrence Berkeley National Laboratory</a:t>
            </a:r>
          </a:p>
          <a:p>
            <a:pPr>
              <a:spcBef>
                <a:spcPts val="0"/>
              </a:spcBef>
            </a:pPr>
            <a:endParaRPr lang="en-US" sz="2000" dirty="0"/>
          </a:p>
        </p:txBody>
      </p:sp>
    </p:spTree>
    <p:extLst>
      <p:ext uri="{BB962C8B-B14F-4D97-AF65-F5344CB8AC3E}">
        <p14:creationId xmlns:p14="http://schemas.microsoft.com/office/powerpoint/2010/main" val="113221936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Computing for Science</a:t>
            </a:r>
            <a:endParaRPr lang="en-US" sz="3200" i="1" dirty="0"/>
          </a:p>
        </p:txBody>
      </p:sp>
      <p:sp>
        <p:nvSpPr>
          <p:cNvPr id="4" name="Slide Number Placeholder 3"/>
          <p:cNvSpPr>
            <a:spLocks noGrp="1"/>
          </p:cNvSpPr>
          <p:nvPr>
            <p:ph type="sldNum" sz="quarter" idx="4294967295"/>
          </p:nvPr>
        </p:nvSpPr>
        <p:spPr>
          <a:xfrm>
            <a:off x="4116656" y="6368805"/>
            <a:ext cx="925708" cy="365125"/>
          </a:xfrm>
          <a:prstGeom prst="rect">
            <a:avLst/>
          </a:prstGeom>
        </p:spPr>
        <p:txBody>
          <a:bodyPr/>
          <a:lstStyle/>
          <a:p>
            <a:r>
              <a:rPr lang="en-US" smtClean="0"/>
              <a:t>- </a:t>
            </a:r>
            <a:fld id="{D174BAF6-F8F2-EF4F-936C-8DF63288C82F}" type="slidenum">
              <a:rPr lang="en-US" smtClean="0"/>
              <a:pPr/>
              <a:t>2</a:t>
            </a:fld>
            <a:r>
              <a:rPr lang="en-US" smtClean="0"/>
              <a:t> -</a:t>
            </a:r>
            <a:endParaRPr lang="en-US" dirty="0"/>
          </a:p>
        </p:txBody>
      </p:sp>
      <p:sp>
        <p:nvSpPr>
          <p:cNvPr id="3" name="Content Placeholder 2"/>
          <p:cNvSpPr>
            <a:spLocks noGrp="1"/>
          </p:cNvSpPr>
          <p:nvPr>
            <p:ph idx="1"/>
          </p:nvPr>
        </p:nvSpPr>
        <p:spPr>
          <a:xfrm>
            <a:off x="457200" y="5165146"/>
            <a:ext cx="8446940" cy="1089989"/>
          </a:xfrm>
        </p:spPr>
        <p:txBody>
          <a:bodyPr>
            <a:normAutofit fontScale="92500"/>
          </a:bodyPr>
          <a:lstStyle/>
          <a:p>
            <a:pPr marL="0" indent="0">
              <a:buNone/>
            </a:pPr>
            <a:r>
              <a:rPr lang="en-US" dirty="0" smtClean="0"/>
              <a:t>Computing research driven by need to answer fundamental science questions and address societal challenges</a:t>
            </a:r>
            <a:endParaRPr lang="en-US" dirty="0"/>
          </a:p>
        </p:txBody>
      </p:sp>
      <p:pic>
        <p:nvPicPr>
          <p:cNvPr id="8" name="Picture 7"/>
          <p:cNvPicPr>
            <a:picLocks noChangeAspect="1"/>
          </p:cNvPicPr>
          <p:nvPr/>
        </p:nvPicPr>
        <p:blipFill>
          <a:blip r:embed="rId3"/>
          <a:stretch>
            <a:fillRect/>
          </a:stretch>
        </p:blipFill>
        <p:spPr>
          <a:xfrm>
            <a:off x="5625516" y="1183696"/>
            <a:ext cx="3492500" cy="2324100"/>
          </a:xfrm>
          <a:prstGeom prst="rect">
            <a:avLst/>
          </a:prstGeom>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4"/>
          <a:stretch>
            <a:fillRect/>
          </a:stretch>
        </p:blipFill>
        <p:spPr>
          <a:xfrm>
            <a:off x="360342" y="1352962"/>
            <a:ext cx="3313379" cy="2485034"/>
          </a:xfrm>
          <a:prstGeom prst="rect">
            <a:avLst/>
          </a:prstGeom>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5"/>
          <a:stretch>
            <a:fillRect/>
          </a:stretch>
        </p:blipFill>
        <p:spPr>
          <a:xfrm>
            <a:off x="3394226" y="2510846"/>
            <a:ext cx="3060700" cy="2654300"/>
          </a:xfrm>
          <a:prstGeom prst="rect">
            <a:avLst/>
          </a:prstGeom>
          <a:effectLst>
            <a:outerShdw blurRad="50800" dist="38100" dir="10800000" algn="tl" rotWithShape="0">
              <a:srgbClr val="000000">
                <a:alpha val="43000"/>
              </a:srgbClr>
            </a:outerShdw>
          </a:effectLst>
        </p:spPr>
      </p:pic>
    </p:spTree>
    <p:extLst>
      <p:ext uri="{BB962C8B-B14F-4D97-AF65-F5344CB8AC3E}">
        <p14:creationId xmlns:p14="http://schemas.microsoft.com/office/powerpoint/2010/main" val="390143328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p:txBody>
          <a:bodyPr/>
          <a:lstStyle/>
          <a:p>
            <a:r>
              <a:rPr lang="en-US" dirty="0">
                <a:latin typeface="Helvetica Neue Condensed Bold"/>
                <a:ea typeface="ＭＳ Ｐゴシック" charset="-128"/>
                <a:cs typeface="ＭＳ Ｐゴシック" charset="-128"/>
              </a:rPr>
              <a:t>Berkeley </a:t>
            </a:r>
            <a:r>
              <a:rPr lang="en-US" dirty="0" smtClean="0">
                <a:latin typeface="Helvetica Neue Condensed Bold"/>
                <a:ea typeface="ＭＳ Ｐゴシック" charset="-128"/>
                <a:cs typeface="ＭＳ Ｐゴシック" charset="-128"/>
              </a:rPr>
              <a:t>Lab Embraces Team Science</a:t>
            </a:r>
            <a:endParaRPr lang="en-US" dirty="0">
              <a:latin typeface="Helvetica Neue Condensed Bold"/>
              <a:ea typeface="ＭＳ Ｐゴシック" charset="-128"/>
              <a:cs typeface="ＭＳ Ｐゴシック" charset="-128"/>
            </a:endParaRPr>
          </a:p>
        </p:txBody>
      </p:sp>
      <p:pic>
        <p:nvPicPr>
          <p:cNvPr id="9219"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468" r="2295"/>
          <a:stretch/>
        </p:blipFill>
        <p:spPr bwMode="auto">
          <a:xfrm>
            <a:off x="731658" y="1011958"/>
            <a:ext cx="7219946" cy="5452256"/>
          </a:xfrm>
          <a:prstGeom prst="rect">
            <a:avLst/>
          </a:prstGeom>
          <a:noFill/>
          <a:ln w="9525">
            <a:noFill/>
            <a:miter lim="800000"/>
            <a:headEnd/>
            <a:tailEnd/>
          </a:ln>
        </p:spPr>
      </p:pic>
      <p:sp>
        <p:nvSpPr>
          <p:cNvPr id="18" name="TextBox 17"/>
          <p:cNvSpPr txBox="1"/>
          <p:nvPr/>
        </p:nvSpPr>
        <p:spPr>
          <a:xfrm>
            <a:off x="6391385" y="3875040"/>
            <a:ext cx="2916554" cy="2308324"/>
          </a:xfrm>
          <a:prstGeom prst="rect">
            <a:avLst/>
          </a:prstGeom>
          <a:solidFill>
            <a:schemeClr val="bg1">
              <a:alpha val="80000"/>
            </a:schemeClr>
          </a:solidFill>
        </p:spPr>
        <p:txBody>
          <a:bodyPr wrap="square">
            <a:spAutoFit/>
          </a:bodyPr>
          <a:lstStyle/>
          <a:p>
            <a:pPr marL="114300" indent="-114300">
              <a:defRPr/>
            </a:pPr>
            <a:r>
              <a:rPr lang="en-US" sz="2400" b="1" dirty="0" smtClean="0"/>
              <a:t>13 </a:t>
            </a:r>
            <a:r>
              <a:rPr lang="en-US" sz="2400" b="1" dirty="0"/>
              <a:t>Nobel </a:t>
            </a:r>
            <a:r>
              <a:rPr lang="en-US" sz="2400" b="1" dirty="0" smtClean="0"/>
              <a:t>Prizes</a:t>
            </a:r>
            <a:endParaRPr lang="en-US" sz="2400" dirty="0"/>
          </a:p>
          <a:p>
            <a:pPr marL="169863" indent="-169863">
              <a:buFont typeface="Arial"/>
              <a:buChar char="•"/>
              <a:defRPr/>
            </a:pPr>
            <a:r>
              <a:rPr lang="en-US" sz="2400" dirty="0" smtClean="0"/>
              <a:t>4200 employees</a:t>
            </a:r>
          </a:p>
          <a:p>
            <a:pPr marL="169863" indent="-169863">
              <a:buFont typeface="Arial"/>
              <a:buChar char="•"/>
              <a:defRPr/>
            </a:pPr>
            <a:r>
              <a:rPr lang="en-US" sz="2400" dirty="0" smtClean="0"/>
              <a:t>$800M in funding</a:t>
            </a:r>
          </a:p>
          <a:p>
            <a:pPr marL="169863" indent="-169863">
              <a:buFont typeface="Arial"/>
              <a:buChar char="•"/>
              <a:defRPr/>
            </a:pPr>
            <a:r>
              <a:rPr lang="en-US" sz="2400" dirty="0" smtClean="0"/>
              <a:t>Operated by UC</a:t>
            </a:r>
          </a:p>
          <a:p>
            <a:pPr marL="169863" indent="-169863">
              <a:buFont typeface="Arial"/>
              <a:buChar char="•"/>
              <a:defRPr/>
            </a:pPr>
            <a:r>
              <a:rPr lang="en-US" sz="2400" dirty="0" smtClean="0"/>
              <a:t>1000 student</a:t>
            </a:r>
          </a:p>
          <a:p>
            <a:pPr marL="169863" indent="-169863">
              <a:buFont typeface="Arial"/>
              <a:buChar char="•"/>
              <a:defRPr/>
            </a:pPr>
            <a:r>
              <a:rPr lang="en-US" sz="2400" dirty="0" smtClean="0"/>
              <a:t>250 faculty</a:t>
            </a:r>
          </a:p>
        </p:txBody>
      </p:sp>
    </p:spTree>
    <p:extLst>
      <p:ext uri="{BB962C8B-B14F-4D97-AF65-F5344CB8AC3E}">
        <p14:creationId xmlns:p14="http://schemas.microsoft.com/office/powerpoint/2010/main" val="410159880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176.png" descr="2.png"/>
          <p:cNvPicPr/>
          <p:nvPr/>
        </p:nvPicPr>
        <p:blipFill rotWithShape="1">
          <a:blip r:embed="rId3">
            <a:extLst/>
          </a:blip>
          <a:srcRect r="58495" b="12701"/>
          <a:stretch/>
        </p:blipFill>
        <p:spPr>
          <a:xfrm>
            <a:off x="5568782" y="3149468"/>
            <a:ext cx="2845458" cy="3524425"/>
          </a:xfrm>
          <a:prstGeom prst="rect">
            <a:avLst/>
          </a:prstGeom>
          <a:ln w="12700">
            <a:miter lim="400000"/>
          </a:ln>
          <a:scene3d>
            <a:camera prst="orthographicFront">
              <a:rot lat="0" lon="0" rev="7200000"/>
            </a:camera>
            <a:lightRig rig="threePt" dir="t"/>
          </a:scene3d>
        </p:spPr>
      </p:pic>
      <p:pic>
        <p:nvPicPr>
          <p:cNvPr id="7" name="Picture 6"/>
          <p:cNvPicPr>
            <a:picLocks noChangeAspect="1"/>
          </p:cNvPicPr>
          <p:nvPr/>
        </p:nvPicPr>
        <p:blipFill>
          <a:blip r:embed="rId4"/>
          <a:stretch>
            <a:fillRect/>
          </a:stretch>
        </p:blipFill>
        <p:spPr>
          <a:xfrm>
            <a:off x="3481795" y="1213799"/>
            <a:ext cx="6026260" cy="2249585"/>
          </a:xfrm>
          <a:prstGeom prst="rect">
            <a:avLst/>
          </a:prstGeom>
        </p:spPr>
      </p:pic>
      <p:sp>
        <p:nvSpPr>
          <p:cNvPr id="2" name="Title 1"/>
          <p:cNvSpPr>
            <a:spLocks noGrp="1"/>
          </p:cNvSpPr>
          <p:nvPr>
            <p:ph type="title" idx="4294967295"/>
          </p:nvPr>
        </p:nvSpPr>
        <p:spPr>
          <a:xfrm>
            <a:off x="13805" y="138057"/>
            <a:ext cx="9143999" cy="790174"/>
          </a:xfrm>
        </p:spPr>
        <p:txBody>
          <a:bodyPr>
            <a:normAutofit fontScale="90000"/>
          </a:bodyPr>
          <a:lstStyle/>
          <a:p>
            <a:r>
              <a:rPr lang="en-US" sz="3600" dirty="0" smtClean="0"/>
              <a:t>Photon </a:t>
            </a:r>
            <a:r>
              <a:rPr lang="en-US" sz="3600" dirty="0" smtClean="0"/>
              <a:t>Science: More Computing and Better Algorithms</a:t>
            </a:r>
            <a:endParaRPr lang="en-US" sz="3600" dirty="0"/>
          </a:p>
        </p:txBody>
      </p:sp>
      <p:pic>
        <p:nvPicPr>
          <p:cNvPr id="3" name="Picture 2"/>
          <p:cNvPicPr>
            <a:picLocks noChangeAspect="1"/>
          </p:cNvPicPr>
          <p:nvPr/>
        </p:nvPicPr>
        <p:blipFill>
          <a:blip r:embed="rId5"/>
          <a:stretch>
            <a:fillRect/>
          </a:stretch>
        </p:blipFill>
        <p:spPr>
          <a:xfrm>
            <a:off x="0" y="1712141"/>
            <a:ext cx="4708334" cy="2636667"/>
          </a:xfrm>
          <a:prstGeom prst="rect">
            <a:avLst/>
          </a:prstGeom>
        </p:spPr>
      </p:pic>
      <p:pic>
        <p:nvPicPr>
          <p:cNvPr id="10" name="Picture 9"/>
          <p:cNvPicPr>
            <a:picLocks noChangeAspect="1"/>
          </p:cNvPicPr>
          <p:nvPr/>
        </p:nvPicPr>
        <p:blipFill rotWithShape="1">
          <a:blip r:embed="rId6"/>
          <a:srcRect l="15704" t="10870" r="15050" b="65778"/>
          <a:stretch/>
        </p:blipFill>
        <p:spPr>
          <a:xfrm>
            <a:off x="883512" y="4348808"/>
            <a:ext cx="2374437" cy="1601465"/>
          </a:xfrm>
          <a:prstGeom prst="rect">
            <a:avLst/>
          </a:prstGeom>
        </p:spPr>
      </p:pic>
      <p:sp>
        <p:nvSpPr>
          <p:cNvPr id="11" name="Rectangle 10"/>
          <p:cNvSpPr/>
          <p:nvPr/>
        </p:nvSpPr>
        <p:spPr>
          <a:xfrm>
            <a:off x="445426" y="5950273"/>
            <a:ext cx="3961729" cy="369332"/>
          </a:xfrm>
          <a:prstGeom prst="rect">
            <a:avLst/>
          </a:prstGeom>
        </p:spPr>
        <p:txBody>
          <a:bodyPr wrap="none">
            <a:spAutoFit/>
          </a:bodyPr>
          <a:lstStyle/>
          <a:p>
            <a:r>
              <a:rPr lang="en-US" b="1" dirty="0"/>
              <a:t>MULTIPLE FUNCTIONS OF EBOLA VIRUS</a:t>
            </a:r>
          </a:p>
        </p:txBody>
      </p:sp>
      <p:sp>
        <p:nvSpPr>
          <p:cNvPr id="26" name="Rectangle 25"/>
          <p:cNvSpPr/>
          <p:nvPr/>
        </p:nvSpPr>
        <p:spPr>
          <a:xfrm>
            <a:off x="4974927" y="6030758"/>
            <a:ext cx="3439313" cy="369332"/>
          </a:xfrm>
          <a:prstGeom prst="rect">
            <a:avLst/>
          </a:prstGeom>
        </p:spPr>
        <p:txBody>
          <a:bodyPr wrap="none">
            <a:spAutoFit/>
          </a:bodyPr>
          <a:lstStyle/>
          <a:p>
            <a:r>
              <a:rPr lang="en-US" b="1" dirty="0" smtClean="0"/>
              <a:t>3D PRINTING OF PHOTOVOLTAICS</a:t>
            </a:r>
            <a:endParaRPr lang="en-US" b="1" dirty="0"/>
          </a:p>
        </p:txBody>
      </p:sp>
    </p:spTree>
    <p:extLst>
      <p:ext uri="{BB962C8B-B14F-4D97-AF65-F5344CB8AC3E}">
        <p14:creationId xmlns:p14="http://schemas.microsoft.com/office/powerpoint/2010/main" val="430962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50000" y="50000"/>
                                    </p:animScale>
                                  </p:childTnLst>
                                </p:cTn>
                              </p:par>
                              <p:par>
                                <p:cTn id="7" presetID="0" presetClass="path" presetSubtype="0" accel="50000" decel="50000" fill="hold" nodeType="withEffect">
                                  <p:stCondLst>
                                    <p:cond delay="0"/>
                                  </p:stCondLst>
                                  <p:childTnLst>
                                    <p:animMotion origin="layout" path="M -0.07523 -0.11569 L -0.45292 -0.14769 " pathEditMode="relative" rAng="0" ptsTypes="AA">
                                      <p:cBhvr>
                                        <p:cTn id="8" dur="2000" fill="hold"/>
                                        <p:tgtEl>
                                          <p:spTgt spid="7"/>
                                        </p:tgtEl>
                                        <p:attrNameLst>
                                          <p:attrName>ppt_x</p:attrName>
                                          <p:attrName>ppt_y</p:attrName>
                                        </p:attrNameLst>
                                      </p:cBhvr>
                                      <p:rCtr x="-18885" y="-1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Growth is Outpacing Computing Growth</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3437423430"/>
              </p:ext>
            </p:extLst>
          </p:nvPr>
        </p:nvGraphicFramePr>
        <p:xfrm>
          <a:off x="1181863" y="1361849"/>
          <a:ext cx="7002976" cy="47596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1580681" y="3494861"/>
            <a:ext cx="5007200" cy="461665"/>
          </a:xfrm>
          <a:prstGeom prst="rect">
            <a:avLst/>
          </a:prstGeom>
          <a:noFill/>
          <a:scene3d>
            <a:camera prst="orthographicFront">
              <a:rot lat="0" lon="0" rev="5400000"/>
            </a:camera>
            <a:lightRig rig="threePt" dir="t"/>
          </a:scene3d>
        </p:spPr>
        <p:txBody>
          <a:bodyPr wrap="none" rtlCol="0">
            <a:spAutoFit/>
          </a:bodyPr>
          <a:lstStyle/>
          <a:p>
            <a:r>
              <a:rPr lang="en-US" sz="2400" b="1" dirty="0" smtClean="0"/>
              <a:t>Projected Data Rates Relative to 2010</a:t>
            </a:r>
            <a:endParaRPr lang="en-US" sz="2400" b="1" dirty="0"/>
          </a:p>
        </p:txBody>
      </p:sp>
      <p:sp>
        <p:nvSpPr>
          <p:cNvPr id="3" name="TextBox 2"/>
          <p:cNvSpPr txBox="1"/>
          <p:nvPr/>
        </p:nvSpPr>
        <p:spPr>
          <a:xfrm>
            <a:off x="4376422" y="1678353"/>
            <a:ext cx="2335603" cy="830997"/>
          </a:xfrm>
          <a:prstGeom prst="rect">
            <a:avLst/>
          </a:prstGeom>
          <a:solidFill>
            <a:srgbClr val="604A7B"/>
          </a:solidFill>
        </p:spPr>
        <p:txBody>
          <a:bodyPr wrap="square" rtlCol="0">
            <a:spAutoFit/>
          </a:bodyPr>
          <a:lstStyle/>
          <a:p>
            <a:r>
              <a:rPr lang="en-US" sz="2400" dirty="0" smtClean="0"/>
              <a:t>Graph based on </a:t>
            </a:r>
            <a:r>
              <a:rPr lang="en-US" sz="2400" smtClean="0"/>
              <a:t>average growth</a:t>
            </a:r>
            <a:endParaRPr lang="en-US" sz="2400" dirty="0"/>
          </a:p>
        </p:txBody>
      </p:sp>
    </p:spTree>
    <p:extLst>
      <p:ext uri="{BB962C8B-B14F-4D97-AF65-F5344CB8AC3E}">
        <p14:creationId xmlns:p14="http://schemas.microsoft.com/office/powerpoint/2010/main" val="322203229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am-composite.mp4" descr="/Users/yelick/Downloads/hurricanes/cam-composite.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76200" y="-152400"/>
            <a:ext cx="9220200" cy="780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2" name="Content Placeholder 1"/>
          <p:cNvSpPr txBox="1">
            <a:spLocks/>
          </p:cNvSpPr>
          <p:nvPr/>
        </p:nvSpPr>
        <p:spPr bwMode="auto">
          <a:xfrm>
            <a:off x="400050" y="6400800"/>
            <a:ext cx="8515350" cy="533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60325" indent="-9525"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Font typeface="Arial" charset="0"/>
              <a:buNone/>
            </a:pPr>
            <a:r>
              <a:rPr lang="en-US" sz="1200" dirty="0">
                <a:solidFill>
                  <a:srgbClr val="FFFFFF"/>
                </a:solidFill>
                <a:latin typeface="Calibri" charset="0"/>
              </a:rPr>
              <a:t>Michael </a:t>
            </a:r>
            <a:r>
              <a:rPr lang="en-US" sz="1200" dirty="0" err="1">
                <a:solidFill>
                  <a:srgbClr val="FFFFFF"/>
                </a:solidFill>
                <a:latin typeface="Calibri" charset="0"/>
              </a:rPr>
              <a:t>Wehner</a:t>
            </a:r>
            <a:r>
              <a:rPr lang="en-US" sz="1200" dirty="0">
                <a:solidFill>
                  <a:srgbClr val="FFFFFF"/>
                </a:solidFill>
                <a:latin typeface="Calibri" charset="0"/>
              </a:rPr>
              <a:t>, </a:t>
            </a:r>
            <a:r>
              <a:rPr lang="en-US" sz="1200" dirty="0" err="1">
                <a:solidFill>
                  <a:srgbClr val="FFFFFF"/>
                </a:solidFill>
                <a:latin typeface="Calibri" charset="0"/>
              </a:rPr>
              <a:t>Prabhat</a:t>
            </a:r>
            <a:r>
              <a:rPr lang="en-US" sz="1200" dirty="0">
                <a:solidFill>
                  <a:srgbClr val="FFFFFF"/>
                </a:solidFill>
                <a:latin typeface="Calibri" charset="0"/>
              </a:rPr>
              <a:t>, Chris </a:t>
            </a:r>
            <a:r>
              <a:rPr lang="en-US" sz="1200" dirty="0" err="1">
                <a:solidFill>
                  <a:srgbClr val="FFFFFF"/>
                </a:solidFill>
                <a:latin typeface="Calibri" charset="0"/>
              </a:rPr>
              <a:t>Algieri</a:t>
            </a:r>
            <a:r>
              <a:rPr lang="en-US" sz="1200" dirty="0">
                <a:solidFill>
                  <a:srgbClr val="FFFFFF"/>
                </a:solidFill>
                <a:latin typeface="Calibri" charset="0"/>
              </a:rPr>
              <a:t>, </a:t>
            </a:r>
            <a:r>
              <a:rPr lang="en-US" sz="1200" dirty="0" err="1">
                <a:solidFill>
                  <a:srgbClr val="FFFFFF"/>
                </a:solidFill>
                <a:latin typeface="Calibri" charset="0"/>
              </a:rPr>
              <a:t>Fuyu</a:t>
            </a:r>
            <a:r>
              <a:rPr lang="en-US" sz="1200" dirty="0">
                <a:solidFill>
                  <a:srgbClr val="FFFFFF"/>
                </a:solidFill>
                <a:latin typeface="Calibri" charset="0"/>
              </a:rPr>
              <a:t> Li, Bill Collins, Lawrence Berkeley National Laboratory;  Kevin Reed, University of Michigan; Andrew </a:t>
            </a:r>
            <a:r>
              <a:rPr lang="en-US" sz="1200" dirty="0" err="1">
                <a:solidFill>
                  <a:srgbClr val="FFFFFF"/>
                </a:solidFill>
                <a:latin typeface="Calibri" charset="0"/>
              </a:rPr>
              <a:t>Gettelman</a:t>
            </a:r>
            <a:r>
              <a:rPr lang="en-US" sz="1200" dirty="0">
                <a:solidFill>
                  <a:srgbClr val="FFFFFF"/>
                </a:solidFill>
                <a:latin typeface="Calibri" charset="0"/>
              </a:rPr>
              <a:t>, Julio </a:t>
            </a:r>
            <a:r>
              <a:rPr lang="en-US" sz="1200" dirty="0" err="1">
                <a:solidFill>
                  <a:srgbClr val="FFFFFF"/>
                </a:solidFill>
                <a:latin typeface="Calibri" charset="0"/>
              </a:rPr>
              <a:t>Bacmeister</a:t>
            </a:r>
            <a:r>
              <a:rPr lang="en-US" sz="1200" dirty="0">
                <a:solidFill>
                  <a:srgbClr val="FFFFFF"/>
                </a:solidFill>
                <a:latin typeface="Calibri" charset="0"/>
              </a:rPr>
              <a:t>, Richard Neale, National Center for Atmospheric Research</a:t>
            </a:r>
          </a:p>
        </p:txBody>
      </p:sp>
      <p:sp>
        <p:nvSpPr>
          <p:cNvPr id="46083" name="Title 3"/>
          <p:cNvSpPr>
            <a:spLocks noGrp="1"/>
          </p:cNvSpPr>
          <p:nvPr>
            <p:ph type="title"/>
          </p:nvPr>
        </p:nvSpPr>
        <p:spPr>
          <a:xfrm>
            <a:off x="-76200" y="85614"/>
            <a:ext cx="7341658" cy="973515"/>
          </a:xfrm>
        </p:spPr>
        <p:txBody>
          <a:bodyPr>
            <a:normAutofit fontScale="90000"/>
          </a:bodyPr>
          <a:lstStyle/>
          <a:p>
            <a:r>
              <a:rPr lang="en-US" sz="3600" b="1" dirty="0" smtClean="0">
                <a:solidFill>
                  <a:srgbClr val="FFFFFF"/>
                </a:solidFill>
                <a:latin typeface="Calibri" charset="0"/>
                <a:ea typeface="ＭＳ Ｐゴシック" charset="0"/>
                <a:cs typeface="ＭＳ Ｐゴシック" charset="0"/>
              </a:rPr>
              <a:t>Climate Challenge: Understanding Precipitation and Extremes</a:t>
            </a:r>
            <a:endParaRPr lang="en-US" sz="3600" b="1" dirty="0">
              <a:solidFill>
                <a:srgbClr val="FFFFFF"/>
              </a:solidFill>
              <a:latin typeface="Calibri" charset="0"/>
              <a:ea typeface="ＭＳ Ｐゴシック" charset="0"/>
              <a:cs typeface="ＭＳ Ｐゴシック" charset="0"/>
            </a:endParaRPr>
          </a:p>
        </p:txBody>
      </p:sp>
      <p:pic>
        <p:nvPicPr>
          <p:cNvPr id="6" name="Picture 8" descr="NERSC_logo_color.ai"/>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65458" y="-87846"/>
            <a:ext cx="2199216" cy="106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5619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572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p:cTn id="12"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p:cNvPicPr>
            <a:picLocks noChangeAspect="1" noChangeArrowheads="1"/>
          </p:cNvPicPr>
          <p:nvPr/>
        </p:nvPicPr>
        <p:blipFill rotWithShape="1">
          <a:blip r:embed="rId3">
            <a:extLst>
              <a:ext uri="{28A0092B-C50C-407E-A947-70E740481C1C}">
                <a14:useLocalDpi xmlns:a14="http://schemas.microsoft.com/office/drawing/2010/main"/>
              </a:ext>
            </a:extLst>
          </a:blip>
          <a:srcRect l="4045" t="6188" r="4725" b="3557"/>
          <a:stretch/>
        </p:blipFill>
        <p:spPr>
          <a:xfrm>
            <a:off x="3310466" y="1518631"/>
            <a:ext cx="1456267" cy="1503969"/>
          </a:xfrm>
          <a:prstGeom prst="ellipse">
            <a:avLst/>
          </a:prstGeom>
        </p:spPr>
      </p:pic>
      <p:sp>
        <p:nvSpPr>
          <p:cNvPr id="2" name="Title 1"/>
          <p:cNvSpPr>
            <a:spLocks noGrp="1"/>
          </p:cNvSpPr>
          <p:nvPr>
            <p:ph type="title"/>
          </p:nvPr>
        </p:nvSpPr>
        <p:spPr/>
        <p:txBody>
          <a:bodyPr/>
          <a:lstStyle/>
          <a:p>
            <a:r>
              <a:rPr lang="en-US" dirty="0" smtClean="0"/>
              <a:t>Computer Science and Math Challenges in Climate</a:t>
            </a:r>
            <a:endParaRPr lang="en-US" dirty="0"/>
          </a:p>
        </p:txBody>
      </p:sp>
      <p:sp>
        <p:nvSpPr>
          <p:cNvPr id="3" name="Content Placeholder 2"/>
          <p:cNvSpPr>
            <a:spLocks noGrp="1"/>
          </p:cNvSpPr>
          <p:nvPr>
            <p:ph idx="1"/>
          </p:nvPr>
        </p:nvSpPr>
        <p:spPr>
          <a:xfrm>
            <a:off x="457200" y="5588000"/>
            <a:ext cx="8229600" cy="780805"/>
          </a:xfrm>
        </p:spPr>
        <p:txBody>
          <a:bodyPr>
            <a:normAutofit fontScale="92500" lnSpcReduction="20000"/>
          </a:bodyPr>
          <a:lstStyle/>
          <a:p>
            <a:r>
              <a:rPr lang="en-US" dirty="0" smtClean="0"/>
              <a:t>Resolution of clouds in global models requires new math, new data structures, and faster computers</a:t>
            </a:r>
            <a:endParaRPr lang="en-US" dirty="0"/>
          </a:p>
        </p:txBody>
      </p:sp>
      <p:sp>
        <p:nvSpPr>
          <p:cNvPr id="4" name="Slide Number Placeholder 3"/>
          <p:cNvSpPr>
            <a:spLocks noGrp="1"/>
          </p:cNvSpPr>
          <p:nvPr>
            <p:ph type="sldNum" sz="quarter" idx="4294967295"/>
          </p:nvPr>
        </p:nvSpPr>
        <p:spPr>
          <a:xfrm>
            <a:off x="4116656" y="6368805"/>
            <a:ext cx="925708" cy="365125"/>
          </a:xfrm>
          <a:prstGeom prst="rect">
            <a:avLst/>
          </a:prstGeom>
        </p:spPr>
        <p:txBody>
          <a:bodyPr/>
          <a:lstStyle/>
          <a:p>
            <a:r>
              <a:rPr lang="en-US" smtClean="0"/>
              <a:t>- </a:t>
            </a:r>
            <a:fld id="{D174BAF6-F8F2-EF4F-936C-8DF63288C82F}" type="slidenum">
              <a:rPr lang="en-US" smtClean="0"/>
              <a:pPr/>
              <a:t>7</a:t>
            </a:fld>
            <a:r>
              <a:rPr lang="en-US" smtClean="0"/>
              <a:t> -</a:t>
            </a:r>
            <a:endParaRPr lang="en-US" dirty="0"/>
          </a:p>
        </p:txBody>
      </p:sp>
      <p:pic>
        <p:nvPicPr>
          <p:cNvPr id="5" name="Picture 5" descr="nersc_viz.gif"/>
          <p:cNvPicPr>
            <a:picLocks noChangeAspect="1"/>
          </p:cNvPicPr>
          <p:nvPr/>
        </p:nvPicPr>
        <p:blipFill>
          <a:blip r:embed="rId4" cstate="print">
            <a:extLst>
              <a:ext uri="{28A0092B-C50C-407E-A947-70E740481C1C}">
                <a14:useLocalDpi xmlns:a14="http://schemas.microsoft.com/office/drawing/2010/main"/>
              </a:ext>
            </a:extLst>
          </a:blip>
          <a:srcRect l="1099" t="943" r="20722" b="20755"/>
          <a:stretch>
            <a:fillRect/>
          </a:stretch>
        </p:blipFill>
        <p:spPr bwMode="auto">
          <a:xfrm>
            <a:off x="309543" y="1296990"/>
            <a:ext cx="2919412" cy="2919412"/>
          </a:xfrm>
          <a:prstGeom prst="ellipse">
            <a:avLst/>
          </a:prstGeom>
          <a:noFill/>
          <a:ln w="9525">
            <a:noFill/>
            <a:miter lim="800000"/>
            <a:headEnd/>
            <a:tailEnd/>
          </a:ln>
        </p:spPr>
      </p:pic>
      <p:pic>
        <p:nvPicPr>
          <p:cNvPr id="7"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526715" y="3081867"/>
            <a:ext cx="2515649" cy="291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338669" y="4522800"/>
            <a:ext cx="2489200" cy="646331"/>
          </a:xfrm>
          <a:prstGeom prst="rect">
            <a:avLst/>
          </a:prstGeom>
          <a:noFill/>
        </p:spPr>
        <p:txBody>
          <a:bodyPr wrap="square" rtlCol="0">
            <a:spAutoFit/>
          </a:bodyPr>
          <a:lstStyle/>
          <a:p>
            <a:r>
              <a:rPr lang="en-US" dirty="0" smtClean="0"/>
              <a:t>New types of meshes to reach 1km resolution</a:t>
            </a:r>
            <a:endParaRPr lang="en-US" dirty="0"/>
          </a:p>
        </p:txBody>
      </p:sp>
      <p:sp>
        <p:nvSpPr>
          <p:cNvPr id="9" name="TextBox 8"/>
          <p:cNvSpPr txBox="1"/>
          <p:nvPr/>
        </p:nvSpPr>
        <p:spPr>
          <a:xfrm>
            <a:off x="6180667" y="4892133"/>
            <a:ext cx="2057700" cy="369332"/>
          </a:xfrm>
          <a:prstGeom prst="rect">
            <a:avLst/>
          </a:prstGeom>
          <a:noFill/>
        </p:spPr>
        <p:txBody>
          <a:bodyPr wrap="none" rtlCol="0">
            <a:spAutoFit/>
          </a:bodyPr>
          <a:lstStyle/>
          <a:p>
            <a:r>
              <a:rPr lang="en-US" dirty="0" smtClean="0"/>
              <a:t>New math of clouds</a:t>
            </a:r>
            <a:endParaRPr lang="en-US" dirty="0"/>
          </a:p>
        </p:txBody>
      </p:sp>
      <p:pic>
        <p:nvPicPr>
          <p:cNvPr id="10" name="Picture 9" descr="cloud_10.g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6211" y="1646251"/>
            <a:ext cx="3731203" cy="3334266"/>
          </a:xfrm>
          <a:prstGeom prst="rect">
            <a:avLst/>
          </a:prstGeom>
        </p:spPr>
      </p:pic>
    </p:spTree>
    <p:extLst>
      <p:ext uri="{BB962C8B-B14F-4D97-AF65-F5344CB8AC3E}">
        <p14:creationId xmlns:p14="http://schemas.microsoft.com/office/powerpoint/2010/main" val="405047403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More Computing for the Black Swans</a:t>
            </a:r>
            <a:endParaRPr lang="en-US" dirty="0"/>
          </a:p>
        </p:txBody>
      </p:sp>
      <p:pic>
        <p:nvPicPr>
          <p:cNvPr id="11" name="Picture 10"/>
          <p:cNvPicPr>
            <a:picLocks noChangeAspect="1"/>
          </p:cNvPicPr>
          <p:nvPr/>
        </p:nvPicPr>
        <p:blipFill>
          <a:blip r:embed="rId3"/>
          <a:stretch>
            <a:fillRect/>
          </a:stretch>
        </p:blipFill>
        <p:spPr>
          <a:xfrm>
            <a:off x="3886200" y="4276725"/>
            <a:ext cx="4610100" cy="1920875"/>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84300" y="1206500"/>
            <a:ext cx="3910717" cy="2882900"/>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24300" y="1216025"/>
            <a:ext cx="3898900" cy="2924175"/>
          </a:xfrm>
          <a:prstGeom prst="rect">
            <a:avLst/>
          </a:prstGeom>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2374" y="3772315"/>
            <a:ext cx="3113026" cy="2920585"/>
          </a:xfrm>
          <a:prstGeom prst="rect">
            <a:avLst/>
          </a:prstGeom>
        </p:spPr>
      </p:pic>
    </p:spTree>
    <p:extLst>
      <p:ext uri="{BB962C8B-B14F-4D97-AF65-F5344CB8AC3E}">
        <p14:creationId xmlns:p14="http://schemas.microsoft.com/office/powerpoint/2010/main" val="16391138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482600" y="1204580"/>
            <a:ext cx="8559800" cy="5166584"/>
          </a:xfrm>
          <a:prstGeom prst="rect">
            <a:avLst/>
          </a:prstGeom>
        </p:spPr>
      </p:pic>
      <p:sp>
        <p:nvSpPr>
          <p:cNvPr id="21" name="TextBox 20"/>
          <p:cNvSpPr txBox="1"/>
          <p:nvPr/>
        </p:nvSpPr>
        <p:spPr>
          <a:xfrm>
            <a:off x="-190500" y="3310464"/>
            <a:ext cx="1022786" cy="461665"/>
          </a:xfrm>
          <a:prstGeom prst="rect">
            <a:avLst/>
          </a:prstGeom>
          <a:noFill/>
          <a:scene3d>
            <a:camera prst="orthographicFront">
              <a:rot lat="0" lon="0" rev="5400000"/>
            </a:camera>
            <a:lightRig rig="threePt" dir="t"/>
          </a:scene3d>
        </p:spPr>
        <p:txBody>
          <a:bodyPr wrap="none" rtlCol="0">
            <a:spAutoFit/>
          </a:bodyPr>
          <a:lstStyle/>
          <a:p>
            <a:r>
              <a:rPr lang="en-US" dirty="0" smtClean="0"/>
              <a:t>Flop/s</a:t>
            </a:r>
            <a:endParaRPr lang="en-US" dirty="0"/>
          </a:p>
        </p:txBody>
      </p:sp>
      <p:pic>
        <p:nvPicPr>
          <p:cNvPr id="23555" name="Picture 20" descr="nersc_06.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99025" y="3551764"/>
            <a:ext cx="663178" cy="342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558" name="Title 12"/>
          <p:cNvSpPr>
            <a:spLocks noGrp="1"/>
          </p:cNvSpPr>
          <p:nvPr>
            <p:ph type="title"/>
          </p:nvPr>
        </p:nvSpPr>
        <p:spPr>
          <a:xfrm>
            <a:off x="381000" y="50799"/>
            <a:ext cx="8763000" cy="930275"/>
          </a:xfrm>
        </p:spPr>
        <p:txBody>
          <a:bodyPr>
            <a:noAutofit/>
          </a:bodyPr>
          <a:lstStyle/>
          <a:p>
            <a:r>
              <a:rPr lang="en-US" dirty="0" smtClean="0">
                <a:ea typeface="ＭＳ Ｐゴシック" charset="0"/>
              </a:rPr>
              <a:t>Architectures to Grow Computing Performance and their Programming Models and Algorithms</a:t>
            </a:r>
            <a:endParaRPr lang="en-US" dirty="0">
              <a:ea typeface="ＭＳ Ｐゴシック" charset="0"/>
            </a:endParaRPr>
          </a:p>
        </p:txBody>
      </p:sp>
      <p:sp>
        <p:nvSpPr>
          <p:cNvPr id="23559" name="TextBox 13"/>
          <p:cNvSpPr txBox="1">
            <a:spLocks noChangeArrowheads="1"/>
          </p:cNvSpPr>
          <p:nvPr/>
        </p:nvSpPr>
        <p:spPr bwMode="auto">
          <a:xfrm>
            <a:off x="1612900" y="1372127"/>
            <a:ext cx="6680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lvl="1" algn="ctr" eaLnBrk="1" hangingPunct="1">
              <a:spcBef>
                <a:spcPts val="1400"/>
              </a:spcBef>
            </a:pPr>
            <a:r>
              <a:rPr lang="en-US" sz="2800" b="1" dirty="0" smtClean="0">
                <a:solidFill>
                  <a:srgbClr val="06405C"/>
                </a:solidFill>
                <a:cs typeface="Arial" charset="0"/>
              </a:rPr>
              <a:t>Application Performance Growth</a:t>
            </a:r>
          </a:p>
          <a:p>
            <a:pPr marL="0" lvl="1" algn="ctr" eaLnBrk="1" hangingPunct="1">
              <a:spcBef>
                <a:spcPts val="0"/>
              </a:spcBef>
            </a:pPr>
            <a:r>
              <a:rPr lang="en-US" sz="1800" b="1" dirty="0" smtClean="0">
                <a:solidFill>
                  <a:srgbClr val="06405C"/>
                </a:solidFill>
                <a:cs typeface="Arial" charset="0"/>
              </a:rPr>
              <a:t>(Gordon Bell Prizes)</a:t>
            </a:r>
            <a:endParaRPr lang="en-US" sz="1800" b="1" dirty="0">
              <a:solidFill>
                <a:srgbClr val="06405C"/>
              </a:solidFill>
              <a:cs typeface="Arial" charset="0"/>
            </a:endParaRPr>
          </a:p>
        </p:txBody>
      </p:sp>
      <p:sp>
        <p:nvSpPr>
          <p:cNvPr id="23560" name="Slide Number Placeholder 23"/>
          <p:cNvSpPr>
            <a:spLocks noGrp="1"/>
          </p:cNvSpPr>
          <p:nvPr>
            <p:ph type="sldNum" sz="quarter" idx="4294967295"/>
          </p:nvPr>
        </p:nvSpPr>
        <p:spPr>
          <a:xfrm>
            <a:off x="4116656" y="6368805"/>
            <a:ext cx="925708"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754C8D6-340C-D145-AF20-F47A12C079A7}" type="slidenum">
              <a:rPr lang="en-US" sz="1400"/>
              <a:pPr eaLnBrk="1" hangingPunct="1"/>
              <a:t>9</a:t>
            </a:fld>
            <a:endParaRPr lang="en-US" sz="1400"/>
          </a:p>
        </p:txBody>
      </p:sp>
      <p:pic>
        <p:nvPicPr>
          <p:cNvPr id="23567" name="Picture 3" descr="NERSC1985.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775394" y="5431364"/>
            <a:ext cx="43440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NERSC-CrayYMP.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07632" y="4313764"/>
            <a:ext cx="694267" cy="520700"/>
          </a:xfrm>
          <a:prstGeom prst="rect">
            <a:avLst/>
          </a:prstGeom>
        </p:spPr>
      </p:pic>
      <p:pic>
        <p:nvPicPr>
          <p:cNvPr id="4" name="Picture 3" descr="NERSC-T3E.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56000" y="3463223"/>
            <a:ext cx="659692" cy="418741"/>
          </a:xfrm>
          <a:prstGeom prst="rect">
            <a:avLst/>
          </a:prstGeom>
        </p:spPr>
      </p:pic>
      <p:pic>
        <p:nvPicPr>
          <p:cNvPr id="5" name="Picture 4" descr="ORNL-Cheetah-IBMSP4-2004.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777342" y="4288364"/>
            <a:ext cx="680357" cy="38100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132463" y="2235550"/>
            <a:ext cx="760338" cy="427213"/>
          </a:xfrm>
          <a:prstGeom prst="rect">
            <a:avLst/>
          </a:prstGeom>
        </p:spPr>
      </p:pic>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362700" y="2055704"/>
            <a:ext cx="698500" cy="391160"/>
          </a:xfrm>
          <a:prstGeom prst="rect">
            <a:avLst/>
          </a:prstGeom>
        </p:spPr>
      </p:pic>
      <p:pic>
        <p:nvPicPr>
          <p:cNvPr id="8" name="Picture 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152900" y="2897493"/>
            <a:ext cx="683021" cy="501872"/>
          </a:xfrm>
          <a:prstGeom prst="rect">
            <a:avLst/>
          </a:prstGeom>
        </p:spPr>
      </p:pic>
      <p:pic>
        <p:nvPicPr>
          <p:cNvPr id="9" name="Picture 8"/>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121400" y="2804238"/>
            <a:ext cx="482600" cy="463633"/>
          </a:xfrm>
          <a:prstGeom prst="rect">
            <a:avLst/>
          </a:prstGeom>
        </p:spPr>
      </p:pic>
      <p:pic>
        <p:nvPicPr>
          <p:cNvPr id="10" name="Picture 9"/>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679700" y="3774848"/>
            <a:ext cx="647700" cy="627815"/>
          </a:xfrm>
          <a:prstGeom prst="rect">
            <a:avLst/>
          </a:prstGeom>
        </p:spPr>
      </p:pic>
      <p:sp>
        <p:nvSpPr>
          <p:cNvPr id="12" name="5-Point Star 11"/>
          <p:cNvSpPr/>
          <p:nvPr/>
        </p:nvSpPr>
        <p:spPr>
          <a:xfrm>
            <a:off x="8470615" y="1303852"/>
            <a:ext cx="292100" cy="225456"/>
          </a:xfrm>
          <a:prstGeom prst="star5">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763783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Scientific Computing: The Early Days</a:t>
            </a:r>
            <a:endParaRPr lang="en-US" dirty="0"/>
          </a:p>
        </p:txBody>
      </p:sp>
      <p:pic>
        <p:nvPicPr>
          <p:cNvPr id="4" name="Picture 3" descr="4886622272_ddda6fe776_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1998" y="1131255"/>
            <a:ext cx="5939027" cy="4460070"/>
          </a:xfrm>
          <a:prstGeom prst="rect">
            <a:avLst/>
          </a:prstGeom>
        </p:spPr>
      </p:pic>
      <p:sp>
        <p:nvSpPr>
          <p:cNvPr id="5" name="TextBox 4"/>
          <p:cNvSpPr txBox="1"/>
          <p:nvPr/>
        </p:nvSpPr>
        <p:spPr>
          <a:xfrm>
            <a:off x="1131998" y="5627107"/>
            <a:ext cx="6338193" cy="707886"/>
          </a:xfrm>
          <a:prstGeom prst="rect">
            <a:avLst/>
          </a:prstGeom>
          <a:noFill/>
        </p:spPr>
        <p:txBody>
          <a:bodyPr wrap="none" rtlCol="0">
            <a:spAutoFit/>
          </a:bodyPr>
          <a:lstStyle/>
          <a:p>
            <a:r>
              <a:rPr lang="en-US" sz="2000" dirty="0" smtClean="0"/>
              <a:t>Programming: </a:t>
            </a:r>
            <a:r>
              <a:rPr lang="en-US" sz="2000" dirty="0" err="1" smtClean="0"/>
              <a:t>Vectorizing</a:t>
            </a:r>
            <a:r>
              <a:rPr lang="en-US" sz="2000" dirty="0" smtClean="0"/>
              <a:t> compilers</a:t>
            </a:r>
          </a:p>
          <a:p>
            <a:r>
              <a:rPr lang="en-US" sz="2000" dirty="0" smtClean="0"/>
              <a:t>Algorithms: Array-based (with a “cartoon” of performance)</a:t>
            </a:r>
            <a:endParaRPr lang="en-US" sz="2000" dirty="0"/>
          </a:p>
        </p:txBody>
      </p:sp>
    </p:spTree>
    <p:extLst>
      <p:ext uri="{BB962C8B-B14F-4D97-AF65-F5344CB8AC3E}">
        <p14:creationId xmlns:p14="http://schemas.microsoft.com/office/powerpoint/2010/main" val="84194445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Parallelism in Hardware: A Brief History</a:t>
            </a:r>
            <a:endParaRPr lang="en-US" dirty="0"/>
          </a:p>
        </p:txBody>
      </p:sp>
      <p:pic>
        <p:nvPicPr>
          <p:cNvPr id="7" name="Picture 6"/>
          <p:cNvPicPr>
            <a:picLocks noChangeAspect="1"/>
          </p:cNvPicPr>
          <p:nvPr/>
        </p:nvPicPr>
        <p:blipFill rotWithShape="1">
          <a:blip r:embed="rId2"/>
          <a:srcRect t="5186" r="40058" b="12632"/>
          <a:stretch/>
        </p:blipFill>
        <p:spPr>
          <a:xfrm>
            <a:off x="1319553" y="1159682"/>
            <a:ext cx="3781076" cy="4237103"/>
          </a:xfrm>
          <a:prstGeom prst="rect">
            <a:avLst/>
          </a:prstGeom>
        </p:spPr>
      </p:pic>
      <p:sp>
        <p:nvSpPr>
          <p:cNvPr id="8" name="TextBox 7"/>
          <p:cNvSpPr txBox="1"/>
          <p:nvPr/>
        </p:nvSpPr>
        <p:spPr>
          <a:xfrm>
            <a:off x="1131998" y="5627107"/>
            <a:ext cx="7216965" cy="707886"/>
          </a:xfrm>
          <a:prstGeom prst="rect">
            <a:avLst/>
          </a:prstGeom>
          <a:noFill/>
        </p:spPr>
        <p:txBody>
          <a:bodyPr wrap="none" rtlCol="0">
            <a:spAutoFit/>
          </a:bodyPr>
          <a:lstStyle/>
          <a:p>
            <a:r>
              <a:rPr lang="en-US" sz="2000" dirty="0" smtClean="0"/>
              <a:t>Programming: </a:t>
            </a:r>
            <a:r>
              <a:rPr lang="en-US" sz="2000" dirty="0" err="1" smtClean="0"/>
              <a:t>Dataparallel</a:t>
            </a:r>
            <a:r>
              <a:rPr lang="en-US" sz="2000" dirty="0" smtClean="0"/>
              <a:t> Languages (C*, *Lisp, CMF,..)</a:t>
            </a:r>
          </a:p>
          <a:p>
            <a:r>
              <a:rPr lang="en-US" sz="2000" dirty="0" smtClean="0"/>
              <a:t>Algorithms: </a:t>
            </a:r>
            <a:r>
              <a:rPr lang="en-US" sz="2000" dirty="0" err="1" smtClean="0"/>
              <a:t>Dataparallel</a:t>
            </a:r>
            <a:r>
              <a:rPr lang="en-US" sz="2000" dirty="0" smtClean="0"/>
              <a:t> algorithms (scan, reduce, segmented scan)</a:t>
            </a:r>
            <a:endParaRPr lang="en-US" sz="2000" dirty="0"/>
          </a:p>
        </p:txBody>
      </p:sp>
    </p:spTree>
    <p:extLst>
      <p:ext uri="{BB962C8B-B14F-4D97-AF65-F5344CB8AC3E}">
        <p14:creationId xmlns:p14="http://schemas.microsoft.com/office/powerpoint/2010/main" val="213838002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Memory in Hardware</a:t>
            </a:r>
            <a:endParaRPr lang="en-US" dirty="0"/>
          </a:p>
        </p:txBody>
      </p:sp>
      <p:pic>
        <p:nvPicPr>
          <p:cNvPr id="4" name="Picture 3"/>
          <p:cNvPicPr>
            <a:picLocks noChangeAspect="1"/>
          </p:cNvPicPr>
          <p:nvPr/>
        </p:nvPicPr>
        <p:blipFill>
          <a:blip r:embed="rId2"/>
          <a:stretch>
            <a:fillRect/>
          </a:stretch>
        </p:blipFill>
        <p:spPr>
          <a:xfrm>
            <a:off x="1697999" y="1284553"/>
            <a:ext cx="5734955" cy="4279159"/>
          </a:xfrm>
          <a:prstGeom prst="rect">
            <a:avLst/>
          </a:prstGeom>
        </p:spPr>
      </p:pic>
      <p:sp>
        <p:nvSpPr>
          <p:cNvPr id="5" name="TextBox 4"/>
          <p:cNvSpPr txBox="1"/>
          <p:nvPr/>
        </p:nvSpPr>
        <p:spPr>
          <a:xfrm>
            <a:off x="1131998" y="5627107"/>
            <a:ext cx="5820599" cy="707886"/>
          </a:xfrm>
          <a:prstGeom prst="rect">
            <a:avLst/>
          </a:prstGeom>
          <a:noFill/>
        </p:spPr>
        <p:txBody>
          <a:bodyPr wrap="none" rtlCol="0">
            <a:spAutoFit/>
          </a:bodyPr>
          <a:lstStyle/>
          <a:p>
            <a:r>
              <a:rPr lang="en-US" sz="2000" dirty="0" smtClean="0"/>
              <a:t>Programming: </a:t>
            </a:r>
            <a:r>
              <a:rPr lang="en-US" sz="2000" dirty="0" smtClean="0"/>
              <a:t>Threads with locks</a:t>
            </a:r>
            <a:endParaRPr lang="en-US" sz="2000" dirty="0" smtClean="0"/>
          </a:p>
          <a:p>
            <a:r>
              <a:rPr lang="en-US" sz="2000" dirty="0" smtClean="0"/>
              <a:t>Algorithms: </a:t>
            </a:r>
            <a:r>
              <a:rPr lang="en-US" sz="2000" dirty="0" smtClean="0"/>
              <a:t>PRAM (and cache coherence in hardware)</a:t>
            </a:r>
            <a:endParaRPr lang="en-US" sz="2000" dirty="0"/>
          </a:p>
        </p:txBody>
      </p:sp>
    </p:spTree>
    <p:extLst>
      <p:ext uri="{BB962C8B-B14F-4D97-AF65-F5344CB8AC3E}">
        <p14:creationId xmlns:p14="http://schemas.microsoft.com/office/powerpoint/2010/main" val="414085896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Massive Parallelism Replaces Vector Supercomputers</a:t>
            </a:r>
            <a:endParaRPr lang="en-US" dirty="0"/>
          </a:p>
        </p:txBody>
      </p:sp>
      <p:pic>
        <p:nvPicPr>
          <p:cNvPr id="6" name="Picture 5"/>
          <p:cNvPicPr>
            <a:picLocks noChangeAspect="1"/>
          </p:cNvPicPr>
          <p:nvPr/>
        </p:nvPicPr>
        <p:blipFill rotWithShape="1">
          <a:blip r:embed="rId2"/>
          <a:srcRect r="48490"/>
          <a:stretch/>
        </p:blipFill>
        <p:spPr>
          <a:xfrm>
            <a:off x="316633" y="1601466"/>
            <a:ext cx="4252779" cy="3551050"/>
          </a:xfrm>
          <a:prstGeom prst="rect">
            <a:avLst/>
          </a:prstGeom>
        </p:spPr>
      </p:pic>
      <p:sp>
        <p:nvSpPr>
          <p:cNvPr id="8" name="TextBox 7"/>
          <p:cNvSpPr txBox="1"/>
          <p:nvPr/>
        </p:nvSpPr>
        <p:spPr>
          <a:xfrm>
            <a:off x="1131998" y="5627107"/>
            <a:ext cx="6473948" cy="707886"/>
          </a:xfrm>
          <a:prstGeom prst="rect">
            <a:avLst/>
          </a:prstGeom>
          <a:noFill/>
        </p:spPr>
        <p:txBody>
          <a:bodyPr wrap="none" rtlCol="0">
            <a:spAutoFit/>
          </a:bodyPr>
          <a:lstStyle/>
          <a:p>
            <a:r>
              <a:rPr lang="en-US" sz="2000" dirty="0" smtClean="0"/>
              <a:t>Programming: Message Passing</a:t>
            </a:r>
          </a:p>
          <a:p>
            <a:r>
              <a:rPr lang="en-US" sz="2000" dirty="0" smtClean="0"/>
              <a:t>Algorithms: Domain decomposition (graph partitioning, etc.)</a:t>
            </a:r>
            <a:endParaRPr lang="en-US" sz="2000" dirty="0"/>
          </a:p>
        </p:txBody>
      </p:sp>
      <p:pic>
        <p:nvPicPr>
          <p:cNvPr id="9" name="Picture 8"/>
          <p:cNvPicPr>
            <a:picLocks noChangeAspect="1"/>
          </p:cNvPicPr>
          <p:nvPr/>
        </p:nvPicPr>
        <p:blipFill>
          <a:blip r:embed="rId3"/>
          <a:stretch>
            <a:fillRect/>
          </a:stretch>
        </p:blipFill>
        <p:spPr>
          <a:xfrm>
            <a:off x="4316645" y="1601466"/>
            <a:ext cx="4740835" cy="3551050"/>
          </a:xfrm>
          <a:prstGeom prst="rect">
            <a:avLst/>
          </a:prstGeom>
        </p:spPr>
      </p:pic>
    </p:spTree>
    <p:extLst>
      <p:ext uri="{BB962C8B-B14F-4D97-AF65-F5344CB8AC3E}">
        <p14:creationId xmlns:p14="http://schemas.microsoft.com/office/powerpoint/2010/main" val="65988820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normAutofit/>
          </a:bodyPr>
          <a:lstStyle/>
          <a:p>
            <a:r>
              <a:rPr lang="en-US" dirty="0">
                <a:ea typeface="ＭＳ Ｐゴシック" charset="0"/>
              </a:rPr>
              <a:t>PGAS </a:t>
            </a:r>
            <a:r>
              <a:rPr lang="en-US" dirty="0" smtClean="0">
                <a:ea typeface="ＭＳ Ｐゴシック" charset="0"/>
              </a:rPr>
              <a:t>Programming Models</a:t>
            </a:r>
            <a:endParaRPr lang="en-US" dirty="0">
              <a:ea typeface="ＭＳ Ｐゴシック" charset="0"/>
            </a:endParaRPr>
          </a:p>
        </p:txBody>
      </p:sp>
      <p:sp>
        <p:nvSpPr>
          <p:cNvPr id="26628" name="Rectangle 3"/>
          <p:cNvSpPr>
            <a:spLocks noChangeArrowheads="1"/>
          </p:cNvSpPr>
          <p:nvPr/>
        </p:nvSpPr>
        <p:spPr bwMode="auto">
          <a:xfrm>
            <a:off x="609600" y="1270000"/>
            <a:ext cx="8291513" cy="215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169863" indent="-169863" defTabSz="457200" eaLnBrk="0" hangingPunct="0">
              <a:lnSpc>
                <a:spcPct val="95000"/>
              </a:lnSpc>
              <a:spcBef>
                <a:spcPts val="1000"/>
              </a:spcBef>
              <a:buSzPct val="100000"/>
              <a:buFontTx/>
              <a:buChar char="•"/>
            </a:pPr>
            <a:r>
              <a:rPr lang="en-US" sz="2400" b="1" i="1" dirty="0">
                <a:solidFill>
                  <a:srgbClr val="FFFF9E"/>
                </a:solidFill>
              </a:rPr>
              <a:t>Global address space:</a:t>
            </a:r>
            <a:r>
              <a:rPr lang="en-US" sz="2400" b="1" dirty="0">
                <a:solidFill>
                  <a:srgbClr val="FFFF9E"/>
                </a:solidFill>
              </a:rPr>
              <a:t> </a:t>
            </a:r>
            <a:r>
              <a:rPr lang="en-US" sz="2400" b="0" dirty="0">
                <a:solidFill>
                  <a:schemeClr val="tx1"/>
                </a:solidFill>
              </a:rPr>
              <a:t>thread may directly read/write remote data </a:t>
            </a:r>
            <a:r>
              <a:rPr lang="en-US" sz="2400" b="0" dirty="0" smtClean="0">
                <a:solidFill>
                  <a:schemeClr val="tx1"/>
                </a:solidFill>
              </a:rPr>
              <a:t>using an address (pointers and arrays)</a:t>
            </a:r>
          </a:p>
          <a:p>
            <a:pPr lvl="1" defTabSz="457200" eaLnBrk="0" hangingPunct="0">
              <a:lnSpc>
                <a:spcPct val="95000"/>
              </a:lnSpc>
              <a:spcBef>
                <a:spcPts val="1000"/>
              </a:spcBef>
              <a:buSzPct val="100000"/>
            </a:pPr>
            <a:r>
              <a:rPr lang="en-US" sz="2400" dirty="0" smtClean="0"/>
              <a:t>        … = *</a:t>
            </a:r>
            <a:r>
              <a:rPr lang="en-US" sz="2400" dirty="0" err="1" smtClean="0"/>
              <a:t>gp</a:t>
            </a:r>
            <a:r>
              <a:rPr lang="en-US" sz="2400" dirty="0" smtClean="0"/>
              <a:t>;        </a:t>
            </a:r>
            <a:r>
              <a:rPr lang="en-US" sz="2400" dirty="0" err="1" smtClean="0"/>
              <a:t>ga</a:t>
            </a:r>
            <a:r>
              <a:rPr lang="en-US" sz="2400" dirty="0" smtClean="0"/>
              <a:t>[</a:t>
            </a:r>
            <a:r>
              <a:rPr lang="en-US" sz="2400" dirty="0" err="1" smtClean="0"/>
              <a:t>i</a:t>
            </a:r>
            <a:r>
              <a:rPr lang="en-US" sz="2400" dirty="0" smtClean="0"/>
              <a:t>] = … </a:t>
            </a:r>
            <a:endParaRPr lang="en-US" sz="2400" b="0" dirty="0">
              <a:solidFill>
                <a:schemeClr val="tx1"/>
              </a:solidFill>
            </a:endParaRPr>
          </a:p>
          <a:p>
            <a:pPr marL="169863" indent="-169863" defTabSz="457200" eaLnBrk="0" hangingPunct="0">
              <a:lnSpc>
                <a:spcPct val="95000"/>
              </a:lnSpc>
              <a:spcBef>
                <a:spcPts val="1000"/>
              </a:spcBef>
              <a:buSzPct val="100000"/>
              <a:buFontTx/>
              <a:buChar char="•"/>
            </a:pPr>
            <a:r>
              <a:rPr lang="en-US" sz="2400" b="1" i="1" dirty="0" smtClean="0">
                <a:solidFill>
                  <a:srgbClr val="FFFF9E"/>
                </a:solidFill>
              </a:rPr>
              <a:t>Partitioned:</a:t>
            </a:r>
            <a:r>
              <a:rPr lang="en-US" sz="2400" b="1" dirty="0" smtClean="0">
                <a:solidFill>
                  <a:schemeClr val="tx1"/>
                </a:solidFill>
              </a:rPr>
              <a:t> </a:t>
            </a:r>
            <a:r>
              <a:rPr lang="en-US" sz="2400" b="0" dirty="0" smtClean="0">
                <a:solidFill>
                  <a:schemeClr val="tx1"/>
                </a:solidFill>
              </a:rPr>
              <a:t>data </a:t>
            </a:r>
            <a:r>
              <a:rPr lang="en-US" sz="2400" b="0" dirty="0">
                <a:solidFill>
                  <a:schemeClr val="tx1"/>
                </a:solidFill>
              </a:rPr>
              <a:t>is designated as local or </a:t>
            </a:r>
            <a:r>
              <a:rPr lang="en-US" sz="2400" b="0" dirty="0" smtClean="0">
                <a:solidFill>
                  <a:schemeClr val="tx1"/>
                </a:solidFill>
              </a:rPr>
              <a:t>global</a:t>
            </a:r>
          </a:p>
          <a:p>
            <a:pPr defTabSz="457200" eaLnBrk="0" hangingPunct="0">
              <a:lnSpc>
                <a:spcPct val="95000"/>
              </a:lnSpc>
              <a:spcBef>
                <a:spcPts val="1000"/>
              </a:spcBef>
              <a:buSzPct val="100000"/>
            </a:pPr>
            <a:r>
              <a:rPr lang="en-US" sz="2400" dirty="0" smtClean="0"/>
              <a:t>               shared </a:t>
            </a:r>
            <a:r>
              <a:rPr lang="en-US" sz="2400" dirty="0" err="1" smtClean="0"/>
              <a:t>int</a:t>
            </a:r>
            <a:r>
              <a:rPr lang="en-US" sz="2400" dirty="0" smtClean="0"/>
              <a:t> [ ] </a:t>
            </a:r>
            <a:r>
              <a:rPr lang="en-US" sz="2400" dirty="0" err="1" smtClean="0"/>
              <a:t>ga</a:t>
            </a:r>
            <a:r>
              <a:rPr lang="en-US" sz="2400" dirty="0" smtClean="0"/>
              <a:t>;   and   </a:t>
            </a:r>
            <a:r>
              <a:rPr lang="en-US" sz="2400" dirty="0" err="1" smtClean="0"/>
              <a:t>upc_malloc</a:t>
            </a:r>
            <a:r>
              <a:rPr lang="en-US" sz="2400" dirty="0" smtClean="0"/>
              <a:t> (…)</a:t>
            </a:r>
            <a:endParaRPr lang="en-US" sz="2400" b="0" dirty="0" smtClean="0">
              <a:solidFill>
                <a:schemeClr val="tx1"/>
              </a:solidFill>
            </a:endParaRPr>
          </a:p>
        </p:txBody>
      </p:sp>
      <p:sp>
        <p:nvSpPr>
          <p:cNvPr id="26629" name="Rectangle 4"/>
          <p:cNvSpPr>
            <a:spLocks noChangeArrowheads="1"/>
          </p:cNvSpPr>
          <p:nvPr/>
        </p:nvSpPr>
        <p:spPr bwMode="auto">
          <a:xfrm>
            <a:off x="1952626" y="3705225"/>
            <a:ext cx="5334000" cy="1101725"/>
          </a:xfrm>
          <a:prstGeom prst="rect">
            <a:avLst/>
          </a:prstGeom>
          <a:solidFill>
            <a:schemeClr val="accent6">
              <a:lumMod val="50000"/>
            </a:schemeClr>
          </a:solidFill>
          <a:ln w="28575">
            <a:solidFill>
              <a:schemeClr val="tx1"/>
            </a:solidFill>
            <a:miter lim="800000"/>
            <a:headEnd/>
            <a:tailEnd/>
          </a:ln>
        </p:spPr>
        <p:txBody>
          <a:bodyPr wrap="none" anchor="ctr"/>
          <a:lstStyle/>
          <a:p>
            <a:pPr algn="ctr"/>
            <a:endParaRPr lang="en-US" sz="2400">
              <a:solidFill>
                <a:schemeClr val="folHlink"/>
              </a:solidFill>
              <a:latin typeface="Times New Roman" charset="0"/>
            </a:endParaRPr>
          </a:p>
        </p:txBody>
      </p:sp>
      <p:sp>
        <p:nvSpPr>
          <p:cNvPr id="26630" name="Line 5"/>
          <p:cNvSpPr>
            <a:spLocks noChangeShapeType="1"/>
          </p:cNvSpPr>
          <p:nvPr/>
        </p:nvSpPr>
        <p:spPr bwMode="auto">
          <a:xfrm flipH="1">
            <a:off x="4070351" y="3687762"/>
            <a:ext cx="31750" cy="224313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1" name="Rectangle 6"/>
          <p:cNvSpPr>
            <a:spLocks noChangeArrowheads="1"/>
          </p:cNvSpPr>
          <p:nvPr/>
        </p:nvSpPr>
        <p:spPr bwMode="auto">
          <a:xfrm>
            <a:off x="1952626" y="4821237"/>
            <a:ext cx="5334000" cy="1093788"/>
          </a:xfrm>
          <a:prstGeom prst="rect">
            <a:avLst/>
          </a:prstGeom>
          <a:solidFill>
            <a:schemeClr val="accent5">
              <a:lumMod val="50000"/>
            </a:schemeClr>
          </a:solidFill>
          <a:ln w="28575">
            <a:solidFill>
              <a:schemeClr val="tx1"/>
            </a:solidFill>
            <a:miter lim="800000"/>
            <a:headEnd/>
            <a:tailEnd/>
          </a:ln>
          <a:extLst/>
        </p:spPr>
        <p:txBody>
          <a:bodyPr wrap="none" anchor="ctr"/>
          <a:lstStyle/>
          <a:p>
            <a:pPr eaLnBrk="0" hangingPunct="0"/>
            <a:endParaRPr lang="en-US"/>
          </a:p>
        </p:txBody>
      </p:sp>
      <p:sp>
        <p:nvSpPr>
          <p:cNvPr id="26632" name="Line 7"/>
          <p:cNvSpPr>
            <a:spLocks noChangeShapeType="1"/>
          </p:cNvSpPr>
          <p:nvPr/>
        </p:nvSpPr>
        <p:spPr bwMode="auto">
          <a:xfrm flipH="1">
            <a:off x="4071939" y="4832350"/>
            <a:ext cx="14287" cy="1068387"/>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3" name="Line 8"/>
          <p:cNvSpPr>
            <a:spLocks noChangeShapeType="1"/>
          </p:cNvSpPr>
          <p:nvPr/>
        </p:nvSpPr>
        <p:spPr bwMode="auto">
          <a:xfrm flipH="1">
            <a:off x="2962276" y="4824412"/>
            <a:ext cx="1588" cy="1090613"/>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4" name="Line 9"/>
          <p:cNvSpPr>
            <a:spLocks noChangeShapeType="1"/>
          </p:cNvSpPr>
          <p:nvPr/>
        </p:nvSpPr>
        <p:spPr bwMode="auto">
          <a:xfrm flipH="1">
            <a:off x="6142039" y="3690937"/>
            <a:ext cx="33337" cy="2224088"/>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5" name="Line 10"/>
          <p:cNvSpPr>
            <a:spLocks noChangeShapeType="1"/>
          </p:cNvSpPr>
          <p:nvPr/>
        </p:nvSpPr>
        <p:spPr bwMode="auto">
          <a:xfrm flipH="1">
            <a:off x="6143626" y="4832350"/>
            <a:ext cx="14288" cy="1084262"/>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6" name="Text Box 11"/>
          <p:cNvSpPr txBox="1">
            <a:spLocks noChangeArrowheads="1"/>
          </p:cNvSpPr>
          <p:nvPr/>
        </p:nvSpPr>
        <p:spPr bwMode="auto">
          <a:xfrm rot="16200000">
            <a:off x="186532" y="4601369"/>
            <a:ext cx="26209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eaLnBrk="1" hangingPunct="1"/>
            <a:r>
              <a:rPr lang="en-US" sz="1600" dirty="0">
                <a:solidFill>
                  <a:srgbClr val="FFFF9E"/>
                </a:solidFill>
                <a:latin typeface="Helvetica" charset="0"/>
              </a:rPr>
              <a:t>Global address space</a:t>
            </a:r>
            <a:endParaRPr lang="en-US" sz="3200" dirty="0">
              <a:solidFill>
                <a:srgbClr val="FFFF9E"/>
              </a:solidFill>
              <a:latin typeface="Helvetica" charset="0"/>
            </a:endParaRPr>
          </a:p>
        </p:txBody>
      </p:sp>
      <p:sp>
        <p:nvSpPr>
          <p:cNvPr id="26637" name="Oval 12"/>
          <p:cNvSpPr>
            <a:spLocks noChangeArrowheads="1"/>
          </p:cNvSpPr>
          <p:nvPr/>
        </p:nvSpPr>
        <p:spPr bwMode="auto">
          <a:xfrm>
            <a:off x="4821239" y="5070475"/>
            <a:ext cx="88900" cy="88900"/>
          </a:xfrm>
          <a:prstGeom prst="ellipse">
            <a:avLst/>
          </a:prstGeom>
          <a:solidFill>
            <a:srgbClr val="000000"/>
          </a:solidFill>
          <a:ln w="9525">
            <a:solidFill>
              <a:schemeClr val="tx1"/>
            </a:solidFill>
            <a:miter lim="800000"/>
            <a:headEnd/>
            <a:tailEnd/>
          </a:ln>
        </p:spPr>
        <p:txBody>
          <a:bodyPr wrap="none" anchor="ctr"/>
          <a:lstStyle/>
          <a:p>
            <a:pPr eaLnBrk="0" hangingPunct="0"/>
            <a:endParaRPr lang="en-US"/>
          </a:p>
        </p:txBody>
      </p:sp>
      <p:sp>
        <p:nvSpPr>
          <p:cNvPr id="26638" name="Oval 13"/>
          <p:cNvSpPr>
            <a:spLocks noChangeArrowheads="1"/>
          </p:cNvSpPr>
          <p:nvPr/>
        </p:nvSpPr>
        <p:spPr bwMode="auto">
          <a:xfrm>
            <a:off x="4999039" y="5070475"/>
            <a:ext cx="88900" cy="88900"/>
          </a:xfrm>
          <a:prstGeom prst="ellipse">
            <a:avLst/>
          </a:prstGeom>
          <a:solidFill>
            <a:srgbClr val="000000"/>
          </a:solidFill>
          <a:ln w="9525">
            <a:solidFill>
              <a:schemeClr val="tx1"/>
            </a:solidFill>
            <a:miter lim="800000"/>
            <a:headEnd/>
            <a:tailEnd/>
          </a:ln>
        </p:spPr>
        <p:txBody>
          <a:bodyPr wrap="none" anchor="ctr"/>
          <a:lstStyle/>
          <a:p>
            <a:pPr eaLnBrk="0" hangingPunct="0"/>
            <a:endParaRPr lang="en-US"/>
          </a:p>
        </p:txBody>
      </p:sp>
      <p:sp>
        <p:nvSpPr>
          <p:cNvPr id="26639" name="Oval 14"/>
          <p:cNvSpPr>
            <a:spLocks noChangeArrowheads="1"/>
          </p:cNvSpPr>
          <p:nvPr/>
        </p:nvSpPr>
        <p:spPr bwMode="auto">
          <a:xfrm>
            <a:off x="5176839" y="5070475"/>
            <a:ext cx="88900" cy="88900"/>
          </a:xfrm>
          <a:prstGeom prst="ellipse">
            <a:avLst/>
          </a:prstGeom>
          <a:solidFill>
            <a:srgbClr val="000000"/>
          </a:solidFill>
          <a:ln w="9525">
            <a:solidFill>
              <a:schemeClr val="tx1"/>
            </a:solidFill>
            <a:miter lim="800000"/>
            <a:headEnd/>
            <a:tailEnd/>
          </a:ln>
        </p:spPr>
        <p:txBody>
          <a:bodyPr wrap="none" anchor="ctr"/>
          <a:lstStyle/>
          <a:p>
            <a:pPr eaLnBrk="0" hangingPunct="0"/>
            <a:endParaRPr lang="en-US"/>
          </a:p>
        </p:txBody>
      </p:sp>
      <p:sp>
        <p:nvSpPr>
          <p:cNvPr id="25616" name="Text Box 15"/>
          <p:cNvSpPr txBox="1">
            <a:spLocks noChangeArrowheads="1"/>
          </p:cNvSpPr>
          <p:nvPr/>
        </p:nvSpPr>
        <p:spPr bwMode="auto">
          <a:xfrm>
            <a:off x="2181226" y="3970337"/>
            <a:ext cx="657225" cy="654050"/>
          </a:xfrm>
          <a:prstGeom prst="rect">
            <a:avLst/>
          </a:prstGeom>
          <a:noFill/>
          <a:ln w="12700">
            <a:solidFill>
              <a:srgbClr val="00009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defRPr/>
            </a:pPr>
            <a:r>
              <a:rPr lang="en-US" sz="1800" smtClean="0">
                <a:solidFill>
                  <a:schemeClr val="tx1"/>
                </a:solidFill>
                <a:latin typeface="Times New Roman" charset="0"/>
              </a:rPr>
              <a:t>x: 1</a:t>
            </a:r>
          </a:p>
          <a:p>
            <a:pPr>
              <a:defRPr/>
            </a:pPr>
            <a:r>
              <a:rPr lang="en-US" sz="1800" smtClean="0">
                <a:solidFill>
                  <a:schemeClr val="tx1"/>
                </a:solidFill>
                <a:latin typeface="Times New Roman" charset="0"/>
              </a:rPr>
              <a:t>y: </a:t>
            </a:r>
          </a:p>
        </p:txBody>
      </p:sp>
      <p:sp>
        <p:nvSpPr>
          <p:cNvPr id="25617" name="Text Box 16"/>
          <p:cNvSpPr txBox="1">
            <a:spLocks noChangeArrowheads="1"/>
          </p:cNvSpPr>
          <p:nvPr/>
        </p:nvSpPr>
        <p:spPr bwMode="auto">
          <a:xfrm>
            <a:off x="2168526" y="4965700"/>
            <a:ext cx="325668" cy="369332"/>
          </a:xfrm>
          <a:prstGeom prst="rect">
            <a:avLst/>
          </a:prstGeom>
          <a:noFill/>
          <a:ln w="12700">
            <a:solidFill>
              <a:srgbClr val="00009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defRPr/>
            </a:pPr>
            <a:r>
              <a:rPr lang="en-US" sz="1800" smtClean="0">
                <a:solidFill>
                  <a:schemeClr val="tx1"/>
                </a:solidFill>
                <a:latin typeface="Times New Roman" charset="0"/>
              </a:rPr>
              <a:t>l: </a:t>
            </a:r>
          </a:p>
        </p:txBody>
      </p:sp>
      <p:sp>
        <p:nvSpPr>
          <p:cNvPr id="25618" name="Text Box 17"/>
          <p:cNvSpPr txBox="1">
            <a:spLocks noChangeArrowheads="1"/>
          </p:cNvSpPr>
          <p:nvPr/>
        </p:nvSpPr>
        <p:spPr bwMode="auto">
          <a:xfrm>
            <a:off x="3279776" y="4959350"/>
            <a:ext cx="325668" cy="369332"/>
          </a:xfrm>
          <a:prstGeom prst="rect">
            <a:avLst/>
          </a:prstGeom>
          <a:noFill/>
          <a:ln w="12700">
            <a:solidFill>
              <a:srgbClr val="00009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defRPr/>
            </a:pPr>
            <a:r>
              <a:rPr lang="en-US" sz="1800" smtClean="0">
                <a:solidFill>
                  <a:schemeClr val="tx1"/>
                </a:solidFill>
                <a:latin typeface="Times New Roman" charset="0"/>
              </a:rPr>
              <a:t>l: </a:t>
            </a:r>
          </a:p>
        </p:txBody>
      </p:sp>
      <p:sp>
        <p:nvSpPr>
          <p:cNvPr id="25619" name="Text Box 18"/>
          <p:cNvSpPr txBox="1">
            <a:spLocks noChangeArrowheads="1"/>
          </p:cNvSpPr>
          <p:nvPr/>
        </p:nvSpPr>
        <p:spPr bwMode="auto">
          <a:xfrm>
            <a:off x="6451601" y="4938712"/>
            <a:ext cx="325668" cy="369332"/>
          </a:xfrm>
          <a:prstGeom prst="rect">
            <a:avLst/>
          </a:prstGeom>
          <a:noFill/>
          <a:ln w="12700">
            <a:solidFill>
              <a:srgbClr val="00009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defRPr/>
            </a:pPr>
            <a:r>
              <a:rPr lang="en-US" sz="1800" smtClean="0">
                <a:solidFill>
                  <a:schemeClr val="tx1"/>
                </a:solidFill>
                <a:latin typeface="Times New Roman" charset="0"/>
              </a:rPr>
              <a:t>l: </a:t>
            </a:r>
          </a:p>
        </p:txBody>
      </p:sp>
      <p:sp>
        <p:nvSpPr>
          <p:cNvPr id="25620" name="Text Box 19"/>
          <p:cNvSpPr txBox="1">
            <a:spLocks noChangeArrowheads="1"/>
          </p:cNvSpPr>
          <p:nvPr/>
        </p:nvSpPr>
        <p:spPr bwMode="auto">
          <a:xfrm>
            <a:off x="2198689" y="5441950"/>
            <a:ext cx="584200" cy="379412"/>
          </a:xfrm>
          <a:prstGeom prst="rect">
            <a:avLst/>
          </a:prstGeom>
          <a:noFill/>
          <a:ln w="12700">
            <a:solidFill>
              <a:srgbClr val="00009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defRPr/>
            </a:pPr>
            <a:r>
              <a:rPr lang="en-US" sz="1800" smtClean="0">
                <a:solidFill>
                  <a:schemeClr val="tx1"/>
                </a:solidFill>
                <a:latin typeface="Times New Roman" charset="0"/>
              </a:rPr>
              <a:t>g: </a:t>
            </a:r>
          </a:p>
        </p:txBody>
      </p:sp>
      <p:sp>
        <p:nvSpPr>
          <p:cNvPr id="26645" name="Freeform 20"/>
          <p:cNvSpPr>
            <a:spLocks/>
          </p:cNvSpPr>
          <p:nvPr/>
        </p:nvSpPr>
        <p:spPr bwMode="auto">
          <a:xfrm flipV="1">
            <a:off x="2428876" y="4579937"/>
            <a:ext cx="304800" cy="557213"/>
          </a:xfrm>
          <a:custGeom>
            <a:avLst/>
            <a:gdLst>
              <a:gd name="T0" fmla="*/ 0 w 152"/>
              <a:gd name="T1" fmla="*/ 0 h 219"/>
              <a:gd name="T2" fmla="*/ 2147483647 w 152"/>
              <a:gd name="T3" fmla="*/ 2147483647 h 219"/>
              <a:gd name="T4" fmla="*/ 2147483647 w 152"/>
              <a:gd name="T5" fmla="*/ 2147483647 h 219"/>
              <a:gd name="T6" fmla="*/ 0 60000 65536"/>
              <a:gd name="T7" fmla="*/ 0 60000 65536"/>
              <a:gd name="T8" fmla="*/ 0 60000 65536"/>
              <a:gd name="T9" fmla="*/ 0 w 152"/>
              <a:gd name="T10" fmla="*/ 0 h 219"/>
              <a:gd name="T11" fmla="*/ 152 w 152"/>
              <a:gd name="T12" fmla="*/ 219 h 219"/>
            </a:gdLst>
            <a:ahLst/>
            <a:cxnLst>
              <a:cxn ang="T6">
                <a:pos x="T0" y="T1"/>
              </a:cxn>
              <a:cxn ang="T7">
                <a:pos x="T2" y="T3"/>
              </a:cxn>
              <a:cxn ang="T8">
                <a:pos x="T4" y="T5"/>
              </a:cxn>
            </a:cxnLst>
            <a:rect l="T9" t="T10" r="T11" b="T12"/>
            <a:pathLst>
              <a:path w="152" h="219">
                <a:moveTo>
                  <a:pt x="0" y="0"/>
                </a:moveTo>
                <a:cubicBezTo>
                  <a:pt x="70" y="41"/>
                  <a:pt x="140" y="83"/>
                  <a:pt x="146" y="119"/>
                </a:cubicBezTo>
                <a:cubicBezTo>
                  <a:pt x="152" y="155"/>
                  <a:pt x="94" y="187"/>
                  <a:pt x="36" y="219"/>
                </a:cubicBezTo>
              </a:path>
            </a:pathLst>
          </a:custGeom>
          <a:noFill/>
          <a:ln w="12700">
            <a:solidFill>
              <a:schemeClr val="tx1"/>
            </a:solidFill>
            <a:round/>
            <a:headEnd type="none" w="sm" len="sm"/>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22" name="Text Box 21"/>
          <p:cNvSpPr txBox="1">
            <a:spLocks noChangeArrowheads="1"/>
          </p:cNvSpPr>
          <p:nvPr/>
        </p:nvSpPr>
        <p:spPr bwMode="auto">
          <a:xfrm>
            <a:off x="3163889" y="5448300"/>
            <a:ext cx="600075" cy="379412"/>
          </a:xfrm>
          <a:prstGeom prst="rect">
            <a:avLst/>
          </a:prstGeom>
          <a:noFill/>
          <a:ln w="12700">
            <a:solidFill>
              <a:srgbClr val="00009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defRPr/>
            </a:pPr>
            <a:r>
              <a:rPr lang="en-US" sz="1800" smtClean="0">
                <a:solidFill>
                  <a:schemeClr val="tx1"/>
                </a:solidFill>
                <a:latin typeface="Times New Roman" charset="0"/>
              </a:rPr>
              <a:t>g: </a:t>
            </a:r>
          </a:p>
        </p:txBody>
      </p:sp>
      <p:sp>
        <p:nvSpPr>
          <p:cNvPr id="25623" name="Text Box 22"/>
          <p:cNvSpPr txBox="1">
            <a:spLocks noChangeArrowheads="1"/>
          </p:cNvSpPr>
          <p:nvPr/>
        </p:nvSpPr>
        <p:spPr bwMode="auto">
          <a:xfrm>
            <a:off x="6443664" y="5434012"/>
            <a:ext cx="614362" cy="379413"/>
          </a:xfrm>
          <a:prstGeom prst="rect">
            <a:avLst/>
          </a:prstGeom>
          <a:noFill/>
          <a:ln w="12700">
            <a:solidFill>
              <a:srgbClr val="00009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defRPr/>
            </a:pPr>
            <a:r>
              <a:rPr lang="en-US" sz="1800" smtClean="0">
                <a:solidFill>
                  <a:schemeClr val="tx1"/>
                </a:solidFill>
                <a:latin typeface="Times New Roman" charset="0"/>
              </a:rPr>
              <a:t>g: </a:t>
            </a:r>
          </a:p>
        </p:txBody>
      </p:sp>
      <p:sp>
        <p:nvSpPr>
          <p:cNvPr id="26648" name="Freeform 23"/>
          <p:cNvSpPr>
            <a:spLocks/>
          </p:cNvSpPr>
          <p:nvPr/>
        </p:nvSpPr>
        <p:spPr bwMode="auto">
          <a:xfrm>
            <a:off x="2562226" y="4070350"/>
            <a:ext cx="685800" cy="1524000"/>
          </a:xfrm>
          <a:custGeom>
            <a:avLst/>
            <a:gdLst>
              <a:gd name="T0" fmla="*/ 0 w 1216"/>
              <a:gd name="T1" fmla="*/ 2147483647 h 448"/>
              <a:gd name="T2" fmla="*/ 2147483647 w 1216"/>
              <a:gd name="T3" fmla="*/ 2147483647 h 448"/>
              <a:gd name="T4" fmla="*/ 2147483647 w 1216"/>
              <a:gd name="T5" fmla="*/ 0 h 448"/>
              <a:gd name="T6" fmla="*/ 0 60000 65536"/>
              <a:gd name="T7" fmla="*/ 0 60000 65536"/>
              <a:gd name="T8" fmla="*/ 0 60000 65536"/>
              <a:gd name="T9" fmla="*/ 0 w 1216"/>
              <a:gd name="T10" fmla="*/ 0 h 448"/>
              <a:gd name="T11" fmla="*/ 1216 w 1216"/>
              <a:gd name="T12" fmla="*/ 448 h 448"/>
            </a:gdLst>
            <a:ahLst/>
            <a:cxnLst>
              <a:cxn ang="T6">
                <a:pos x="T0" y="T1"/>
              </a:cxn>
              <a:cxn ang="T7">
                <a:pos x="T2" y="T3"/>
              </a:cxn>
              <a:cxn ang="T8">
                <a:pos x="T4" y="T5"/>
              </a:cxn>
            </a:cxnLst>
            <a:rect l="T9" t="T10" r="T11" b="T12"/>
            <a:pathLst>
              <a:path w="1216" h="448">
                <a:moveTo>
                  <a:pt x="0" y="448"/>
                </a:moveTo>
                <a:cubicBezTo>
                  <a:pt x="232" y="321"/>
                  <a:pt x="464" y="194"/>
                  <a:pt x="667" y="119"/>
                </a:cubicBezTo>
                <a:cubicBezTo>
                  <a:pt x="870" y="44"/>
                  <a:pt x="1043" y="22"/>
                  <a:pt x="1216" y="0"/>
                </a:cubicBezTo>
              </a:path>
            </a:pathLst>
          </a:custGeom>
          <a:noFill/>
          <a:ln w="28575">
            <a:solidFill>
              <a:schemeClr val="tx1"/>
            </a:solidFill>
            <a:round/>
            <a:headEnd type="none" w="sm" len="sm"/>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25" name="Text Box 24"/>
          <p:cNvSpPr txBox="1">
            <a:spLocks noChangeArrowheads="1"/>
          </p:cNvSpPr>
          <p:nvPr/>
        </p:nvSpPr>
        <p:spPr bwMode="auto">
          <a:xfrm>
            <a:off x="3248026" y="3994150"/>
            <a:ext cx="657225" cy="654050"/>
          </a:xfrm>
          <a:prstGeom prst="rect">
            <a:avLst/>
          </a:prstGeom>
          <a:noFill/>
          <a:ln w="12700">
            <a:solidFill>
              <a:srgbClr val="00009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defRPr/>
            </a:pPr>
            <a:r>
              <a:rPr lang="en-US" sz="1800" smtClean="0">
                <a:solidFill>
                  <a:schemeClr val="tx1"/>
                </a:solidFill>
                <a:latin typeface="Times New Roman" charset="0"/>
              </a:rPr>
              <a:t>x: 5</a:t>
            </a:r>
          </a:p>
          <a:p>
            <a:pPr>
              <a:defRPr/>
            </a:pPr>
            <a:r>
              <a:rPr lang="en-US" sz="1800" smtClean="0">
                <a:solidFill>
                  <a:schemeClr val="tx1"/>
                </a:solidFill>
                <a:latin typeface="Times New Roman" charset="0"/>
              </a:rPr>
              <a:t>y: </a:t>
            </a:r>
          </a:p>
        </p:txBody>
      </p:sp>
      <p:sp>
        <p:nvSpPr>
          <p:cNvPr id="26650" name="Freeform 25"/>
          <p:cNvSpPr>
            <a:spLocks/>
          </p:cNvSpPr>
          <p:nvPr/>
        </p:nvSpPr>
        <p:spPr bwMode="auto">
          <a:xfrm flipV="1">
            <a:off x="3476626" y="4603750"/>
            <a:ext cx="152400" cy="533400"/>
          </a:xfrm>
          <a:custGeom>
            <a:avLst/>
            <a:gdLst>
              <a:gd name="T0" fmla="*/ 0 w 152"/>
              <a:gd name="T1" fmla="*/ 0 h 219"/>
              <a:gd name="T2" fmla="*/ 2147483647 w 152"/>
              <a:gd name="T3" fmla="*/ 2147483647 h 219"/>
              <a:gd name="T4" fmla="*/ 2147483647 w 152"/>
              <a:gd name="T5" fmla="*/ 2147483647 h 219"/>
              <a:gd name="T6" fmla="*/ 0 60000 65536"/>
              <a:gd name="T7" fmla="*/ 0 60000 65536"/>
              <a:gd name="T8" fmla="*/ 0 60000 65536"/>
              <a:gd name="T9" fmla="*/ 0 w 152"/>
              <a:gd name="T10" fmla="*/ 0 h 219"/>
              <a:gd name="T11" fmla="*/ 152 w 152"/>
              <a:gd name="T12" fmla="*/ 219 h 219"/>
            </a:gdLst>
            <a:ahLst/>
            <a:cxnLst>
              <a:cxn ang="T6">
                <a:pos x="T0" y="T1"/>
              </a:cxn>
              <a:cxn ang="T7">
                <a:pos x="T2" y="T3"/>
              </a:cxn>
              <a:cxn ang="T8">
                <a:pos x="T4" y="T5"/>
              </a:cxn>
            </a:cxnLst>
            <a:rect l="T9" t="T10" r="T11" b="T12"/>
            <a:pathLst>
              <a:path w="152" h="219">
                <a:moveTo>
                  <a:pt x="0" y="0"/>
                </a:moveTo>
                <a:cubicBezTo>
                  <a:pt x="70" y="41"/>
                  <a:pt x="140" y="83"/>
                  <a:pt x="146" y="119"/>
                </a:cubicBezTo>
                <a:cubicBezTo>
                  <a:pt x="152" y="155"/>
                  <a:pt x="94" y="187"/>
                  <a:pt x="36" y="219"/>
                </a:cubicBezTo>
              </a:path>
            </a:pathLst>
          </a:custGeom>
          <a:noFill/>
          <a:ln w="12700">
            <a:solidFill>
              <a:schemeClr val="tx1"/>
            </a:solidFill>
            <a:round/>
            <a:headEnd type="none" w="sm" len="sm"/>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6651" name="Freeform 26"/>
          <p:cNvSpPr>
            <a:spLocks/>
          </p:cNvSpPr>
          <p:nvPr/>
        </p:nvSpPr>
        <p:spPr bwMode="auto">
          <a:xfrm flipV="1">
            <a:off x="3552826" y="4603750"/>
            <a:ext cx="381000" cy="990600"/>
          </a:xfrm>
          <a:custGeom>
            <a:avLst/>
            <a:gdLst>
              <a:gd name="T0" fmla="*/ 0 w 152"/>
              <a:gd name="T1" fmla="*/ 0 h 219"/>
              <a:gd name="T2" fmla="*/ 2147483647 w 152"/>
              <a:gd name="T3" fmla="*/ 2147483647 h 219"/>
              <a:gd name="T4" fmla="*/ 2147483647 w 152"/>
              <a:gd name="T5" fmla="*/ 2147483647 h 219"/>
              <a:gd name="T6" fmla="*/ 0 60000 65536"/>
              <a:gd name="T7" fmla="*/ 0 60000 65536"/>
              <a:gd name="T8" fmla="*/ 0 60000 65536"/>
              <a:gd name="T9" fmla="*/ 0 w 152"/>
              <a:gd name="T10" fmla="*/ 0 h 219"/>
              <a:gd name="T11" fmla="*/ 152 w 152"/>
              <a:gd name="T12" fmla="*/ 219 h 219"/>
            </a:gdLst>
            <a:ahLst/>
            <a:cxnLst>
              <a:cxn ang="T6">
                <a:pos x="T0" y="T1"/>
              </a:cxn>
              <a:cxn ang="T7">
                <a:pos x="T2" y="T3"/>
              </a:cxn>
              <a:cxn ang="T8">
                <a:pos x="T4" y="T5"/>
              </a:cxn>
            </a:cxnLst>
            <a:rect l="T9" t="T10" r="T11" b="T12"/>
            <a:pathLst>
              <a:path w="152" h="219">
                <a:moveTo>
                  <a:pt x="0" y="0"/>
                </a:moveTo>
                <a:cubicBezTo>
                  <a:pt x="70" y="41"/>
                  <a:pt x="140" y="83"/>
                  <a:pt x="146" y="119"/>
                </a:cubicBezTo>
                <a:cubicBezTo>
                  <a:pt x="152" y="155"/>
                  <a:pt x="94" y="187"/>
                  <a:pt x="36" y="219"/>
                </a:cubicBezTo>
              </a:path>
            </a:pathLst>
          </a:custGeom>
          <a:noFill/>
          <a:ln w="28575">
            <a:solidFill>
              <a:schemeClr val="tx1"/>
            </a:solidFill>
            <a:round/>
            <a:headEnd type="none" w="sm" len="sm"/>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28" name="Text Box 27"/>
          <p:cNvSpPr txBox="1">
            <a:spLocks noChangeArrowheads="1"/>
          </p:cNvSpPr>
          <p:nvPr/>
        </p:nvSpPr>
        <p:spPr bwMode="auto">
          <a:xfrm>
            <a:off x="4772026" y="3994150"/>
            <a:ext cx="657225" cy="654050"/>
          </a:xfrm>
          <a:prstGeom prst="rect">
            <a:avLst/>
          </a:prstGeom>
          <a:noFill/>
          <a:ln w="12700">
            <a:solidFill>
              <a:srgbClr val="00009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defRPr/>
            </a:pPr>
            <a:r>
              <a:rPr lang="en-US" sz="1800" smtClean="0">
                <a:solidFill>
                  <a:schemeClr val="tx1"/>
                </a:solidFill>
                <a:latin typeface="Times New Roman" charset="0"/>
              </a:rPr>
              <a:t>x: 7</a:t>
            </a:r>
          </a:p>
          <a:p>
            <a:pPr>
              <a:defRPr/>
            </a:pPr>
            <a:r>
              <a:rPr lang="en-US" sz="1800" smtClean="0">
                <a:solidFill>
                  <a:schemeClr val="tx1"/>
                </a:solidFill>
                <a:latin typeface="Times New Roman" charset="0"/>
              </a:rPr>
              <a:t>y: </a:t>
            </a:r>
            <a:r>
              <a:rPr lang="en-US" sz="1800" smtClean="0">
                <a:solidFill>
                  <a:schemeClr val="tx1"/>
                </a:solidFill>
                <a:latin typeface="Sydnie" charset="0"/>
              </a:rPr>
              <a:t>0</a:t>
            </a:r>
          </a:p>
        </p:txBody>
      </p:sp>
      <p:sp>
        <p:nvSpPr>
          <p:cNvPr id="26653" name="Freeform 28"/>
          <p:cNvSpPr>
            <a:spLocks/>
          </p:cNvSpPr>
          <p:nvPr/>
        </p:nvSpPr>
        <p:spPr bwMode="auto">
          <a:xfrm>
            <a:off x="5457826" y="4146550"/>
            <a:ext cx="1841500" cy="1524000"/>
          </a:xfrm>
          <a:custGeom>
            <a:avLst/>
            <a:gdLst>
              <a:gd name="T0" fmla="*/ 2147483647 w 1160"/>
              <a:gd name="T1" fmla="*/ 2147483647 h 960"/>
              <a:gd name="T2" fmla="*/ 2147483647 w 1160"/>
              <a:gd name="T3" fmla="*/ 2147483647 h 960"/>
              <a:gd name="T4" fmla="*/ 0 w 1160"/>
              <a:gd name="T5" fmla="*/ 0 h 960"/>
              <a:gd name="T6" fmla="*/ 0 60000 65536"/>
              <a:gd name="T7" fmla="*/ 0 60000 65536"/>
              <a:gd name="T8" fmla="*/ 0 60000 65536"/>
              <a:gd name="T9" fmla="*/ 0 w 1160"/>
              <a:gd name="T10" fmla="*/ 0 h 960"/>
              <a:gd name="T11" fmla="*/ 1160 w 1160"/>
              <a:gd name="T12" fmla="*/ 960 h 960"/>
            </a:gdLst>
            <a:ahLst/>
            <a:cxnLst>
              <a:cxn ang="T6">
                <a:pos x="T0" y="T1"/>
              </a:cxn>
              <a:cxn ang="T7">
                <a:pos x="T2" y="T3"/>
              </a:cxn>
              <a:cxn ang="T8">
                <a:pos x="T4" y="T5"/>
              </a:cxn>
            </a:cxnLst>
            <a:rect l="T9" t="T10" r="T11" b="T12"/>
            <a:pathLst>
              <a:path w="1160" h="960">
                <a:moveTo>
                  <a:pt x="912" y="960"/>
                </a:moveTo>
                <a:cubicBezTo>
                  <a:pt x="1036" y="704"/>
                  <a:pt x="1160" y="448"/>
                  <a:pt x="1008" y="288"/>
                </a:cubicBezTo>
                <a:cubicBezTo>
                  <a:pt x="856" y="128"/>
                  <a:pt x="428" y="64"/>
                  <a:pt x="0" y="0"/>
                </a:cubicBezTo>
              </a:path>
            </a:pathLst>
          </a:custGeom>
          <a:noFill/>
          <a:ln w="2857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6654" name="Text Box 29"/>
          <p:cNvSpPr txBox="1">
            <a:spLocks noChangeArrowheads="1"/>
          </p:cNvSpPr>
          <p:nvPr/>
        </p:nvSpPr>
        <p:spPr bwMode="auto">
          <a:xfrm>
            <a:off x="2119314" y="5910262"/>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lgn="ctr"/>
            <a:r>
              <a:rPr lang="en-US" sz="1800" b="0">
                <a:solidFill>
                  <a:schemeClr val="tx1"/>
                </a:solidFill>
                <a:latin typeface="Helvetica" charset="0"/>
              </a:rPr>
              <a:t>p0</a:t>
            </a:r>
          </a:p>
        </p:txBody>
      </p:sp>
      <p:sp>
        <p:nvSpPr>
          <p:cNvPr id="26655" name="Text Box 30"/>
          <p:cNvSpPr txBox="1">
            <a:spLocks noChangeArrowheads="1"/>
          </p:cNvSpPr>
          <p:nvPr/>
        </p:nvSpPr>
        <p:spPr bwMode="auto">
          <a:xfrm>
            <a:off x="3262314" y="5910262"/>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lgn="ctr"/>
            <a:r>
              <a:rPr lang="en-US" sz="1800" b="0">
                <a:solidFill>
                  <a:schemeClr val="tx1"/>
                </a:solidFill>
                <a:latin typeface="Helvetica" charset="0"/>
              </a:rPr>
              <a:t>p1</a:t>
            </a:r>
          </a:p>
        </p:txBody>
      </p:sp>
      <p:sp>
        <p:nvSpPr>
          <p:cNvPr id="26656" name="Text Box 31"/>
          <p:cNvSpPr txBox="1">
            <a:spLocks noChangeArrowheads="1"/>
          </p:cNvSpPr>
          <p:nvPr/>
        </p:nvSpPr>
        <p:spPr bwMode="auto">
          <a:xfrm>
            <a:off x="6461126" y="5910262"/>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pPr algn="ctr"/>
            <a:r>
              <a:rPr lang="en-US" sz="1800" b="0">
                <a:solidFill>
                  <a:schemeClr val="tx1"/>
                </a:solidFill>
                <a:latin typeface="Helvetica" charset="0"/>
              </a:rPr>
              <a:t>pn</a:t>
            </a:r>
          </a:p>
        </p:txBody>
      </p:sp>
      <p:sp>
        <p:nvSpPr>
          <p:cNvPr id="26657" name="Line 32"/>
          <p:cNvSpPr>
            <a:spLocks noChangeShapeType="1"/>
          </p:cNvSpPr>
          <p:nvPr/>
        </p:nvSpPr>
        <p:spPr bwMode="auto">
          <a:xfrm flipH="1">
            <a:off x="2962276" y="3695700"/>
            <a:ext cx="1588" cy="2219325"/>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58" name="Freeform 33"/>
          <p:cNvSpPr>
            <a:spLocks/>
          </p:cNvSpPr>
          <p:nvPr/>
        </p:nvSpPr>
        <p:spPr bwMode="auto">
          <a:xfrm>
            <a:off x="2581276" y="3970337"/>
            <a:ext cx="685800" cy="457200"/>
          </a:xfrm>
          <a:custGeom>
            <a:avLst/>
            <a:gdLst>
              <a:gd name="T0" fmla="*/ 0 w 432"/>
              <a:gd name="T1" fmla="*/ 2147483647 h 288"/>
              <a:gd name="T2" fmla="*/ 2147483647 w 432"/>
              <a:gd name="T3" fmla="*/ 2147483647 h 288"/>
              <a:gd name="T4" fmla="*/ 2147483647 w 432"/>
              <a:gd name="T5" fmla="*/ 0 h 288"/>
              <a:gd name="T6" fmla="*/ 0 60000 65536"/>
              <a:gd name="T7" fmla="*/ 0 60000 65536"/>
              <a:gd name="T8" fmla="*/ 0 60000 65536"/>
              <a:gd name="T9" fmla="*/ 0 w 432"/>
              <a:gd name="T10" fmla="*/ 0 h 288"/>
              <a:gd name="T11" fmla="*/ 432 w 432"/>
              <a:gd name="T12" fmla="*/ 288 h 288"/>
            </a:gdLst>
            <a:ahLst/>
            <a:cxnLst>
              <a:cxn ang="T6">
                <a:pos x="T0" y="T1"/>
              </a:cxn>
              <a:cxn ang="T7">
                <a:pos x="T2" y="T3"/>
              </a:cxn>
              <a:cxn ang="T8">
                <a:pos x="T4" y="T5"/>
              </a:cxn>
            </a:cxnLst>
            <a:rect l="T9" t="T10" r="T11" b="T12"/>
            <a:pathLst>
              <a:path w="432" h="288">
                <a:moveTo>
                  <a:pt x="0" y="288"/>
                </a:moveTo>
                <a:cubicBezTo>
                  <a:pt x="84" y="192"/>
                  <a:pt x="168" y="96"/>
                  <a:pt x="240" y="48"/>
                </a:cubicBezTo>
                <a:cubicBezTo>
                  <a:pt x="312" y="0"/>
                  <a:pt x="372" y="0"/>
                  <a:pt x="432" y="0"/>
                </a:cubicBezTo>
              </a:path>
            </a:pathLst>
          </a:custGeom>
          <a:noFill/>
          <a:ln w="2857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90488" tIns="44450" rIns="90488" bIns="44450"/>
          <a:lstStyle/>
          <a:p>
            <a:endParaRPr lang="en-US"/>
          </a:p>
        </p:txBody>
      </p:sp>
      <p:sp>
        <p:nvSpPr>
          <p:cNvPr id="26659" name="Freeform 34"/>
          <p:cNvSpPr>
            <a:spLocks/>
          </p:cNvSpPr>
          <p:nvPr/>
        </p:nvSpPr>
        <p:spPr bwMode="auto">
          <a:xfrm>
            <a:off x="3648076" y="4046537"/>
            <a:ext cx="1143000" cy="457200"/>
          </a:xfrm>
          <a:custGeom>
            <a:avLst/>
            <a:gdLst>
              <a:gd name="T0" fmla="*/ 0 w 432"/>
              <a:gd name="T1" fmla="*/ 2147483647 h 288"/>
              <a:gd name="T2" fmla="*/ 2147483647 w 432"/>
              <a:gd name="T3" fmla="*/ 2147483647 h 288"/>
              <a:gd name="T4" fmla="*/ 2147483647 w 432"/>
              <a:gd name="T5" fmla="*/ 0 h 288"/>
              <a:gd name="T6" fmla="*/ 0 60000 65536"/>
              <a:gd name="T7" fmla="*/ 0 60000 65536"/>
              <a:gd name="T8" fmla="*/ 0 60000 65536"/>
              <a:gd name="T9" fmla="*/ 0 w 432"/>
              <a:gd name="T10" fmla="*/ 0 h 288"/>
              <a:gd name="T11" fmla="*/ 432 w 432"/>
              <a:gd name="T12" fmla="*/ 288 h 288"/>
            </a:gdLst>
            <a:ahLst/>
            <a:cxnLst>
              <a:cxn ang="T6">
                <a:pos x="T0" y="T1"/>
              </a:cxn>
              <a:cxn ang="T7">
                <a:pos x="T2" y="T3"/>
              </a:cxn>
              <a:cxn ang="T8">
                <a:pos x="T4" y="T5"/>
              </a:cxn>
            </a:cxnLst>
            <a:rect l="T9" t="T10" r="T11" b="T12"/>
            <a:pathLst>
              <a:path w="432" h="288">
                <a:moveTo>
                  <a:pt x="0" y="288"/>
                </a:moveTo>
                <a:cubicBezTo>
                  <a:pt x="84" y="192"/>
                  <a:pt x="168" y="96"/>
                  <a:pt x="240" y="48"/>
                </a:cubicBezTo>
                <a:cubicBezTo>
                  <a:pt x="312" y="0"/>
                  <a:pt x="372" y="0"/>
                  <a:pt x="432" y="0"/>
                </a:cubicBezTo>
              </a:path>
            </a:pathLst>
          </a:custGeom>
          <a:noFill/>
          <a:ln w="2857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90488" tIns="44450" rIns="90488" bIns="44450"/>
          <a:lstStyle/>
          <a:p>
            <a:endParaRPr lang="en-US"/>
          </a:p>
        </p:txBody>
      </p:sp>
    </p:spTree>
    <p:extLst>
      <p:ext uri="{BB962C8B-B14F-4D97-AF65-F5344CB8AC3E}">
        <p14:creationId xmlns:p14="http://schemas.microsoft.com/office/powerpoint/2010/main" val="387395707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Insights in PGAS</a:t>
            </a:r>
            <a:endParaRPr lang="en-US" dirty="0"/>
          </a:p>
        </p:txBody>
      </p:sp>
      <p:sp>
        <p:nvSpPr>
          <p:cNvPr id="3" name="Content Placeholder 2"/>
          <p:cNvSpPr>
            <a:spLocks noGrp="1"/>
          </p:cNvSpPr>
          <p:nvPr>
            <p:ph idx="1"/>
          </p:nvPr>
        </p:nvSpPr>
        <p:spPr>
          <a:xfrm>
            <a:off x="457200" y="1309206"/>
            <a:ext cx="8229600" cy="5000016"/>
          </a:xfrm>
        </p:spPr>
        <p:txBody>
          <a:bodyPr>
            <a:normAutofit/>
          </a:bodyPr>
          <a:lstStyle/>
          <a:p>
            <a:r>
              <a:rPr lang="en-US" dirty="0" smtClean="0"/>
              <a:t>Lightweight one-sided communication is essential</a:t>
            </a:r>
          </a:p>
          <a:p>
            <a:pPr lvl="1"/>
            <a:r>
              <a:rPr lang="en-US" dirty="0" smtClean="0"/>
              <a:t>Active Messages at Berkeley and others </a:t>
            </a:r>
          </a:p>
          <a:p>
            <a:r>
              <a:rPr lang="en-US" dirty="0" smtClean="0"/>
              <a:t>Global addressing ≠ shared memory</a:t>
            </a:r>
          </a:p>
          <a:p>
            <a:r>
              <a:rPr lang="en-US" dirty="0" smtClean="0"/>
              <a:t>Never cache remote data </a:t>
            </a:r>
            <a:r>
              <a:rPr lang="en-US" dirty="0" smtClean="0">
                <a:sym typeface="Wingdings"/>
              </a:rPr>
              <a:t> trivial cache coherence</a:t>
            </a:r>
            <a:endParaRPr lang="en-US" dirty="0" smtClean="0"/>
          </a:p>
          <a:p>
            <a:r>
              <a:rPr lang="en-US" dirty="0" smtClean="0"/>
              <a:t>A little bit of compiler work makes this a language</a:t>
            </a:r>
          </a:p>
          <a:p>
            <a:pPr lvl="1"/>
            <a:r>
              <a:rPr lang="en-US" dirty="0" smtClean="0"/>
              <a:t>Split-C  among others</a:t>
            </a:r>
          </a:p>
          <a:p>
            <a:r>
              <a:rPr lang="en-US" dirty="0" smtClean="0"/>
              <a:t> Locality control is still important (the P in PGAS)</a:t>
            </a:r>
          </a:p>
          <a:p>
            <a:pPr lvl="1"/>
            <a:r>
              <a:rPr lang="en-US" dirty="0" smtClean="0"/>
              <a:t>Distributed memory algorithms</a:t>
            </a:r>
          </a:p>
          <a:p>
            <a:r>
              <a:rPr lang="en-US" dirty="0" smtClean="0"/>
              <a:t>Never have to say “receive”</a:t>
            </a:r>
          </a:p>
          <a:p>
            <a:pPr lvl="1"/>
            <a:r>
              <a:rPr lang="en-US" dirty="0" smtClean="0"/>
              <a:t>Ability to access remote data is still convenient</a:t>
            </a:r>
          </a:p>
        </p:txBody>
      </p:sp>
    </p:spTree>
    <p:extLst>
      <p:ext uri="{BB962C8B-B14F-4D97-AF65-F5344CB8AC3E}">
        <p14:creationId xmlns:p14="http://schemas.microsoft.com/office/powerpoint/2010/main" val="4136590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en-US" dirty="0" smtClean="0"/>
              <a:t>Can We Have Sequential Consistency?</a:t>
            </a:r>
            <a:endParaRPr lang="en-US" dirty="0"/>
          </a:p>
        </p:txBody>
      </p:sp>
      <p:sp>
        <p:nvSpPr>
          <p:cNvPr id="244739" name="Rectangle 3"/>
          <p:cNvSpPr>
            <a:spLocks noGrp="1" noChangeArrowheads="1"/>
          </p:cNvSpPr>
          <p:nvPr>
            <p:ph type="body" idx="1"/>
          </p:nvPr>
        </p:nvSpPr>
        <p:spPr>
          <a:xfrm>
            <a:off x="457200" y="1295399"/>
            <a:ext cx="8229600" cy="5151879"/>
          </a:xfrm>
        </p:spPr>
        <p:txBody>
          <a:bodyPr>
            <a:normAutofit/>
          </a:bodyPr>
          <a:lstStyle/>
          <a:p>
            <a:r>
              <a:rPr lang="en-US" dirty="0"/>
              <a:t>Reordering by the </a:t>
            </a:r>
            <a:r>
              <a:rPr lang="en-US" dirty="0" smtClean="0"/>
              <a:t>compiler even on sequentially consistent hardware</a:t>
            </a:r>
            <a:endParaRPr lang="en-US" dirty="0"/>
          </a:p>
          <a:p>
            <a:pPr lvl="1"/>
            <a:endParaRPr lang="en-US" dirty="0"/>
          </a:p>
          <a:p>
            <a:pPr lvl="1"/>
            <a:endParaRPr lang="en-US" dirty="0"/>
          </a:p>
          <a:p>
            <a:pPr lvl="1"/>
            <a:endParaRPr lang="en-US" dirty="0"/>
          </a:p>
          <a:p>
            <a:r>
              <a:rPr lang="en-US" dirty="0"/>
              <a:t>Reordering by hardware</a:t>
            </a:r>
          </a:p>
          <a:p>
            <a:pPr lvl="1"/>
            <a:r>
              <a:rPr lang="en-US" dirty="0" smtClean="0"/>
              <a:t>Write buffers </a:t>
            </a:r>
            <a:r>
              <a:rPr lang="en-US" dirty="0"/>
              <a:t>or network may reorder</a:t>
            </a:r>
          </a:p>
          <a:p>
            <a:pPr lvl="1"/>
            <a:r>
              <a:rPr lang="en-US" dirty="0"/>
              <a:t>Can be prevented using some form of </a:t>
            </a:r>
            <a:r>
              <a:rPr lang="en-US" i="1" dirty="0">
                <a:solidFill>
                  <a:srgbClr val="FFFF9E"/>
                </a:solidFill>
              </a:rPr>
              <a:t>fence</a:t>
            </a:r>
            <a:r>
              <a:rPr lang="en-US" dirty="0">
                <a:solidFill>
                  <a:srgbClr val="FFFF9E"/>
                </a:solidFill>
              </a:rPr>
              <a:t> </a:t>
            </a:r>
            <a:r>
              <a:rPr lang="en-US" dirty="0" smtClean="0"/>
              <a:t>instruction</a:t>
            </a:r>
          </a:p>
          <a:p>
            <a:r>
              <a:rPr lang="en-US" dirty="0" smtClean="0"/>
              <a:t>Can get sequential consistent semantics</a:t>
            </a:r>
          </a:p>
          <a:p>
            <a:pPr lvl="1"/>
            <a:r>
              <a:rPr lang="en-US" dirty="0" smtClean="0"/>
              <a:t>Need </a:t>
            </a:r>
            <a:r>
              <a:rPr lang="en-US" dirty="0" smtClean="0"/>
              <a:t>(conservative) race analysis, concurrency analysis, cycle detection (all easier with strong typing)</a:t>
            </a:r>
            <a:endParaRPr lang="en-US" dirty="0"/>
          </a:p>
        </p:txBody>
      </p:sp>
      <p:sp>
        <p:nvSpPr>
          <p:cNvPr id="244740" name="Rectangle 4"/>
          <p:cNvSpPr>
            <a:spLocks noChangeArrowheads="1"/>
          </p:cNvSpPr>
          <p:nvPr/>
        </p:nvSpPr>
        <p:spPr bwMode="auto">
          <a:xfrm>
            <a:off x="4114800" y="2451138"/>
            <a:ext cx="1371600" cy="381000"/>
          </a:xfrm>
          <a:prstGeom prst="rect">
            <a:avLst/>
          </a:prstGeom>
          <a:solidFill>
            <a:schemeClr val="accent6">
              <a:lumMod val="75000"/>
            </a:schemeClr>
          </a:solidFill>
          <a:ln w="9525">
            <a:solidFill>
              <a:schemeClr val="tx1"/>
            </a:solidFill>
            <a:miter lim="800000"/>
            <a:headEnd/>
            <a:tailEnd/>
          </a:ln>
          <a:effectLst/>
        </p:spPr>
        <p:txBody>
          <a:bodyPr wrap="none" anchor="ctr"/>
          <a:lstStyle/>
          <a:p>
            <a:pPr eaLnBrk="0" hangingPunct="0"/>
            <a:r>
              <a:rPr lang="en-US" sz="1600" b="1" dirty="0">
                <a:latin typeface="Courier New" charset="0"/>
              </a:rPr>
              <a:t>data = 1</a:t>
            </a:r>
            <a:endParaRPr lang="en-US" sz="1600" b="1" dirty="0">
              <a:latin typeface="Arial" charset="0"/>
            </a:endParaRPr>
          </a:p>
        </p:txBody>
      </p:sp>
      <p:sp>
        <p:nvSpPr>
          <p:cNvPr id="244741" name="Rectangle 5"/>
          <p:cNvSpPr>
            <a:spLocks noChangeArrowheads="1"/>
          </p:cNvSpPr>
          <p:nvPr/>
        </p:nvSpPr>
        <p:spPr bwMode="auto">
          <a:xfrm>
            <a:off x="4114800" y="3060738"/>
            <a:ext cx="1371600" cy="381000"/>
          </a:xfrm>
          <a:prstGeom prst="rect">
            <a:avLst/>
          </a:prstGeom>
          <a:solidFill>
            <a:schemeClr val="accent5">
              <a:lumMod val="75000"/>
            </a:schemeClr>
          </a:solidFill>
          <a:ln w="9525">
            <a:solidFill>
              <a:schemeClr val="tx1"/>
            </a:solidFill>
            <a:miter lim="800000"/>
            <a:headEnd/>
            <a:tailEnd/>
          </a:ln>
          <a:effectLst/>
        </p:spPr>
        <p:txBody>
          <a:bodyPr wrap="none" anchor="ctr"/>
          <a:lstStyle/>
          <a:p>
            <a:pPr eaLnBrk="0" hangingPunct="0"/>
            <a:r>
              <a:rPr lang="en-US" sz="1600" b="1">
                <a:latin typeface="Courier New" charset="0"/>
              </a:rPr>
              <a:t>flag = 1</a:t>
            </a:r>
            <a:endParaRPr lang="en-US" sz="1600" b="1">
              <a:latin typeface="Arial" charset="0"/>
            </a:endParaRPr>
          </a:p>
        </p:txBody>
      </p:sp>
      <p:cxnSp>
        <p:nvCxnSpPr>
          <p:cNvPr id="244742" name="AutoShape 6"/>
          <p:cNvCxnSpPr>
            <a:cxnSpLocks noChangeShapeType="1"/>
            <a:stCxn id="244740" idx="2"/>
            <a:endCxn id="244741" idx="0"/>
          </p:cNvCxnSpPr>
          <p:nvPr/>
        </p:nvCxnSpPr>
        <p:spPr bwMode="auto">
          <a:xfrm>
            <a:off x="4800600" y="2832138"/>
            <a:ext cx="0" cy="228600"/>
          </a:xfrm>
          <a:prstGeom prst="straightConnector1">
            <a:avLst/>
          </a:prstGeom>
          <a:noFill/>
          <a:ln w="9525">
            <a:solidFill>
              <a:schemeClr val="tx1"/>
            </a:solidFill>
            <a:round/>
            <a:headEnd/>
            <a:tailEnd type="triangl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44743" name="Rectangle 7"/>
          <p:cNvSpPr>
            <a:spLocks noChangeArrowheads="1"/>
          </p:cNvSpPr>
          <p:nvPr/>
        </p:nvSpPr>
        <p:spPr bwMode="auto">
          <a:xfrm>
            <a:off x="4419600" y="2070138"/>
            <a:ext cx="746125" cy="22860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hangingPunct="0"/>
            <a:r>
              <a:rPr lang="en-US" sz="1600" b="1">
                <a:latin typeface="Arial" charset="0"/>
              </a:rPr>
              <a:t>T1</a:t>
            </a:r>
          </a:p>
        </p:txBody>
      </p:sp>
      <p:sp>
        <p:nvSpPr>
          <p:cNvPr id="244744" name="Rectangle 8"/>
          <p:cNvSpPr>
            <a:spLocks noChangeArrowheads="1"/>
          </p:cNvSpPr>
          <p:nvPr/>
        </p:nvSpPr>
        <p:spPr bwMode="auto">
          <a:xfrm>
            <a:off x="6553200" y="2451138"/>
            <a:ext cx="1371600" cy="381000"/>
          </a:xfrm>
          <a:prstGeom prst="rect">
            <a:avLst/>
          </a:prstGeom>
          <a:solidFill>
            <a:schemeClr val="accent5">
              <a:lumMod val="75000"/>
            </a:schemeClr>
          </a:solidFill>
          <a:ln w="9525">
            <a:solidFill>
              <a:schemeClr val="tx1"/>
            </a:solidFill>
            <a:miter lim="800000"/>
            <a:headEnd/>
            <a:tailEnd/>
          </a:ln>
          <a:effectLst/>
        </p:spPr>
        <p:txBody>
          <a:bodyPr wrap="none" anchor="ctr"/>
          <a:lstStyle/>
          <a:p>
            <a:r>
              <a:rPr lang="en-US" sz="1600" b="1">
                <a:latin typeface="Courier New" charset="0"/>
              </a:rPr>
              <a:t>f = flag</a:t>
            </a:r>
            <a:endParaRPr lang="en-US" sz="1600" b="1"/>
          </a:p>
        </p:txBody>
      </p:sp>
      <p:sp>
        <p:nvSpPr>
          <p:cNvPr id="244745" name="Rectangle 9"/>
          <p:cNvSpPr>
            <a:spLocks noChangeArrowheads="1"/>
          </p:cNvSpPr>
          <p:nvPr/>
        </p:nvSpPr>
        <p:spPr bwMode="auto">
          <a:xfrm>
            <a:off x="6553200" y="3060738"/>
            <a:ext cx="1371600" cy="381000"/>
          </a:xfrm>
          <a:prstGeom prst="rect">
            <a:avLst/>
          </a:prstGeom>
          <a:solidFill>
            <a:schemeClr val="accent6">
              <a:lumMod val="75000"/>
            </a:schemeClr>
          </a:solidFill>
          <a:ln w="9525">
            <a:solidFill>
              <a:schemeClr val="tx1"/>
            </a:solidFill>
            <a:miter lim="800000"/>
            <a:headEnd/>
            <a:tailEnd/>
          </a:ln>
          <a:effectLst/>
        </p:spPr>
        <p:txBody>
          <a:bodyPr wrap="none" anchor="ctr"/>
          <a:lstStyle/>
          <a:p>
            <a:r>
              <a:rPr lang="en-US" sz="1600" b="1">
                <a:latin typeface="Courier New" charset="0"/>
              </a:rPr>
              <a:t>d = data</a:t>
            </a:r>
            <a:endParaRPr lang="en-US" sz="1600" b="1"/>
          </a:p>
        </p:txBody>
      </p:sp>
      <p:cxnSp>
        <p:nvCxnSpPr>
          <p:cNvPr id="244746" name="AutoShape 10"/>
          <p:cNvCxnSpPr>
            <a:cxnSpLocks noChangeShapeType="1"/>
            <a:stCxn id="244744" idx="2"/>
            <a:endCxn id="244745" idx="0"/>
          </p:cNvCxnSpPr>
          <p:nvPr/>
        </p:nvCxnSpPr>
        <p:spPr bwMode="auto">
          <a:xfrm>
            <a:off x="7239000" y="2832138"/>
            <a:ext cx="0" cy="228600"/>
          </a:xfrm>
          <a:prstGeom prst="straightConnector1">
            <a:avLst/>
          </a:prstGeom>
          <a:noFill/>
          <a:ln w="9525">
            <a:solidFill>
              <a:schemeClr val="tx1"/>
            </a:solidFill>
            <a:round/>
            <a:headEnd/>
            <a:tailEnd type="triangl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44747" name="Rectangle 11"/>
          <p:cNvSpPr>
            <a:spLocks noChangeArrowheads="1"/>
          </p:cNvSpPr>
          <p:nvPr/>
        </p:nvSpPr>
        <p:spPr bwMode="auto">
          <a:xfrm>
            <a:off x="6858000" y="2070138"/>
            <a:ext cx="746125" cy="22860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sz="1600" b="1">
                <a:latin typeface="Arial" charset="0"/>
              </a:rPr>
              <a:t>T2</a:t>
            </a:r>
            <a:endParaRPr lang="en-US" sz="1600" b="1"/>
          </a:p>
        </p:txBody>
      </p:sp>
      <p:cxnSp>
        <p:nvCxnSpPr>
          <p:cNvPr id="244748" name="AutoShape 12"/>
          <p:cNvCxnSpPr>
            <a:cxnSpLocks noChangeShapeType="1"/>
          </p:cNvCxnSpPr>
          <p:nvPr/>
        </p:nvCxnSpPr>
        <p:spPr bwMode="auto">
          <a:xfrm>
            <a:off x="5562600" y="2870238"/>
            <a:ext cx="0" cy="0"/>
          </a:xfrm>
          <a:prstGeom prst="straightConnector1">
            <a:avLst/>
          </a:prstGeom>
          <a:noFill/>
          <a:ln w="9525">
            <a:solidFill>
              <a:schemeClr val="tx1"/>
            </a:solidFill>
            <a:round/>
            <a:headEnd type="triangle" w="med" len="med"/>
            <a:tailEnd type="triangl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4749" name="AutoShape 13"/>
          <p:cNvCxnSpPr>
            <a:cxnSpLocks noChangeShapeType="1"/>
            <a:stCxn id="244740" idx="3"/>
            <a:endCxn id="244745" idx="1"/>
          </p:cNvCxnSpPr>
          <p:nvPr/>
        </p:nvCxnSpPr>
        <p:spPr bwMode="auto">
          <a:xfrm>
            <a:off x="5486400" y="2641638"/>
            <a:ext cx="1066800" cy="609600"/>
          </a:xfrm>
          <a:prstGeom prst="straightConnector1">
            <a:avLst/>
          </a:prstGeom>
          <a:noFill/>
          <a:ln w="9525">
            <a:solidFill>
              <a:schemeClr val="tx1"/>
            </a:solidFill>
            <a:prstDash val="dash"/>
            <a:round/>
            <a:headEnd type="triangle" w="med" len="med"/>
            <a:tailEnd type="triangl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4750" name="AutoShape 14"/>
          <p:cNvCxnSpPr>
            <a:cxnSpLocks noChangeShapeType="1"/>
            <a:stCxn id="244741" idx="3"/>
            <a:endCxn id="244744" idx="1"/>
          </p:cNvCxnSpPr>
          <p:nvPr/>
        </p:nvCxnSpPr>
        <p:spPr bwMode="auto">
          <a:xfrm flipV="1">
            <a:off x="5486400" y="2641638"/>
            <a:ext cx="1066800" cy="609600"/>
          </a:xfrm>
          <a:prstGeom prst="straightConnector1">
            <a:avLst/>
          </a:prstGeom>
          <a:noFill/>
          <a:ln w="9525">
            <a:solidFill>
              <a:schemeClr val="tx1"/>
            </a:solidFill>
            <a:prstDash val="dash"/>
            <a:round/>
            <a:headEnd type="triangle" w="med" len="med"/>
            <a:tailEnd type="triangl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44751" name="Text Box 15"/>
          <p:cNvSpPr txBox="1">
            <a:spLocks noChangeArrowheads="1"/>
          </p:cNvSpPr>
          <p:nvPr/>
        </p:nvSpPr>
        <p:spPr bwMode="auto">
          <a:xfrm>
            <a:off x="533400" y="2324306"/>
            <a:ext cx="35052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r>
              <a:rPr lang="en-US" sz="2000" dirty="0">
                <a:solidFill>
                  <a:srgbClr val="FFFF9E"/>
                </a:solidFill>
                <a:latin typeface="Arial" charset="0"/>
                <a:cs typeface="Arial" charset="0"/>
              </a:rPr>
              <a:t>reordering T1</a:t>
            </a:r>
            <a:r>
              <a:rPr lang="ja-JP" altLang="en-US" sz="2000" dirty="0">
                <a:solidFill>
                  <a:srgbClr val="FFFF9E"/>
                </a:solidFill>
                <a:latin typeface="Arial" charset="0"/>
                <a:cs typeface="Arial" charset="0"/>
              </a:rPr>
              <a:t>’</a:t>
            </a:r>
            <a:r>
              <a:rPr lang="en-US" sz="2000" dirty="0">
                <a:solidFill>
                  <a:srgbClr val="FFFF9E"/>
                </a:solidFill>
                <a:latin typeface="Arial" charset="0"/>
                <a:cs typeface="Arial" charset="0"/>
              </a:rPr>
              <a:t>s writes is legal by dependence analysis</a:t>
            </a:r>
          </a:p>
        </p:txBody>
      </p:sp>
    </p:spTree>
    <p:extLst>
      <p:ext uri="{BB962C8B-B14F-4D97-AF65-F5344CB8AC3E}">
        <p14:creationId xmlns:p14="http://schemas.microsoft.com/office/powerpoint/2010/main" val="2063691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Timing is Everything  </a:t>
            </a:r>
            <a:r>
              <a:rPr lang="en-US" dirty="0" smtClean="0">
                <a:sym typeface="Wingdings"/>
              </a:rPr>
              <a:t> Unified Parallel C (UPC)</a:t>
            </a:r>
            <a:endParaRPr lang="en-US" dirty="0"/>
          </a:p>
        </p:txBody>
      </p:sp>
      <p:pic>
        <p:nvPicPr>
          <p:cNvPr id="4" name="Picture 3"/>
          <p:cNvPicPr>
            <a:picLocks noChangeAspect="1"/>
          </p:cNvPicPr>
          <p:nvPr/>
        </p:nvPicPr>
        <p:blipFill rotWithShape="1">
          <a:blip r:embed="rId3"/>
          <a:srcRect l="26810" t="9889" r="18608" b="2487"/>
          <a:stretch/>
        </p:blipFill>
        <p:spPr>
          <a:xfrm>
            <a:off x="1080638" y="1411291"/>
            <a:ext cx="4745090" cy="5026983"/>
          </a:xfrm>
          <a:prstGeom prst="rect">
            <a:avLst/>
          </a:prstGeom>
        </p:spPr>
      </p:pic>
      <p:sp>
        <p:nvSpPr>
          <p:cNvPr id="3" name="Rectangle 2"/>
          <p:cNvSpPr/>
          <p:nvPr/>
        </p:nvSpPr>
        <p:spPr>
          <a:xfrm>
            <a:off x="5825728" y="3243893"/>
            <a:ext cx="3023193" cy="923330"/>
          </a:xfrm>
          <a:prstGeom prst="rect">
            <a:avLst/>
          </a:prstGeom>
        </p:spPr>
        <p:txBody>
          <a:bodyPr wrap="square">
            <a:spAutoFit/>
          </a:bodyPr>
          <a:lstStyle/>
          <a:p>
            <a:r>
              <a:rPr lang="en-US" dirty="0" smtClean="0"/>
              <a:t>Bill Carlson, Jesse Draper, David Culler, Kathy Yelick, Eugene Brooks,</a:t>
            </a:r>
            <a:r>
              <a:rPr lang="en-US" dirty="0"/>
              <a:t> </a:t>
            </a:r>
            <a:r>
              <a:rPr lang="en-US" dirty="0" smtClean="0"/>
              <a:t>Karen Warren</a:t>
            </a:r>
            <a:endParaRPr lang="en-US" dirty="0"/>
          </a:p>
        </p:txBody>
      </p:sp>
    </p:spTree>
    <p:extLst>
      <p:ext uri="{BB962C8B-B14F-4D97-AF65-F5344CB8AC3E}">
        <p14:creationId xmlns:p14="http://schemas.microsoft.com/office/powerpoint/2010/main" val="109472230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Attack of the Killer Micros</a:t>
            </a:r>
            <a:endParaRPr lang="en-US" dirty="0"/>
          </a:p>
        </p:txBody>
      </p:sp>
      <p:sp>
        <p:nvSpPr>
          <p:cNvPr id="5" name="TextBox 4"/>
          <p:cNvSpPr txBox="1"/>
          <p:nvPr/>
        </p:nvSpPr>
        <p:spPr>
          <a:xfrm>
            <a:off x="1131998" y="5627107"/>
            <a:ext cx="6473948" cy="707886"/>
          </a:xfrm>
          <a:prstGeom prst="rect">
            <a:avLst/>
          </a:prstGeom>
          <a:noFill/>
        </p:spPr>
        <p:txBody>
          <a:bodyPr wrap="none" rtlCol="0">
            <a:spAutoFit/>
          </a:bodyPr>
          <a:lstStyle/>
          <a:p>
            <a:r>
              <a:rPr lang="en-US" sz="2000" dirty="0" smtClean="0"/>
              <a:t>Programming: Message Passing</a:t>
            </a:r>
          </a:p>
          <a:p>
            <a:r>
              <a:rPr lang="en-US" sz="2000" dirty="0" smtClean="0"/>
              <a:t>Algorithms: Domain decomposition (graph partitioning, etc.)</a:t>
            </a:r>
            <a:endParaRPr lang="en-US" sz="2000" dirty="0"/>
          </a:p>
        </p:txBody>
      </p:sp>
      <p:pic>
        <p:nvPicPr>
          <p:cNvPr id="3" name="Picture 2"/>
          <p:cNvPicPr>
            <a:picLocks noChangeAspect="1"/>
          </p:cNvPicPr>
          <p:nvPr/>
        </p:nvPicPr>
        <p:blipFill>
          <a:blip r:embed="rId2"/>
          <a:stretch>
            <a:fillRect/>
          </a:stretch>
        </p:blipFill>
        <p:spPr>
          <a:xfrm>
            <a:off x="1028081" y="1499072"/>
            <a:ext cx="6550791" cy="4196236"/>
          </a:xfrm>
          <a:prstGeom prst="rect">
            <a:avLst/>
          </a:prstGeom>
        </p:spPr>
      </p:pic>
      <p:sp>
        <p:nvSpPr>
          <p:cNvPr id="8" name="Rectangle 7"/>
          <p:cNvSpPr/>
          <p:nvPr/>
        </p:nvSpPr>
        <p:spPr>
          <a:xfrm>
            <a:off x="2147951" y="5294486"/>
            <a:ext cx="5858873" cy="369332"/>
          </a:xfrm>
          <a:prstGeom prst="rect">
            <a:avLst/>
          </a:prstGeom>
        </p:spPr>
        <p:txBody>
          <a:bodyPr wrap="square">
            <a:spAutoFit/>
          </a:bodyPr>
          <a:lstStyle/>
          <a:p>
            <a:r>
              <a:rPr lang="en-US" dirty="0"/>
              <a:t>Copyright ©1996-2015 Computer History Museum</a:t>
            </a:r>
          </a:p>
        </p:txBody>
      </p:sp>
    </p:spTree>
    <p:extLst>
      <p:ext uri="{BB962C8B-B14F-4D97-AF65-F5344CB8AC3E}">
        <p14:creationId xmlns:p14="http://schemas.microsoft.com/office/powerpoint/2010/main" val="144023528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1740333469"/>
              </p:ext>
            </p:extLst>
          </p:nvPr>
        </p:nvGraphicFramePr>
        <p:xfrm>
          <a:off x="181271" y="1117600"/>
          <a:ext cx="8823589" cy="5620766"/>
        </p:xfrm>
        <a:graphic>
          <a:graphicData uri="http://schemas.openxmlformats.org/drawingml/2006/chart">
            <c:chart xmlns:c="http://schemas.openxmlformats.org/drawingml/2006/chart" xmlns:r="http://schemas.openxmlformats.org/officeDocument/2006/relationships" r:id="rId2"/>
          </a:graphicData>
        </a:graphic>
      </p:graphicFrame>
      <p:sp>
        <p:nvSpPr>
          <p:cNvPr id="128001" name="Title 1"/>
          <p:cNvSpPr>
            <a:spLocks noGrp="1"/>
          </p:cNvSpPr>
          <p:nvPr>
            <p:ph type="title"/>
          </p:nvPr>
        </p:nvSpPr>
        <p:spPr>
          <a:xfrm>
            <a:off x="798513" y="173038"/>
            <a:ext cx="7812087" cy="434975"/>
          </a:xfrm>
        </p:spPr>
        <p:txBody>
          <a:bodyPr>
            <a:normAutofit fontScale="90000"/>
          </a:bodyPr>
          <a:lstStyle/>
          <a:p>
            <a:r>
              <a:rPr lang="en-US" dirty="0" smtClean="0">
                <a:latin typeface="Helvetica Neue Condensed Bold"/>
                <a:ea typeface="ＭＳ Ｐゴシック" charset="0"/>
                <a:cs typeface="ＭＳ Ｐゴシック" charset="0"/>
              </a:rPr>
              <a:t>One-Sided Communication Is Faster than Two-Sided</a:t>
            </a:r>
            <a:endParaRPr lang="en-US" dirty="0">
              <a:latin typeface="Helvetica Neue Condensed Bold"/>
              <a:ea typeface="ＭＳ Ｐゴシック" charset="0"/>
              <a:cs typeface="ＭＳ Ｐゴシック" charset="0"/>
            </a:endParaRPr>
          </a:p>
        </p:txBody>
      </p:sp>
      <p:sp>
        <p:nvSpPr>
          <p:cNvPr id="128004" name="Slide Number Placeholder 2"/>
          <p:cNvSpPr>
            <a:spLocks noGrp="1"/>
          </p:cNvSpPr>
          <p:nvPr>
            <p:ph type="sldNum" sz="quarter" idx="4294967295"/>
          </p:nvPr>
        </p:nvSpPr>
        <p:spPr>
          <a:xfrm>
            <a:off x="6553200" y="6248400"/>
            <a:ext cx="173355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accent1"/>
                </a:solidFill>
                <a:latin typeface="Arial" charset="0"/>
                <a:ea typeface="ＭＳ Ｐゴシック" charset="0"/>
                <a:cs typeface="ＭＳ Ｐゴシック" charset="0"/>
              </a:defRPr>
            </a:lvl1pPr>
            <a:lvl2pPr marL="742950" indent="-285750" eaLnBrk="0" hangingPunct="0">
              <a:defRPr sz="2000" b="1">
                <a:solidFill>
                  <a:schemeClr val="accent1"/>
                </a:solidFill>
                <a:latin typeface="Arial" charset="0"/>
                <a:ea typeface="ＭＳ Ｐゴシック" charset="0"/>
              </a:defRPr>
            </a:lvl2pPr>
            <a:lvl3pPr marL="1143000" indent="-228600" eaLnBrk="0" hangingPunct="0">
              <a:defRPr sz="2000" b="1">
                <a:solidFill>
                  <a:schemeClr val="accent1"/>
                </a:solidFill>
                <a:latin typeface="Arial" charset="0"/>
                <a:ea typeface="ＭＳ Ｐゴシック" charset="0"/>
              </a:defRPr>
            </a:lvl3pPr>
            <a:lvl4pPr marL="1600200" indent="-228600" eaLnBrk="0" hangingPunct="0">
              <a:defRPr sz="2000" b="1">
                <a:solidFill>
                  <a:schemeClr val="accent1"/>
                </a:solidFill>
                <a:latin typeface="Arial" charset="0"/>
                <a:ea typeface="ＭＳ Ｐゴシック" charset="0"/>
              </a:defRPr>
            </a:lvl4pPr>
            <a:lvl5pPr marL="2057400" indent="-228600" eaLnBrk="0" hangingPunct="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fld id="{29739F01-ED34-6E44-80E3-AFB2FE2C9B78}" type="slidenum">
              <a:rPr lang="en-US" sz="1400" b="0">
                <a:solidFill>
                  <a:schemeClr val="tx1"/>
                </a:solidFill>
                <a:latin typeface="Helvetica" charset="0"/>
              </a:rPr>
              <a:pPr/>
              <a:t>19</a:t>
            </a:fld>
            <a:endParaRPr lang="en-US" sz="1400" b="0">
              <a:solidFill>
                <a:schemeClr val="tx1"/>
              </a:solidFill>
              <a:latin typeface="Helvetica" charset="0"/>
            </a:endParaRPr>
          </a:p>
        </p:txBody>
      </p:sp>
      <p:graphicFrame>
        <p:nvGraphicFramePr>
          <p:cNvPr id="9" name="Chart 8"/>
          <p:cNvGraphicFramePr>
            <a:graphicFrameLocks/>
          </p:cNvGraphicFramePr>
          <p:nvPr>
            <p:extLst>
              <p:ext uri="{D42A27DB-BD31-4B8C-83A1-F6EECF244321}">
                <p14:modId xmlns:p14="http://schemas.microsoft.com/office/powerpoint/2010/main" val="744668533"/>
              </p:ext>
            </p:extLst>
          </p:nvPr>
        </p:nvGraphicFramePr>
        <p:xfrm>
          <a:off x="5238452" y="3036442"/>
          <a:ext cx="3671834" cy="249706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4164743" y="1325336"/>
            <a:ext cx="3276220" cy="369332"/>
          </a:xfrm>
          <a:prstGeom prst="rect">
            <a:avLst/>
          </a:prstGeom>
        </p:spPr>
        <p:txBody>
          <a:bodyPr wrap="none">
            <a:spAutoFit/>
          </a:bodyPr>
          <a:lstStyle/>
          <a:p>
            <a:r>
              <a:rPr lang="en-US" dirty="0">
                <a:latin typeface="Arial" charset="0"/>
                <a:ea typeface="ＭＳ Ｐゴシック" charset="0"/>
                <a:cs typeface="ＭＳ Ｐゴシック" charset="0"/>
              </a:rPr>
              <a:t>Cray XE6 (</a:t>
            </a:r>
            <a:r>
              <a:rPr lang="en-US" dirty="0" smtClean="0">
                <a:latin typeface="Arial" charset="0"/>
                <a:ea typeface="ＭＳ Ｐゴシック" charset="0"/>
                <a:cs typeface="ＭＳ Ｐゴシック" charset="0"/>
              </a:rPr>
              <a:t>Hopper at NERSC)</a:t>
            </a:r>
            <a:endParaRPr lang="en-US" dirty="0"/>
          </a:p>
        </p:txBody>
      </p:sp>
    </p:spTree>
    <p:extLst>
      <p:ext uri="{BB962C8B-B14F-4D97-AF65-F5344CB8AC3E}">
        <p14:creationId xmlns:p14="http://schemas.microsoft.com/office/powerpoint/2010/main" val="4606246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ChangeArrowheads="1"/>
          </p:cNvSpPr>
          <p:nvPr>
            <p:ph type="title"/>
          </p:nvPr>
        </p:nvSpPr>
        <p:spPr>
          <a:xfrm>
            <a:off x="449263" y="80962"/>
            <a:ext cx="8316829" cy="955675"/>
          </a:xfrm>
        </p:spPr>
        <p:txBody>
          <a:bodyPr>
            <a:normAutofit/>
          </a:bodyPr>
          <a:lstStyle/>
          <a:p>
            <a:r>
              <a:rPr lang="en-US" sz="2800" dirty="0" smtClean="0"/>
              <a:t>For Bisection-Bandwidth Limited Problems this Pays Off</a:t>
            </a:r>
            <a:br>
              <a:rPr lang="en-US" sz="2800" dirty="0" smtClean="0"/>
            </a:br>
            <a:r>
              <a:rPr lang="en-US" sz="2400" dirty="0" smtClean="0"/>
              <a:t>E.g., 3D FFT with global transpose</a:t>
            </a:r>
            <a:endParaRPr lang="en-US" sz="2400" dirty="0"/>
          </a:p>
        </p:txBody>
      </p:sp>
      <p:sp>
        <p:nvSpPr>
          <p:cNvPr id="533507" name="Rectangle 3"/>
          <p:cNvSpPr>
            <a:spLocks noGrp="1" noChangeArrowheads="1"/>
          </p:cNvSpPr>
          <p:nvPr>
            <p:ph type="body" sz="half" idx="2"/>
          </p:nvPr>
        </p:nvSpPr>
        <p:spPr>
          <a:xfrm>
            <a:off x="685800" y="5345113"/>
            <a:ext cx="7772400" cy="750887"/>
          </a:xfrm>
        </p:spPr>
        <p:txBody>
          <a:bodyPr/>
          <a:lstStyle/>
          <a:p>
            <a:pPr>
              <a:lnSpc>
                <a:spcPct val="90000"/>
              </a:lnSpc>
            </a:pPr>
            <a:r>
              <a:rPr lang="en-US" sz="2000"/>
              <a:t>Slab is always best for MPI; small message cost too high</a:t>
            </a:r>
          </a:p>
          <a:p>
            <a:pPr>
              <a:lnSpc>
                <a:spcPct val="90000"/>
              </a:lnSpc>
            </a:pPr>
            <a:r>
              <a:rPr lang="en-US" sz="2000"/>
              <a:t>Pencil is always best for UPC; more overlap</a:t>
            </a:r>
          </a:p>
        </p:txBody>
      </p:sp>
      <p:pic>
        <p:nvPicPr>
          <p:cNvPr id="533508" name="Picture 4" descr="mflops-best"/>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l="2777" t="7408" r="6944" b="9259"/>
          <a:stretch>
            <a:fillRect/>
          </a:stretch>
        </p:blipFill>
        <p:spPr>
          <a:xfrm>
            <a:off x="1676400" y="1247775"/>
            <a:ext cx="5791200" cy="4010025"/>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533509" name="Picture 5" descr="mflops-be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36638"/>
            <a:ext cx="8991600" cy="5545137"/>
          </a:xfrm>
          <a:prstGeom prst="rect">
            <a:avLst/>
          </a:prstGeom>
          <a:solidFill>
            <a:schemeClr val="bg1"/>
          </a:solidFill>
        </p:spPr>
      </p:pic>
      <p:sp>
        <p:nvSpPr>
          <p:cNvPr id="533512" name="Text Box 8"/>
          <p:cNvSpPr txBox="1">
            <a:spLocks noChangeArrowheads="1"/>
          </p:cNvSpPr>
          <p:nvPr/>
        </p:nvSpPr>
        <p:spPr bwMode="auto">
          <a:xfrm>
            <a:off x="0" y="6099175"/>
            <a:ext cx="9144000" cy="76687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0488" tIns="44450" rIns="90488" bIns="44450">
            <a:spAutoFit/>
          </a:bodyPr>
          <a:lstStyle/>
          <a:p>
            <a:pPr>
              <a:spcBef>
                <a:spcPct val="20000"/>
              </a:spcBef>
              <a:buSzPct val="100000"/>
            </a:pPr>
            <a:r>
              <a:rPr lang="en-US" sz="2000" b="1" dirty="0"/>
              <a:t>            </a:t>
            </a:r>
            <a:r>
              <a:rPr lang="en-US" sz="2000" b="1" dirty="0" smtClean="0"/>
              <a:t>   </a:t>
            </a:r>
            <a:r>
              <a:rPr lang="en-US" sz="2000" b="1" dirty="0" err="1" smtClean="0"/>
              <a:t>Myrinet</a:t>
            </a:r>
            <a:r>
              <a:rPr lang="en-US" sz="2000" b="1" dirty="0" smtClean="0"/>
              <a:t>        </a:t>
            </a:r>
            <a:r>
              <a:rPr lang="en-US" sz="2000" b="1" dirty="0" err="1"/>
              <a:t>Infiniband</a:t>
            </a:r>
            <a:r>
              <a:rPr lang="en-US" sz="2000" b="1" dirty="0"/>
              <a:t>  </a:t>
            </a:r>
            <a:r>
              <a:rPr lang="en-US" sz="2000" b="1" dirty="0" smtClean="0"/>
              <a:t>       </a:t>
            </a:r>
            <a:r>
              <a:rPr lang="en-US" sz="2000" b="1" dirty="0"/>
              <a:t>Elan3      </a:t>
            </a:r>
            <a:r>
              <a:rPr lang="en-US" sz="2000" b="1" dirty="0" smtClean="0"/>
              <a:t>       </a:t>
            </a:r>
            <a:r>
              <a:rPr lang="en-US" sz="2000" b="1" dirty="0"/>
              <a:t>Elan3    </a:t>
            </a:r>
            <a:r>
              <a:rPr lang="en-US" sz="2000" b="1" dirty="0" smtClean="0"/>
              <a:t>           </a:t>
            </a:r>
            <a:r>
              <a:rPr lang="en-US" sz="2000" b="1" dirty="0"/>
              <a:t>Elan4   </a:t>
            </a:r>
            <a:r>
              <a:rPr lang="en-US" sz="2000" b="1" dirty="0" smtClean="0"/>
              <a:t>           </a:t>
            </a:r>
            <a:r>
              <a:rPr lang="en-US" sz="2000" b="1" dirty="0"/>
              <a:t>Elan4</a:t>
            </a:r>
          </a:p>
          <a:p>
            <a:pPr>
              <a:spcBef>
                <a:spcPct val="20000"/>
              </a:spcBef>
              <a:buSzPct val="100000"/>
            </a:pPr>
            <a:r>
              <a:rPr lang="en-US" sz="2000" b="1" dirty="0"/>
              <a:t>#</a:t>
            </a:r>
            <a:r>
              <a:rPr lang="en-US" sz="2000" b="1" dirty="0" err="1"/>
              <a:t>procs</a:t>
            </a:r>
            <a:r>
              <a:rPr lang="en-US" sz="2000" b="1" dirty="0"/>
              <a:t>   </a:t>
            </a:r>
            <a:r>
              <a:rPr lang="en-US" sz="2000" b="1" dirty="0" smtClean="0"/>
              <a:t>   64                   </a:t>
            </a:r>
            <a:r>
              <a:rPr lang="en-US" sz="2000" b="1" dirty="0"/>
              <a:t>256             </a:t>
            </a:r>
            <a:r>
              <a:rPr lang="en-US" sz="2000" b="1" dirty="0" smtClean="0"/>
              <a:t>      </a:t>
            </a:r>
            <a:r>
              <a:rPr lang="en-US" sz="2000" b="1" dirty="0"/>
              <a:t>256            </a:t>
            </a:r>
            <a:r>
              <a:rPr lang="en-US" sz="2000" b="1" dirty="0" smtClean="0"/>
              <a:t>     512                  </a:t>
            </a:r>
            <a:r>
              <a:rPr lang="en-US" sz="2000" b="1" dirty="0"/>
              <a:t>256        </a:t>
            </a:r>
            <a:r>
              <a:rPr lang="en-US" sz="2000" b="1" dirty="0" smtClean="0"/>
              <a:t>          </a:t>
            </a:r>
            <a:r>
              <a:rPr lang="en-US" sz="2000" b="1" dirty="0"/>
              <a:t>512</a:t>
            </a:r>
            <a:endParaRPr lang="en-US" sz="1800" b="1" dirty="0"/>
          </a:p>
        </p:txBody>
      </p:sp>
      <p:sp>
        <p:nvSpPr>
          <p:cNvPr id="533513" name="Text Box 9"/>
          <p:cNvSpPr txBox="1">
            <a:spLocks noChangeArrowheads="1"/>
          </p:cNvSpPr>
          <p:nvPr/>
        </p:nvSpPr>
        <p:spPr bwMode="auto">
          <a:xfrm rot="-5400000">
            <a:off x="-1075531" y="3499644"/>
            <a:ext cx="2544762" cy="393700"/>
          </a:xfrm>
          <a:prstGeom prst="rect">
            <a:avLst/>
          </a:prstGeom>
          <a:solidFill>
            <a:schemeClr val="tx1"/>
          </a:solidFill>
          <a:ln>
            <a:noFill/>
          </a:ln>
          <a:effectLst/>
          <a:extLst/>
        </p:spPr>
        <p:txBody>
          <a:bodyPr lIns="90488" tIns="44450" rIns="90488" bIns="44450">
            <a:spAutoFit/>
          </a:bodyPr>
          <a:lstStyle/>
          <a:p>
            <a:pPr>
              <a:spcBef>
                <a:spcPct val="20000"/>
              </a:spcBef>
              <a:buSzPct val="100000"/>
            </a:pPr>
            <a:r>
              <a:rPr lang="en-US" sz="2000" b="1">
                <a:solidFill>
                  <a:schemeClr val="bg1"/>
                </a:solidFill>
              </a:rPr>
              <a:t>MFlops per Thread</a:t>
            </a:r>
            <a:endParaRPr lang="en-US" sz="1800" b="1">
              <a:solidFill>
                <a:schemeClr val="bg1"/>
              </a:solidFill>
            </a:endParaRPr>
          </a:p>
        </p:txBody>
      </p:sp>
      <p:sp>
        <p:nvSpPr>
          <p:cNvPr id="533514" name="Rectangle 10"/>
          <p:cNvSpPr>
            <a:spLocks noChangeArrowheads="1"/>
          </p:cNvSpPr>
          <p:nvPr/>
        </p:nvSpPr>
        <p:spPr bwMode="auto">
          <a:xfrm>
            <a:off x="3759200" y="1287463"/>
            <a:ext cx="1552575" cy="903287"/>
          </a:xfrm>
          <a:prstGeom prst="rect">
            <a:avLst/>
          </a:prstGeom>
          <a:solidFill>
            <a:srgbClr val="FFFFFF"/>
          </a:solidFill>
          <a:ln w="12700">
            <a:solidFill>
              <a:schemeClr val="bg1"/>
            </a:solidFill>
            <a:miter lim="800000"/>
            <a:headEnd/>
            <a:tailEnd/>
          </a:ln>
          <a:effectLst/>
          <a:extLst/>
        </p:spPr>
        <p:txBody>
          <a:bodyPr wrap="none" lIns="90488" tIns="44450" rIns="90488" bIns="44450" anchor="ctr"/>
          <a:lstStyle/>
          <a:p>
            <a:endParaRPr lang="en-US"/>
          </a:p>
        </p:txBody>
      </p:sp>
      <p:sp>
        <p:nvSpPr>
          <p:cNvPr id="533515" name="Rectangle 11"/>
          <p:cNvSpPr>
            <a:spLocks noChangeArrowheads="1"/>
          </p:cNvSpPr>
          <p:nvPr/>
        </p:nvSpPr>
        <p:spPr bwMode="auto">
          <a:xfrm>
            <a:off x="1738313" y="1320800"/>
            <a:ext cx="3471862" cy="803275"/>
          </a:xfrm>
          <a:prstGeom prst="rect">
            <a:avLst/>
          </a:prstGeom>
          <a:solidFill>
            <a:schemeClr val="tx1"/>
          </a:solidFill>
          <a:ln>
            <a:noFill/>
          </a:ln>
          <a:effectLst/>
          <a:extLst/>
        </p:spPr>
        <p:txBody>
          <a:bodyPr wrap="none" lIns="90488" tIns="44450" rIns="90488" bIns="44450" anchor="ctr"/>
          <a:lstStyle/>
          <a:p>
            <a:pPr>
              <a:lnSpc>
                <a:spcPct val="95000"/>
              </a:lnSpc>
              <a:buSzPct val="100000"/>
            </a:pPr>
            <a:r>
              <a:rPr lang="en-US" sz="2000" b="1">
                <a:solidFill>
                  <a:schemeClr val="bg1"/>
                </a:solidFill>
              </a:rPr>
              <a:t>Chunk (NAS FT with FFTW)</a:t>
            </a:r>
          </a:p>
          <a:p>
            <a:pPr>
              <a:lnSpc>
                <a:spcPct val="95000"/>
              </a:lnSpc>
              <a:buSzPct val="100000"/>
            </a:pPr>
            <a:r>
              <a:rPr lang="en-US" sz="2000" b="1">
                <a:solidFill>
                  <a:schemeClr val="bg1"/>
                </a:solidFill>
              </a:rPr>
              <a:t>Best MPI (always slabs)</a:t>
            </a:r>
          </a:p>
          <a:p>
            <a:pPr>
              <a:lnSpc>
                <a:spcPct val="95000"/>
              </a:lnSpc>
              <a:buSzPct val="100000"/>
            </a:pPr>
            <a:r>
              <a:rPr lang="en-US" sz="2000" b="1">
                <a:solidFill>
                  <a:schemeClr val="bg1"/>
                </a:solidFill>
              </a:rPr>
              <a:t>Best UPC (always pencils)</a:t>
            </a:r>
          </a:p>
        </p:txBody>
      </p:sp>
    </p:spTree>
    <p:extLst>
      <p:ext uri="{BB962C8B-B14F-4D97-AF65-F5344CB8AC3E}">
        <p14:creationId xmlns:p14="http://schemas.microsoft.com/office/powerpoint/2010/main" val="57412043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83" y="179868"/>
            <a:ext cx="8793701" cy="769479"/>
          </a:xfrm>
        </p:spPr>
        <p:txBody>
          <a:bodyPr>
            <a:normAutofit fontScale="90000"/>
          </a:bodyPr>
          <a:lstStyle/>
          <a:p>
            <a:r>
              <a:rPr lang="en-US" dirty="0" smtClean="0"/>
              <a:t>Multicore Revolution: The Rest of the World Goes Parallel</a:t>
            </a:r>
            <a:endParaRPr lang="en-US" dirty="0"/>
          </a:p>
        </p:txBody>
      </p:sp>
      <p:pic>
        <p:nvPicPr>
          <p:cNvPr id="3" name="Picture 2"/>
          <p:cNvPicPr>
            <a:picLocks noChangeAspect="1"/>
          </p:cNvPicPr>
          <p:nvPr/>
        </p:nvPicPr>
        <p:blipFill>
          <a:blip r:embed="rId3"/>
          <a:stretch>
            <a:fillRect/>
          </a:stretch>
        </p:blipFill>
        <p:spPr>
          <a:xfrm>
            <a:off x="1242438" y="1184906"/>
            <a:ext cx="5397704" cy="4264186"/>
          </a:xfrm>
          <a:prstGeom prst="rect">
            <a:avLst/>
          </a:prstGeom>
        </p:spPr>
      </p:pic>
      <p:sp>
        <p:nvSpPr>
          <p:cNvPr id="4" name="TextBox 3"/>
          <p:cNvSpPr txBox="1"/>
          <p:nvPr/>
        </p:nvSpPr>
        <p:spPr>
          <a:xfrm>
            <a:off x="1131998" y="5627107"/>
            <a:ext cx="6649276" cy="707886"/>
          </a:xfrm>
          <a:prstGeom prst="rect">
            <a:avLst/>
          </a:prstGeom>
          <a:noFill/>
        </p:spPr>
        <p:txBody>
          <a:bodyPr wrap="none" rtlCol="0">
            <a:spAutoFit/>
          </a:bodyPr>
          <a:lstStyle/>
          <a:p>
            <a:r>
              <a:rPr lang="en-US" sz="2000" dirty="0" smtClean="0"/>
              <a:t>Programming: </a:t>
            </a:r>
            <a:r>
              <a:rPr lang="en-US" sz="2000" dirty="0" smtClean="0"/>
              <a:t>Threads with locks, restricted (fork-join CILK),…</a:t>
            </a:r>
            <a:endParaRPr lang="en-US" sz="2000" dirty="0" smtClean="0"/>
          </a:p>
          <a:p>
            <a:r>
              <a:rPr lang="en-US" sz="2000" dirty="0" smtClean="0"/>
              <a:t>Algorithms: </a:t>
            </a:r>
            <a:r>
              <a:rPr lang="en-US" sz="2000" dirty="0" smtClean="0"/>
              <a:t>PRAM, lock-free algorithms</a:t>
            </a:r>
            <a:endParaRPr lang="en-US" sz="2000" dirty="0"/>
          </a:p>
        </p:txBody>
      </p:sp>
    </p:spTree>
    <p:extLst>
      <p:ext uri="{BB962C8B-B14F-4D97-AF65-F5344CB8AC3E}">
        <p14:creationId xmlns:p14="http://schemas.microsoft.com/office/powerpoint/2010/main" val="132061196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PGAS on Shared Memory is the Easy Case… Right?</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407762381"/>
              </p:ext>
            </p:extLst>
          </p:nvPr>
        </p:nvGraphicFramePr>
        <p:xfrm>
          <a:off x="457200" y="1260475"/>
          <a:ext cx="4038600" cy="4865688"/>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p:cNvSpPr>
            <a:spLocks noGrp="1"/>
          </p:cNvSpPr>
          <p:nvPr>
            <p:ph sz="half" idx="2"/>
          </p:nvPr>
        </p:nvSpPr>
        <p:spPr>
          <a:xfrm>
            <a:off x="4648200" y="1260480"/>
            <a:ext cx="4283550" cy="4865684"/>
          </a:xfrm>
        </p:spPr>
        <p:txBody>
          <a:bodyPr/>
          <a:lstStyle/>
          <a:p>
            <a:r>
              <a:rPr lang="en-US" dirty="0"/>
              <a:t>S</a:t>
            </a:r>
            <a:r>
              <a:rPr lang="en-US" dirty="0" smtClean="0"/>
              <a:t>hared memory (</a:t>
            </a:r>
            <a:r>
              <a:rPr lang="en-US" dirty="0" err="1" smtClean="0"/>
              <a:t>pthreads</a:t>
            </a:r>
            <a:r>
              <a:rPr lang="en-US" dirty="0" smtClean="0"/>
              <a:t>) backend</a:t>
            </a:r>
          </a:p>
          <a:p>
            <a:pPr lvl="1"/>
            <a:r>
              <a:rPr lang="en-US" dirty="0" smtClean="0"/>
              <a:t>Just load / store – fast!</a:t>
            </a:r>
          </a:p>
          <a:p>
            <a:pPr lvl="1"/>
            <a:r>
              <a:rPr lang="en-US" dirty="0" smtClean="0"/>
              <a:t>Local pointers in apps</a:t>
            </a:r>
          </a:p>
          <a:p>
            <a:pPr lvl="1"/>
            <a:r>
              <a:rPr lang="en-US" dirty="0" smtClean="0"/>
              <a:t>Thread pinning in runtime</a:t>
            </a:r>
          </a:p>
          <a:p>
            <a:r>
              <a:rPr lang="en-US" dirty="0" smtClean="0"/>
              <a:t>Also built process + shared memory backend</a:t>
            </a:r>
          </a:p>
          <a:p>
            <a:pPr lvl="1"/>
            <a:r>
              <a:rPr lang="en-US" dirty="0" smtClean="0"/>
              <a:t>Consistently better!</a:t>
            </a:r>
            <a:endParaRPr lang="en-US" dirty="0"/>
          </a:p>
        </p:txBody>
      </p:sp>
    </p:spTree>
    <p:extLst>
      <p:ext uri="{BB962C8B-B14F-4D97-AF65-F5344CB8AC3E}">
        <p14:creationId xmlns:p14="http://schemas.microsoft.com/office/powerpoint/2010/main" val="269676747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Bringing Users Along: UPC Experience</a:t>
            </a:r>
            <a:endParaRPr lang="en-US" dirty="0"/>
          </a:p>
        </p:txBody>
      </p:sp>
      <p:sp>
        <p:nvSpPr>
          <p:cNvPr id="3" name="Content Placeholder 2"/>
          <p:cNvSpPr>
            <a:spLocks noGrp="1"/>
          </p:cNvSpPr>
          <p:nvPr>
            <p:ph idx="1"/>
          </p:nvPr>
        </p:nvSpPr>
        <p:spPr>
          <a:xfrm>
            <a:off x="457200" y="3920828"/>
            <a:ext cx="8686800" cy="2530771"/>
          </a:xfrm>
        </p:spPr>
        <p:txBody>
          <a:bodyPr>
            <a:normAutofit/>
          </a:bodyPr>
          <a:lstStyle/>
          <a:p>
            <a:r>
              <a:rPr lang="en-US" sz="2400" dirty="0" smtClean="0"/>
              <a:t>Necessary ecosystem for user adoption: </a:t>
            </a:r>
            <a:endParaRPr lang="en-US" sz="2400" dirty="0" smtClean="0"/>
          </a:p>
          <a:p>
            <a:pPr lvl="1">
              <a:spcBef>
                <a:spcPts val="0"/>
              </a:spcBef>
            </a:pPr>
            <a:r>
              <a:rPr lang="en-US" dirty="0" smtClean="0"/>
              <a:t>Users with a need</a:t>
            </a:r>
          </a:p>
          <a:p>
            <a:pPr lvl="1">
              <a:spcBef>
                <a:spcPts val="0"/>
              </a:spcBef>
            </a:pPr>
            <a:r>
              <a:rPr lang="en-US" dirty="0" smtClean="0"/>
              <a:t>The right machine (RDMA)</a:t>
            </a:r>
            <a:endParaRPr lang="en-US" dirty="0" smtClean="0"/>
          </a:p>
          <a:p>
            <a:pPr lvl="1">
              <a:spcBef>
                <a:spcPts val="0"/>
              </a:spcBef>
            </a:pPr>
            <a:r>
              <a:rPr lang="en-US" dirty="0" smtClean="0"/>
              <a:t>Research and production implementations</a:t>
            </a:r>
          </a:p>
          <a:p>
            <a:pPr lvl="1">
              <a:spcBef>
                <a:spcPts val="0"/>
              </a:spcBef>
            </a:pPr>
            <a:r>
              <a:rPr lang="en-US" dirty="0" smtClean="0"/>
              <a:t>Sustained funding and visionary center directors</a:t>
            </a:r>
          </a:p>
          <a:p>
            <a:pPr>
              <a:spcBef>
                <a:spcPts val="0"/>
              </a:spcBef>
            </a:pPr>
            <a:r>
              <a:rPr lang="en-US" sz="2400" dirty="0" smtClean="0"/>
              <a:t>Influencing others (MPI 1-sided, Chapel, X10…)</a:t>
            </a:r>
          </a:p>
        </p:txBody>
      </p:sp>
      <p:sp>
        <p:nvSpPr>
          <p:cNvPr id="4" name="Slide Number Placeholder 3"/>
          <p:cNvSpPr>
            <a:spLocks noGrp="1"/>
          </p:cNvSpPr>
          <p:nvPr>
            <p:ph type="sldNum" sz="quarter" idx="4294967295"/>
          </p:nvPr>
        </p:nvSpPr>
        <p:spPr>
          <a:xfrm>
            <a:off x="3505200" y="6477000"/>
            <a:ext cx="2133600" cy="304800"/>
          </a:xfrm>
          <a:prstGeom prst="rect">
            <a:avLst/>
          </a:prstGeom>
        </p:spPr>
        <p:txBody>
          <a:bodyPr/>
          <a:lstStyle/>
          <a:p>
            <a:pPr>
              <a:defRPr/>
            </a:pPr>
            <a:fld id="{87A5EC17-5166-B041-A83C-F216E1F49AF0}" type="slidenum">
              <a:rPr lang="en-US" smtClean="0"/>
              <a:pPr>
                <a:defRPr/>
              </a:pPr>
              <a:t>23</a:t>
            </a:fld>
            <a:endParaRPr lang="en-US" dirty="0" smtClean="0"/>
          </a:p>
          <a:p>
            <a:pPr>
              <a:defRPr/>
            </a:pPr>
            <a:endParaRPr lang="en-US" dirty="0"/>
          </a:p>
        </p:txBody>
      </p:sp>
      <p:cxnSp>
        <p:nvCxnSpPr>
          <p:cNvPr id="6" name="Straight Arrow Connector 5"/>
          <p:cNvCxnSpPr/>
          <p:nvPr/>
        </p:nvCxnSpPr>
        <p:spPr>
          <a:xfrm>
            <a:off x="419100" y="2895600"/>
            <a:ext cx="8305800" cy="25400"/>
          </a:xfrm>
          <a:prstGeom prst="straightConnector1">
            <a:avLst/>
          </a:prstGeom>
          <a:ln w="76200">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15900" y="1054100"/>
            <a:ext cx="1498600" cy="830997"/>
          </a:xfrm>
          <a:prstGeom prst="rect">
            <a:avLst/>
          </a:prstGeom>
          <a:noFill/>
        </p:spPr>
        <p:txBody>
          <a:bodyPr wrap="square" rtlCol="0">
            <a:spAutoFit/>
          </a:bodyPr>
          <a:lstStyle/>
          <a:p>
            <a:r>
              <a:rPr lang="en-US" sz="1600" dirty="0" smtClean="0">
                <a:solidFill>
                  <a:schemeClr val="accent1">
                    <a:lumMod val="20000"/>
                    <a:lumOff val="80000"/>
                  </a:schemeClr>
                </a:solidFill>
              </a:rPr>
              <a:t>1991</a:t>
            </a:r>
          </a:p>
          <a:p>
            <a:r>
              <a:rPr lang="en-US" sz="1600" dirty="0" smtClean="0">
                <a:solidFill>
                  <a:schemeClr val="accent1">
                    <a:lumMod val="20000"/>
                    <a:lumOff val="80000"/>
                  </a:schemeClr>
                </a:solidFill>
              </a:rPr>
              <a:t>Active </a:t>
            </a:r>
            <a:r>
              <a:rPr lang="en-US" sz="1600" dirty="0" err="1" smtClean="0">
                <a:solidFill>
                  <a:schemeClr val="accent1">
                    <a:lumMod val="20000"/>
                    <a:lumOff val="80000"/>
                  </a:schemeClr>
                </a:solidFill>
              </a:rPr>
              <a:t>Msgs</a:t>
            </a:r>
            <a:r>
              <a:rPr lang="en-US" sz="1600" dirty="0" smtClean="0">
                <a:solidFill>
                  <a:schemeClr val="accent1">
                    <a:lumMod val="20000"/>
                    <a:lumOff val="80000"/>
                  </a:schemeClr>
                </a:solidFill>
              </a:rPr>
              <a:t> are fast</a:t>
            </a:r>
            <a:endParaRPr lang="en-US" sz="1600" dirty="0">
              <a:solidFill>
                <a:schemeClr val="accent1">
                  <a:lumMod val="20000"/>
                  <a:lumOff val="80000"/>
                </a:schemeClr>
              </a:solidFill>
            </a:endParaRPr>
          </a:p>
        </p:txBody>
      </p:sp>
      <p:sp>
        <p:nvSpPr>
          <p:cNvPr id="9" name="TextBox 8"/>
          <p:cNvSpPr txBox="1"/>
          <p:nvPr/>
        </p:nvSpPr>
        <p:spPr>
          <a:xfrm>
            <a:off x="762000" y="2886501"/>
            <a:ext cx="2032000" cy="584776"/>
          </a:xfrm>
          <a:prstGeom prst="rect">
            <a:avLst/>
          </a:prstGeom>
          <a:noFill/>
        </p:spPr>
        <p:txBody>
          <a:bodyPr wrap="square" rtlCol="0">
            <a:spAutoFit/>
          </a:bodyPr>
          <a:lstStyle/>
          <a:p>
            <a:r>
              <a:rPr lang="en-US" sz="1600" dirty="0" smtClean="0">
                <a:solidFill>
                  <a:schemeClr val="accent1">
                    <a:lumMod val="20000"/>
                    <a:lumOff val="80000"/>
                  </a:schemeClr>
                </a:solidFill>
              </a:rPr>
              <a:t>1992 First Split-C (compiler class)</a:t>
            </a:r>
            <a:endParaRPr lang="en-US" sz="1600" dirty="0">
              <a:solidFill>
                <a:schemeClr val="accent1">
                  <a:lumMod val="20000"/>
                  <a:lumOff val="80000"/>
                </a:schemeClr>
              </a:solidFill>
            </a:endParaRPr>
          </a:p>
        </p:txBody>
      </p:sp>
      <p:sp>
        <p:nvSpPr>
          <p:cNvPr id="10" name="TextBox 9"/>
          <p:cNvSpPr txBox="1"/>
          <p:nvPr/>
        </p:nvSpPr>
        <p:spPr>
          <a:xfrm>
            <a:off x="863600" y="1836291"/>
            <a:ext cx="1549400" cy="1077218"/>
          </a:xfrm>
          <a:prstGeom prst="rect">
            <a:avLst/>
          </a:prstGeom>
          <a:noFill/>
        </p:spPr>
        <p:txBody>
          <a:bodyPr wrap="square" rtlCol="0">
            <a:spAutoFit/>
          </a:bodyPr>
          <a:lstStyle/>
          <a:p>
            <a:r>
              <a:rPr lang="en-US" sz="1600" dirty="0" smtClean="0">
                <a:solidFill>
                  <a:schemeClr val="accent1">
                    <a:lumMod val="20000"/>
                    <a:lumOff val="80000"/>
                  </a:schemeClr>
                </a:solidFill>
              </a:rPr>
              <a:t>1992</a:t>
            </a:r>
          </a:p>
          <a:p>
            <a:r>
              <a:rPr lang="en-US" sz="1600" dirty="0" smtClean="0">
                <a:solidFill>
                  <a:schemeClr val="accent1">
                    <a:lumMod val="20000"/>
                    <a:lumOff val="80000"/>
                  </a:schemeClr>
                </a:solidFill>
              </a:rPr>
              <a:t>First AC (accelerators + split memory)</a:t>
            </a:r>
            <a:endParaRPr lang="en-US" sz="1600" dirty="0">
              <a:solidFill>
                <a:schemeClr val="accent1">
                  <a:lumMod val="20000"/>
                  <a:lumOff val="80000"/>
                </a:schemeClr>
              </a:solidFill>
            </a:endParaRPr>
          </a:p>
        </p:txBody>
      </p:sp>
      <p:sp>
        <p:nvSpPr>
          <p:cNvPr id="11" name="TextBox 10"/>
          <p:cNvSpPr txBox="1"/>
          <p:nvPr/>
        </p:nvSpPr>
        <p:spPr>
          <a:xfrm>
            <a:off x="1752600" y="1257300"/>
            <a:ext cx="1828800" cy="830997"/>
          </a:xfrm>
          <a:prstGeom prst="rect">
            <a:avLst/>
          </a:prstGeom>
          <a:noFill/>
        </p:spPr>
        <p:txBody>
          <a:bodyPr wrap="square" rtlCol="0">
            <a:spAutoFit/>
          </a:bodyPr>
          <a:lstStyle/>
          <a:p>
            <a:r>
              <a:rPr lang="en-US" sz="1600" dirty="0" smtClean="0">
                <a:solidFill>
                  <a:schemeClr val="accent1">
                    <a:lumMod val="20000"/>
                    <a:lumOff val="80000"/>
                  </a:schemeClr>
                </a:solidFill>
              </a:rPr>
              <a:t>1993</a:t>
            </a:r>
          </a:p>
          <a:p>
            <a:r>
              <a:rPr lang="en-US" sz="1600" dirty="0" smtClean="0">
                <a:solidFill>
                  <a:schemeClr val="accent1">
                    <a:lumMod val="20000"/>
                    <a:lumOff val="80000"/>
                  </a:schemeClr>
                </a:solidFill>
              </a:rPr>
              <a:t>Split-C funding (DOE)</a:t>
            </a:r>
            <a:endParaRPr lang="en-US" sz="1600" dirty="0">
              <a:solidFill>
                <a:schemeClr val="accent1">
                  <a:lumMod val="20000"/>
                  <a:lumOff val="80000"/>
                </a:schemeClr>
              </a:solidFill>
            </a:endParaRPr>
          </a:p>
        </p:txBody>
      </p:sp>
      <p:sp>
        <p:nvSpPr>
          <p:cNvPr id="12" name="TextBox 11"/>
          <p:cNvSpPr txBox="1"/>
          <p:nvPr/>
        </p:nvSpPr>
        <p:spPr>
          <a:xfrm>
            <a:off x="3519550" y="1993900"/>
            <a:ext cx="1828800" cy="584776"/>
          </a:xfrm>
          <a:prstGeom prst="rect">
            <a:avLst/>
          </a:prstGeom>
          <a:noFill/>
        </p:spPr>
        <p:txBody>
          <a:bodyPr wrap="square" rtlCol="0">
            <a:spAutoFit/>
          </a:bodyPr>
          <a:lstStyle/>
          <a:p>
            <a:r>
              <a:rPr lang="en-US" sz="1600" dirty="0" smtClean="0">
                <a:solidFill>
                  <a:schemeClr val="accent1">
                    <a:lumMod val="20000"/>
                    <a:lumOff val="80000"/>
                  </a:schemeClr>
                </a:solidFill>
              </a:rPr>
              <a:t>1997</a:t>
            </a:r>
          </a:p>
          <a:p>
            <a:r>
              <a:rPr lang="en-US" sz="1600" dirty="0" smtClean="0">
                <a:solidFill>
                  <a:schemeClr val="accent1">
                    <a:lumMod val="20000"/>
                    <a:lumOff val="80000"/>
                  </a:schemeClr>
                </a:solidFill>
              </a:rPr>
              <a:t>First UPC Meeting</a:t>
            </a:r>
            <a:endParaRPr lang="en-US" sz="1600" dirty="0">
              <a:solidFill>
                <a:schemeClr val="accent1">
                  <a:lumMod val="20000"/>
                  <a:lumOff val="80000"/>
                </a:schemeClr>
              </a:solidFill>
            </a:endParaRPr>
          </a:p>
        </p:txBody>
      </p:sp>
      <p:sp>
        <p:nvSpPr>
          <p:cNvPr id="13" name="TextBox 12"/>
          <p:cNvSpPr txBox="1"/>
          <p:nvPr/>
        </p:nvSpPr>
        <p:spPr>
          <a:xfrm>
            <a:off x="3409110" y="2971800"/>
            <a:ext cx="1683590" cy="584776"/>
          </a:xfrm>
          <a:prstGeom prst="rect">
            <a:avLst/>
          </a:prstGeom>
          <a:noFill/>
        </p:spPr>
        <p:txBody>
          <a:bodyPr wrap="square" rtlCol="0">
            <a:spAutoFit/>
          </a:bodyPr>
          <a:lstStyle/>
          <a:p>
            <a:r>
              <a:rPr lang="en-US" sz="1600" i="1" dirty="0" smtClean="0">
                <a:solidFill>
                  <a:schemeClr val="accent1">
                    <a:lumMod val="20000"/>
                    <a:lumOff val="80000"/>
                  </a:schemeClr>
                </a:solidFill>
              </a:rPr>
              <a:t>“best of” AC, Split-C, PCP</a:t>
            </a:r>
            <a:endParaRPr lang="en-US" sz="1600" i="1" dirty="0">
              <a:solidFill>
                <a:schemeClr val="accent1">
                  <a:lumMod val="20000"/>
                  <a:lumOff val="80000"/>
                </a:schemeClr>
              </a:solidFill>
            </a:endParaRPr>
          </a:p>
        </p:txBody>
      </p:sp>
      <p:sp>
        <p:nvSpPr>
          <p:cNvPr id="14" name="TextBox 13"/>
          <p:cNvSpPr txBox="1"/>
          <p:nvPr/>
        </p:nvSpPr>
        <p:spPr>
          <a:xfrm>
            <a:off x="5118100" y="2032000"/>
            <a:ext cx="1828800" cy="584776"/>
          </a:xfrm>
          <a:prstGeom prst="rect">
            <a:avLst/>
          </a:prstGeom>
          <a:noFill/>
        </p:spPr>
        <p:txBody>
          <a:bodyPr wrap="square" rtlCol="0">
            <a:spAutoFit/>
          </a:bodyPr>
          <a:lstStyle/>
          <a:p>
            <a:r>
              <a:rPr lang="en-US" sz="1600" dirty="0" smtClean="0">
                <a:solidFill>
                  <a:schemeClr val="accent1">
                    <a:lumMod val="20000"/>
                    <a:lumOff val="80000"/>
                  </a:schemeClr>
                </a:solidFill>
              </a:rPr>
              <a:t>2001</a:t>
            </a:r>
          </a:p>
          <a:p>
            <a:r>
              <a:rPr lang="en-US" sz="1600" dirty="0" smtClean="0">
                <a:solidFill>
                  <a:schemeClr val="accent1">
                    <a:lumMod val="20000"/>
                    <a:lumOff val="80000"/>
                  </a:schemeClr>
                </a:solidFill>
              </a:rPr>
              <a:t>First UPC Funding</a:t>
            </a:r>
            <a:endParaRPr lang="en-US" sz="1600" dirty="0">
              <a:solidFill>
                <a:schemeClr val="accent1">
                  <a:lumMod val="20000"/>
                  <a:lumOff val="80000"/>
                </a:schemeClr>
              </a:solidFill>
            </a:endParaRPr>
          </a:p>
        </p:txBody>
      </p:sp>
      <p:sp>
        <p:nvSpPr>
          <p:cNvPr id="15" name="TextBox 14"/>
          <p:cNvSpPr txBox="1"/>
          <p:nvPr/>
        </p:nvSpPr>
        <p:spPr>
          <a:xfrm>
            <a:off x="6438900" y="2946400"/>
            <a:ext cx="1752600" cy="584776"/>
          </a:xfrm>
          <a:prstGeom prst="rect">
            <a:avLst/>
          </a:prstGeom>
          <a:noFill/>
        </p:spPr>
        <p:txBody>
          <a:bodyPr wrap="square" rtlCol="0">
            <a:spAutoFit/>
          </a:bodyPr>
          <a:lstStyle/>
          <a:p>
            <a:r>
              <a:rPr lang="en-US" sz="1600" dirty="0" smtClean="0">
                <a:solidFill>
                  <a:schemeClr val="accent1">
                    <a:lumMod val="20000"/>
                    <a:lumOff val="80000"/>
                  </a:schemeClr>
                </a:solidFill>
              </a:rPr>
              <a:t>2003 Berkeley Compiler release</a:t>
            </a:r>
            <a:endParaRPr lang="en-US" sz="1600" dirty="0">
              <a:solidFill>
                <a:schemeClr val="accent1">
                  <a:lumMod val="20000"/>
                  <a:lumOff val="80000"/>
                </a:schemeClr>
              </a:solidFill>
            </a:endParaRPr>
          </a:p>
        </p:txBody>
      </p:sp>
      <p:sp>
        <p:nvSpPr>
          <p:cNvPr id="16" name="TextBox 15"/>
          <p:cNvSpPr txBox="1"/>
          <p:nvPr/>
        </p:nvSpPr>
        <p:spPr>
          <a:xfrm>
            <a:off x="5727700" y="1231900"/>
            <a:ext cx="1828800" cy="584776"/>
          </a:xfrm>
          <a:prstGeom prst="rect">
            <a:avLst/>
          </a:prstGeom>
          <a:noFill/>
        </p:spPr>
        <p:txBody>
          <a:bodyPr wrap="square" rtlCol="0">
            <a:spAutoFit/>
          </a:bodyPr>
          <a:lstStyle/>
          <a:p>
            <a:r>
              <a:rPr lang="en-US" sz="1600" dirty="0" smtClean="0">
                <a:solidFill>
                  <a:schemeClr val="accent1">
                    <a:lumMod val="20000"/>
                    <a:lumOff val="80000"/>
                  </a:schemeClr>
                </a:solidFill>
              </a:rPr>
              <a:t>2001</a:t>
            </a:r>
          </a:p>
          <a:p>
            <a:r>
              <a:rPr lang="en-US" sz="1600" dirty="0" err="1" smtClean="0">
                <a:solidFill>
                  <a:schemeClr val="accent1">
                    <a:lumMod val="20000"/>
                    <a:lumOff val="80000"/>
                  </a:schemeClr>
                </a:solidFill>
              </a:rPr>
              <a:t>gcc-upc</a:t>
            </a:r>
            <a:r>
              <a:rPr lang="en-US" sz="1600" dirty="0" smtClean="0">
                <a:solidFill>
                  <a:schemeClr val="accent1">
                    <a:lumMod val="20000"/>
                    <a:lumOff val="80000"/>
                  </a:schemeClr>
                </a:solidFill>
              </a:rPr>
              <a:t> at Intrepid</a:t>
            </a:r>
            <a:endParaRPr lang="en-US" sz="1600" dirty="0">
              <a:solidFill>
                <a:schemeClr val="accent1">
                  <a:lumMod val="20000"/>
                  <a:lumOff val="80000"/>
                </a:schemeClr>
              </a:solidFill>
            </a:endParaRPr>
          </a:p>
        </p:txBody>
      </p:sp>
      <p:sp>
        <p:nvSpPr>
          <p:cNvPr id="17" name="TextBox 16"/>
          <p:cNvSpPr txBox="1"/>
          <p:nvPr/>
        </p:nvSpPr>
        <p:spPr>
          <a:xfrm>
            <a:off x="6781800" y="1981200"/>
            <a:ext cx="1828800" cy="830997"/>
          </a:xfrm>
          <a:prstGeom prst="rect">
            <a:avLst/>
          </a:prstGeom>
          <a:noFill/>
        </p:spPr>
        <p:txBody>
          <a:bodyPr wrap="square" rtlCol="0">
            <a:spAutoFit/>
          </a:bodyPr>
          <a:lstStyle/>
          <a:p>
            <a:r>
              <a:rPr lang="en-US" sz="1600" dirty="0" smtClean="0">
                <a:solidFill>
                  <a:schemeClr val="accent1">
                    <a:lumMod val="20000"/>
                    <a:lumOff val="80000"/>
                  </a:schemeClr>
                </a:solidFill>
              </a:rPr>
              <a:t>2006</a:t>
            </a:r>
          </a:p>
          <a:p>
            <a:r>
              <a:rPr lang="en-US" sz="1600" dirty="0" smtClean="0">
                <a:solidFill>
                  <a:schemeClr val="accent1">
                    <a:lumMod val="20000"/>
                    <a:lumOff val="80000"/>
                  </a:schemeClr>
                </a:solidFill>
              </a:rPr>
              <a:t>UPC in NERSC procurement</a:t>
            </a:r>
            <a:endParaRPr lang="en-US" sz="1600" dirty="0">
              <a:solidFill>
                <a:schemeClr val="accent1">
                  <a:lumMod val="20000"/>
                  <a:lumOff val="80000"/>
                </a:schemeClr>
              </a:solidFill>
            </a:endParaRPr>
          </a:p>
        </p:txBody>
      </p:sp>
      <p:sp>
        <p:nvSpPr>
          <p:cNvPr id="18" name="TextBox 17"/>
          <p:cNvSpPr txBox="1"/>
          <p:nvPr/>
        </p:nvSpPr>
        <p:spPr>
          <a:xfrm>
            <a:off x="5092700" y="2997200"/>
            <a:ext cx="1435100" cy="584776"/>
          </a:xfrm>
          <a:prstGeom prst="rect">
            <a:avLst/>
          </a:prstGeom>
          <a:noFill/>
        </p:spPr>
        <p:txBody>
          <a:bodyPr wrap="square" rtlCol="0">
            <a:spAutoFit/>
          </a:bodyPr>
          <a:lstStyle/>
          <a:p>
            <a:r>
              <a:rPr lang="en-US" sz="1600" dirty="0" smtClean="0">
                <a:solidFill>
                  <a:schemeClr val="accent1">
                    <a:lumMod val="20000"/>
                    <a:lumOff val="80000"/>
                  </a:schemeClr>
                </a:solidFill>
              </a:rPr>
              <a:t>2002 </a:t>
            </a:r>
            <a:r>
              <a:rPr lang="en-US" sz="1600" dirty="0" err="1" smtClean="0">
                <a:solidFill>
                  <a:schemeClr val="accent1">
                    <a:lumMod val="20000"/>
                    <a:lumOff val="80000"/>
                  </a:schemeClr>
                </a:solidFill>
              </a:rPr>
              <a:t>GASNet</a:t>
            </a:r>
            <a:r>
              <a:rPr lang="en-US" sz="1600" dirty="0" smtClean="0">
                <a:solidFill>
                  <a:schemeClr val="accent1">
                    <a:lumMod val="20000"/>
                    <a:lumOff val="80000"/>
                  </a:schemeClr>
                </a:solidFill>
              </a:rPr>
              <a:t> Spec</a:t>
            </a:r>
            <a:endParaRPr lang="en-US" sz="1600" dirty="0">
              <a:solidFill>
                <a:schemeClr val="accent1">
                  <a:lumMod val="20000"/>
                  <a:lumOff val="80000"/>
                </a:schemeClr>
              </a:solidFill>
            </a:endParaRPr>
          </a:p>
        </p:txBody>
      </p:sp>
      <p:sp>
        <p:nvSpPr>
          <p:cNvPr id="19" name="TextBox 18"/>
          <p:cNvSpPr txBox="1"/>
          <p:nvPr/>
        </p:nvSpPr>
        <p:spPr>
          <a:xfrm>
            <a:off x="7480300" y="1219200"/>
            <a:ext cx="1828800" cy="584776"/>
          </a:xfrm>
          <a:prstGeom prst="rect">
            <a:avLst/>
          </a:prstGeom>
          <a:noFill/>
        </p:spPr>
        <p:txBody>
          <a:bodyPr wrap="square" rtlCol="0">
            <a:spAutoFit/>
          </a:bodyPr>
          <a:lstStyle/>
          <a:p>
            <a:r>
              <a:rPr lang="en-US" sz="1600" dirty="0" smtClean="0">
                <a:solidFill>
                  <a:schemeClr val="accent1">
                    <a:lumMod val="20000"/>
                    <a:lumOff val="80000"/>
                  </a:schemeClr>
                </a:solidFill>
              </a:rPr>
              <a:t>2010</a:t>
            </a:r>
          </a:p>
          <a:p>
            <a:r>
              <a:rPr lang="en-US" sz="1600" dirty="0" smtClean="0">
                <a:solidFill>
                  <a:schemeClr val="accent1">
                    <a:lumMod val="20000"/>
                    <a:lumOff val="80000"/>
                  </a:schemeClr>
                </a:solidFill>
              </a:rPr>
              <a:t>Hybrid MPI/UPC</a:t>
            </a:r>
            <a:endParaRPr lang="en-US" sz="1600" dirty="0">
              <a:solidFill>
                <a:schemeClr val="accent1">
                  <a:lumMod val="20000"/>
                  <a:lumOff val="80000"/>
                </a:schemeClr>
              </a:solidFill>
            </a:endParaRPr>
          </a:p>
        </p:txBody>
      </p:sp>
      <p:sp>
        <p:nvSpPr>
          <p:cNvPr id="20" name="TextBox 19"/>
          <p:cNvSpPr txBox="1"/>
          <p:nvPr/>
        </p:nvSpPr>
        <p:spPr>
          <a:xfrm>
            <a:off x="5867400" y="1003300"/>
            <a:ext cx="3225800" cy="338554"/>
          </a:xfrm>
          <a:prstGeom prst="rect">
            <a:avLst/>
          </a:prstGeom>
          <a:noFill/>
        </p:spPr>
        <p:txBody>
          <a:bodyPr wrap="square" rtlCol="0">
            <a:spAutoFit/>
          </a:bodyPr>
          <a:lstStyle/>
          <a:p>
            <a:r>
              <a:rPr lang="en-US" sz="1600" dirty="0" smtClean="0">
                <a:solidFill>
                  <a:schemeClr val="accent1">
                    <a:lumMod val="20000"/>
                    <a:lumOff val="80000"/>
                  </a:schemeClr>
                </a:solidFill>
              </a:rPr>
              <a:t>Other </a:t>
            </a:r>
            <a:r>
              <a:rPr lang="en-US" sz="1600" dirty="0" err="1" smtClean="0">
                <a:solidFill>
                  <a:schemeClr val="accent1">
                    <a:lumMod val="20000"/>
                    <a:lumOff val="80000"/>
                  </a:schemeClr>
                </a:solidFill>
              </a:rPr>
              <a:t>GASNet</a:t>
            </a:r>
            <a:r>
              <a:rPr lang="en-US" sz="1600" dirty="0" smtClean="0">
                <a:solidFill>
                  <a:schemeClr val="accent1">
                    <a:lumMod val="20000"/>
                    <a:lumOff val="80000"/>
                  </a:schemeClr>
                </a:solidFill>
              </a:rPr>
              <a:t>-based languages</a:t>
            </a:r>
            <a:endParaRPr lang="en-US" sz="1600" dirty="0">
              <a:solidFill>
                <a:schemeClr val="accent1">
                  <a:lumMod val="20000"/>
                  <a:lumOff val="80000"/>
                </a:schemeClr>
              </a:solidFill>
            </a:endParaRPr>
          </a:p>
        </p:txBody>
      </p:sp>
      <p:sp>
        <p:nvSpPr>
          <p:cNvPr id="22" name="TextBox 21"/>
          <p:cNvSpPr txBox="1"/>
          <p:nvPr/>
        </p:nvSpPr>
        <p:spPr>
          <a:xfrm>
            <a:off x="1200709" y="4284025"/>
            <a:ext cx="2512801" cy="461665"/>
          </a:xfrm>
          <a:prstGeom prst="rect">
            <a:avLst/>
          </a:prstGeom>
          <a:noFill/>
        </p:spPr>
        <p:txBody>
          <a:bodyPr wrap="square" rtlCol="0">
            <a:spAutoFit/>
          </a:bodyPr>
          <a:lstStyle/>
          <a:p>
            <a:r>
              <a:rPr lang="en-US" sz="2400" dirty="0" smtClean="0">
                <a:solidFill>
                  <a:srgbClr val="FFFF00"/>
                </a:solidFill>
              </a:rPr>
              <a:t>Users with a need</a:t>
            </a:r>
            <a:endParaRPr lang="en-US" sz="2400" dirty="0">
              <a:solidFill>
                <a:srgbClr val="FFFF00"/>
              </a:solidFill>
            </a:endParaRPr>
          </a:p>
        </p:txBody>
      </p:sp>
      <p:sp>
        <p:nvSpPr>
          <p:cNvPr id="23" name="TextBox 22"/>
          <p:cNvSpPr txBox="1"/>
          <p:nvPr/>
        </p:nvSpPr>
        <p:spPr>
          <a:xfrm>
            <a:off x="6527800" y="3920828"/>
            <a:ext cx="2262299" cy="954107"/>
          </a:xfrm>
          <a:prstGeom prst="rect">
            <a:avLst/>
          </a:prstGeom>
          <a:solidFill>
            <a:srgbClr val="FFFF00"/>
          </a:solidFill>
        </p:spPr>
        <p:txBody>
          <a:bodyPr wrap="square" rtlCol="0">
            <a:spAutoFit/>
          </a:bodyPr>
          <a:lstStyle/>
          <a:p>
            <a:r>
              <a:rPr lang="en-US" sz="2800" dirty="0" smtClean="0">
                <a:solidFill>
                  <a:schemeClr val="bg1"/>
                </a:solidFill>
              </a:rPr>
              <a:t>Understand your users!</a:t>
            </a:r>
            <a:endParaRPr lang="en-US" sz="2800" dirty="0">
              <a:solidFill>
                <a:schemeClr val="bg1"/>
              </a:solidFill>
            </a:endParaRPr>
          </a:p>
        </p:txBody>
      </p:sp>
    </p:spTree>
    <p:extLst>
      <p:ext uri="{BB962C8B-B14F-4D97-AF65-F5344CB8AC3E}">
        <p14:creationId xmlns:p14="http://schemas.microsoft.com/office/powerpoint/2010/main" val="27854699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p:txBody>
          <a:bodyPr/>
          <a:lstStyle/>
          <a:p>
            <a:r>
              <a:rPr lang="en-US" dirty="0" smtClean="0"/>
              <a:t>Lessons Learned #1</a:t>
            </a:r>
            <a:endParaRPr lang="en-US" dirty="0"/>
          </a:p>
        </p:txBody>
      </p:sp>
      <p:sp>
        <p:nvSpPr>
          <p:cNvPr id="451587" name="Rectangle 3"/>
          <p:cNvSpPr>
            <a:spLocks noGrp="1" noChangeArrowheads="1"/>
          </p:cNvSpPr>
          <p:nvPr>
            <p:ph type="body" idx="1"/>
          </p:nvPr>
        </p:nvSpPr>
        <p:spPr>
          <a:xfrm>
            <a:off x="538390" y="2360780"/>
            <a:ext cx="7882580" cy="3405019"/>
          </a:xfrm>
        </p:spPr>
        <p:txBody>
          <a:bodyPr>
            <a:normAutofit/>
          </a:bodyPr>
          <a:lstStyle/>
          <a:p>
            <a:pPr marL="0" indent="0" algn="ctr">
              <a:buNone/>
            </a:pPr>
            <a:r>
              <a:rPr lang="en-US" sz="3200" dirty="0" smtClean="0"/>
              <a:t>We are at the mercy of hardware designers and their constraints</a:t>
            </a:r>
          </a:p>
          <a:p>
            <a:pPr marL="0" indent="0" algn="ctr">
              <a:buNone/>
            </a:pPr>
            <a:endParaRPr lang="en-US" dirty="0"/>
          </a:p>
          <a:p>
            <a:pPr marL="0" indent="0" algn="ctr">
              <a:buNone/>
            </a:pPr>
            <a:r>
              <a:rPr lang="en-US" b="0" i="1" dirty="0" smtClean="0"/>
              <a:t>Full employment for programming systems researchers and algorithms designers</a:t>
            </a:r>
          </a:p>
          <a:p>
            <a:pPr marL="0" indent="0" algn="ctr">
              <a:buNone/>
            </a:pPr>
            <a:endParaRPr lang="en-US" sz="2400" b="0" i="1" dirty="0"/>
          </a:p>
        </p:txBody>
      </p:sp>
    </p:spTree>
    <p:extLst>
      <p:ext uri="{BB962C8B-B14F-4D97-AF65-F5344CB8AC3E}">
        <p14:creationId xmlns:p14="http://schemas.microsoft.com/office/powerpoint/2010/main" val="20307207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51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15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87"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Lesson #2: Understand Applications</a:t>
            </a:r>
            <a:endParaRPr lang="en-US" dirty="0"/>
          </a:p>
        </p:txBody>
      </p:sp>
      <p:sp>
        <p:nvSpPr>
          <p:cNvPr id="7" name="Content Placeholder 6"/>
          <p:cNvSpPr>
            <a:spLocks noGrp="1"/>
          </p:cNvSpPr>
          <p:nvPr>
            <p:ph idx="1"/>
          </p:nvPr>
        </p:nvSpPr>
        <p:spPr>
          <a:xfrm>
            <a:off x="304800" y="1016000"/>
            <a:ext cx="4114800" cy="5130800"/>
          </a:xfrm>
        </p:spPr>
        <p:txBody>
          <a:bodyPr>
            <a:normAutofit/>
          </a:bodyPr>
          <a:lstStyle/>
          <a:p>
            <a:pPr marL="0" indent="0" algn="ctr">
              <a:buNone/>
            </a:pPr>
            <a:r>
              <a:rPr lang="en-US" sz="2400" i="1" dirty="0" smtClean="0"/>
              <a:t>More Regular</a:t>
            </a:r>
          </a:p>
          <a:p>
            <a:pPr marL="0" indent="0">
              <a:buNone/>
            </a:pPr>
            <a:endParaRPr lang="en-US" sz="2000" u="sng" dirty="0"/>
          </a:p>
          <a:p>
            <a:pPr marL="0" indent="0">
              <a:buNone/>
            </a:pPr>
            <a:endParaRPr lang="en-US" sz="2000" u="sng" dirty="0" smtClean="0"/>
          </a:p>
          <a:p>
            <a:pPr marL="0" indent="0">
              <a:buNone/>
            </a:pPr>
            <a:endParaRPr lang="en-US" sz="2000" u="sng" dirty="0"/>
          </a:p>
          <a:p>
            <a:pPr marL="0" indent="0">
              <a:buNone/>
            </a:pPr>
            <a:endParaRPr lang="en-US" sz="2000" u="sng" dirty="0" smtClean="0"/>
          </a:p>
          <a:p>
            <a:pPr marL="0" indent="0">
              <a:buNone/>
            </a:pPr>
            <a:endParaRPr lang="en-US" sz="2000" u="sng" dirty="0"/>
          </a:p>
          <a:p>
            <a:pPr marL="0" indent="0">
              <a:buNone/>
            </a:pPr>
            <a:endParaRPr lang="en-US" sz="2000" u="sng" dirty="0" smtClean="0"/>
          </a:p>
          <a:p>
            <a:pPr marL="0" indent="0">
              <a:buNone/>
            </a:pPr>
            <a:endParaRPr lang="en-US" sz="2000" u="sng" dirty="0"/>
          </a:p>
          <a:p>
            <a:pPr marL="0" indent="0">
              <a:buNone/>
            </a:pPr>
            <a:endParaRPr lang="en-US" sz="2000" u="sng" dirty="0" smtClean="0"/>
          </a:p>
          <a:p>
            <a:pPr marL="0" indent="0">
              <a:buNone/>
            </a:pPr>
            <a:r>
              <a:rPr lang="en-US" sz="2000" u="sng" dirty="0" smtClean="0"/>
              <a:t>Message Passing Programming </a:t>
            </a:r>
            <a:endParaRPr lang="en-US" sz="2000" u="sng" dirty="0"/>
          </a:p>
          <a:p>
            <a:pPr marL="0" indent="0">
              <a:buNone/>
            </a:pPr>
            <a:r>
              <a:rPr lang="en-US" sz="2000" b="0" dirty="0" smtClean="0"/>
              <a:t>Divide up domain in pieces</a:t>
            </a:r>
          </a:p>
          <a:p>
            <a:pPr marL="0" indent="0">
              <a:buNone/>
            </a:pPr>
            <a:r>
              <a:rPr lang="en-US" sz="2000" b="0" dirty="0" smtClean="0"/>
              <a:t>Compute one piece </a:t>
            </a:r>
          </a:p>
          <a:p>
            <a:pPr marL="0" indent="0">
              <a:buNone/>
            </a:pPr>
            <a:r>
              <a:rPr lang="en-US" sz="2000" b="0" dirty="0" smtClean="0"/>
              <a:t>Send/Receive data from </a:t>
            </a:r>
            <a:r>
              <a:rPr lang="en-US" sz="2000" b="0" dirty="0" smtClean="0"/>
              <a:t>others</a:t>
            </a:r>
            <a:endParaRPr lang="en-US" sz="2000" b="0" dirty="0" smtClean="0"/>
          </a:p>
        </p:txBody>
      </p:sp>
      <p:pic>
        <p:nvPicPr>
          <p:cNvPr id="6" name="Picture 5" descr="torso-eri-lindstrom.gi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9564" y="1498600"/>
            <a:ext cx="1708428" cy="2108200"/>
          </a:xfrm>
          <a:prstGeom prst="rect">
            <a:avLst/>
          </a:prstGeom>
        </p:spPr>
      </p:pic>
      <p:pic>
        <p:nvPicPr>
          <p:cNvPr id="4" name="Picture 3" descr="TruckMesh.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95500" y="2870200"/>
            <a:ext cx="1341169" cy="1083665"/>
          </a:xfrm>
          <a:prstGeom prst="rect">
            <a:avLst/>
          </a:prstGeom>
        </p:spPr>
      </p:pic>
      <p:sp>
        <p:nvSpPr>
          <p:cNvPr id="10" name="Content Placeholder 6"/>
          <p:cNvSpPr txBox="1">
            <a:spLocks/>
          </p:cNvSpPr>
          <p:nvPr/>
        </p:nvSpPr>
        <p:spPr bwMode="auto">
          <a:xfrm>
            <a:off x="4318000" y="1028700"/>
            <a:ext cx="4826000" cy="5067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b="1">
                <a:solidFill>
                  <a:srgbClr val="003057"/>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b="1">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b="1">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b="1">
                <a:solidFill>
                  <a:schemeClr val="tx1"/>
                </a:solidFill>
                <a:latin typeface="+mn-lt"/>
                <a:ea typeface="ＭＳ Ｐゴシック" pitchFamily="-65" charset="-128"/>
              </a:defRPr>
            </a:lvl5pPr>
            <a:lvl6pPr marL="2514600" indent="-228600" algn="l" rtl="0" fontAlgn="base">
              <a:spcBef>
                <a:spcPct val="20000"/>
              </a:spcBef>
              <a:spcAft>
                <a:spcPct val="0"/>
              </a:spcAft>
              <a:buChar char="»"/>
              <a:defRPr sz="2000" b="1">
                <a:solidFill>
                  <a:srgbClr val="000099"/>
                </a:solidFill>
                <a:latin typeface="+mn-lt"/>
                <a:ea typeface="ＭＳ Ｐゴシック" pitchFamily="-65" charset="-128"/>
              </a:defRPr>
            </a:lvl6pPr>
            <a:lvl7pPr marL="2971800" indent="-228600" algn="l" rtl="0" fontAlgn="base">
              <a:spcBef>
                <a:spcPct val="20000"/>
              </a:spcBef>
              <a:spcAft>
                <a:spcPct val="0"/>
              </a:spcAft>
              <a:buChar char="»"/>
              <a:defRPr sz="2000" b="1">
                <a:solidFill>
                  <a:srgbClr val="000099"/>
                </a:solidFill>
                <a:latin typeface="+mn-lt"/>
                <a:ea typeface="ＭＳ Ｐゴシック" pitchFamily="-65" charset="-128"/>
              </a:defRPr>
            </a:lvl7pPr>
            <a:lvl8pPr marL="3429000" indent="-228600" algn="l" rtl="0" fontAlgn="base">
              <a:spcBef>
                <a:spcPct val="20000"/>
              </a:spcBef>
              <a:spcAft>
                <a:spcPct val="0"/>
              </a:spcAft>
              <a:buChar char="»"/>
              <a:defRPr sz="2000" b="1">
                <a:solidFill>
                  <a:srgbClr val="000099"/>
                </a:solidFill>
                <a:latin typeface="+mn-lt"/>
                <a:ea typeface="ＭＳ Ｐゴシック" pitchFamily="-65" charset="-128"/>
              </a:defRPr>
            </a:lvl8pPr>
            <a:lvl9pPr marL="3886200" indent="-228600" algn="l" rtl="0" fontAlgn="base">
              <a:spcBef>
                <a:spcPct val="20000"/>
              </a:spcBef>
              <a:spcAft>
                <a:spcPct val="0"/>
              </a:spcAft>
              <a:buChar char="»"/>
              <a:defRPr sz="2000" b="1">
                <a:solidFill>
                  <a:srgbClr val="000099"/>
                </a:solidFill>
                <a:latin typeface="+mn-lt"/>
                <a:ea typeface="ＭＳ Ｐゴシック" pitchFamily="-65" charset="-128"/>
              </a:defRPr>
            </a:lvl9pPr>
          </a:lstStyle>
          <a:p>
            <a:pPr marL="0" indent="0" algn="ctr">
              <a:buFontTx/>
              <a:buNone/>
            </a:pPr>
            <a:r>
              <a:rPr lang="en-US" sz="2400" i="1" dirty="0" smtClean="0"/>
              <a:t>More Irregular</a:t>
            </a:r>
          </a:p>
          <a:p>
            <a:pPr marL="0" indent="0">
              <a:buFontTx/>
              <a:buNone/>
            </a:pPr>
            <a:endParaRPr lang="en-US" sz="2000" u="sng" dirty="0"/>
          </a:p>
          <a:p>
            <a:pPr marL="0" indent="0">
              <a:buFontTx/>
              <a:buNone/>
            </a:pPr>
            <a:endParaRPr lang="en-US" sz="2000" u="sng" dirty="0" smtClean="0"/>
          </a:p>
          <a:p>
            <a:pPr marL="0" indent="0">
              <a:buFontTx/>
              <a:buNone/>
            </a:pPr>
            <a:endParaRPr lang="en-US" sz="2000" u="sng" dirty="0"/>
          </a:p>
          <a:p>
            <a:pPr marL="0" indent="0">
              <a:buFontTx/>
              <a:buNone/>
            </a:pPr>
            <a:endParaRPr lang="en-US" sz="2000" u="sng" dirty="0" smtClean="0"/>
          </a:p>
          <a:p>
            <a:pPr marL="0" indent="0">
              <a:buFontTx/>
              <a:buNone/>
            </a:pPr>
            <a:endParaRPr lang="en-US" sz="2000" u="sng" dirty="0" smtClean="0"/>
          </a:p>
          <a:p>
            <a:pPr marL="0" indent="0">
              <a:buFontTx/>
              <a:buNone/>
            </a:pPr>
            <a:endParaRPr lang="en-US" sz="2000" u="sng" dirty="0"/>
          </a:p>
          <a:p>
            <a:pPr marL="0" indent="0">
              <a:buFontTx/>
              <a:buNone/>
            </a:pPr>
            <a:endParaRPr lang="en-US" sz="2000" u="sng" dirty="0" smtClean="0"/>
          </a:p>
          <a:p>
            <a:pPr marL="0" indent="0">
              <a:buFontTx/>
              <a:buNone/>
            </a:pPr>
            <a:endParaRPr lang="en-US" sz="2000" u="sng" dirty="0" smtClean="0"/>
          </a:p>
          <a:p>
            <a:pPr marL="0" indent="0">
              <a:buFontTx/>
              <a:buNone/>
            </a:pPr>
            <a:r>
              <a:rPr lang="en-US" sz="2000" u="sng" dirty="0" smtClean="0"/>
              <a:t>Global </a:t>
            </a:r>
            <a:r>
              <a:rPr lang="en-US" sz="2000" u="sng" dirty="0" smtClean="0"/>
              <a:t>Address Space Programming</a:t>
            </a:r>
          </a:p>
          <a:p>
            <a:pPr marL="0" indent="0">
              <a:buFontTx/>
              <a:buNone/>
            </a:pPr>
            <a:r>
              <a:rPr lang="en-US" sz="2000" b="0" dirty="0" smtClean="0"/>
              <a:t>Each start computing</a:t>
            </a:r>
          </a:p>
          <a:p>
            <a:pPr marL="0" indent="0">
              <a:buFontTx/>
              <a:buNone/>
            </a:pPr>
            <a:r>
              <a:rPr lang="en-US" sz="2000" b="0" dirty="0" smtClean="0"/>
              <a:t>Grab whatever / whenever</a:t>
            </a:r>
          </a:p>
          <a:p>
            <a:pPr marL="0" indent="0">
              <a:buFontTx/>
              <a:buNone/>
            </a:pPr>
            <a:endParaRPr lang="en-US" sz="2000" b="0" dirty="0" smtClean="0"/>
          </a:p>
          <a:p>
            <a:pPr marL="0" indent="0">
              <a:buFontTx/>
              <a:buNone/>
            </a:pPr>
            <a:endParaRPr lang="en-US" sz="2000" b="0" dirty="0"/>
          </a:p>
          <a:p>
            <a:pPr marL="0" indent="0">
              <a:buFontTx/>
              <a:buNone/>
            </a:pPr>
            <a:endParaRPr lang="en-US" sz="2000" b="0" dirty="0" smtClean="0"/>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39333" y="1524000"/>
            <a:ext cx="1354744" cy="1358900"/>
          </a:xfrm>
          <a:prstGeom prst="ellipse">
            <a:avLst/>
          </a:prstGeom>
        </p:spPr>
      </p:pic>
      <p:pic>
        <p:nvPicPr>
          <p:cNvPr id="12" name="Picture 11" descr="semanticweb2-300x300.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78600" y="1524000"/>
            <a:ext cx="2095500" cy="2095500"/>
          </a:xfrm>
          <a:prstGeom prst="rect">
            <a:avLst/>
          </a:prstGeom>
        </p:spPr>
      </p:pic>
      <p:pic>
        <p:nvPicPr>
          <p:cNvPr id="13" name="Picture 12" descr="protein_map.gif"/>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46600" y="1879600"/>
            <a:ext cx="2070100" cy="2070100"/>
          </a:xfrm>
          <a:prstGeom prst="rect">
            <a:avLst/>
          </a:prstGeom>
        </p:spPr>
      </p:pic>
      <p:cxnSp>
        <p:nvCxnSpPr>
          <p:cNvPr id="8" name="Straight Connector 7"/>
          <p:cNvCxnSpPr/>
          <p:nvPr/>
        </p:nvCxnSpPr>
        <p:spPr>
          <a:xfrm flipH="1">
            <a:off x="4305300" y="1041400"/>
            <a:ext cx="12700" cy="5816600"/>
          </a:xfrm>
          <a:prstGeom prst="line">
            <a:avLst/>
          </a:prstGeom>
          <a:ln w="60325" cmpd="sng">
            <a:solidFill>
              <a:srgbClr val="5687B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992390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Genome Assembly: PGAS Killer App</a:t>
            </a:r>
            <a:endParaRPr lang="en-US" dirty="0"/>
          </a:p>
        </p:txBody>
      </p:sp>
      <p:sp>
        <p:nvSpPr>
          <p:cNvPr id="3" name="Content Placeholder 2"/>
          <p:cNvSpPr>
            <a:spLocks noGrp="1"/>
          </p:cNvSpPr>
          <p:nvPr>
            <p:ph idx="1"/>
          </p:nvPr>
        </p:nvSpPr>
        <p:spPr>
          <a:xfrm>
            <a:off x="457200" y="5108122"/>
            <a:ext cx="8229600" cy="1018041"/>
          </a:xfrm>
        </p:spPr>
        <p:txBody>
          <a:bodyPr>
            <a:normAutofit lnSpcReduction="10000"/>
          </a:bodyPr>
          <a:lstStyle/>
          <a:p>
            <a:r>
              <a:rPr lang="en-US" dirty="0" smtClean="0"/>
              <a:t>Many genomes are never assembled</a:t>
            </a:r>
          </a:p>
          <a:p>
            <a:r>
              <a:rPr lang="en-US" dirty="0" smtClean="0"/>
              <a:t>de </a:t>
            </a:r>
            <a:r>
              <a:rPr lang="en-US" dirty="0" err="1" smtClean="0"/>
              <a:t>Bruijn</a:t>
            </a:r>
            <a:r>
              <a:rPr lang="en-US" dirty="0" smtClean="0"/>
              <a:t> graph construction with large hash table</a:t>
            </a:r>
            <a:endParaRPr lang="en-US" dirty="0"/>
          </a:p>
        </p:txBody>
      </p:sp>
      <p:pic>
        <p:nvPicPr>
          <p:cNvPr id="5" name="Picture 6" descr="Screen Shot 2015-03-06 at 1.27.3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7475" y="1266202"/>
            <a:ext cx="4247930" cy="3082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p:cNvGrpSpPr/>
          <p:nvPr/>
        </p:nvGrpSpPr>
        <p:grpSpPr>
          <a:xfrm>
            <a:off x="5421864" y="733702"/>
            <a:ext cx="2912221" cy="1644299"/>
            <a:chOff x="238714" y="826991"/>
            <a:chExt cx="2827325" cy="1559856"/>
          </a:xfrm>
        </p:grpSpPr>
        <p:pic>
          <p:nvPicPr>
            <p:cNvPr id="7" name="Picture 6" descr="mobydic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714" y="1112739"/>
              <a:ext cx="926283" cy="1266691"/>
            </a:xfrm>
            <a:prstGeom prst="rect">
              <a:avLst/>
            </a:prstGeom>
          </p:spPr>
        </p:pic>
        <p:pic>
          <p:nvPicPr>
            <p:cNvPr id="8" name="Picture 7" descr="51t1kyruRg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1188" y="1112739"/>
              <a:ext cx="784851" cy="1274108"/>
            </a:xfrm>
            <a:prstGeom prst="rect">
              <a:avLst/>
            </a:prstGeom>
          </p:spPr>
        </p:pic>
        <p:pic>
          <p:nvPicPr>
            <p:cNvPr id="9" name="Picture 8" descr="51HHNZHE02L.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9194" y="826991"/>
              <a:ext cx="800548" cy="1266691"/>
            </a:xfrm>
            <a:prstGeom prst="rect">
              <a:avLst/>
            </a:prstGeom>
          </p:spPr>
        </p:pic>
      </p:grpSp>
      <p:sp>
        <p:nvSpPr>
          <p:cNvPr id="10" name="TextBox 9"/>
          <p:cNvSpPr txBox="1"/>
          <p:nvPr/>
        </p:nvSpPr>
        <p:spPr>
          <a:xfrm>
            <a:off x="5449805" y="3825234"/>
            <a:ext cx="789401" cy="246221"/>
          </a:xfrm>
          <a:prstGeom prst="rect">
            <a:avLst/>
          </a:prstGeom>
          <a:noFill/>
          <a:ln>
            <a:solidFill>
              <a:schemeClr val="tx1"/>
            </a:solidFill>
          </a:ln>
        </p:spPr>
        <p:txBody>
          <a:bodyPr wrap="square" rtlCol="0">
            <a:spAutoFit/>
          </a:bodyPr>
          <a:lstStyle/>
          <a:p>
            <a:r>
              <a:rPr lang="en-US" sz="1000" dirty="0">
                <a:latin typeface="Courier New"/>
                <a:cs typeface="Courier New"/>
              </a:rPr>
              <a:t>For </a:t>
            </a:r>
            <a:r>
              <a:rPr lang="en-US" sz="1000" dirty="0" smtClean="0">
                <a:latin typeface="Courier New"/>
                <a:cs typeface="Courier New"/>
              </a:rPr>
              <a:t>a</a:t>
            </a:r>
            <a:endParaRPr lang="en-US" sz="1000" dirty="0">
              <a:latin typeface="Courier New"/>
              <a:cs typeface="Courier New"/>
            </a:endParaRPr>
          </a:p>
        </p:txBody>
      </p:sp>
      <p:sp>
        <p:nvSpPr>
          <p:cNvPr id="11" name="TextBox 10"/>
          <p:cNvSpPr txBox="1"/>
          <p:nvPr/>
        </p:nvSpPr>
        <p:spPr>
          <a:xfrm>
            <a:off x="5768732" y="4119125"/>
            <a:ext cx="2075189" cy="246221"/>
          </a:xfrm>
          <a:prstGeom prst="rect">
            <a:avLst/>
          </a:prstGeom>
          <a:noFill/>
          <a:ln>
            <a:solidFill>
              <a:schemeClr val="tx1"/>
            </a:solidFill>
          </a:ln>
        </p:spPr>
        <p:txBody>
          <a:bodyPr wrap="square" rtlCol="0">
            <a:spAutoFit/>
          </a:bodyPr>
          <a:lstStyle/>
          <a:p>
            <a:r>
              <a:rPr lang="en-US" sz="1000" dirty="0" smtClean="0">
                <a:latin typeface="Courier New"/>
                <a:cs typeface="Courier New"/>
              </a:rPr>
              <a:t>all </a:t>
            </a:r>
            <a:r>
              <a:rPr lang="en-US" sz="1000" dirty="0">
                <a:latin typeface="Courier New"/>
                <a:cs typeface="Courier New"/>
              </a:rPr>
              <a:t>men tragically </a:t>
            </a:r>
            <a:r>
              <a:rPr lang="en-US" sz="1000" dirty="0" smtClean="0">
                <a:latin typeface="Courier New"/>
                <a:cs typeface="Courier New"/>
              </a:rPr>
              <a:t>g</a:t>
            </a:r>
            <a:endParaRPr lang="en-US" sz="1000" dirty="0">
              <a:latin typeface="Courier New"/>
              <a:cs typeface="Courier New"/>
            </a:endParaRPr>
          </a:p>
        </p:txBody>
      </p:sp>
      <p:sp>
        <p:nvSpPr>
          <p:cNvPr id="12" name="TextBox 11"/>
          <p:cNvSpPr txBox="1"/>
          <p:nvPr/>
        </p:nvSpPr>
        <p:spPr>
          <a:xfrm>
            <a:off x="6848410" y="4411713"/>
            <a:ext cx="1132286" cy="246221"/>
          </a:xfrm>
          <a:prstGeom prst="rect">
            <a:avLst/>
          </a:prstGeom>
          <a:noFill/>
          <a:ln>
            <a:solidFill>
              <a:schemeClr val="tx1"/>
            </a:solidFill>
          </a:ln>
        </p:spPr>
        <p:txBody>
          <a:bodyPr wrap="square" rtlCol="0">
            <a:spAutoFit/>
          </a:bodyPr>
          <a:lstStyle/>
          <a:p>
            <a:r>
              <a:rPr lang="en-US" sz="1000" dirty="0" smtClean="0">
                <a:latin typeface="Courier New"/>
                <a:cs typeface="Courier New"/>
              </a:rPr>
              <a:t>ally great</a:t>
            </a:r>
            <a:endParaRPr lang="en-US" sz="1000" dirty="0">
              <a:latin typeface="Courier New"/>
              <a:cs typeface="Courier New"/>
            </a:endParaRPr>
          </a:p>
        </p:txBody>
      </p:sp>
      <p:sp>
        <p:nvSpPr>
          <p:cNvPr id="13" name="TextBox 12"/>
          <p:cNvSpPr txBox="1"/>
          <p:nvPr/>
        </p:nvSpPr>
        <p:spPr>
          <a:xfrm>
            <a:off x="7223100" y="3825234"/>
            <a:ext cx="1567499" cy="246221"/>
          </a:xfrm>
          <a:prstGeom prst="rect">
            <a:avLst/>
          </a:prstGeom>
          <a:noFill/>
          <a:ln>
            <a:solidFill>
              <a:schemeClr val="tx1"/>
            </a:solidFill>
          </a:ln>
        </p:spPr>
        <p:txBody>
          <a:bodyPr wrap="square" rtlCol="0">
            <a:spAutoFit/>
          </a:bodyPr>
          <a:lstStyle/>
          <a:p>
            <a:r>
              <a:rPr lang="en-US" sz="1000" dirty="0" smtClean="0">
                <a:latin typeface="Courier New"/>
                <a:cs typeface="Courier New"/>
              </a:rPr>
              <a:t>great are </a:t>
            </a:r>
            <a:r>
              <a:rPr lang="en-US" sz="1000" dirty="0">
                <a:latin typeface="Courier New"/>
                <a:cs typeface="Courier New"/>
              </a:rPr>
              <a:t>made </a:t>
            </a:r>
            <a:r>
              <a:rPr lang="en-US" sz="1000" dirty="0" smtClean="0">
                <a:latin typeface="Courier New"/>
                <a:cs typeface="Courier New"/>
              </a:rPr>
              <a:t>so</a:t>
            </a:r>
            <a:endParaRPr lang="en-US" sz="1000" dirty="0">
              <a:latin typeface="Courier New"/>
              <a:cs typeface="Courier New"/>
            </a:endParaRPr>
          </a:p>
        </p:txBody>
      </p:sp>
      <p:pic>
        <p:nvPicPr>
          <p:cNvPr id="14" name="Picture 13" descr="shredded-paper.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52285" y="2642413"/>
            <a:ext cx="1273382" cy="842665"/>
          </a:xfrm>
          <a:prstGeom prst="rect">
            <a:avLst/>
          </a:prstGeom>
        </p:spPr>
      </p:pic>
      <p:sp>
        <p:nvSpPr>
          <p:cNvPr id="15" name="TextBox 14"/>
          <p:cNvSpPr txBox="1"/>
          <p:nvPr/>
        </p:nvSpPr>
        <p:spPr>
          <a:xfrm>
            <a:off x="5571711" y="4781044"/>
            <a:ext cx="3330387" cy="246221"/>
          </a:xfrm>
          <a:prstGeom prst="rect">
            <a:avLst/>
          </a:prstGeom>
          <a:noFill/>
          <a:ln>
            <a:solidFill>
              <a:schemeClr val="tx1"/>
            </a:solidFill>
          </a:ln>
        </p:spPr>
        <p:txBody>
          <a:bodyPr wrap="square" rtlCol="0">
            <a:spAutoFit/>
          </a:bodyPr>
          <a:lstStyle/>
          <a:p>
            <a:r>
              <a:rPr lang="en-US" sz="1000" b="1" dirty="0">
                <a:latin typeface="Courier New"/>
                <a:cs typeface="Courier New"/>
              </a:rPr>
              <a:t>For all men tragically great are made </a:t>
            </a:r>
            <a:r>
              <a:rPr lang="en-US" sz="1000" b="1" dirty="0" smtClean="0">
                <a:latin typeface="Courier New"/>
                <a:cs typeface="Courier New"/>
              </a:rPr>
              <a:t>so</a:t>
            </a:r>
            <a:endParaRPr lang="en-US" sz="1000" b="1" dirty="0">
              <a:latin typeface="Courier New"/>
              <a:cs typeface="Courier New"/>
            </a:endParaRPr>
          </a:p>
        </p:txBody>
      </p:sp>
      <p:sp>
        <p:nvSpPr>
          <p:cNvPr id="16" name="Down Arrow 15"/>
          <p:cNvSpPr/>
          <p:nvPr/>
        </p:nvSpPr>
        <p:spPr>
          <a:xfrm>
            <a:off x="6545088" y="2222724"/>
            <a:ext cx="619639" cy="4196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Down Arrow 16"/>
          <p:cNvSpPr/>
          <p:nvPr/>
        </p:nvSpPr>
        <p:spPr>
          <a:xfrm>
            <a:off x="6589266" y="3512690"/>
            <a:ext cx="619639" cy="4196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03072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human_total.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4836" y="870380"/>
            <a:ext cx="6312963" cy="4108877"/>
          </a:xfrm>
          <a:prstGeom prst="rect">
            <a:avLst/>
          </a:prstGeom>
          <a:solidFill>
            <a:schemeClr val="tx1"/>
          </a:solidFill>
        </p:spPr>
      </p:pic>
      <p:sp>
        <p:nvSpPr>
          <p:cNvPr id="2" name="Title 1"/>
          <p:cNvSpPr>
            <a:spLocks noGrp="1"/>
          </p:cNvSpPr>
          <p:nvPr>
            <p:ph type="title"/>
          </p:nvPr>
        </p:nvSpPr>
        <p:spPr>
          <a:xfrm>
            <a:off x="360342" y="179869"/>
            <a:ext cx="8326458" cy="582132"/>
          </a:xfrm>
        </p:spPr>
        <p:txBody>
          <a:bodyPr>
            <a:noAutofit/>
          </a:bodyPr>
          <a:lstStyle/>
          <a:p>
            <a:r>
              <a:rPr lang="en-US" dirty="0" smtClean="0">
                <a:solidFill>
                  <a:schemeClr val="tx1"/>
                </a:solidFill>
                <a:latin typeface="Helvetica Neue Bold Condensed"/>
              </a:rPr>
              <a:t>Genome Assembly: Transform Discovery Process</a:t>
            </a:r>
            <a:endParaRPr lang="en-US" dirty="0">
              <a:solidFill>
                <a:schemeClr val="tx1"/>
              </a:solidFill>
              <a:latin typeface="Helvetica Neue Bold Condensed"/>
            </a:endParaRPr>
          </a:p>
        </p:txBody>
      </p:sp>
      <p:sp>
        <p:nvSpPr>
          <p:cNvPr id="3" name="Rectangle 2"/>
          <p:cNvSpPr/>
          <p:nvPr/>
        </p:nvSpPr>
        <p:spPr>
          <a:xfrm>
            <a:off x="131966" y="3194153"/>
            <a:ext cx="4064714" cy="1785104"/>
          </a:xfrm>
          <a:prstGeom prst="rect">
            <a:avLst/>
          </a:prstGeom>
          <a:solidFill>
            <a:schemeClr val="bg2"/>
          </a:solidFill>
        </p:spPr>
        <p:txBody>
          <a:bodyPr wrap="square">
            <a:spAutoFit/>
          </a:bodyPr>
          <a:lstStyle/>
          <a:p>
            <a:r>
              <a:rPr lang="en-US" sz="2000" b="1" dirty="0" smtClean="0"/>
              <a:t>Perl to PGAS: </a:t>
            </a:r>
            <a:r>
              <a:rPr lang="en-US" sz="2000" b="1" dirty="0" smtClean="0"/>
              <a:t>Months to minutes</a:t>
            </a:r>
            <a:endParaRPr lang="en-US" dirty="0"/>
          </a:p>
          <a:p>
            <a:pPr marL="285750" indent="-285750">
              <a:buFont typeface="Arial"/>
              <a:buChar char="•"/>
            </a:pPr>
            <a:r>
              <a:rPr lang="en-US" dirty="0" smtClean="0"/>
              <a:t>Remote Atomics</a:t>
            </a:r>
          </a:p>
          <a:p>
            <a:pPr marL="285750" indent="-285750">
              <a:buFont typeface="Arial"/>
              <a:buChar char="•"/>
            </a:pPr>
            <a:r>
              <a:rPr lang="en-US" dirty="0" smtClean="0"/>
              <a:t>Dynamic Aggregation </a:t>
            </a:r>
          </a:p>
          <a:p>
            <a:pPr marL="285750" indent="-285750">
              <a:buFont typeface="Arial"/>
              <a:buChar char="•"/>
            </a:pPr>
            <a:r>
              <a:rPr lang="en-US" dirty="0" smtClean="0"/>
              <a:t>Software Caching  (sometimes)</a:t>
            </a:r>
          </a:p>
          <a:p>
            <a:pPr marL="285750" indent="-285750">
              <a:buFont typeface="Arial"/>
              <a:buChar char="•"/>
            </a:pPr>
            <a:r>
              <a:rPr lang="en-US" dirty="0" smtClean="0">
                <a:sym typeface="Wingdings"/>
              </a:rPr>
              <a:t>Clever algorithms and data structures (bloom filters, locality-aware hashing</a:t>
            </a:r>
            <a:r>
              <a:rPr lang="en-US" dirty="0" smtClean="0">
                <a:sym typeface="Wingdings"/>
              </a:rPr>
              <a:t>)</a:t>
            </a:r>
            <a:endParaRPr lang="en-US" dirty="0" smtClean="0">
              <a:sym typeface="Wingdings"/>
            </a:endParaRPr>
          </a:p>
        </p:txBody>
      </p:sp>
      <p:sp>
        <p:nvSpPr>
          <p:cNvPr id="89" name="TextBox 88"/>
          <p:cNvSpPr txBox="1"/>
          <p:nvPr/>
        </p:nvSpPr>
        <p:spPr>
          <a:xfrm>
            <a:off x="228600" y="6324600"/>
            <a:ext cx="8839199" cy="246221"/>
          </a:xfrm>
          <a:prstGeom prst="rect">
            <a:avLst/>
          </a:prstGeom>
          <a:noFill/>
        </p:spPr>
        <p:txBody>
          <a:bodyPr wrap="square" lIns="0" tIns="0" rIns="0" bIns="0" rtlCol="0">
            <a:spAutoFit/>
          </a:bodyPr>
          <a:lstStyle/>
          <a:p>
            <a:pPr algn="ctr" eaLnBrk="1" hangingPunct="1"/>
            <a:r>
              <a:rPr lang="en-US" sz="1600" i="1" dirty="0" err="1" smtClean="0"/>
              <a:t>Evangelos</a:t>
            </a:r>
            <a:r>
              <a:rPr lang="en-US" sz="1600" i="1" dirty="0" smtClean="0"/>
              <a:t> </a:t>
            </a:r>
            <a:r>
              <a:rPr lang="en-US" sz="1600" i="1" dirty="0" err="1" smtClean="0"/>
              <a:t>Georganas</a:t>
            </a:r>
            <a:r>
              <a:rPr lang="en-US" sz="1600" i="1" dirty="0" smtClean="0"/>
              <a:t>, </a:t>
            </a:r>
            <a:r>
              <a:rPr lang="en-US" sz="1600" i="1" dirty="0" err="1" smtClean="0"/>
              <a:t>Aydin</a:t>
            </a:r>
            <a:r>
              <a:rPr lang="en-US" sz="1600" i="1" dirty="0" smtClean="0"/>
              <a:t> </a:t>
            </a:r>
            <a:r>
              <a:rPr lang="en-US" sz="1600" i="1" dirty="0" err="1" smtClean="0"/>
              <a:t>Buluc</a:t>
            </a:r>
            <a:r>
              <a:rPr lang="en-US" sz="1600" i="1" dirty="0" smtClean="0"/>
              <a:t>, </a:t>
            </a:r>
            <a:r>
              <a:rPr lang="en-US" sz="1600" i="1" dirty="0" smtClean="0"/>
              <a:t>Lenny </a:t>
            </a:r>
            <a:r>
              <a:rPr lang="en-US" sz="1600" i="1" dirty="0" err="1" smtClean="0"/>
              <a:t>Oliker</a:t>
            </a:r>
            <a:r>
              <a:rPr lang="en-US" sz="1600" i="1" dirty="0" smtClean="0"/>
              <a:t>, </a:t>
            </a:r>
            <a:r>
              <a:rPr lang="en-US" sz="1600" i="1" dirty="0" smtClean="0"/>
              <a:t>Jarrod Chapman, Rob Egan, Dan </a:t>
            </a:r>
            <a:r>
              <a:rPr lang="en-US" sz="1600" i="1" dirty="0" err="1" smtClean="0"/>
              <a:t>Rokhsar</a:t>
            </a:r>
            <a:r>
              <a:rPr lang="en-US" sz="1600" i="1" dirty="0" smtClean="0"/>
              <a:t>, </a:t>
            </a:r>
            <a:r>
              <a:rPr lang="en-US" sz="1600" i="1" dirty="0" smtClean="0"/>
              <a:t>Kathy </a:t>
            </a:r>
            <a:r>
              <a:rPr lang="en-US" sz="1600" i="1" dirty="0" smtClean="0"/>
              <a:t>Yelick </a:t>
            </a:r>
            <a:endParaRPr lang="en-US" sz="1600" i="1" dirty="0"/>
          </a:p>
        </p:txBody>
      </p:sp>
      <p:sp>
        <p:nvSpPr>
          <p:cNvPr id="93" name="Rectangle 92"/>
          <p:cNvSpPr/>
          <p:nvPr/>
        </p:nvSpPr>
        <p:spPr>
          <a:xfrm>
            <a:off x="228600" y="4981600"/>
            <a:ext cx="8119804" cy="1200328"/>
          </a:xfrm>
          <a:prstGeom prst="rect">
            <a:avLst/>
          </a:prstGeom>
          <a:noFill/>
        </p:spPr>
        <p:txBody>
          <a:bodyPr wrap="square">
            <a:spAutoFit/>
          </a:bodyPr>
          <a:lstStyle/>
          <a:p>
            <a:pPr lvl="0"/>
            <a:r>
              <a:rPr lang="en-US" sz="2400" dirty="0" smtClean="0">
                <a:solidFill>
                  <a:srgbClr val="FFFFFF"/>
                </a:solidFill>
              </a:rPr>
              <a:t>Transforms process of discovery for de novo </a:t>
            </a:r>
            <a:r>
              <a:rPr lang="en-US" sz="2400" dirty="0" smtClean="0">
                <a:solidFill>
                  <a:srgbClr val="FFFFFF"/>
                </a:solidFill>
              </a:rPr>
              <a:t>assembly</a:t>
            </a:r>
          </a:p>
          <a:p>
            <a:pPr marL="342900" lvl="0" indent="-342900">
              <a:buFontTx/>
              <a:buChar char="•"/>
            </a:pPr>
            <a:r>
              <a:rPr lang="en-US" sz="2400" dirty="0" smtClean="0">
                <a:solidFill>
                  <a:srgbClr val="FFFFFF"/>
                </a:solidFill>
              </a:rPr>
              <a:t>8 minutes for humans ($50 of NERSC time)</a:t>
            </a:r>
          </a:p>
          <a:p>
            <a:pPr marL="342900" lvl="0" indent="-342900">
              <a:buFontTx/>
              <a:buChar char="•"/>
            </a:pPr>
            <a:r>
              <a:rPr lang="en-US" sz="2400" dirty="0" smtClean="0">
                <a:solidFill>
                  <a:srgbClr val="FFFFFF"/>
                </a:solidFill>
              </a:rPr>
              <a:t>39 minutes for harder wheat (one of first full assemblies!)</a:t>
            </a:r>
            <a:endParaRPr lang="en-US" sz="2400" dirty="0" smtClean="0">
              <a:solidFill>
                <a:srgbClr val="FFFFFF"/>
              </a:solidFill>
            </a:endParaRPr>
          </a:p>
        </p:txBody>
      </p:sp>
    </p:spTree>
    <p:extLst>
      <p:ext uri="{BB962C8B-B14F-4D97-AF65-F5344CB8AC3E}">
        <p14:creationId xmlns:p14="http://schemas.microsoft.com/office/powerpoint/2010/main" val="11928425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50417"/>
            <a:ext cx="9046882" cy="762000"/>
          </a:xfrm>
        </p:spPr>
        <p:txBody>
          <a:bodyPr>
            <a:noAutofit/>
          </a:bodyPr>
          <a:lstStyle/>
          <a:p>
            <a:r>
              <a:rPr lang="en-US" dirty="0" smtClean="0"/>
              <a:t>Cloud Computing: A Business Model, Not a Technology</a:t>
            </a:r>
            <a:endParaRPr lang="en-US" dirty="0"/>
          </a:p>
        </p:txBody>
      </p:sp>
      <p:sp>
        <p:nvSpPr>
          <p:cNvPr id="7" name="TextBox 6"/>
          <p:cNvSpPr txBox="1"/>
          <p:nvPr/>
        </p:nvSpPr>
        <p:spPr>
          <a:xfrm>
            <a:off x="457033" y="3982063"/>
            <a:ext cx="4123886" cy="1323439"/>
          </a:xfrm>
          <a:prstGeom prst="rect">
            <a:avLst/>
          </a:prstGeom>
          <a:solidFill>
            <a:schemeClr val="bg2">
              <a:lumMod val="90000"/>
            </a:schemeClr>
          </a:solidFill>
        </p:spPr>
        <p:txBody>
          <a:bodyPr wrap="square" rtlCol="0">
            <a:spAutoFit/>
          </a:bodyPr>
          <a:lstStyle/>
          <a:p>
            <a:r>
              <a:rPr lang="en-US" sz="2000" dirty="0" smtClean="0"/>
              <a:t>HPC:</a:t>
            </a:r>
            <a:endParaRPr lang="en-US" sz="2000" dirty="0" smtClean="0"/>
          </a:p>
          <a:p>
            <a:pPr marL="285750" indent="-285750">
              <a:buFontTx/>
              <a:buChar char="•"/>
            </a:pPr>
            <a:r>
              <a:rPr lang="en-US" sz="2000" dirty="0" smtClean="0"/>
              <a:t>Optimized for batch scheduling</a:t>
            </a:r>
          </a:p>
          <a:p>
            <a:pPr marL="285750" indent="-285750">
              <a:buFontTx/>
              <a:buChar char="•"/>
            </a:pPr>
            <a:r>
              <a:rPr lang="en-US" sz="2000" dirty="0" smtClean="0"/>
              <a:t>&gt;90% utilization</a:t>
            </a:r>
          </a:p>
          <a:p>
            <a:pPr marL="285750" indent="-285750">
              <a:buFontTx/>
              <a:buChar char="•"/>
            </a:pPr>
            <a:r>
              <a:rPr lang="en-US" sz="2000" dirty="0" smtClean="0"/>
              <a:t>Failures assumed to be rare</a:t>
            </a:r>
            <a:endParaRPr lang="en-US" sz="2000" dirty="0" smtClean="0"/>
          </a:p>
        </p:txBody>
      </p:sp>
      <p:graphicFrame>
        <p:nvGraphicFramePr>
          <p:cNvPr id="8" name="Chart 7"/>
          <p:cNvGraphicFramePr>
            <a:graphicFrameLocks/>
          </p:cNvGraphicFramePr>
          <p:nvPr>
            <p:extLst>
              <p:ext uri="{D42A27DB-BD31-4B8C-83A1-F6EECF244321}">
                <p14:modId xmlns:p14="http://schemas.microsoft.com/office/powerpoint/2010/main" val="2304094591"/>
              </p:ext>
            </p:extLst>
          </p:nvPr>
        </p:nvGraphicFramePr>
        <p:xfrm>
          <a:off x="628532" y="1193053"/>
          <a:ext cx="8120358" cy="2591547"/>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879351" y="1039908"/>
            <a:ext cx="744881" cy="1261884"/>
          </a:xfrm>
          <a:prstGeom prst="rect">
            <a:avLst/>
          </a:prstGeom>
          <a:noFill/>
        </p:spPr>
        <p:txBody>
          <a:bodyPr wrap="square" rtlCol="0">
            <a:spAutoFit/>
          </a:bodyPr>
          <a:lstStyle/>
          <a:p>
            <a:r>
              <a:rPr lang="en-US" sz="1600" dirty="0" smtClean="0">
                <a:solidFill>
                  <a:srgbClr val="FFFF00"/>
                </a:solidFill>
              </a:rPr>
              <a:t>53x</a:t>
            </a:r>
          </a:p>
          <a:p>
            <a:endParaRPr lang="en-US" sz="1600" dirty="0">
              <a:solidFill>
                <a:srgbClr val="FFFF00"/>
              </a:solidFill>
            </a:endParaRPr>
          </a:p>
          <a:p>
            <a:endParaRPr lang="en-US" sz="1600" dirty="0" smtClean="0">
              <a:solidFill>
                <a:srgbClr val="FFFF00"/>
              </a:solidFill>
            </a:endParaRPr>
          </a:p>
          <a:p>
            <a:r>
              <a:rPr lang="en-US" sz="2800" dirty="0" smtClean="0">
                <a:solidFill>
                  <a:srgbClr val="FFFF00"/>
                </a:solidFill>
              </a:rPr>
              <a:t> ~</a:t>
            </a:r>
            <a:endParaRPr lang="en-US" sz="2800" dirty="0">
              <a:solidFill>
                <a:srgbClr val="FFFF00"/>
              </a:solidFill>
            </a:endParaRPr>
          </a:p>
        </p:txBody>
      </p:sp>
      <p:sp>
        <p:nvSpPr>
          <p:cNvPr id="10" name="TextBox 9"/>
          <p:cNvSpPr txBox="1"/>
          <p:nvPr/>
        </p:nvSpPr>
        <p:spPr>
          <a:xfrm>
            <a:off x="4724464" y="4002416"/>
            <a:ext cx="4322420" cy="1323439"/>
          </a:xfrm>
          <a:prstGeom prst="rect">
            <a:avLst/>
          </a:prstGeom>
          <a:solidFill>
            <a:schemeClr val="bg2">
              <a:lumMod val="90000"/>
            </a:schemeClr>
          </a:solidFill>
        </p:spPr>
        <p:txBody>
          <a:bodyPr wrap="square" rtlCol="0">
            <a:spAutoFit/>
          </a:bodyPr>
          <a:lstStyle/>
          <a:p>
            <a:r>
              <a:rPr lang="en-US" sz="2000" dirty="0" smtClean="0"/>
              <a:t>Clouds:</a:t>
            </a:r>
            <a:endParaRPr lang="en-US" sz="2000" dirty="0" smtClean="0"/>
          </a:p>
          <a:p>
            <a:pPr marL="285750" indent="-285750">
              <a:buFontTx/>
              <a:buChar char="•"/>
            </a:pPr>
            <a:r>
              <a:rPr lang="en-US" sz="2000" dirty="0" smtClean="0"/>
              <a:t>Optimized for on-demand workload</a:t>
            </a:r>
          </a:p>
          <a:p>
            <a:pPr marL="285750" indent="-285750">
              <a:buFont typeface="Arial"/>
              <a:buChar char="•"/>
            </a:pPr>
            <a:r>
              <a:rPr lang="en-US" sz="2000" dirty="0" smtClean="0"/>
              <a:t>Low utilization </a:t>
            </a:r>
            <a:r>
              <a:rPr lang="en-US" sz="2000" dirty="0" smtClean="0">
                <a:sym typeface="Wingdings"/>
              </a:rPr>
              <a:t> elasticity</a:t>
            </a:r>
          </a:p>
          <a:p>
            <a:pPr marL="285750" indent="-285750">
              <a:buFont typeface="Arial"/>
              <a:buChar char="•"/>
            </a:pPr>
            <a:r>
              <a:rPr lang="en-US" sz="2000" dirty="0" smtClean="0"/>
              <a:t>Failures assumed to be frequent</a:t>
            </a:r>
            <a:endParaRPr lang="en-US" sz="2000" dirty="0"/>
          </a:p>
        </p:txBody>
      </p:sp>
      <p:sp>
        <p:nvSpPr>
          <p:cNvPr id="4" name="Rectangle 3"/>
          <p:cNvSpPr/>
          <p:nvPr/>
        </p:nvSpPr>
        <p:spPr>
          <a:xfrm>
            <a:off x="1541044" y="5443559"/>
            <a:ext cx="6079750" cy="646331"/>
          </a:xfrm>
          <a:prstGeom prst="rect">
            <a:avLst/>
          </a:prstGeom>
        </p:spPr>
        <p:txBody>
          <a:bodyPr wrap="square">
            <a:spAutoFit/>
          </a:bodyPr>
          <a:lstStyle/>
          <a:p>
            <a:r>
              <a:rPr lang="en-US" dirty="0"/>
              <a:t>NERSC cost/core hours dropped 10x (1000%) from 2007 to 2011, while Amazon pricing dropped 15% in the same period </a:t>
            </a:r>
          </a:p>
        </p:txBody>
      </p:sp>
    </p:spTree>
    <p:extLst>
      <p:ext uri="{BB962C8B-B14F-4D97-AF65-F5344CB8AC3E}">
        <p14:creationId xmlns:p14="http://schemas.microsoft.com/office/powerpoint/2010/main" val="29961416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7" name="Rectangle 3"/>
          <p:cNvSpPr>
            <a:spLocks noGrp="1" noChangeArrowheads="1"/>
          </p:cNvSpPr>
          <p:nvPr>
            <p:ph type="body" idx="1"/>
          </p:nvPr>
        </p:nvSpPr>
        <p:spPr>
          <a:xfrm>
            <a:off x="538390" y="2360780"/>
            <a:ext cx="7882580" cy="3405019"/>
          </a:xfrm>
        </p:spPr>
        <p:txBody>
          <a:bodyPr>
            <a:normAutofit/>
          </a:bodyPr>
          <a:lstStyle/>
          <a:p>
            <a:pPr marL="0" indent="0" algn="ctr">
              <a:buNone/>
            </a:pPr>
            <a:r>
              <a:rPr lang="en-US" sz="3600" dirty="0" smtClean="0"/>
              <a:t>What’s ahead for Hardware?</a:t>
            </a:r>
            <a:endParaRPr lang="en-US" sz="3200" b="0" i="1" dirty="0" smtClean="0"/>
          </a:p>
          <a:p>
            <a:pPr marL="0" indent="0" algn="ctr">
              <a:buNone/>
            </a:pPr>
            <a:endParaRPr lang="en-US" b="0" i="1" dirty="0"/>
          </a:p>
        </p:txBody>
      </p:sp>
    </p:spTree>
    <p:extLst>
      <p:ext uri="{BB962C8B-B14F-4D97-AF65-F5344CB8AC3E}">
        <p14:creationId xmlns:p14="http://schemas.microsoft.com/office/powerpoint/2010/main" val="7243516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5158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8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31776" y="173038"/>
            <a:ext cx="8912224" cy="435504"/>
          </a:xfrm>
        </p:spPr>
        <p:txBody>
          <a:bodyPr>
            <a:normAutofit fontScale="90000"/>
          </a:bodyPr>
          <a:lstStyle/>
          <a:p>
            <a:r>
              <a:rPr lang="en-US" dirty="0" smtClean="0"/>
              <a:t>Energy is the Primary Design Constraint</a:t>
            </a:r>
            <a:endParaRPr lang="en-US" dirty="0" smtClean="0">
              <a:ea typeface="ＭＳ Ｐゴシック" charset="-128"/>
              <a:cs typeface="ＭＳ Ｐゴシック" charset="-128"/>
            </a:endParaRPr>
          </a:p>
        </p:txBody>
      </p:sp>
      <p:sp>
        <p:nvSpPr>
          <p:cNvPr id="44035" name="Content Placeholder 2"/>
          <p:cNvSpPr>
            <a:spLocks noGrp="1"/>
          </p:cNvSpPr>
          <p:nvPr>
            <p:ph idx="1"/>
          </p:nvPr>
        </p:nvSpPr>
        <p:spPr>
          <a:xfrm>
            <a:off x="231775" y="1099522"/>
            <a:ext cx="8912225" cy="1756378"/>
          </a:xfrm>
        </p:spPr>
        <p:txBody>
          <a:bodyPr/>
          <a:lstStyle/>
          <a:p>
            <a:pPr>
              <a:buFontTx/>
              <a:buNone/>
            </a:pPr>
            <a:r>
              <a:rPr lang="en-US" sz="2400" b="0" dirty="0" smtClean="0">
                <a:solidFill>
                  <a:schemeClr val="tx1"/>
                </a:solidFill>
                <a:ea typeface="ＭＳ Ｐゴシック" charset="-128"/>
                <a:cs typeface="ＭＳ Ｐゴシック" charset="-128"/>
              </a:rPr>
              <a:t>At ~$1M per MW, energy costs are substantial</a:t>
            </a:r>
          </a:p>
          <a:p>
            <a:r>
              <a:rPr lang="en-US" sz="2000" b="0" dirty="0" smtClean="0">
                <a:ea typeface="ＭＳ Ｐゴシック" charset="-128"/>
                <a:cs typeface="ＭＳ Ｐゴシック" charset="-128"/>
              </a:rPr>
              <a:t>1 </a:t>
            </a:r>
            <a:r>
              <a:rPr lang="en-US" sz="2000" b="0" dirty="0" err="1" smtClean="0">
                <a:ea typeface="ＭＳ Ｐゴシック" charset="-128"/>
                <a:cs typeface="ＭＳ Ｐゴシック" charset="-128"/>
              </a:rPr>
              <a:t>petaflop</a:t>
            </a:r>
            <a:r>
              <a:rPr lang="en-US" sz="2000" b="0" dirty="0" smtClean="0">
                <a:ea typeface="ＭＳ Ｐゴシック" charset="-128"/>
                <a:cs typeface="ＭＳ Ｐゴシック" charset="-128"/>
              </a:rPr>
              <a:t> in 2008</a:t>
            </a:r>
            <a:r>
              <a:rPr lang="en-US" sz="2000" b="0" dirty="0" smtClean="0">
                <a:ea typeface="ＭＳ Ｐゴシック" charset="-128"/>
                <a:cs typeface="ＭＳ Ｐゴシック" charset="-128"/>
                <a:sym typeface="Wingdings" charset="2"/>
              </a:rPr>
              <a:t> used 3 MW</a:t>
            </a:r>
          </a:p>
          <a:p>
            <a:r>
              <a:rPr lang="en-US" sz="2000" b="0" dirty="0" smtClean="0">
                <a:ea typeface="ＭＳ Ｐゴシック" charset="-128"/>
                <a:cs typeface="ＭＳ Ｐゴシック" charset="-128"/>
              </a:rPr>
              <a:t>1 </a:t>
            </a:r>
            <a:r>
              <a:rPr lang="en-US" sz="2000" b="0" dirty="0" err="1" smtClean="0">
                <a:ea typeface="ＭＳ Ｐゴシック" charset="-128"/>
                <a:cs typeface="ＭＳ Ｐゴシック" charset="-128"/>
              </a:rPr>
              <a:t>exaflop</a:t>
            </a:r>
            <a:r>
              <a:rPr lang="en-US" sz="2000" b="0" dirty="0" smtClean="0">
                <a:ea typeface="ＭＳ Ｐゴシック" charset="-128"/>
                <a:cs typeface="ＭＳ Ｐゴシック" charset="-128"/>
              </a:rPr>
              <a:t> in 2018 at 200 MW “usual </a:t>
            </a:r>
            <a:r>
              <a:rPr lang="en-US" sz="2000" dirty="0" smtClean="0">
                <a:ea typeface="ＭＳ Ｐゴシック" charset="-128"/>
                <a:cs typeface="ＭＳ Ｐゴシック" charset="-128"/>
              </a:rPr>
              <a:t>chip</a:t>
            </a:r>
            <a:r>
              <a:rPr lang="en-US" sz="2000" b="0" dirty="0" smtClean="0">
                <a:ea typeface="ＭＳ Ｐゴシック" charset="-128"/>
                <a:cs typeface="ＭＳ Ｐゴシック" charset="-128"/>
              </a:rPr>
              <a:t> scaling”</a:t>
            </a:r>
          </a:p>
        </p:txBody>
      </p:sp>
      <p:grpSp>
        <p:nvGrpSpPr>
          <p:cNvPr id="4" name="Group 3"/>
          <p:cNvGrpSpPr/>
          <p:nvPr/>
        </p:nvGrpSpPr>
        <p:grpSpPr>
          <a:xfrm>
            <a:off x="801684" y="2630167"/>
            <a:ext cx="3742231" cy="3958267"/>
            <a:chOff x="4941884" y="2719067"/>
            <a:chExt cx="3742231" cy="3958267"/>
          </a:xfrm>
        </p:grpSpPr>
        <p:pic>
          <p:nvPicPr>
            <p:cNvPr id="12" name="Picture 11"/>
            <p:cNvPicPr>
              <a:picLocks noChangeAspect="1"/>
            </p:cNvPicPr>
            <p:nvPr/>
          </p:nvPicPr>
          <p:blipFill>
            <a:blip r:embed="rId3"/>
            <a:stretch>
              <a:fillRect/>
            </a:stretch>
          </p:blipFill>
          <p:spPr>
            <a:xfrm>
              <a:off x="5426378" y="2803664"/>
              <a:ext cx="3000446" cy="3657347"/>
            </a:xfrm>
            <a:prstGeom prst="rect">
              <a:avLst/>
            </a:prstGeom>
          </p:spPr>
        </p:pic>
        <p:sp>
          <p:nvSpPr>
            <p:cNvPr id="13" name="TextBox 12"/>
            <p:cNvSpPr txBox="1"/>
            <p:nvPr/>
          </p:nvSpPr>
          <p:spPr>
            <a:xfrm>
              <a:off x="5294473" y="6472150"/>
              <a:ext cx="3389642" cy="205184"/>
            </a:xfrm>
            <a:prstGeom prst="rect">
              <a:avLst/>
            </a:prstGeom>
            <a:solidFill>
              <a:schemeClr val="bg1"/>
            </a:solidFill>
          </p:spPr>
          <p:txBody>
            <a:bodyPr wrap="square" tIns="0" bIns="0" rtlCol="0">
              <a:spAutoFit/>
            </a:bodyPr>
            <a:lstStyle/>
            <a:p>
              <a:pPr defTabSz="457082">
                <a:lnSpc>
                  <a:spcPct val="80000"/>
                </a:lnSpc>
              </a:pPr>
              <a:r>
                <a:rPr lang="fr-FR" sz="1600" dirty="0">
                  <a:latin typeface="Arial"/>
                </a:rPr>
                <a:t>’</a:t>
              </a:r>
              <a:r>
                <a:rPr lang="en-US" sz="1600" dirty="0">
                  <a:latin typeface="Arial"/>
                </a:rPr>
                <a:t>92 </a:t>
              </a:r>
              <a:r>
                <a:rPr lang="en-US" sz="1600" dirty="0" smtClean="0">
                  <a:latin typeface="Arial"/>
                </a:rPr>
                <a:t>  </a:t>
              </a:r>
              <a:r>
                <a:rPr lang="fr-FR" sz="1600" dirty="0" smtClean="0">
                  <a:latin typeface="Arial"/>
                </a:rPr>
                <a:t>’</a:t>
              </a:r>
              <a:r>
                <a:rPr lang="en-US" sz="1600" dirty="0" smtClean="0">
                  <a:latin typeface="Arial"/>
                </a:rPr>
                <a:t>96   </a:t>
              </a:r>
              <a:r>
                <a:rPr lang="fr-FR" sz="1600" dirty="0">
                  <a:latin typeface="Arial"/>
                </a:rPr>
                <a:t>’</a:t>
              </a:r>
              <a:r>
                <a:rPr lang="en-US" sz="1600" dirty="0">
                  <a:latin typeface="Arial"/>
                </a:rPr>
                <a:t>00 </a:t>
              </a:r>
              <a:r>
                <a:rPr lang="en-US" sz="1600" dirty="0" smtClean="0">
                  <a:latin typeface="Arial"/>
                </a:rPr>
                <a:t>  ‘</a:t>
              </a:r>
              <a:r>
                <a:rPr lang="en-US" sz="1600" dirty="0">
                  <a:latin typeface="Arial"/>
                </a:rPr>
                <a:t>04 </a:t>
              </a:r>
              <a:r>
                <a:rPr lang="en-US" sz="1600" dirty="0" smtClean="0">
                  <a:latin typeface="Arial"/>
                </a:rPr>
                <a:t>   </a:t>
              </a:r>
              <a:r>
                <a:rPr lang="en-US" sz="1600" dirty="0">
                  <a:latin typeface="Arial"/>
                </a:rPr>
                <a:t>‘08 </a:t>
              </a:r>
              <a:r>
                <a:rPr lang="en-US" sz="1600" dirty="0" smtClean="0">
                  <a:latin typeface="Arial"/>
                </a:rPr>
                <a:t>   </a:t>
              </a:r>
              <a:r>
                <a:rPr lang="en-US" sz="1600" dirty="0">
                  <a:latin typeface="Arial"/>
                </a:rPr>
                <a:t>‘12 </a:t>
              </a:r>
              <a:r>
                <a:rPr lang="en-US" sz="1600" dirty="0" smtClean="0">
                  <a:latin typeface="Arial"/>
                </a:rPr>
                <a:t>  </a:t>
              </a:r>
              <a:r>
                <a:rPr lang="en-US" sz="1600" dirty="0">
                  <a:latin typeface="Arial"/>
                </a:rPr>
                <a:t>‘16</a:t>
              </a:r>
            </a:p>
          </p:txBody>
        </p:sp>
        <p:sp>
          <p:nvSpPr>
            <p:cNvPr id="14" name="TextBox 13"/>
            <p:cNvSpPr txBox="1"/>
            <p:nvPr/>
          </p:nvSpPr>
          <p:spPr>
            <a:xfrm>
              <a:off x="4941884" y="2719067"/>
              <a:ext cx="404228" cy="3508653"/>
            </a:xfrm>
            <a:prstGeom prst="rect">
              <a:avLst/>
            </a:prstGeom>
            <a:noFill/>
          </p:spPr>
          <p:txBody>
            <a:bodyPr wrap="square" lIns="0" tIns="0" rIns="0" bIns="0" rtlCol="0">
              <a:spAutoFit/>
            </a:bodyPr>
            <a:lstStyle/>
            <a:p>
              <a:pPr algn="r" defTabSz="457082">
                <a:lnSpc>
                  <a:spcPct val="125000"/>
                </a:lnSpc>
              </a:pPr>
              <a:r>
                <a:rPr lang="fr-FR" sz="1600" dirty="0" smtClean="0">
                  <a:latin typeface="Arial"/>
                </a:rPr>
                <a:t>12</a:t>
              </a:r>
            </a:p>
            <a:p>
              <a:pPr algn="r" defTabSz="457082">
                <a:lnSpc>
                  <a:spcPct val="125000"/>
                </a:lnSpc>
              </a:pPr>
              <a:endParaRPr lang="fr-FR" sz="1600" dirty="0" smtClean="0">
                <a:latin typeface="Arial"/>
              </a:endParaRPr>
            </a:p>
            <a:p>
              <a:pPr algn="r" defTabSz="457082">
                <a:lnSpc>
                  <a:spcPct val="125000"/>
                </a:lnSpc>
              </a:pPr>
              <a:r>
                <a:rPr lang="fr-FR" sz="1600" dirty="0" smtClean="0">
                  <a:latin typeface="Arial"/>
                </a:rPr>
                <a:t>10</a:t>
              </a:r>
            </a:p>
            <a:p>
              <a:pPr algn="r" defTabSz="457082">
                <a:lnSpc>
                  <a:spcPct val="125000"/>
                </a:lnSpc>
              </a:pPr>
              <a:endParaRPr lang="fr-FR" sz="1600" dirty="0">
                <a:latin typeface="Arial"/>
              </a:endParaRPr>
            </a:p>
            <a:p>
              <a:pPr algn="r" defTabSz="457082">
                <a:lnSpc>
                  <a:spcPct val="125000"/>
                </a:lnSpc>
              </a:pPr>
              <a:r>
                <a:rPr lang="fr-FR" sz="1600" dirty="0" smtClean="0">
                  <a:latin typeface="Arial"/>
                </a:rPr>
                <a:t>  </a:t>
              </a:r>
              <a:r>
                <a:rPr lang="fr-FR" sz="1600" dirty="0">
                  <a:latin typeface="Arial"/>
                </a:rPr>
                <a:t>8</a:t>
              </a:r>
            </a:p>
            <a:p>
              <a:pPr algn="r" defTabSz="457082">
                <a:lnSpc>
                  <a:spcPct val="125000"/>
                </a:lnSpc>
              </a:pPr>
              <a:r>
                <a:rPr lang="fr-FR" sz="1600" dirty="0">
                  <a:latin typeface="Arial"/>
                </a:rPr>
                <a:t>  </a:t>
              </a:r>
              <a:endParaRPr lang="fr-FR" sz="1600" dirty="0" smtClean="0">
                <a:latin typeface="Arial"/>
              </a:endParaRPr>
            </a:p>
            <a:p>
              <a:pPr algn="r" defTabSz="457082">
                <a:lnSpc>
                  <a:spcPct val="125000"/>
                </a:lnSpc>
              </a:pPr>
              <a:r>
                <a:rPr lang="fr-FR" sz="1600" dirty="0" smtClean="0">
                  <a:latin typeface="Arial"/>
                </a:rPr>
                <a:t>6</a:t>
              </a:r>
              <a:endParaRPr lang="fr-FR" sz="1600" dirty="0">
                <a:latin typeface="Arial"/>
              </a:endParaRPr>
            </a:p>
            <a:p>
              <a:pPr algn="r" defTabSz="457082">
                <a:lnSpc>
                  <a:spcPct val="125000"/>
                </a:lnSpc>
              </a:pPr>
              <a:r>
                <a:rPr lang="fr-FR" sz="1600" dirty="0">
                  <a:latin typeface="Arial"/>
                </a:rPr>
                <a:t>  </a:t>
              </a:r>
              <a:endParaRPr lang="fr-FR" sz="1600" dirty="0" smtClean="0">
                <a:latin typeface="Arial"/>
              </a:endParaRPr>
            </a:p>
            <a:p>
              <a:pPr algn="r" defTabSz="457082">
                <a:lnSpc>
                  <a:spcPct val="125000"/>
                </a:lnSpc>
              </a:pPr>
              <a:r>
                <a:rPr lang="fr-FR" sz="1600" dirty="0" smtClean="0">
                  <a:latin typeface="Arial"/>
                </a:rPr>
                <a:t>4</a:t>
              </a:r>
              <a:endParaRPr lang="fr-FR" sz="1600" dirty="0">
                <a:latin typeface="Arial"/>
              </a:endParaRPr>
            </a:p>
            <a:p>
              <a:pPr algn="r" defTabSz="457082">
                <a:lnSpc>
                  <a:spcPct val="125000"/>
                </a:lnSpc>
              </a:pPr>
              <a:r>
                <a:rPr lang="fr-FR" sz="1600" dirty="0">
                  <a:latin typeface="Arial"/>
                </a:rPr>
                <a:t>  </a:t>
              </a:r>
              <a:endParaRPr lang="fr-FR" sz="1600" dirty="0" smtClean="0">
                <a:latin typeface="Arial"/>
              </a:endParaRPr>
            </a:p>
            <a:p>
              <a:pPr algn="r" defTabSz="457082">
                <a:lnSpc>
                  <a:spcPct val="125000"/>
                </a:lnSpc>
              </a:pPr>
              <a:r>
                <a:rPr lang="fr-FR" sz="1600" dirty="0" smtClean="0">
                  <a:latin typeface="Arial"/>
                </a:rPr>
                <a:t>2</a:t>
              </a:r>
              <a:endParaRPr lang="en-US" sz="1600" dirty="0">
                <a:latin typeface="Arial"/>
              </a:endParaRPr>
            </a:p>
          </p:txBody>
        </p:sp>
        <p:sp>
          <p:nvSpPr>
            <p:cNvPr id="15" name="TextBox 14"/>
            <p:cNvSpPr txBox="1"/>
            <p:nvPr/>
          </p:nvSpPr>
          <p:spPr>
            <a:xfrm>
              <a:off x="5664200" y="3027224"/>
              <a:ext cx="1549400" cy="573490"/>
            </a:xfrm>
            <a:prstGeom prst="rect">
              <a:avLst/>
            </a:prstGeom>
            <a:solidFill>
              <a:srgbClr val="FFFFFF"/>
            </a:solidFill>
            <a:effectLst>
              <a:softEdge rad="38100"/>
            </a:effectLst>
          </p:spPr>
          <p:txBody>
            <a:bodyPr wrap="square" tIns="0" bIns="0" rtlCol="0">
              <a:spAutoFit/>
            </a:bodyPr>
            <a:lstStyle/>
            <a:p>
              <a:pPr algn="ctr" defTabSz="457082">
                <a:lnSpc>
                  <a:spcPct val="80000"/>
                </a:lnSpc>
              </a:pPr>
              <a:r>
                <a:rPr lang="fr-FR" sz="1600" b="1" dirty="0" err="1">
                  <a:solidFill>
                    <a:schemeClr val="bg1"/>
                  </a:solidFill>
                  <a:latin typeface="Arial"/>
                </a:rPr>
                <a:t>Megawatts</a:t>
              </a:r>
              <a:r>
                <a:rPr lang="fr-FR" sz="1600" b="1" dirty="0">
                  <a:solidFill>
                    <a:schemeClr val="bg1"/>
                  </a:solidFill>
                  <a:latin typeface="Arial"/>
                </a:rPr>
                <a:t> per </a:t>
              </a:r>
              <a:r>
                <a:rPr lang="fr-FR" sz="1600" b="1" dirty="0" smtClean="0">
                  <a:solidFill>
                    <a:schemeClr val="bg1"/>
                  </a:solidFill>
                  <a:latin typeface="Arial"/>
                </a:rPr>
                <a:t>machine</a:t>
              </a:r>
              <a:endParaRPr lang="fr-FR" sz="1400" b="1" dirty="0" smtClean="0">
                <a:solidFill>
                  <a:schemeClr val="bg1"/>
                </a:solidFill>
                <a:latin typeface="Arial"/>
              </a:endParaRPr>
            </a:p>
            <a:p>
              <a:pPr algn="ctr" defTabSz="457082">
                <a:lnSpc>
                  <a:spcPct val="80000"/>
                </a:lnSpc>
              </a:pPr>
              <a:r>
                <a:rPr lang="fr-FR" sz="1400" b="1" dirty="0" smtClean="0">
                  <a:solidFill>
                    <a:schemeClr val="bg1"/>
                  </a:solidFill>
                  <a:latin typeface="Arial"/>
                </a:rPr>
                <a:t>(</a:t>
              </a:r>
              <a:r>
                <a:rPr lang="fr-FR" sz="1400" b="1" dirty="0" err="1" smtClean="0">
                  <a:solidFill>
                    <a:schemeClr val="bg1"/>
                  </a:solidFill>
                  <a:latin typeface="Arial"/>
                </a:rPr>
                <a:t>Kogge</a:t>
              </a:r>
              <a:r>
                <a:rPr lang="fr-FR" sz="1400" b="1" dirty="0" smtClean="0">
                  <a:solidFill>
                    <a:schemeClr val="bg1"/>
                  </a:solidFill>
                  <a:latin typeface="Arial"/>
                </a:rPr>
                <a:t>/</a:t>
              </a:r>
              <a:r>
                <a:rPr lang="fr-FR" sz="1400" b="1" dirty="0" err="1" smtClean="0">
                  <a:solidFill>
                    <a:schemeClr val="bg1"/>
                  </a:solidFill>
                  <a:latin typeface="Arial"/>
                </a:rPr>
                <a:t>Shalf</a:t>
              </a:r>
              <a:r>
                <a:rPr lang="fr-FR" sz="1400" b="1" dirty="0" smtClean="0">
                  <a:solidFill>
                    <a:schemeClr val="bg1"/>
                  </a:solidFill>
                  <a:latin typeface="Arial"/>
                </a:rPr>
                <a:t>)</a:t>
              </a:r>
              <a:endParaRPr lang="en-US" sz="1400" b="1" dirty="0">
                <a:solidFill>
                  <a:schemeClr val="bg1"/>
                </a:solidFill>
                <a:latin typeface="Arial"/>
              </a:endParaRPr>
            </a:p>
          </p:txBody>
        </p:sp>
      </p:grpSp>
      <p:sp>
        <p:nvSpPr>
          <p:cNvPr id="10" name="Rectangle 9"/>
          <p:cNvSpPr/>
          <p:nvPr/>
        </p:nvSpPr>
        <p:spPr>
          <a:xfrm>
            <a:off x="4660900" y="2554189"/>
            <a:ext cx="4152900" cy="2862322"/>
          </a:xfrm>
          <a:prstGeom prst="rect">
            <a:avLst/>
          </a:prstGeom>
          <a:solidFill>
            <a:schemeClr val="accent1">
              <a:lumMod val="75000"/>
            </a:schemeClr>
          </a:solidFill>
        </p:spPr>
        <p:txBody>
          <a:bodyPr wrap="square">
            <a:spAutoFit/>
          </a:bodyPr>
          <a:lstStyle/>
          <a:p>
            <a:pPr marL="0" indent="0">
              <a:buNone/>
            </a:pPr>
            <a:r>
              <a:rPr lang="en-US" sz="2000" b="1" dirty="0"/>
              <a:t>Goal: 1 </a:t>
            </a:r>
            <a:r>
              <a:rPr lang="en-US" sz="2000" b="1" dirty="0" err="1" smtClean="0"/>
              <a:t>Exaflop</a:t>
            </a:r>
            <a:r>
              <a:rPr lang="en-US" sz="2000" b="1" dirty="0" smtClean="0"/>
              <a:t> </a:t>
            </a:r>
            <a:r>
              <a:rPr lang="en-US" sz="2000" b="1" dirty="0"/>
              <a:t>in </a:t>
            </a:r>
            <a:r>
              <a:rPr lang="en-US" sz="2000" b="1" dirty="0" smtClean="0"/>
              <a:t>20 </a:t>
            </a:r>
            <a:r>
              <a:rPr lang="en-US" sz="2000" b="1" dirty="0"/>
              <a:t>MW </a:t>
            </a:r>
            <a:endParaRPr lang="en-US" sz="2000" b="1" dirty="0" smtClean="0"/>
          </a:p>
          <a:p>
            <a:pPr marL="0" indent="0">
              <a:buNone/>
            </a:pPr>
            <a:r>
              <a:rPr lang="en-US" sz="2000" b="1" dirty="0"/>
              <a:t> </a:t>
            </a:r>
            <a:r>
              <a:rPr lang="en-US" sz="2000" b="1" dirty="0" smtClean="0"/>
              <a:t>     = </a:t>
            </a:r>
            <a:r>
              <a:rPr lang="en-US" sz="2000" b="1" dirty="0"/>
              <a:t>20 </a:t>
            </a:r>
            <a:r>
              <a:rPr lang="en-US" sz="2000" b="1" dirty="0" err="1"/>
              <a:t>pJ</a:t>
            </a:r>
            <a:r>
              <a:rPr lang="en-US" sz="2000" b="1" dirty="0"/>
              <a:t> / </a:t>
            </a:r>
            <a:r>
              <a:rPr lang="en-US" sz="2000" b="1" dirty="0" smtClean="0"/>
              <a:t>operation</a:t>
            </a:r>
          </a:p>
          <a:p>
            <a:pPr marL="0" indent="0">
              <a:buNone/>
            </a:pPr>
            <a:endParaRPr lang="en-US" sz="2000" b="1" dirty="0"/>
          </a:p>
          <a:p>
            <a:pPr marL="0" indent="0">
              <a:buNone/>
            </a:pPr>
            <a:r>
              <a:rPr lang="en-US" sz="2000" b="1" dirty="0" smtClean="0"/>
              <a:t>Note: The 20 </a:t>
            </a:r>
            <a:r>
              <a:rPr lang="en-US" sz="2000" b="1" dirty="0" err="1" smtClean="0"/>
              <a:t>pJ</a:t>
            </a:r>
            <a:r>
              <a:rPr lang="en-US" sz="2000" b="1" dirty="0" smtClean="0"/>
              <a:t> / operation is </a:t>
            </a:r>
          </a:p>
          <a:p>
            <a:pPr marL="342900" indent="-342900">
              <a:buFontTx/>
              <a:buChar char="•"/>
            </a:pPr>
            <a:r>
              <a:rPr lang="en-US" sz="2000" b="1" dirty="0" smtClean="0"/>
              <a:t>Independent </a:t>
            </a:r>
            <a:r>
              <a:rPr lang="en-US" sz="2000" b="1" dirty="0"/>
              <a:t>of </a:t>
            </a:r>
            <a:r>
              <a:rPr lang="en-US" sz="2000" b="1" dirty="0" smtClean="0"/>
              <a:t>machine size </a:t>
            </a:r>
          </a:p>
          <a:p>
            <a:pPr marL="342900" indent="-342900">
              <a:buFontTx/>
              <a:buChar char="•"/>
            </a:pPr>
            <a:r>
              <a:rPr lang="en-US" sz="2000" b="1" dirty="0" smtClean="0"/>
              <a:t>Independent of # cores used per application</a:t>
            </a:r>
          </a:p>
          <a:p>
            <a:pPr marL="342900" indent="-342900">
              <a:buFontTx/>
              <a:buChar char="•"/>
            </a:pPr>
            <a:r>
              <a:rPr lang="en-US" sz="2000" b="1" dirty="0" smtClean="0"/>
              <a:t>But “operations” need to be useful </a:t>
            </a:r>
            <a:r>
              <a:rPr lang="en-US" sz="2000" b="1" dirty="0" smtClean="0"/>
              <a:t>ones</a:t>
            </a:r>
            <a:endParaRPr lang="en-US" sz="2000" b="1" dirty="0"/>
          </a:p>
        </p:txBody>
      </p:sp>
      <p:grpSp>
        <p:nvGrpSpPr>
          <p:cNvPr id="21" name="Group 20"/>
          <p:cNvGrpSpPr/>
          <p:nvPr/>
        </p:nvGrpSpPr>
        <p:grpSpPr>
          <a:xfrm>
            <a:off x="1282700" y="927100"/>
            <a:ext cx="2882900" cy="1780977"/>
            <a:chOff x="1282700" y="927100"/>
            <a:chExt cx="2882900" cy="1780977"/>
          </a:xfrm>
        </p:grpSpPr>
        <p:sp>
          <p:nvSpPr>
            <p:cNvPr id="6" name="TextBox 5"/>
            <p:cNvSpPr txBox="1"/>
            <p:nvPr/>
          </p:nvSpPr>
          <p:spPr>
            <a:xfrm>
              <a:off x="1282700" y="2400300"/>
              <a:ext cx="2287718" cy="307777"/>
            </a:xfrm>
            <a:prstGeom prst="rect">
              <a:avLst/>
            </a:prstGeom>
            <a:noFill/>
          </p:spPr>
          <p:txBody>
            <a:bodyPr wrap="none" rtlCol="0">
              <a:spAutoFit/>
            </a:bodyPr>
            <a:lstStyle/>
            <a:p>
              <a:r>
                <a:rPr lang="en-US" sz="1400" i="1" dirty="0" smtClean="0">
                  <a:solidFill>
                    <a:srgbClr val="FFFF00"/>
                  </a:solidFill>
                </a:rPr>
                <a:t>Missing Tihanhe-2 at 18MW</a:t>
              </a:r>
              <a:endParaRPr lang="en-US" sz="1400" i="1" dirty="0">
                <a:solidFill>
                  <a:srgbClr val="FFFF00"/>
                </a:solidFill>
              </a:endParaRPr>
            </a:p>
          </p:txBody>
        </p:sp>
        <p:sp>
          <p:nvSpPr>
            <p:cNvPr id="9" name="Sun 8"/>
            <p:cNvSpPr/>
            <p:nvPr/>
          </p:nvSpPr>
          <p:spPr>
            <a:xfrm>
              <a:off x="3911600" y="927100"/>
              <a:ext cx="254000" cy="292100"/>
            </a:xfrm>
            <a:prstGeom prst="sun">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Curved Connector 15"/>
            <p:cNvCxnSpPr>
              <a:stCxn id="6" idx="3"/>
            </p:cNvCxnSpPr>
            <p:nvPr/>
          </p:nvCxnSpPr>
          <p:spPr>
            <a:xfrm flipV="1">
              <a:off x="3570418" y="1447801"/>
              <a:ext cx="480882" cy="1106388"/>
            </a:xfrm>
            <a:prstGeom prst="curvedConnector2">
              <a:avLst/>
            </a:prstGeom>
            <a:ln>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148409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89646" y="224117"/>
            <a:ext cx="9144000" cy="435504"/>
          </a:xfrm>
        </p:spPr>
        <p:txBody>
          <a:bodyPr>
            <a:normAutofit fontScale="90000"/>
          </a:bodyPr>
          <a:lstStyle/>
          <a:p>
            <a:r>
              <a:rPr lang="en-US" dirty="0" smtClean="0">
                <a:ea typeface="ＭＳ Ｐゴシック" charset="-128"/>
                <a:cs typeface="ＭＳ Ｐゴシック" charset="-128"/>
              </a:rPr>
              <a:t>More Parallelism</a:t>
            </a:r>
            <a:endParaRPr lang="en-US" dirty="0" smtClean="0">
              <a:ea typeface="ＭＳ Ｐゴシック" charset="-128"/>
              <a:cs typeface="ＭＳ Ｐゴシック" charset="-128"/>
            </a:endParaRPr>
          </a:p>
        </p:txBody>
      </p:sp>
      <p:sp>
        <p:nvSpPr>
          <p:cNvPr id="66563" name="Rectangle 3"/>
          <p:cNvSpPr>
            <a:spLocks noGrp="1" noChangeArrowheads="1"/>
          </p:cNvSpPr>
          <p:nvPr>
            <p:ph type="body" idx="1"/>
          </p:nvPr>
        </p:nvSpPr>
        <p:spPr>
          <a:xfrm>
            <a:off x="254001" y="4673600"/>
            <a:ext cx="8839200" cy="1695205"/>
          </a:xfrm>
        </p:spPr>
        <p:txBody>
          <a:bodyPr>
            <a:normAutofit/>
          </a:bodyPr>
          <a:lstStyle/>
          <a:p>
            <a:r>
              <a:rPr lang="en-US" sz="2400" dirty="0" smtClean="0">
                <a:ea typeface="ＭＳ Ｐゴシック" charset="-128"/>
                <a:cs typeface="ＭＳ Ｐゴシック" charset="-128"/>
              </a:rPr>
              <a:t>Small, simple cores are energy and area efficient</a:t>
            </a:r>
          </a:p>
          <a:p>
            <a:pPr lvl="1"/>
            <a:r>
              <a:rPr lang="en-US" sz="2000" dirty="0" smtClean="0">
                <a:solidFill>
                  <a:srgbClr val="FFFF9E"/>
                </a:solidFill>
                <a:ea typeface="ＭＳ Ｐゴシック" charset="-128"/>
                <a:cs typeface="ＭＳ Ｐゴシック" charset="-128"/>
              </a:rPr>
              <a:t>Reflected in both GPUs and Xeon Phi (Knight’s *)</a:t>
            </a:r>
          </a:p>
          <a:p>
            <a:pPr lvl="1"/>
            <a:r>
              <a:rPr lang="en-US" sz="2000" dirty="0" smtClean="0">
                <a:solidFill>
                  <a:srgbClr val="FFFF9E"/>
                </a:solidFill>
                <a:ea typeface="ＭＳ Ｐゴシック" charset="-128"/>
                <a:cs typeface="ＭＳ Ｐゴシック" charset="-128"/>
              </a:rPr>
              <a:t>SIMD is also efficient (if you have data parallelism in apps)</a:t>
            </a:r>
          </a:p>
          <a:p>
            <a:r>
              <a:rPr lang="en-US" sz="2400" dirty="0" smtClean="0">
                <a:ea typeface="ＭＳ Ｐゴシック" charset="-128"/>
                <a:cs typeface="ＭＳ Ｐゴシック" charset="-128"/>
              </a:rPr>
              <a:t>Dark silicon and heterogeneity are also likely</a:t>
            </a:r>
            <a:endParaRPr lang="en-US" sz="2000" dirty="0">
              <a:solidFill>
                <a:srgbClr val="000090"/>
              </a:solidFill>
              <a:ea typeface="ＭＳ Ｐゴシック" charset="-128"/>
              <a:cs typeface="ＭＳ Ｐゴシック" charset="-128"/>
            </a:endParaRPr>
          </a:p>
        </p:txBody>
      </p:sp>
      <p:pic>
        <p:nvPicPr>
          <p:cNvPr id="4" name="Picture 3" descr="die-callout.jpg"/>
          <p:cNvPicPr>
            <a:picLocks noChangeAspect="1"/>
          </p:cNvPicPr>
          <p:nvPr/>
        </p:nvPicPr>
        <p:blipFill>
          <a:blip r:embed="rId3"/>
          <a:stretch>
            <a:fillRect/>
          </a:stretch>
        </p:blipFill>
        <p:spPr>
          <a:xfrm>
            <a:off x="3888180" y="1214965"/>
            <a:ext cx="4762414" cy="2984445"/>
          </a:xfrm>
          <a:prstGeom prst="rect">
            <a:avLst/>
          </a:prstGeom>
        </p:spPr>
      </p:pic>
      <p:pic>
        <p:nvPicPr>
          <p:cNvPr id="5" name="Picture 4" descr="1543chart3_tensilica.gi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41306" y="2053164"/>
            <a:ext cx="301071" cy="282254"/>
          </a:xfrm>
          <a:prstGeom prst="rect">
            <a:avLst/>
          </a:prstGeom>
        </p:spPr>
      </p:pic>
      <p:sp>
        <p:nvSpPr>
          <p:cNvPr id="6" name="TextBox 5"/>
          <p:cNvSpPr txBox="1"/>
          <p:nvPr/>
        </p:nvSpPr>
        <p:spPr>
          <a:xfrm>
            <a:off x="832577" y="2082859"/>
            <a:ext cx="1701800" cy="830997"/>
          </a:xfrm>
          <a:prstGeom prst="rect">
            <a:avLst/>
          </a:prstGeom>
          <a:noFill/>
        </p:spPr>
        <p:txBody>
          <a:bodyPr wrap="square" rtlCol="0">
            <a:spAutoFit/>
          </a:bodyPr>
          <a:lstStyle/>
          <a:p>
            <a:r>
              <a:rPr lang="en-US" sz="1600" i="1" dirty="0" smtClean="0">
                <a:solidFill>
                  <a:schemeClr val="tx1"/>
                </a:solidFill>
              </a:rPr>
              <a:t>Cell phone processor (0.1 Watt, 4 </a:t>
            </a:r>
            <a:r>
              <a:rPr lang="en-US" sz="1600" i="1" dirty="0" err="1" smtClean="0">
                <a:solidFill>
                  <a:schemeClr val="tx1"/>
                </a:solidFill>
              </a:rPr>
              <a:t>Gflop/s</a:t>
            </a:r>
            <a:r>
              <a:rPr lang="en-US" sz="1600" i="1" dirty="0" smtClean="0">
                <a:solidFill>
                  <a:schemeClr val="tx1"/>
                </a:solidFill>
              </a:rPr>
              <a:t>)</a:t>
            </a:r>
            <a:endParaRPr lang="en-US" sz="1600" i="1" dirty="0">
              <a:solidFill>
                <a:schemeClr val="tx1"/>
              </a:solidFill>
            </a:endParaRPr>
          </a:p>
        </p:txBody>
      </p:sp>
      <p:sp>
        <p:nvSpPr>
          <p:cNvPr id="7" name="TextBox 6"/>
          <p:cNvSpPr txBox="1"/>
          <p:nvPr/>
        </p:nvSpPr>
        <p:spPr>
          <a:xfrm>
            <a:off x="4481224" y="4199410"/>
            <a:ext cx="4064000" cy="338554"/>
          </a:xfrm>
          <a:prstGeom prst="rect">
            <a:avLst/>
          </a:prstGeom>
          <a:noFill/>
        </p:spPr>
        <p:txBody>
          <a:bodyPr wrap="square" rtlCol="0">
            <a:spAutoFit/>
          </a:bodyPr>
          <a:lstStyle/>
          <a:p>
            <a:pPr algn="r"/>
            <a:r>
              <a:rPr lang="en-US" sz="1600" i="1" dirty="0" smtClean="0">
                <a:solidFill>
                  <a:schemeClr val="tx1"/>
                </a:solidFill>
              </a:rPr>
              <a:t>Server processor  (100 Watts, 50 </a:t>
            </a:r>
            <a:r>
              <a:rPr lang="en-US" sz="1600" i="1" dirty="0" err="1" smtClean="0">
                <a:solidFill>
                  <a:schemeClr val="tx1"/>
                </a:solidFill>
              </a:rPr>
              <a:t>Gflop</a:t>
            </a:r>
            <a:r>
              <a:rPr lang="en-US" sz="1600" i="1" dirty="0" smtClean="0">
                <a:solidFill>
                  <a:schemeClr val="tx1"/>
                </a:solidFill>
              </a:rPr>
              <a:t>/s)</a:t>
            </a:r>
            <a:endParaRPr lang="en-US" sz="1600" i="1" dirty="0">
              <a:solidFill>
                <a:schemeClr val="tx1"/>
              </a:solidFill>
            </a:endParaRPr>
          </a:p>
        </p:txBody>
      </p:sp>
      <p:sp>
        <p:nvSpPr>
          <p:cNvPr id="2" name="Slide Number Placeholder 1"/>
          <p:cNvSpPr>
            <a:spLocks noGrp="1"/>
          </p:cNvSpPr>
          <p:nvPr>
            <p:ph type="sldNum" sz="quarter" idx="4294967295"/>
          </p:nvPr>
        </p:nvSpPr>
        <p:spPr>
          <a:xfrm>
            <a:off x="4116656" y="6368805"/>
            <a:ext cx="925708" cy="365125"/>
          </a:xfrm>
          <a:prstGeom prst="rect">
            <a:avLst/>
          </a:prstGeom>
        </p:spPr>
        <p:txBody>
          <a:bodyPr/>
          <a:lstStyle/>
          <a:p>
            <a:pPr>
              <a:defRPr/>
            </a:pPr>
            <a:fld id="{87A5EC17-5166-B041-A83C-F216E1F49AF0}" type="slidenum">
              <a:rPr lang="en-US" smtClean="0"/>
              <a:pPr>
                <a:defRPr/>
              </a:pPr>
              <a:t>31</a:t>
            </a:fld>
            <a:endParaRPr lang="en-US"/>
          </a:p>
        </p:txBody>
      </p:sp>
    </p:spTree>
    <p:extLst>
      <p:ext uri="{BB962C8B-B14F-4D97-AF65-F5344CB8AC3E}">
        <p14:creationId xmlns:p14="http://schemas.microsoft.com/office/powerpoint/2010/main" val="30761610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5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5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5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  Moore’s Law is Running Out</a:t>
            </a:r>
            <a:endParaRPr lang="en-US" dirty="0"/>
          </a:p>
        </p:txBody>
      </p:sp>
      <p:pic>
        <p:nvPicPr>
          <p:cNvPr id="25" name="Picture 24"/>
          <p:cNvPicPr>
            <a:picLocks noChangeAspect="1"/>
          </p:cNvPicPr>
          <p:nvPr/>
        </p:nvPicPr>
        <p:blipFill>
          <a:blip r:embed="rId3"/>
          <a:stretch>
            <a:fillRect/>
          </a:stretch>
        </p:blipFill>
        <p:spPr>
          <a:xfrm>
            <a:off x="1054100" y="1272610"/>
            <a:ext cx="6705600" cy="5015111"/>
          </a:xfrm>
          <a:prstGeom prst="rect">
            <a:avLst/>
          </a:prstGeom>
          <a:ln>
            <a:solidFill>
              <a:schemeClr val="tx1">
                <a:lumMod val="50000"/>
                <a:lumOff val="50000"/>
              </a:schemeClr>
            </a:solid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6543256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CMOS Technologies </a:t>
            </a:r>
            <a:r>
              <a:rPr lang="en-US" dirty="0" smtClean="0">
                <a:sym typeface="Wingdings"/>
              </a:rPr>
              <a:t> More Parallelism</a:t>
            </a:r>
            <a:endParaRPr lang="en-US" dirty="0"/>
          </a:p>
        </p:txBody>
      </p:sp>
      <p:pic>
        <p:nvPicPr>
          <p:cNvPr id="4" name="Picture 3"/>
          <p:cNvPicPr>
            <a:picLocks noChangeAspect="1"/>
          </p:cNvPicPr>
          <p:nvPr/>
        </p:nvPicPr>
        <p:blipFill rotWithShape="1">
          <a:blip r:embed="rId3"/>
          <a:srcRect l="52924" t="56803"/>
          <a:stretch/>
        </p:blipFill>
        <p:spPr>
          <a:xfrm>
            <a:off x="1407429" y="949347"/>
            <a:ext cx="5646882" cy="5477389"/>
          </a:xfrm>
          <a:prstGeom prst="rect">
            <a:avLst/>
          </a:prstGeom>
        </p:spPr>
      </p:pic>
      <p:sp>
        <p:nvSpPr>
          <p:cNvPr id="6" name="TextBox 5"/>
          <p:cNvSpPr txBox="1"/>
          <p:nvPr/>
        </p:nvSpPr>
        <p:spPr>
          <a:xfrm>
            <a:off x="5837305" y="6366274"/>
            <a:ext cx="2849495" cy="369332"/>
          </a:xfrm>
          <a:prstGeom prst="rect">
            <a:avLst/>
          </a:prstGeom>
          <a:noFill/>
        </p:spPr>
        <p:txBody>
          <a:bodyPr wrap="none" rtlCol="0">
            <a:spAutoFit/>
          </a:bodyPr>
          <a:lstStyle/>
          <a:p>
            <a:r>
              <a:rPr lang="en-US" b="1" dirty="0" err="1" smtClean="0"/>
              <a:t>Ionescu</a:t>
            </a:r>
            <a:r>
              <a:rPr lang="en-US" b="1" dirty="0" smtClean="0"/>
              <a:t> &amp; Riel, Nature 2011</a:t>
            </a:r>
            <a:endParaRPr lang="en-US" dirty="0"/>
          </a:p>
        </p:txBody>
      </p:sp>
    </p:spTree>
    <p:extLst>
      <p:ext uri="{BB962C8B-B14F-4D97-AF65-F5344CB8AC3E}">
        <p14:creationId xmlns:p14="http://schemas.microsoft.com/office/powerpoint/2010/main" val="175620581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Avoid Synchronization: P</a:t>
            </a:r>
            <a:r>
              <a:rPr lang="en-US" dirty="0" smtClean="0"/>
              <a:t>arallel </a:t>
            </a:r>
            <a:r>
              <a:rPr lang="en-US" dirty="0" smtClean="0"/>
              <a:t>by </a:t>
            </a:r>
            <a:r>
              <a:rPr lang="en-US" dirty="0" smtClean="0"/>
              <a:t>Default</a:t>
            </a:r>
            <a:endParaRPr lang="en-US" dirty="0"/>
          </a:p>
        </p:txBody>
      </p:sp>
      <p:sp>
        <p:nvSpPr>
          <p:cNvPr id="3" name="Content Placeholder 2"/>
          <p:cNvSpPr>
            <a:spLocks noGrp="1"/>
          </p:cNvSpPr>
          <p:nvPr>
            <p:ph idx="1"/>
          </p:nvPr>
        </p:nvSpPr>
        <p:spPr>
          <a:xfrm>
            <a:off x="381000" y="3535596"/>
            <a:ext cx="8763000" cy="2594156"/>
          </a:xfrm>
        </p:spPr>
        <p:txBody>
          <a:bodyPr>
            <a:normAutofit/>
          </a:bodyPr>
          <a:lstStyle/>
          <a:p>
            <a:r>
              <a:rPr lang="en-US" sz="2400" dirty="0" smtClean="0"/>
              <a:t>The SPMD model encourages “all the cores all the time” </a:t>
            </a:r>
          </a:p>
          <a:p>
            <a:pPr lvl="1"/>
            <a:r>
              <a:rPr lang="en-US" sz="2000" dirty="0" smtClean="0"/>
              <a:t>No parallel forking startup or implicit join synchronization</a:t>
            </a:r>
          </a:p>
          <a:p>
            <a:pPr lvl="1"/>
            <a:r>
              <a:rPr lang="en-US" sz="2000" dirty="0" smtClean="0"/>
              <a:t>Slow </a:t>
            </a:r>
            <a:r>
              <a:rPr lang="en-US" sz="2000" dirty="0" smtClean="0"/>
              <a:t>things are obviously slow:</a:t>
            </a:r>
          </a:p>
          <a:p>
            <a:pPr lvl="1"/>
            <a:endParaRPr lang="en-US" sz="2000" dirty="0" smtClean="0"/>
          </a:p>
          <a:p>
            <a:r>
              <a:rPr lang="en-US" sz="2400" dirty="0" smtClean="0"/>
              <a:t>Need </a:t>
            </a:r>
            <a:r>
              <a:rPr lang="en-US" sz="2400" dirty="0" smtClean="0"/>
              <a:t>hierarchy to match machine (hybrid algorithms, 1 model)</a:t>
            </a:r>
          </a:p>
        </p:txBody>
      </p:sp>
      <p:sp>
        <p:nvSpPr>
          <p:cNvPr id="4" name="Slide Number Placeholder 3"/>
          <p:cNvSpPr>
            <a:spLocks noGrp="1"/>
          </p:cNvSpPr>
          <p:nvPr>
            <p:ph type="sldNum" sz="quarter" idx="4294967295"/>
          </p:nvPr>
        </p:nvSpPr>
        <p:spPr>
          <a:xfrm>
            <a:off x="3505200" y="6477000"/>
            <a:ext cx="2133600" cy="304800"/>
          </a:xfrm>
          <a:prstGeom prst="rect">
            <a:avLst/>
          </a:prstGeom>
        </p:spPr>
        <p:txBody>
          <a:bodyPr/>
          <a:lstStyle/>
          <a:p>
            <a:pPr>
              <a:defRPr/>
            </a:pPr>
            <a:fld id="{87A5EC17-5166-B041-A83C-F216E1F49AF0}" type="slidenum">
              <a:rPr lang="en-US" smtClean="0"/>
              <a:pPr>
                <a:defRPr/>
              </a:pPr>
              <a:t>34</a:t>
            </a:fld>
            <a:endParaRPr lang="en-US"/>
          </a:p>
        </p:txBody>
      </p:sp>
      <p:sp>
        <p:nvSpPr>
          <p:cNvPr id="5" name="TextBox 4"/>
          <p:cNvSpPr txBox="1"/>
          <p:nvPr/>
        </p:nvSpPr>
        <p:spPr>
          <a:xfrm>
            <a:off x="522111" y="1093236"/>
            <a:ext cx="3939852" cy="707886"/>
          </a:xfrm>
          <a:prstGeom prst="rect">
            <a:avLst/>
          </a:prstGeom>
          <a:noFill/>
        </p:spPr>
        <p:txBody>
          <a:bodyPr wrap="square" rtlCol="0">
            <a:spAutoFit/>
          </a:bodyPr>
          <a:lstStyle/>
          <a:p>
            <a:r>
              <a:rPr lang="en-US" sz="2000" dirty="0" smtClean="0"/>
              <a:t>Single Program Multiple Data (SPMD) is too restrictive</a:t>
            </a:r>
            <a:endParaRPr lang="en-US" sz="2000" dirty="0"/>
          </a:p>
        </p:txBody>
      </p:sp>
      <p:grpSp>
        <p:nvGrpSpPr>
          <p:cNvPr id="6" name="Group 5"/>
          <p:cNvGrpSpPr/>
          <p:nvPr/>
        </p:nvGrpSpPr>
        <p:grpSpPr>
          <a:xfrm>
            <a:off x="1166375" y="2184147"/>
            <a:ext cx="2796025" cy="872319"/>
            <a:chOff x="1752600" y="4191000"/>
            <a:chExt cx="2514600" cy="762000"/>
          </a:xfrm>
        </p:grpSpPr>
        <p:sp>
          <p:nvSpPr>
            <p:cNvPr id="7" name="Rectangle 21"/>
            <p:cNvSpPr>
              <a:spLocks noChangeArrowheads="1"/>
            </p:cNvSpPr>
            <p:nvPr/>
          </p:nvSpPr>
          <p:spPr bwMode="auto">
            <a:xfrm>
              <a:off x="1752600" y="4191000"/>
              <a:ext cx="2514600" cy="762000"/>
            </a:xfrm>
            <a:prstGeom prst="rect">
              <a:avLst/>
            </a:prstGeom>
            <a:solidFill>
              <a:srgbClr val="FFCC66"/>
            </a:solidFill>
            <a:ln w="9525">
              <a:solidFill>
                <a:schemeClr val="tx1"/>
              </a:solidFill>
              <a:miter lim="800000"/>
              <a:headEnd/>
              <a:tailEnd/>
            </a:ln>
          </p:spPr>
          <p:txBody>
            <a:bodyPr wrap="none" anchor="ctr"/>
            <a:lstStyle/>
            <a:p>
              <a:pPr algn="ctr"/>
              <a:endParaRPr lang="en-US">
                <a:effectLst/>
                <a:latin typeface="Calibri" pitchFamily="34" charset="0"/>
                <a:cs typeface="Calibri" pitchFamily="34" charset="0"/>
              </a:endParaRPr>
            </a:p>
          </p:txBody>
        </p:sp>
        <p:sp>
          <p:nvSpPr>
            <p:cNvPr id="8" name="Rectangle 29"/>
            <p:cNvSpPr>
              <a:spLocks noChangeArrowheads="1"/>
            </p:cNvSpPr>
            <p:nvPr/>
          </p:nvSpPr>
          <p:spPr bwMode="auto">
            <a:xfrm>
              <a:off x="1828800" y="4267200"/>
              <a:ext cx="513352" cy="580073"/>
            </a:xfrm>
            <a:prstGeom prst="rect">
              <a:avLst/>
            </a:prstGeom>
            <a:solidFill>
              <a:schemeClr val="bg1"/>
            </a:solidFill>
            <a:ln w="9525">
              <a:solidFill>
                <a:schemeClr val="tx1"/>
              </a:solidFill>
              <a:miter lim="800000"/>
              <a:headEnd/>
              <a:tailEnd/>
            </a:ln>
          </p:spPr>
          <p:txBody>
            <a:bodyPr wrap="none" anchor="ctr"/>
            <a:lstStyle/>
            <a:p>
              <a:pPr algn="ctr"/>
              <a:r>
                <a:rPr lang="en-US" dirty="0">
                  <a:latin typeface="Calibri" pitchFamily="34" charset="0"/>
                  <a:cs typeface="Calibri" pitchFamily="34" charset="0"/>
                </a:rPr>
                <a:t>0</a:t>
              </a:r>
              <a:endParaRPr lang="en-US" dirty="0">
                <a:effectLst/>
                <a:latin typeface="Calibri" pitchFamily="34" charset="0"/>
                <a:cs typeface="Calibri" pitchFamily="34" charset="0"/>
              </a:endParaRPr>
            </a:p>
          </p:txBody>
        </p:sp>
        <p:sp>
          <p:nvSpPr>
            <p:cNvPr id="9" name="Rectangle 29"/>
            <p:cNvSpPr>
              <a:spLocks noChangeArrowheads="1"/>
            </p:cNvSpPr>
            <p:nvPr/>
          </p:nvSpPr>
          <p:spPr bwMode="auto">
            <a:xfrm>
              <a:off x="3657600" y="4267200"/>
              <a:ext cx="513352" cy="580073"/>
            </a:xfrm>
            <a:prstGeom prst="rect">
              <a:avLst/>
            </a:prstGeom>
            <a:solidFill>
              <a:schemeClr val="bg1"/>
            </a:solidFill>
            <a:ln w="9525">
              <a:solidFill>
                <a:schemeClr val="tx1"/>
              </a:solidFill>
              <a:miter lim="800000"/>
              <a:headEnd/>
              <a:tailEnd/>
            </a:ln>
          </p:spPr>
          <p:txBody>
            <a:bodyPr wrap="none" anchor="ctr"/>
            <a:lstStyle/>
            <a:p>
              <a:pPr algn="ctr"/>
              <a:r>
                <a:rPr lang="en-US">
                  <a:effectLst/>
                  <a:latin typeface="Calibri" pitchFamily="34" charset="0"/>
                  <a:cs typeface="Calibri" pitchFamily="34" charset="0"/>
                </a:rPr>
                <a:t>3</a:t>
              </a:r>
            </a:p>
          </p:txBody>
        </p:sp>
        <p:sp>
          <p:nvSpPr>
            <p:cNvPr id="10" name="Rectangle 29"/>
            <p:cNvSpPr>
              <a:spLocks noChangeArrowheads="1"/>
            </p:cNvSpPr>
            <p:nvPr/>
          </p:nvSpPr>
          <p:spPr bwMode="auto">
            <a:xfrm>
              <a:off x="2438400" y="4267200"/>
              <a:ext cx="513352" cy="580073"/>
            </a:xfrm>
            <a:prstGeom prst="rect">
              <a:avLst/>
            </a:prstGeom>
            <a:solidFill>
              <a:schemeClr val="bg1"/>
            </a:solidFill>
            <a:ln w="9525">
              <a:solidFill>
                <a:schemeClr val="tx1"/>
              </a:solidFill>
              <a:miter lim="800000"/>
              <a:headEnd/>
              <a:tailEnd/>
            </a:ln>
          </p:spPr>
          <p:txBody>
            <a:bodyPr wrap="none" anchor="ctr"/>
            <a:lstStyle/>
            <a:p>
              <a:pPr algn="ctr"/>
              <a:r>
                <a:rPr lang="en-US" dirty="0">
                  <a:latin typeface="Calibri" pitchFamily="34" charset="0"/>
                  <a:cs typeface="Calibri" pitchFamily="34" charset="0"/>
                </a:rPr>
                <a:t>1</a:t>
              </a:r>
              <a:endParaRPr lang="en-US" dirty="0">
                <a:effectLst/>
                <a:latin typeface="Calibri" pitchFamily="34" charset="0"/>
                <a:cs typeface="Calibri" pitchFamily="34" charset="0"/>
              </a:endParaRPr>
            </a:p>
          </p:txBody>
        </p:sp>
        <p:sp>
          <p:nvSpPr>
            <p:cNvPr id="11" name="Rectangle 29"/>
            <p:cNvSpPr>
              <a:spLocks noChangeArrowheads="1"/>
            </p:cNvSpPr>
            <p:nvPr/>
          </p:nvSpPr>
          <p:spPr bwMode="auto">
            <a:xfrm>
              <a:off x="3048000" y="4267200"/>
              <a:ext cx="513352" cy="580073"/>
            </a:xfrm>
            <a:prstGeom prst="rect">
              <a:avLst/>
            </a:prstGeom>
            <a:solidFill>
              <a:schemeClr val="bg1"/>
            </a:solidFill>
            <a:ln w="9525">
              <a:solidFill>
                <a:schemeClr val="tx1"/>
              </a:solidFill>
              <a:miter lim="800000"/>
              <a:headEnd/>
              <a:tailEnd/>
            </a:ln>
          </p:spPr>
          <p:txBody>
            <a:bodyPr wrap="none" anchor="ctr"/>
            <a:lstStyle/>
            <a:p>
              <a:pPr algn="ctr"/>
              <a:r>
                <a:rPr lang="en-US" dirty="0">
                  <a:latin typeface="Calibri" pitchFamily="34" charset="0"/>
                  <a:cs typeface="Calibri" pitchFamily="34" charset="0"/>
                </a:rPr>
                <a:t>2</a:t>
              </a:r>
              <a:endParaRPr lang="en-US" dirty="0">
                <a:effectLst/>
                <a:latin typeface="Calibri" pitchFamily="34" charset="0"/>
                <a:cs typeface="Calibri" pitchFamily="34" charset="0"/>
              </a:endParaRPr>
            </a:p>
          </p:txBody>
        </p:sp>
      </p:grpSp>
      <p:grpSp>
        <p:nvGrpSpPr>
          <p:cNvPr id="12" name="Group 51"/>
          <p:cNvGrpSpPr>
            <a:grpSpLocks/>
          </p:cNvGrpSpPr>
          <p:nvPr/>
        </p:nvGrpSpPr>
        <p:grpSpPr bwMode="auto">
          <a:xfrm>
            <a:off x="522111" y="1100132"/>
            <a:ext cx="3897489" cy="2213510"/>
            <a:chOff x="685800" y="2767200"/>
            <a:chExt cx="6178854" cy="2571750"/>
          </a:xfrm>
        </p:grpSpPr>
        <p:sp>
          <p:nvSpPr>
            <p:cNvPr id="13" name="Rectangle 2"/>
            <p:cNvSpPr>
              <a:spLocks noChangeArrowheads="1"/>
            </p:cNvSpPr>
            <p:nvPr/>
          </p:nvSpPr>
          <p:spPr bwMode="auto">
            <a:xfrm>
              <a:off x="685800" y="2767200"/>
              <a:ext cx="6178854" cy="2571750"/>
            </a:xfrm>
            <a:prstGeom prst="rect">
              <a:avLst/>
            </a:prstGeom>
            <a:solidFill>
              <a:srgbClr val="333333"/>
            </a:solidFill>
            <a:ln w="9525">
              <a:solidFill>
                <a:schemeClr val="tx1"/>
              </a:solidFill>
              <a:miter lim="800000"/>
              <a:headEnd/>
              <a:tailEnd/>
            </a:ln>
          </p:spPr>
          <p:txBody>
            <a:bodyPr wrap="none" anchor="ctr"/>
            <a:lstStyle/>
            <a:p>
              <a:pPr algn="ctr"/>
              <a:endParaRPr lang="en-US">
                <a:effectLst/>
                <a:latin typeface="Calibri" pitchFamily="34" charset="0"/>
                <a:cs typeface="Calibri" pitchFamily="34" charset="0"/>
              </a:endParaRPr>
            </a:p>
          </p:txBody>
        </p:sp>
        <p:sp>
          <p:nvSpPr>
            <p:cNvPr id="14" name="Rectangle 4"/>
            <p:cNvSpPr>
              <a:spLocks noChangeArrowheads="1"/>
            </p:cNvSpPr>
            <p:nvPr/>
          </p:nvSpPr>
          <p:spPr bwMode="auto">
            <a:xfrm>
              <a:off x="3876675" y="2881500"/>
              <a:ext cx="2867025" cy="2305050"/>
            </a:xfrm>
            <a:prstGeom prst="rect">
              <a:avLst/>
            </a:prstGeom>
            <a:solidFill>
              <a:srgbClr val="009999"/>
            </a:solidFill>
            <a:ln w="9525">
              <a:solidFill>
                <a:schemeClr val="tx1"/>
              </a:solidFill>
              <a:miter lim="800000"/>
              <a:headEnd/>
              <a:tailEnd/>
            </a:ln>
          </p:spPr>
          <p:txBody>
            <a:bodyPr wrap="none" anchor="ctr"/>
            <a:lstStyle/>
            <a:p>
              <a:pPr algn="ctr"/>
              <a:endParaRPr lang="en-US">
                <a:effectLst/>
                <a:latin typeface="Calibri" pitchFamily="34" charset="0"/>
                <a:cs typeface="Calibri" pitchFamily="34" charset="0"/>
              </a:endParaRPr>
            </a:p>
          </p:txBody>
        </p:sp>
        <p:sp>
          <p:nvSpPr>
            <p:cNvPr id="15" name="Rectangle 5"/>
            <p:cNvSpPr>
              <a:spLocks noChangeArrowheads="1"/>
            </p:cNvSpPr>
            <p:nvPr/>
          </p:nvSpPr>
          <p:spPr bwMode="auto">
            <a:xfrm>
              <a:off x="4019550" y="3033900"/>
              <a:ext cx="1209675" cy="1990725"/>
            </a:xfrm>
            <a:prstGeom prst="rect">
              <a:avLst/>
            </a:prstGeom>
            <a:solidFill>
              <a:srgbClr val="CCFFFF"/>
            </a:solidFill>
            <a:ln w="9525">
              <a:solidFill>
                <a:schemeClr val="tx1"/>
              </a:solidFill>
              <a:miter lim="800000"/>
              <a:headEnd/>
              <a:tailEnd/>
            </a:ln>
          </p:spPr>
          <p:txBody>
            <a:bodyPr wrap="none" anchor="ctr"/>
            <a:lstStyle/>
            <a:p>
              <a:pPr algn="ctr"/>
              <a:endParaRPr lang="en-US">
                <a:effectLst/>
                <a:latin typeface="Calibri" pitchFamily="34" charset="0"/>
                <a:cs typeface="Calibri" pitchFamily="34" charset="0"/>
              </a:endParaRPr>
            </a:p>
          </p:txBody>
        </p:sp>
        <p:sp>
          <p:nvSpPr>
            <p:cNvPr id="16" name="Rectangle 6"/>
            <p:cNvSpPr>
              <a:spLocks noChangeArrowheads="1"/>
            </p:cNvSpPr>
            <p:nvPr/>
          </p:nvSpPr>
          <p:spPr bwMode="auto">
            <a:xfrm>
              <a:off x="5381625" y="3033900"/>
              <a:ext cx="1209675" cy="1990725"/>
            </a:xfrm>
            <a:prstGeom prst="rect">
              <a:avLst/>
            </a:prstGeom>
            <a:solidFill>
              <a:srgbClr val="CCFFCC"/>
            </a:solidFill>
            <a:ln w="9525">
              <a:solidFill>
                <a:schemeClr val="tx1"/>
              </a:solidFill>
              <a:miter lim="800000"/>
              <a:headEnd/>
              <a:tailEnd/>
            </a:ln>
          </p:spPr>
          <p:txBody>
            <a:bodyPr wrap="none" anchor="ctr"/>
            <a:lstStyle/>
            <a:p>
              <a:pPr algn="ctr"/>
              <a:endParaRPr lang="en-US">
                <a:effectLst/>
                <a:latin typeface="Calibri" pitchFamily="34" charset="0"/>
                <a:cs typeface="Calibri" pitchFamily="34" charset="0"/>
              </a:endParaRPr>
            </a:p>
          </p:txBody>
        </p:sp>
        <p:sp>
          <p:nvSpPr>
            <p:cNvPr id="17" name="Rectangle 9"/>
            <p:cNvSpPr>
              <a:spLocks noChangeArrowheads="1"/>
            </p:cNvSpPr>
            <p:nvPr/>
          </p:nvSpPr>
          <p:spPr bwMode="auto">
            <a:xfrm>
              <a:off x="4171950" y="3186300"/>
              <a:ext cx="904875" cy="771525"/>
            </a:xfrm>
            <a:prstGeom prst="rect">
              <a:avLst/>
            </a:prstGeom>
            <a:solidFill>
              <a:schemeClr val="bg1"/>
            </a:solidFill>
            <a:ln w="9525">
              <a:solidFill>
                <a:schemeClr val="tx1"/>
              </a:solidFill>
              <a:miter lim="800000"/>
              <a:headEnd/>
              <a:tailEnd/>
            </a:ln>
          </p:spPr>
          <p:txBody>
            <a:bodyPr wrap="none" anchor="ctr"/>
            <a:lstStyle/>
            <a:p>
              <a:pPr algn="ctr"/>
              <a:r>
                <a:rPr lang="en-US">
                  <a:effectLst/>
                  <a:latin typeface="Calibri" pitchFamily="34" charset="0"/>
                  <a:cs typeface="Calibri" pitchFamily="34" charset="0"/>
                </a:rPr>
                <a:t>4</a:t>
              </a:r>
            </a:p>
          </p:txBody>
        </p:sp>
        <p:sp>
          <p:nvSpPr>
            <p:cNvPr id="18" name="Rectangle 10"/>
            <p:cNvSpPr>
              <a:spLocks noChangeArrowheads="1"/>
            </p:cNvSpPr>
            <p:nvPr/>
          </p:nvSpPr>
          <p:spPr bwMode="auto">
            <a:xfrm>
              <a:off x="4171950" y="4110225"/>
              <a:ext cx="904875" cy="771525"/>
            </a:xfrm>
            <a:prstGeom prst="rect">
              <a:avLst/>
            </a:prstGeom>
            <a:solidFill>
              <a:schemeClr val="bg1"/>
            </a:solidFill>
            <a:ln w="9525">
              <a:solidFill>
                <a:schemeClr val="tx1"/>
              </a:solidFill>
              <a:miter lim="800000"/>
              <a:headEnd/>
              <a:tailEnd/>
            </a:ln>
          </p:spPr>
          <p:txBody>
            <a:bodyPr wrap="none" anchor="ctr"/>
            <a:lstStyle/>
            <a:p>
              <a:pPr algn="ctr"/>
              <a:r>
                <a:rPr lang="en-US">
                  <a:effectLst/>
                  <a:latin typeface="Calibri" pitchFamily="34" charset="0"/>
                  <a:cs typeface="Calibri" pitchFamily="34" charset="0"/>
                </a:rPr>
                <a:t>5</a:t>
              </a:r>
            </a:p>
          </p:txBody>
        </p:sp>
        <p:sp>
          <p:nvSpPr>
            <p:cNvPr id="19" name="Rectangle 11"/>
            <p:cNvSpPr>
              <a:spLocks noChangeArrowheads="1"/>
            </p:cNvSpPr>
            <p:nvPr/>
          </p:nvSpPr>
          <p:spPr bwMode="auto">
            <a:xfrm>
              <a:off x="5524500" y="3186300"/>
              <a:ext cx="904875" cy="771525"/>
            </a:xfrm>
            <a:prstGeom prst="rect">
              <a:avLst/>
            </a:prstGeom>
            <a:solidFill>
              <a:schemeClr val="bg1"/>
            </a:solidFill>
            <a:ln w="9525">
              <a:solidFill>
                <a:schemeClr val="tx1"/>
              </a:solidFill>
              <a:miter lim="800000"/>
              <a:headEnd/>
              <a:tailEnd/>
            </a:ln>
          </p:spPr>
          <p:txBody>
            <a:bodyPr wrap="none" anchor="ctr"/>
            <a:lstStyle/>
            <a:p>
              <a:pPr algn="ctr"/>
              <a:r>
                <a:rPr lang="en-US">
                  <a:effectLst/>
                  <a:latin typeface="Calibri" pitchFamily="34" charset="0"/>
                  <a:cs typeface="Calibri" pitchFamily="34" charset="0"/>
                </a:rPr>
                <a:t>6</a:t>
              </a:r>
            </a:p>
          </p:txBody>
        </p:sp>
        <p:sp>
          <p:nvSpPr>
            <p:cNvPr id="20" name="Rectangle 12"/>
            <p:cNvSpPr>
              <a:spLocks noChangeArrowheads="1"/>
            </p:cNvSpPr>
            <p:nvPr/>
          </p:nvSpPr>
          <p:spPr bwMode="auto">
            <a:xfrm>
              <a:off x="5524500" y="4110225"/>
              <a:ext cx="904875" cy="771525"/>
            </a:xfrm>
            <a:prstGeom prst="rect">
              <a:avLst/>
            </a:prstGeom>
            <a:solidFill>
              <a:schemeClr val="bg1"/>
            </a:solidFill>
            <a:ln w="9525">
              <a:solidFill>
                <a:schemeClr val="tx1"/>
              </a:solidFill>
              <a:miter lim="800000"/>
              <a:headEnd/>
              <a:tailEnd/>
            </a:ln>
          </p:spPr>
          <p:txBody>
            <a:bodyPr wrap="none" anchor="ctr"/>
            <a:lstStyle/>
            <a:p>
              <a:pPr algn="ctr"/>
              <a:r>
                <a:rPr lang="en-US">
                  <a:effectLst/>
                  <a:latin typeface="Calibri" pitchFamily="34" charset="0"/>
                  <a:cs typeface="Calibri" pitchFamily="34" charset="0"/>
                </a:rPr>
                <a:t>7</a:t>
              </a:r>
            </a:p>
          </p:txBody>
        </p:sp>
        <p:sp>
          <p:nvSpPr>
            <p:cNvPr id="21" name="Rectangle 17"/>
            <p:cNvSpPr>
              <a:spLocks noChangeArrowheads="1"/>
            </p:cNvSpPr>
            <p:nvPr/>
          </p:nvSpPr>
          <p:spPr bwMode="auto">
            <a:xfrm>
              <a:off x="819157" y="2881500"/>
              <a:ext cx="2867166" cy="2305050"/>
            </a:xfrm>
            <a:prstGeom prst="rect">
              <a:avLst/>
            </a:prstGeom>
            <a:solidFill>
              <a:srgbClr val="CC6600"/>
            </a:solidFill>
            <a:ln w="9525">
              <a:solidFill>
                <a:schemeClr val="tx1"/>
              </a:solidFill>
              <a:miter lim="800000"/>
              <a:headEnd/>
              <a:tailEnd/>
            </a:ln>
          </p:spPr>
          <p:txBody>
            <a:bodyPr wrap="none" anchor="ctr"/>
            <a:lstStyle/>
            <a:p>
              <a:pPr algn="ctr"/>
              <a:endParaRPr lang="en-US">
                <a:effectLst/>
                <a:latin typeface="Calibri" pitchFamily="34" charset="0"/>
                <a:cs typeface="Calibri" pitchFamily="34" charset="0"/>
              </a:endParaRPr>
            </a:p>
          </p:txBody>
        </p:sp>
        <p:sp>
          <p:nvSpPr>
            <p:cNvPr id="22" name="Rectangle 20"/>
            <p:cNvSpPr>
              <a:spLocks noChangeArrowheads="1"/>
            </p:cNvSpPr>
            <p:nvPr/>
          </p:nvSpPr>
          <p:spPr bwMode="auto">
            <a:xfrm>
              <a:off x="962039" y="3033900"/>
              <a:ext cx="1209735" cy="1990725"/>
            </a:xfrm>
            <a:prstGeom prst="rect">
              <a:avLst/>
            </a:prstGeom>
            <a:solidFill>
              <a:srgbClr val="FF9999"/>
            </a:solidFill>
            <a:ln w="9525">
              <a:solidFill>
                <a:schemeClr val="tx1"/>
              </a:solidFill>
              <a:miter lim="800000"/>
              <a:headEnd/>
              <a:tailEnd/>
            </a:ln>
          </p:spPr>
          <p:txBody>
            <a:bodyPr wrap="none" anchor="ctr"/>
            <a:lstStyle/>
            <a:p>
              <a:pPr algn="ctr"/>
              <a:endParaRPr lang="en-US">
                <a:effectLst/>
                <a:latin typeface="Calibri" pitchFamily="34" charset="0"/>
                <a:cs typeface="Calibri" pitchFamily="34" charset="0"/>
              </a:endParaRPr>
            </a:p>
          </p:txBody>
        </p:sp>
        <p:sp>
          <p:nvSpPr>
            <p:cNvPr id="23" name="Rectangle 21"/>
            <p:cNvSpPr>
              <a:spLocks noChangeArrowheads="1"/>
            </p:cNvSpPr>
            <p:nvPr/>
          </p:nvSpPr>
          <p:spPr bwMode="auto">
            <a:xfrm>
              <a:off x="2324181" y="3033900"/>
              <a:ext cx="1209735" cy="1990725"/>
            </a:xfrm>
            <a:prstGeom prst="rect">
              <a:avLst/>
            </a:prstGeom>
            <a:solidFill>
              <a:srgbClr val="FFCC66"/>
            </a:solidFill>
            <a:ln w="9525">
              <a:solidFill>
                <a:schemeClr val="tx1"/>
              </a:solidFill>
              <a:miter lim="800000"/>
              <a:headEnd/>
              <a:tailEnd/>
            </a:ln>
          </p:spPr>
          <p:txBody>
            <a:bodyPr wrap="none" anchor="ctr"/>
            <a:lstStyle/>
            <a:p>
              <a:pPr algn="ctr"/>
              <a:endParaRPr lang="en-US">
                <a:effectLst/>
                <a:latin typeface="Calibri" pitchFamily="34" charset="0"/>
                <a:cs typeface="Calibri" pitchFamily="34" charset="0"/>
              </a:endParaRPr>
            </a:p>
          </p:txBody>
        </p:sp>
        <p:sp>
          <p:nvSpPr>
            <p:cNvPr id="24" name="Rectangle 26"/>
            <p:cNvSpPr>
              <a:spLocks noChangeArrowheads="1"/>
            </p:cNvSpPr>
            <p:nvPr/>
          </p:nvSpPr>
          <p:spPr bwMode="auto">
            <a:xfrm>
              <a:off x="1123972" y="3186300"/>
              <a:ext cx="904920" cy="771525"/>
            </a:xfrm>
            <a:prstGeom prst="rect">
              <a:avLst/>
            </a:prstGeom>
            <a:solidFill>
              <a:schemeClr val="bg1"/>
            </a:solidFill>
            <a:ln w="9525">
              <a:solidFill>
                <a:schemeClr val="tx1"/>
              </a:solidFill>
              <a:miter lim="800000"/>
              <a:headEnd/>
              <a:tailEnd/>
            </a:ln>
          </p:spPr>
          <p:txBody>
            <a:bodyPr wrap="none" anchor="ctr"/>
            <a:lstStyle/>
            <a:p>
              <a:pPr algn="ctr"/>
              <a:r>
                <a:rPr lang="en-US">
                  <a:effectLst/>
                  <a:latin typeface="Calibri" pitchFamily="34" charset="0"/>
                  <a:cs typeface="Calibri" pitchFamily="34" charset="0"/>
                </a:rPr>
                <a:t>0</a:t>
              </a:r>
            </a:p>
          </p:txBody>
        </p:sp>
        <p:sp>
          <p:nvSpPr>
            <p:cNvPr id="25" name="Rectangle 27"/>
            <p:cNvSpPr>
              <a:spLocks noChangeArrowheads="1"/>
            </p:cNvSpPr>
            <p:nvPr/>
          </p:nvSpPr>
          <p:spPr bwMode="auto">
            <a:xfrm>
              <a:off x="1123972" y="4110225"/>
              <a:ext cx="904920" cy="771525"/>
            </a:xfrm>
            <a:prstGeom prst="rect">
              <a:avLst/>
            </a:prstGeom>
            <a:solidFill>
              <a:schemeClr val="bg1"/>
            </a:solidFill>
            <a:ln w="9525">
              <a:solidFill>
                <a:schemeClr val="tx1"/>
              </a:solidFill>
              <a:miter lim="800000"/>
              <a:headEnd/>
              <a:tailEnd/>
            </a:ln>
          </p:spPr>
          <p:txBody>
            <a:bodyPr wrap="none" anchor="ctr"/>
            <a:lstStyle/>
            <a:p>
              <a:pPr algn="ctr"/>
              <a:r>
                <a:rPr lang="en-US">
                  <a:effectLst/>
                  <a:latin typeface="Calibri" pitchFamily="34" charset="0"/>
                  <a:cs typeface="Calibri" pitchFamily="34" charset="0"/>
                </a:rPr>
                <a:t>1</a:t>
              </a:r>
            </a:p>
          </p:txBody>
        </p:sp>
        <p:sp>
          <p:nvSpPr>
            <p:cNvPr id="26" name="Rectangle 28"/>
            <p:cNvSpPr>
              <a:spLocks noChangeArrowheads="1"/>
            </p:cNvSpPr>
            <p:nvPr/>
          </p:nvSpPr>
          <p:spPr bwMode="auto">
            <a:xfrm>
              <a:off x="2486114" y="3186300"/>
              <a:ext cx="904920" cy="771525"/>
            </a:xfrm>
            <a:prstGeom prst="rect">
              <a:avLst/>
            </a:prstGeom>
            <a:solidFill>
              <a:schemeClr val="bg1"/>
            </a:solidFill>
            <a:ln w="9525">
              <a:solidFill>
                <a:schemeClr val="tx1"/>
              </a:solidFill>
              <a:miter lim="800000"/>
              <a:headEnd/>
              <a:tailEnd/>
            </a:ln>
          </p:spPr>
          <p:txBody>
            <a:bodyPr wrap="none" anchor="ctr"/>
            <a:lstStyle/>
            <a:p>
              <a:pPr algn="ctr"/>
              <a:r>
                <a:rPr lang="en-US">
                  <a:effectLst/>
                  <a:latin typeface="Calibri" pitchFamily="34" charset="0"/>
                  <a:cs typeface="Calibri" pitchFamily="34" charset="0"/>
                </a:rPr>
                <a:t>2</a:t>
              </a:r>
            </a:p>
          </p:txBody>
        </p:sp>
        <p:sp>
          <p:nvSpPr>
            <p:cNvPr id="27" name="Rectangle 29"/>
            <p:cNvSpPr>
              <a:spLocks noChangeArrowheads="1"/>
            </p:cNvSpPr>
            <p:nvPr/>
          </p:nvSpPr>
          <p:spPr bwMode="auto">
            <a:xfrm>
              <a:off x="2486114" y="4110225"/>
              <a:ext cx="904920" cy="771525"/>
            </a:xfrm>
            <a:prstGeom prst="rect">
              <a:avLst/>
            </a:prstGeom>
            <a:solidFill>
              <a:schemeClr val="bg1"/>
            </a:solidFill>
            <a:ln w="9525">
              <a:solidFill>
                <a:schemeClr val="tx1"/>
              </a:solidFill>
              <a:miter lim="800000"/>
              <a:headEnd/>
              <a:tailEnd/>
            </a:ln>
          </p:spPr>
          <p:txBody>
            <a:bodyPr wrap="none" anchor="ctr"/>
            <a:lstStyle/>
            <a:p>
              <a:pPr algn="ctr"/>
              <a:r>
                <a:rPr lang="en-US">
                  <a:effectLst/>
                  <a:latin typeface="Calibri" pitchFamily="34" charset="0"/>
                  <a:cs typeface="Calibri" pitchFamily="34" charset="0"/>
                </a:rPr>
                <a:t>3</a:t>
              </a:r>
            </a:p>
          </p:txBody>
        </p:sp>
      </p:grpSp>
      <p:sp>
        <p:nvSpPr>
          <p:cNvPr id="95" name="Rectangle 94"/>
          <p:cNvSpPr/>
          <p:nvPr/>
        </p:nvSpPr>
        <p:spPr>
          <a:xfrm>
            <a:off x="4039831" y="4751532"/>
            <a:ext cx="3392087" cy="369332"/>
          </a:xfrm>
          <a:prstGeom prst="rect">
            <a:avLst/>
          </a:prstGeom>
          <a:solidFill>
            <a:schemeClr val="bg2">
              <a:lumMod val="60000"/>
              <a:lumOff val="40000"/>
            </a:schemeClr>
          </a:solidFill>
        </p:spPr>
        <p:txBody>
          <a:bodyPr wrap="none">
            <a:spAutoFit/>
          </a:bodyPr>
          <a:lstStyle/>
          <a:p>
            <a:r>
              <a:rPr lang="en-US" sz="1800" dirty="0" smtClean="0"/>
              <a:t>if </a:t>
            </a:r>
            <a:r>
              <a:rPr lang="en-US" sz="1800" dirty="0"/>
              <a:t>(</a:t>
            </a:r>
            <a:r>
              <a:rPr lang="en-US" sz="1800" dirty="0" err="1"/>
              <a:t>mythread</a:t>
            </a:r>
            <a:r>
              <a:rPr lang="en-US" sz="1800" dirty="0"/>
              <a:t> == 0) </a:t>
            </a:r>
            <a:r>
              <a:rPr lang="en-US" sz="1800" dirty="0" smtClean="0"/>
              <a:t>{lots of work} </a:t>
            </a:r>
            <a:endParaRPr lang="en-US" sz="1800" dirty="0"/>
          </a:p>
        </p:txBody>
      </p:sp>
      <p:sp>
        <p:nvSpPr>
          <p:cNvPr id="96" name="Rectangle 95"/>
          <p:cNvSpPr/>
          <p:nvPr/>
        </p:nvSpPr>
        <p:spPr>
          <a:xfrm>
            <a:off x="2858731" y="4751532"/>
            <a:ext cx="851690" cy="369332"/>
          </a:xfrm>
          <a:prstGeom prst="rect">
            <a:avLst/>
          </a:prstGeom>
          <a:solidFill>
            <a:schemeClr val="bg2">
              <a:lumMod val="60000"/>
              <a:lumOff val="40000"/>
            </a:schemeClr>
          </a:solidFill>
        </p:spPr>
        <p:txBody>
          <a:bodyPr wrap="none">
            <a:spAutoFit/>
          </a:bodyPr>
          <a:lstStyle/>
          <a:p>
            <a:r>
              <a:rPr lang="en-US" sz="1800" dirty="0" smtClean="0"/>
              <a:t>barrier</a:t>
            </a:r>
            <a:endParaRPr lang="en-US" sz="1800" dirty="0"/>
          </a:p>
        </p:txBody>
      </p:sp>
      <p:sp>
        <p:nvSpPr>
          <p:cNvPr id="28" name="TextBox 27"/>
          <p:cNvSpPr txBox="1"/>
          <p:nvPr/>
        </p:nvSpPr>
        <p:spPr>
          <a:xfrm>
            <a:off x="4914533" y="1801121"/>
            <a:ext cx="3354583" cy="707886"/>
          </a:xfrm>
          <a:prstGeom prst="rect">
            <a:avLst/>
          </a:prstGeom>
          <a:noFill/>
        </p:spPr>
        <p:txBody>
          <a:bodyPr wrap="square" rtlCol="0">
            <a:spAutoFit/>
          </a:bodyPr>
          <a:lstStyle/>
          <a:p>
            <a:r>
              <a:rPr lang="en-US" sz="2000" dirty="0" smtClean="0"/>
              <a:t>Hierarchical SPMD + PGAS is a good machine abstraction</a:t>
            </a:r>
            <a:endParaRPr lang="en-US" sz="2000" dirty="0"/>
          </a:p>
        </p:txBody>
      </p:sp>
    </p:spTree>
    <p:extLst>
      <p:ext uri="{BB962C8B-B14F-4D97-AF65-F5344CB8AC3E}">
        <p14:creationId xmlns:p14="http://schemas.microsoft.com/office/powerpoint/2010/main" val="239639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Heterogeneity?</a:t>
            </a:r>
            <a:endParaRPr lang="en-US" dirty="0"/>
          </a:p>
        </p:txBody>
      </p:sp>
      <p:sp>
        <p:nvSpPr>
          <p:cNvPr id="6" name="Content Placeholder 5"/>
          <p:cNvSpPr>
            <a:spLocks noGrp="1"/>
          </p:cNvSpPr>
          <p:nvPr>
            <p:ph idx="1"/>
          </p:nvPr>
        </p:nvSpPr>
        <p:spPr>
          <a:xfrm>
            <a:off x="457200" y="1320801"/>
            <a:ext cx="4406900" cy="3097036"/>
          </a:xfrm>
        </p:spPr>
        <p:txBody>
          <a:bodyPr/>
          <a:lstStyle/>
          <a:p>
            <a:r>
              <a:rPr lang="en-US" sz="2800" dirty="0" smtClean="0"/>
              <a:t>Question: do all applications become “irregular”</a:t>
            </a:r>
            <a:r>
              <a:rPr lang="en-US" sz="2800" dirty="0" smtClean="0"/>
              <a:t>?</a:t>
            </a:r>
            <a:endParaRPr lang="en-US" sz="2800" dirty="0"/>
          </a:p>
          <a:p>
            <a:r>
              <a:rPr lang="en-US" sz="2800" dirty="0" smtClean="0"/>
              <a:t>Finer-grained tasks means that variations and overhead matter more</a:t>
            </a:r>
          </a:p>
        </p:txBody>
      </p:sp>
      <p:sp>
        <p:nvSpPr>
          <p:cNvPr id="4" name="Slide Number Placeholder 3"/>
          <p:cNvSpPr>
            <a:spLocks noGrp="1"/>
          </p:cNvSpPr>
          <p:nvPr>
            <p:ph type="sldNum" sz="quarter" idx="4294967295"/>
          </p:nvPr>
        </p:nvSpPr>
        <p:spPr>
          <a:xfrm>
            <a:off x="3505200" y="6477000"/>
            <a:ext cx="2133600" cy="304800"/>
          </a:xfrm>
          <a:prstGeom prst="rect">
            <a:avLst/>
          </a:prstGeom>
        </p:spPr>
        <p:txBody>
          <a:bodyPr/>
          <a:lstStyle/>
          <a:p>
            <a:pPr>
              <a:defRPr/>
            </a:pPr>
            <a:fld id="{87A5EC17-5166-B041-A83C-F216E1F49AF0}" type="slidenum">
              <a:rPr lang="en-US" smtClean="0"/>
              <a:pPr>
                <a:defRPr/>
              </a:pPr>
              <a:t>35</a:t>
            </a:fld>
            <a:endParaRPr lang="en-US"/>
          </a:p>
        </p:txBody>
      </p:sp>
      <p:pic>
        <p:nvPicPr>
          <p:cNvPr id="8" name="Content Placeholder 3" descr="vanStraalenExascaleConf2012.tiff"/>
          <p:cNvPicPr>
            <a:picLocks noChangeAspect="1"/>
          </p:cNvPicPr>
          <p:nvPr/>
        </p:nvPicPr>
        <p:blipFill rotWithShape="1">
          <a:blip r:embed="rId2" cstate="print">
            <a:extLst>
              <a:ext uri="{28A0092B-C50C-407E-A947-70E740481C1C}">
                <a14:useLocalDpi xmlns:a14="http://schemas.microsoft.com/office/drawing/2010/main"/>
              </a:ext>
            </a:extLst>
          </a:blip>
          <a:srcRect l="-2599" r="-2757"/>
          <a:stretch/>
        </p:blipFill>
        <p:spPr bwMode="auto">
          <a:xfrm>
            <a:off x="4809735" y="1088971"/>
            <a:ext cx="3919171" cy="3636371"/>
          </a:xfrm>
          <a:prstGeom prst="rect">
            <a:avLst/>
          </a:prstGeom>
          <a:noFill/>
          <a:ln w="9525">
            <a:noFill/>
            <a:miter lim="800000"/>
            <a:headEnd/>
            <a:tailEnd/>
          </a:ln>
        </p:spPr>
      </p:pic>
      <p:sp>
        <p:nvSpPr>
          <p:cNvPr id="9" name="TextBox 8"/>
          <p:cNvSpPr txBox="1"/>
          <p:nvPr/>
        </p:nvSpPr>
        <p:spPr>
          <a:xfrm>
            <a:off x="5325289" y="4684125"/>
            <a:ext cx="3403618" cy="600164"/>
          </a:xfrm>
          <a:prstGeom prst="rect">
            <a:avLst/>
          </a:prstGeom>
          <a:noFill/>
        </p:spPr>
        <p:txBody>
          <a:bodyPr wrap="none" rtlCol="0">
            <a:spAutoFit/>
          </a:bodyPr>
          <a:lstStyle/>
          <a:p>
            <a:r>
              <a:rPr lang="en-US" sz="1100" b="0" dirty="0" smtClean="0">
                <a:latin typeface="+mn-lt"/>
              </a:rPr>
              <a:t>Brian van </a:t>
            </a:r>
            <a:r>
              <a:rPr lang="en-US" sz="1100" b="0" dirty="0" err="1" smtClean="0">
                <a:latin typeface="+mn-lt"/>
              </a:rPr>
              <a:t>Straalen</a:t>
            </a:r>
            <a:r>
              <a:rPr lang="en-US" sz="1100" b="0" dirty="0" smtClean="0">
                <a:latin typeface="+mn-lt"/>
              </a:rPr>
              <a:t>, DOE Exascale Research</a:t>
            </a:r>
            <a:br>
              <a:rPr lang="en-US" sz="1100" b="0" dirty="0" smtClean="0">
                <a:latin typeface="+mn-lt"/>
              </a:rPr>
            </a:br>
            <a:r>
              <a:rPr lang="en-US" sz="1100" b="0" dirty="0" smtClean="0">
                <a:latin typeface="+mn-lt"/>
              </a:rPr>
              <a:t>Conference, April 16-18, 2012. </a:t>
            </a:r>
            <a:r>
              <a:rPr lang="en-US" sz="1100" b="0" i="1" dirty="0" smtClean="0">
                <a:latin typeface="+mn-lt"/>
              </a:rPr>
              <a:t>Impact of persistent</a:t>
            </a:r>
            <a:br>
              <a:rPr lang="en-US" sz="1100" b="0" i="1" dirty="0" smtClean="0">
                <a:latin typeface="+mn-lt"/>
              </a:rPr>
            </a:br>
            <a:r>
              <a:rPr lang="en-US" sz="1100" b="0" i="1" dirty="0" smtClean="0">
                <a:latin typeface="+mn-lt"/>
              </a:rPr>
              <a:t>ECC memory faults.</a:t>
            </a:r>
            <a:endParaRPr lang="en-US" sz="1100" b="0" i="1" dirty="0">
              <a:latin typeface="+mn-lt"/>
            </a:endParaRPr>
          </a:p>
        </p:txBody>
      </p:sp>
      <p:sp>
        <p:nvSpPr>
          <p:cNvPr id="3" name="TextBox 2"/>
          <p:cNvSpPr txBox="1"/>
          <p:nvPr/>
        </p:nvSpPr>
        <p:spPr>
          <a:xfrm>
            <a:off x="1214827" y="5284289"/>
            <a:ext cx="7219948" cy="954107"/>
          </a:xfrm>
          <a:prstGeom prst="rect">
            <a:avLst/>
          </a:prstGeom>
          <a:noFill/>
        </p:spPr>
        <p:txBody>
          <a:bodyPr wrap="square" rtlCol="0">
            <a:spAutoFit/>
          </a:bodyPr>
          <a:lstStyle/>
          <a:p>
            <a:r>
              <a:rPr lang="en-US" sz="2800" dirty="0">
                <a:solidFill>
                  <a:srgbClr val="FFFF9E"/>
                </a:solidFill>
              </a:rPr>
              <a:t>Unpredictable </a:t>
            </a:r>
            <a:r>
              <a:rPr lang="en-US" sz="2800" dirty="0">
                <a:solidFill>
                  <a:srgbClr val="FFFF9E"/>
                </a:solidFill>
                <a:sym typeface="Wingdings"/>
              </a:rPr>
              <a:t> dynamic scheduling</a:t>
            </a:r>
            <a:endParaRPr lang="en-US" sz="2400" dirty="0">
              <a:solidFill>
                <a:srgbClr val="FFFF9E"/>
              </a:solidFill>
            </a:endParaRPr>
          </a:p>
          <a:p>
            <a:endParaRPr lang="en-US" sz="2800" dirty="0">
              <a:solidFill>
                <a:srgbClr val="FFFF9E"/>
              </a:solidFill>
            </a:endParaRPr>
          </a:p>
        </p:txBody>
      </p:sp>
    </p:spTree>
    <p:extLst>
      <p:ext uri="{BB962C8B-B14F-4D97-AF65-F5344CB8AC3E}">
        <p14:creationId xmlns:p14="http://schemas.microsoft.com/office/powerpoint/2010/main" val="104615835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Content Placeholder 85"/>
          <p:cNvPicPr>
            <a:picLocks noGrp="1" noChangeAspect="1"/>
          </p:cNvPicPr>
          <p:nvPr>
            <p:ph idx="1"/>
          </p:nvPr>
        </p:nvPicPr>
        <p:blipFill>
          <a:blip r:embed="rId2"/>
          <a:srcRect l="-6037" r="-6037"/>
          <a:stretch>
            <a:fillRect/>
          </a:stretch>
        </p:blipFill>
        <p:spPr>
          <a:xfrm>
            <a:off x="598869" y="1754798"/>
            <a:ext cx="6143625" cy="4108450"/>
          </a:xfrm>
        </p:spPr>
      </p:pic>
      <p:sp>
        <p:nvSpPr>
          <p:cNvPr id="5" name="Slide Number Placeholder 4"/>
          <p:cNvSpPr>
            <a:spLocks noGrp="1"/>
          </p:cNvSpPr>
          <p:nvPr>
            <p:ph type="sldNum" sz="quarter" idx="4294967295"/>
          </p:nvPr>
        </p:nvSpPr>
        <p:spPr>
          <a:xfrm>
            <a:off x="4610100" y="6516711"/>
            <a:ext cx="672546" cy="250614"/>
          </a:xfrm>
          <a:prstGeom prst="rect">
            <a:avLst/>
          </a:prstGeom>
        </p:spPr>
        <p:txBody>
          <a:bodyPr/>
          <a:lstStyle/>
          <a:p>
            <a:fld id="{C41FD94A-3280-6B4A-962C-1D6736B77269}" type="slidenum">
              <a:rPr lang="en-US" smtClean="0"/>
              <a:pPr/>
              <a:t>36</a:t>
            </a:fld>
            <a:endParaRPr lang="en-US" dirty="0"/>
          </a:p>
        </p:txBody>
      </p:sp>
      <p:sp>
        <p:nvSpPr>
          <p:cNvPr id="6" name="Title 5"/>
          <p:cNvSpPr>
            <a:spLocks noGrp="1"/>
          </p:cNvSpPr>
          <p:nvPr>
            <p:ph type="title"/>
          </p:nvPr>
        </p:nvSpPr>
        <p:spPr>
          <a:xfrm>
            <a:off x="457200" y="152400"/>
            <a:ext cx="8229600" cy="533400"/>
          </a:xfr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solidFill>
                  <a:srgbClr val="FFFFFF"/>
                </a:solidFill>
                <a:latin typeface="Helvetica Neue Bold Condensed"/>
                <a:cs typeface="Helvetica Neue Bold Condensed"/>
              </a:rPr>
              <a:t>Data Movement in Future Systems</a:t>
            </a:r>
            <a:endParaRPr lang="en-US" sz="2000" dirty="0">
              <a:solidFill>
                <a:srgbClr val="FFFFFF"/>
              </a:solidFill>
              <a:latin typeface="Helvetica Neue Bold Condensed"/>
              <a:cs typeface="Helvetica Neue Bold Condensed"/>
            </a:endParaRPr>
          </a:p>
        </p:txBody>
      </p:sp>
      <p:sp>
        <p:nvSpPr>
          <p:cNvPr id="95" name="TextBox 94"/>
          <p:cNvSpPr txBox="1"/>
          <p:nvPr/>
        </p:nvSpPr>
        <p:spPr>
          <a:xfrm>
            <a:off x="5138931" y="2200198"/>
            <a:ext cx="1107645" cy="830997"/>
          </a:xfrm>
          <a:prstGeom prst="rect">
            <a:avLst/>
          </a:prstGeom>
          <a:noFill/>
        </p:spPr>
        <p:txBody>
          <a:bodyPr wrap="none" rtlCol="0">
            <a:spAutoFit/>
          </a:bodyPr>
          <a:lstStyle/>
          <a:p>
            <a:r>
              <a:rPr lang="en-US" sz="1600" b="1" dirty="0" smtClean="0">
                <a:solidFill>
                  <a:schemeClr val="bg1"/>
                </a:solidFill>
              </a:rPr>
              <a:t>Bulky Core</a:t>
            </a:r>
          </a:p>
          <a:p>
            <a:r>
              <a:rPr lang="en-US" sz="1600" i="1" dirty="0" smtClean="0">
                <a:solidFill>
                  <a:schemeClr val="bg1"/>
                </a:solidFill>
              </a:rPr>
              <a:t>Latency</a:t>
            </a:r>
          </a:p>
          <a:p>
            <a:r>
              <a:rPr lang="en-US" sz="1600" i="1" dirty="0" smtClean="0">
                <a:solidFill>
                  <a:schemeClr val="bg1"/>
                </a:solidFill>
              </a:rPr>
              <a:t>Optimized</a:t>
            </a:r>
            <a:endParaRPr lang="en-US" sz="1600" i="1" dirty="0">
              <a:solidFill>
                <a:schemeClr val="bg1"/>
              </a:solidFill>
            </a:endParaRPr>
          </a:p>
        </p:txBody>
      </p:sp>
      <p:sp>
        <p:nvSpPr>
          <p:cNvPr id="96" name="TextBox 95"/>
          <p:cNvSpPr txBox="1"/>
          <p:nvPr/>
        </p:nvSpPr>
        <p:spPr>
          <a:xfrm>
            <a:off x="1286321" y="2676808"/>
            <a:ext cx="3799388" cy="1077218"/>
          </a:xfrm>
          <a:prstGeom prst="rect">
            <a:avLst/>
          </a:prstGeom>
          <a:noFill/>
        </p:spPr>
        <p:txBody>
          <a:bodyPr wrap="none" rtlCol="0">
            <a:spAutoFit/>
          </a:bodyPr>
          <a:lstStyle/>
          <a:p>
            <a:r>
              <a:rPr lang="en-US"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Thin Cores</a:t>
            </a:r>
            <a:endPar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(tiny, simple, massively parallel)</a:t>
            </a:r>
          </a:p>
          <a:p>
            <a:r>
              <a:rPr lang="en-US" sz="20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Throughput-Optimized</a:t>
            </a:r>
            <a:endParaRPr lang="en-US" sz="20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nvGrpSpPr>
          <p:cNvPr id="10" name="Group 9"/>
          <p:cNvGrpSpPr/>
          <p:nvPr/>
        </p:nvGrpSpPr>
        <p:grpSpPr>
          <a:xfrm>
            <a:off x="6295818" y="2515178"/>
            <a:ext cx="2445602" cy="1493260"/>
            <a:chOff x="6295818" y="2515178"/>
            <a:chExt cx="2445602" cy="1493260"/>
          </a:xfrm>
        </p:grpSpPr>
        <p:sp>
          <p:nvSpPr>
            <p:cNvPr id="101" name="Rectangle 100"/>
            <p:cNvSpPr/>
            <p:nvPr/>
          </p:nvSpPr>
          <p:spPr>
            <a:xfrm>
              <a:off x="6600264" y="2515178"/>
              <a:ext cx="2011186" cy="452438"/>
            </a:xfrm>
            <a:prstGeom prst="rect">
              <a:avLst/>
            </a:prstGeom>
            <a:solidFill>
              <a:srgbClr val="660066"/>
            </a:solidFill>
            <a:ln>
              <a:solidFill>
                <a:srgbClr val="9B03AC"/>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Memory</a:t>
              </a:r>
            </a:p>
          </p:txBody>
        </p:sp>
        <p:sp>
          <p:nvSpPr>
            <p:cNvPr id="102" name="Rectangle 101"/>
            <p:cNvSpPr/>
            <p:nvPr/>
          </p:nvSpPr>
          <p:spPr>
            <a:xfrm>
              <a:off x="6742494" y="2845378"/>
              <a:ext cx="1944306" cy="452438"/>
            </a:xfrm>
            <a:prstGeom prst="rect">
              <a:avLst/>
            </a:prstGeom>
            <a:solidFill>
              <a:srgbClr val="660066"/>
            </a:solidFill>
            <a:ln>
              <a:solidFill>
                <a:srgbClr val="9B03AC"/>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smtClean="0"/>
                <a:t>DRAM/DIMMS</a:t>
              </a:r>
              <a:endParaRPr lang="en-US" sz="1800" dirty="0"/>
            </a:p>
          </p:txBody>
        </p:sp>
        <p:sp>
          <p:nvSpPr>
            <p:cNvPr id="103" name="Rectangle 102"/>
            <p:cNvSpPr/>
            <p:nvPr/>
          </p:nvSpPr>
          <p:spPr>
            <a:xfrm>
              <a:off x="6654884" y="3390900"/>
              <a:ext cx="2011186" cy="452438"/>
            </a:xfrm>
            <a:prstGeom prst="rect">
              <a:avLst/>
            </a:prstGeom>
            <a:solidFill>
              <a:srgbClr val="660066"/>
            </a:solidFill>
            <a:ln>
              <a:solidFill>
                <a:srgbClr val="9B03AC"/>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04" name="Rectangle 103"/>
            <p:cNvSpPr/>
            <p:nvPr/>
          </p:nvSpPr>
          <p:spPr>
            <a:xfrm>
              <a:off x="6797114" y="3556000"/>
              <a:ext cx="1944306" cy="452438"/>
            </a:xfrm>
            <a:prstGeom prst="rect">
              <a:avLst/>
            </a:prstGeom>
            <a:solidFill>
              <a:srgbClr val="660066"/>
            </a:solidFill>
            <a:ln>
              <a:solidFill>
                <a:srgbClr val="9B03AC"/>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smtClean="0">
                  <a:effectLst>
                    <a:outerShdw blurRad="50800" dist="38100" dir="2700000" algn="tl" rotWithShape="0">
                      <a:prstClr val="black">
                        <a:alpha val="40000"/>
                      </a:prstClr>
                    </a:outerShdw>
                  </a:effectLst>
                </a:rPr>
                <a:t>High Capacity Low Bandwidth</a:t>
              </a:r>
              <a:endParaRPr lang="en-US" sz="1600" b="1" dirty="0">
                <a:effectLst>
                  <a:outerShdw blurRad="50800" dist="38100" dir="2700000" algn="tl" rotWithShape="0">
                    <a:prstClr val="black">
                      <a:alpha val="40000"/>
                    </a:prstClr>
                  </a:outerShdw>
                </a:effectLst>
              </a:endParaRPr>
            </a:p>
          </p:txBody>
        </p:sp>
        <p:cxnSp>
          <p:nvCxnSpPr>
            <p:cNvPr id="106" name="Straight Arrow Connector 105"/>
            <p:cNvCxnSpPr/>
            <p:nvPr/>
          </p:nvCxnSpPr>
          <p:spPr>
            <a:xfrm>
              <a:off x="6321303" y="2807278"/>
              <a:ext cx="333581" cy="0"/>
            </a:xfrm>
            <a:prstGeom prst="straightConnector1">
              <a:avLst/>
            </a:prstGeom>
            <a:ln>
              <a:solidFill>
                <a:srgbClr val="9B03AC"/>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07" name="Straight Arrow Connector 106"/>
            <p:cNvCxnSpPr/>
            <p:nvPr/>
          </p:nvCxnSpPr>
          <p:spPr>
            <a:xfrm>
              <a:off x="6310209" y="2976609"/>
              <a:ext cx="333581" cy="0"/>
            </a:xfrm>
            <a:prstGeom prst="straightConnector1">
              <a:avLst/>
            </a:prstGeom>
            <a:ln>
              <a:solidFill>
                <a:srgbClr val="9B03AC"/>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p:nvPr/>
          </p:nvCxnSpPr>
          <p:spPr>
            <a:xfrm>
              <a:off x="6295818" y="3129009"/>
              <a:ext cx="333581" cy="0"/>
            </a:xfrm>
            <a:prstGeom prst="straightConnector1">
              <a:avLst/>
            </a:prstGeom>
            <a:ln>
              <a:solidFill>
                <a:srgbClr val="9B03AC"/>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p:nvPr/>
          </p:nvCxnSpPr>
          <p:spPr>
            <a:xfrm>
              <a:off x="6321303" y="3485403"/>
              <a:ext cx="333581" cy="0"/>
            </a:xfrm>
            <a:prstGeom prst="straightConnector1">
              <a:avLst/>
            </a:prstGeom>
            <a:ln>
              <a:solidFill>
                <a:srgbClr val="9B03AC"/>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10" name="Straight Arrow Connector 109"/>
            <p:cNvCxnSpPr/>
            <p:nvPr/>
          </p:nvCxnSpPr>
          <p:spPr>
            <a:xfrm>
              <a:off x="6310209" y="3654734"/>
              <a:ext cx="333581" cy="0"/>
            </a:xfrm>
            <a:prstGeom prst="straightConnector1">
              <a:avLst/>
            </a:prstGeom>
            <a:ln>
              <a:solidFill>
                <a:srgbClr val="9B03AC"/>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p:nvPr/>
          </p:nvCxnSpPr>
          <p:spPr>
            <a:xfrm>
              <a:off x="6295818" y="3807134"/>
              <a:ext cx="333581" cy="0"/>
            </a:xfrm>
            <a:prstGeom prst="straightConnector1">
              <a:avLst/>
            </a:prstGeom>
            <a:ln>
              <a:solidFill>
                <a:srgbClr val="9B03AC"/>
              </a:solidFill>
              <a:headEnd type="arrow"/>
              <a:tailEnd type="arrow"/>
            </a:ln>
          </p:spPr>
          <p:style>
            <a:lnRef idx="2">
              <a:schemeClr val="accent1"/>
            </a:lnRef>
            <a:fillRef idx="0">
              <a:schemeClr val="accent1"/>
            </a:fillRef>
            <a:effectRef idx="1">
              <a:schemeClr val="accent1"/>
            </a:effectRef>
            <a:fontRef idx="minor">
              <a:schemeClr val="tx1"/>
            </a:fontRef>
          </p:style>
        </p:cxnSp>
      </p:grpSp>
      <p:grpSp>
        <p:nvGrpSpPr>
          <p:cNvPr id="12" name="Group 11"/>
          <p:cNvGrpSpPr/>
          <p:nvPr/>
        </p:nvGrpSpPr>
        <p:grpSpPr>
          <a:xfrm>
            <a:off x="1970877" y="5468751"/>
            <a:ext cx="2101305" cy="1271516"/>
            <a:chOff x="1970877" y="5468751"/>
            <a:chExt cx="2101305" cy="1271516"/>
          </a:xfrm>
        </p:grpSpPr>
        <p:sp>
          <p:nvSpPr>
            <p:cNvPr id="112" name="Down Arrow 111"/>
            <p:cNvSpPr/>
            <p:nvPr/>
          </p:nvSpPr>
          <p:spPr>
            <a:xfrm>
              <a:off x="2136372" y="5863248"/>
              <a:ext cx="484912" cy="620354"/>
            </a:xfrm>
            <a:prstGeom prst="downArrow">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Down Arrow 112"/>
            <p:cNvSpPr/>
            <p:nvPr/>
          </p:nvSpPr>
          <p:spPr>
            <a:xfrm>
              <a:off x="2773684" y="5828978"/>
              <a:ext cx="484912" cy="620354"/>
            </a:xfrm>
            <a:prstGeom prst="downArrow">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Down Arrow 113"/>
            <p:cNvSpPr/>
            <p:nvPr/>
          </p:nvSpPr>
          <p:spPr>
            <a:xfrm>
              <a:off x="3493354" y="5828125"/>
              <a:ext cx="484912" cy="620354"/>
            </a:xfrm>
            <a:prstGeom prst="downArrow">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Isosceles Triangle 96"/>
            <p:cNvSpPr/>
            <p:nvPr/>
          </p:nvSpPr>
          <p:spPr>
            <a:xfrm>
              <a:off x="2047077" y="5482925"/>
              <a:ext cx="637312" cy="380323"/>
            </a:xfrm>
            <a:prstGeom prst="triangl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Isosceles Triangle 97"/>
            <p:cNvSpPr/>
            <p:nvPr/>
          </p:nvSpPr>
          <p:spPr>
            <a:xfrm>
              <a:off x="2732494" y="5468751"/>
              <a:ext cx="637312" cy="380323"/>
            </a:xfrm>
            <a:prstGeom prst="triangl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Isosceles Triangle 98"/>
            <p:cNvSpPr/>
            <p:nvPr/>
          </p:nvSpPr>
          <p:spPr>
            <a:xfrm>
              <a:off x="3434870" y="5482925"/>
              <a:ext cx="637312" cy="380323"/>
            </a:xfrm>
            <a:prstGeom prst="triangl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TextBox 99"/>
            <p:cNvSpPr txBox="1"/>
            <p:nvPr/>
          </p:nvSpPr>
          <p:spPr>
            <a:xfrm>
              <a:off x="1970877" y="6370935"/>
              <a:ext cx="1646980" cy="369332"/>
            </a:xfrm>
            <a:prstGeom prst="rect">
              <a:avLst/>
            </a:prstGeom>
            <a:noFill/>
          </p:spPr>
          <p:txBody>
            <a:bodyPr wrap="none" rtlCol="0">
              <a:spAutoFit/>
            </a:bodyPr>
            <a:lstStyle/>
            <a:p>
              <a:r>
                <a:rPr lang="en-US" b="1" dirty="0" smtClean="0">
                  <a:solidFill>
                    <a:srgbClr val="8EC2FF"/>
                  </a:solidFill>
                </a:rPr>
                <a:t>“NIC” on Board</a:t>
              </a:r>
              <a:endParaRPr lang="en-US" b="1" dirty="0">
                <a:solidFill>
                  <a:srgbClr val="8EC2FF"/>
                </a:solidFill>
              </a:endParaRPr>
            </a:p>
          </p:txBody>
        </p:sp>
      </p:grpSp>
      <p:grpSp>
        <p:nvGrpSpPr>
          <p:cNvPr id="11" name="Group 10"/>
          <p:cNvGrpSpPr/>
          <p:nvPr/>
        </p:nvGrpSpPr>
        <p:grpSpPr>
          <a:xfrm>
            <a:off x="6295817" y="4769698"/>
            <a:ext cx="2848183" cy="1398106"/>
            <a:chOff x="6295817" y="4769698"/>
            <a:chExt cx="2848183" cy="1398106"/>
          </a:xfrm>
        </p:grpSpPr>
        <p:sp>
          <p:nvSpPr>
            <p:cNvPr id="2" name="Bevel 1"/>
            <p:cNvSpPr/>
            <p:nvPr/>
          </p:nvSpPr>
          <p:spPr>
            <a:xfrm>
              <a:off x="6856102" y="4769698"/>
              <a:ext cx="2287898" cy="1398106"/>
            </a:xfrm>
            <a:prstGeom prst="bevel">
              <a:avLst/>
            </a:prstGeom>
            <a:solidFill>
              <a:srgbClr val="FF660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800" dirty="0" smtClean="0"/>
                <a:t>NVRAM: Burst Buffers / rack-local storage (software control)</a:t>
              </a:r>
              <a:endParaRPr lang="en-US" sz="1800" dirty="0"/>
            </a:p>
          </p:txBody>
        </p:sp>
        <p:sp>
          <p:nvSpPr>
            <p:cNvPr id="7" name="Left Arrow 6"/>
            <p:cNvSpPr/>
            <p:nvPr/>
          </p:nvSpPr>
          <p:spPr>
            <a:xfrm>
              <a:off x="6295817" y="5041491"/>
              <a:ext cx="648845" cy="427260"/>
            </a:xfrm>
            <a:prstGeom prst="leftArrow">
              <a:avLst/>
            </a:prstGeom>
            <a:solidFill>
              <a:srgbClr val="FF6600"/>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grpSp>
      <p:grpSp>
        <p:nvGrpSpPr>
          <p:cNvPr id="9" name="Group 8"/>
          <p:cNvGrpSpPr/>
          <p:nvPr/>
        </p:nvGrpSpPr>
        <p:grpSpPr>
          <a:xfrm>
            <a:off x="999514" y="1085666"/>
            <a:ext cx="4747563" cy="1045076"/>
            <a:chOff x="999514" y="1085666"/>
            <a:chExt cx="4747563" cy="1045076"/>
          </a:xfrm>
        </p:grpSpPr>
        <p:sp>
          <p:nvSpPr>
            <p:cNvPr id="84" name="Rectangle 83"/>
            <p:cNvSpPr/>
            <p:nvPr/>
          </p:nvSpPr>
          <p:spPr>
            <a:xfrm>
              <a:off x="1132677" y="1085666"/>
              <a:ext cx="914400" cy="914400"/>
            </a:xfrm>
            <a:prstGeom prst="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p:cNvSpPr/>
            <p:nvPr/>
          </p:nvSpPr>
          <p:spPr>
            <a:xfrm>
              <a:off x="999514" y="1177061"/>
              <a:ext cx="914400" cy="914400"/>
            </a:xfrm>
            <a:prstGeom prst="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00" i="1" dirty="0"/>
            </a:p>
          </p:txBody>
        </p:sp>
        <p:sp>
          <p:nvSpPr>
            <p:cNvPr id="89" name="Rectangle 88"/>
            <p:cNvSpPr/>
            <p:nvPr/>
          </p:nvSpPr>
          <p:spPr>
            <a:xfrm>
              <a:off x="2332640" y="1085666"/>
              <a:ext cx="914400" cy="914400"/>
            </a:xfrm>
            <a:prstGeom prst="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p:cNvSpPr/>
            <p:nvPr/>
          </p:nvSpPr>
          <p:spPr>
            <a:xfrm>
              <a:off x="2199477" y="1177061"/>
              <a:ext cx="914400" cy="914400"/>
            </a:xfrm>
            <a:prstGeom prst="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00" dirty="0"/>
            </a:p>
          </p:txBody>
        </p:sp>
        <p:sp>
          <p:nvSpPr>
            <p:cNvPr id="91" name="Rectangle 90"/>
            <p:cNvSpPr/>
            <p:nvPr/>
          </p:nvSpPr>
          <p:spPr>
            <a:xfrm>
              <a:off x="3629995" y="1085666"/>
              <a:ext cx="914400" cy="914400"/>
            </a:xfrm>
            <a:prstGeom prst="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3496832" y="1177061"/>
              <a:ext cx="914400" cy="914400"/>
            </a:xfrm>
            <a:prstGeom prst="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p:cNvSpPr/>
            <p:nvPr/>
          </p:nvSpPr>
          <p:spPr>
            <a:xfrm>
              <a:off x="4832677" y="1085666"/>
              <a:ext cx="914400" cy="914400"/>
            </a:xfrm>
            <a:prstGeom prst="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p:cNvSpPr/>
            <p:nvPr/>
          </p:nvSpPr>
          <p:spPr>
            <a:xfrm>
              <a:off x="4699514" y="1177061"/>
              <a:ext cx="914400" cy="914400"/>
            </a:xfrm>
            <a:prstGeom prst="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775204" y="1268968"/>
              <a:ext cx="3310506" cy="861774"/>
            </a:xfrm>
            <a:prstGeom prst="rect">
              <a:avLst/>
            </a:prstGeom>
            <a:solidFill>
              <a:srgbClr val="800000"/>
            </a:solidFill>
            <a:effectLst>
              <a:softEdge rad="114300"/>
            </a:effectLst>
          </p:spPr>
          <p:txBody>
            <a:bodyPr wrap="square">
              <a:spAutoFit/>
            </a:bodyPr>
            <a:lstStyle/>
            <a:p>
              <a:pPr algn="ctr"/>
              <a:r>
                <a:rPr lang="en-US" sz="1800" dirty="0">
                  <a:solidFill>
                    <a:srgbClr val="FFFFFF"/>
                  </a:solidFill>
                </a:rPr>
                <a:t>Memory </a:t>
              </a:r>
              <a:r>
                <a:rPr lang="en-US" sz="1800" dirty="0" smtClean="0">
                  <a:solidFill>
                    <a:srgbClr val="FFFFFF"/>
                  </a:solidFill>
                </a:rPr>
                <a:t>Stacks on Package</a:t>
              </a:r>
            </a:p>
            <a:p>
              <a:pPr algn="ctr"/>
              <a:r>
                <a:rPr lang="en-US" sz="1600" dirty="0" smtClean="0">
                  <a:solidFill>
                    <a:srgbClr val="FFFFFF"/>
                  </a:solidFill>
                </a:rPr>
                <a:t>Low Capacity, High Bandwidth, </a:t>
              </a:r>
              <a:r>
                <a:rPr lang="en-US" sz="1600" dirty="0">
                  <a:solidFill>
                    <a:srgbClr val="FFFFFF"/>
                  </a:solidFill>
                </a:rPr>
                <a:t>S</a:t>
              </a:r>
              <a:r>
                <a:rPr lang="en-US" sz="1600" dirty="0" smtClean="0">
                  <a:solidFill>
                    <a:srgbClr val="FFFFFF"/>
                  </a:solidFill>
                </a:rPr>
                <a:t>oftware Control?</a:t>
              </a:r>
              <a:endParaRPr lang="en-US" sz="1600" dirty="0">
                <a:solidFill>
                  <a:srgbClr val="FFFFFF"/>
                </a:solidFill>
              </a:endParaRPr>
            </a:p>
          </p:txBody>
        </p:sp>
      </p:grpSp>
      <p:sp>
        <p:nvSpPr>
          <p:cNvPr id="4" name="TextBox 3"/>
          <p:cNvSpPr txBox="1"/>
          <p:nvPr/>
        </p:nvSpPr>
        <p:spPr>
          <a:xfrm>
            <a:off x="5613400" y="6385123"/>
            <a:ext cx="2420016" cy="307777"/>
          </a:xfrm>
          <a:prstGeom prst="rect">
            <a:avLst/>
          </a:prstGeom>
          <a:noFill/>
        </p:spPr>
        <p:txBody>
          <a:bodyPr wrap="none" rtlCol="0">
            <a:spAutoFit/>
          </a:bodyPr>
          <a:lstStyle/>
          <a:p>
            <a:r>
              <a:rPr lang="en-US" sz="1400" dirty="0" smtClean="0"/>
              <a:t>Based on slide from J. </a:t>
            </a:r>
            <a:r>
              <a:rPr lang="en-US" sz="1400" dirty="0" err="1" smtClean="0"/>
              <a:t>Shalf</a:t>
            </a:r>
            <a:endParaRPr lang="en-US" sz="1400" dirty="0"/>
          </a:p>
        </p:txBody>
      </p:sp>
    </p:spTree>
    <p:extLst>
      <p:ext uri="{BB962C8B-B14F-4D97-AF65-F5344CB8AC3E}">
        <p14:creationId xmlns:p14="http://schemas.microsoft.com/office/powerpoint/2010/main" val="13322394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1586" y="971886"/>
            <a:ext cx="8478212" cy="319467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938" name="Title 1"/>
          <p:cNvSpPr>
            <a:spLocks noGrp="1"/>
          </p:cNvSpPr>
          <p:nvPr>
            <p:ph type="title"/>
          </p:nvPr>
        </p:nvSpPr>
        <p:spPr>
          <a:xfrm>
            <a:off x="457200" y="114300"/>
            <a:ext cx="8445500" cy="762000"/>
          </a:xfrm>
        </p:spPr>
        <p:txBody>
          <a:bodyPr>
            <a:normAutofit/>
          </a:bodyPr>
          <a:lstStyle/>
          <a:p>
            <a:pPr eaLnBrk="1" hangingPunct="1"/>
            <a:r>
              <a:rPr lang="en-US" sz="3600" dirty="0" smtClean="0">
                <a:ea typeface="ＭＳ Ｐゴシック" charset="-128"/>
                <a:cs typeface="ＭＳ Ｐゴシック" charset="-128"/>
              </a:rPr>
              <a:t>Memory System Optimizations</a:t>
            </a:r>
            <a:endParaRPr lang="en-US" sz="3600" i="1" dirty="0" smtClean="0">
              <a:ea typeface="ＭＳ Ｐゴシック" charset="-128"/>
              <a:cs typeface="ＭＳ Ｐゴシック" charset="-128"/>
            </a:endParaRPr>
          </a:p>
        </p:txBody>
      </p:sp>
      <p:sp>
        <p:nvSpPr>
          <p:cNvPr id="3" name="Content Placeholder 2"/>
          <p:cNvSpPr>
            <a:spLocks noGrp="1"/>
          </p:cNvSpPr>
          <p:nvPr>
            <p:ph idx="1"/>
          </p:nvPr>
        </p:nvSpPr>
        <p:spPr>
          <a:xfrm>
            <a:off x="647700" y="4166555"/>
            <a:ext cx="8509000" cy="2202249"/>
          </a:xfrm>
        </p:spPr>
        <p:txBody>
          <a:bodyPr>
            <a:noAutofit/>
          </a:bodyPr>
          <a:lstStyle/>
          <a:p>
            <a:pPr marL="0" indent="0">
              <a:buNone/>
              <a:defRPr/>
            </a:pPr>
            <a:r>
              <a:rPr lang="en-US" sz="2400" dirty="0" smtClean="0"/>
              <a:t>Two big compiler problems:</a:t>
            </a:r>
          </a:p>
          <a:p>
            <a:pPr>
              <a:defRPr/>
            </a:pPr>
            <a:r>
              <a:rPr lang="en-US" sz="2400" dirty="0" smtClean="0"/>
              <a:t>Discovering parallelism</a:t>
            </a:r>
          </a:p>
          <a:p>
            <a:pPr lvl="1">
              <a:defRPr/>
            </a:pPr>
            <a:r>
              <a:rPr lang="en-US" sz="2000" dirty="0" smtClean="0"/>
              <a:t>domain-specific languages and small compilers</a:t>
            </a:r>
          </a:p>
          <a:p>
            <a:pPr>
              <a:defRPr/>
            </a:pPr>
            <a:r>
              <a:rPr lang="en-US" sz="2400" dirty="0" smtClean="0"/>
              <a:t>Generating </a:t>
            </a:r>
            <a:r>
              <a:rPr lang="en-US" sz="2400" smtClean="0"/>
              <a:t>good code</a:t>
            </a:r>
            <a:endParaRPr lang="en-US" sz="2400" dirty="0" smtClean="0"/>
          </a:p>
          <a:p>
            <a:pPr lvl="1">
              <a:defRPr/>
            </a:pPr>
            <a:r>
              <a:rPr lang="en-US" sz="2000" dirty="0" smtClean="0"/>
              <a:t>Automatic performance tuning</a:t>
            </a:r>
            <a:endParaRPr lang="en-US" sz="2000" dirty="0" smtClean="0"/>
          </a:p>
        </p:txBody>
      </p:sp>
      <p:sp>
        <p:nvSpPr>
          <p:cNvPr id="39940" name="Slide Number Placeholder 3"/>
          <p:cNvSpPr>
            <a:spLocks noGrp="1"/>
          </p:cNvSpPr>
          <p:nvPr>
            <p:ph type="sldNum" sz="quarter" idx="4294967295"/>
          </p:nvPr>
        </p:nvSpPr>
        <p:spPr>
          <a:xfrm>
            <a:off x="4116656" y="6368805"/>
            <a:ext cx="925708" cy="365125"/>
          </a:xfrm>
          <a:prstGeom prst="rect">
            <a:avLst/>
          </a:prstGeom>
          <a:noFill/>
        </p:spPr>
        <p:txBody>
          <a:bodyPr/>
          <a:lstStyle/>
          <a:p>
            <a:fld id="{5162625A-C6C9-A94A-90C5-B78407778A50}" type="slidenum">
              <a:rPr lang="en-US" smtClean="0"/>
              <a:pPr/>
              <a:t>37</a:t>
            </a:fld>
            <a:endParaRPr lang="en-US" smtClean="0"/>
          </a:p>
        </p:txBody>
      </p:sp>
      <p:grpSp>
        <p:nvGrpSpPr>
          <p:cNvPr id="17" name="Group 16"/>
          <p:cNvGrpSpPr/>
          <p:nvPr/>
        </p:nvGrpSpPr>
        <p:grpSpPr>
          <a:xfrm>
            <a:off x="711199" y="1089355"/>
            <a:ext cx="3792589" cy="3000045"/>
            <a:chOff x="350889" y="2168855"/>
            <a:chExt cx="3962400" cy="3582453"/>
          </a:xfrm>
        </p:grpSpPr>
        <p:grpSp>
          <p:nvGrpSpPr>
            <p:cNvPr id="25" name="Group 80"/>
            <p:cNvGrpSpPr/>
            <p:nvPr/>
          </p:nvGrpSpPr>
          <p:grpSpPr>
            <a:xfrm>
              <a:off x="808089" y="2627108"/>
              <a:ext cx="3200400" cy="2744788"/>
              <a:chOff x="2743200" y="1600200"/>
              <a:chExt cx="3200400" cy="2744788"/>
            </a:xfrm>
          </p:grpSpPr>
          <p:cxnSp>
            <p:nvCxnSpPr>
              <p:cNvPr id="86" name="Straight Connector 85"/>
              <p:cNvCxnSpPr/>
              <p:nvPr/>
            </p:nvCxnSpPr>
            <p:spPr>
              <a:xfrm>
                <a:off x="2743200" y="4343400"/>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2743200" y="4038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2743200" y="3733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2743200" y="3429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2743200" y="31242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2743200" y="28194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2743200" y="2514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2743200" y="2209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2743200" y="1905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2743200" y="16002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6" name="Group 91"/>
            <p:cNvGrpSpPr/>
            <p:nvPr/>
          </p:nvGrpSpPr>
          <p:grpSpPr>
            <a:xfrm>
              <a:off x="882700" y="2557004"/>
              <a:ext cx="3049588" cy="2889504"/>
              <a:chOff x="2817811" y="1219200"/>
              <a:chExt cx="3049588" cy="3200400"/>
            </a:xfrm>
          </p:grpSpPr>
          <p:cxnSp>
            <p:nvCxnSpPr>
              <p:cNvPr id="75" name="Straight Connector 74"/>
              <p:cNvCxnSpPr/>
              <p:nvPr/>
            </p:nvCxnSpPr>
            <p:spPr>
              <a:xfrm rot="5400000">
                <a:off x="1218405" y="2818606"/>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rot="5400000">
                <a:off x="1523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rot="5400000">
                <a:off x="1828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rot="5400000">
                <a:off x="2132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rot="5400000">
                <a:off x="2437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rot="5400000">
                <a:off x="2742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rot="5400000">
                <a:off x="3047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rot="5400000">
                <a:off x="3352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rot="5400000">
                <a:off x="3656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rot="5400000">
                <a:off x="3961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rot="5400000">
                <a:off x="4266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7" name="Group 305"/>
            <p:cNvGrpSpPr/>
            <p:nvPr/>
          </p:nvGrpSpPr>
          <p:grpSpPr>
            <a:xfrm>
              <a:off x="350889" y="2480804"/>
              <a:ext cx="3810000" cy="3270504"/>
              <a:chOff x="0" y="12192"/>
              <a:chExt cx="3810000" cy="3270504"/>
            </a:xfrm>
          </p:grpSpPr>
          <p:sp>
            <p:nvSpPr>
              <p:cNvPr id="54" name="TextBox 53"/>
              <p:cNvSpPr txBox="1"/>
              <p:nvPr/>
            </p:nvSpPr>
            <p:spPr>
              <a:xfrm>
                <a:off x="0" y="316992"/>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512</a:t>
                </a:r>
                <a:endParaRPr lang="en-US" sz="1200" dirty="0">
                  <a:latin typeface="Arial"/>
                  <a:cs typeface="Arial"/>
                </a:endParaRPr>
              </a:p>
            </p:txBody>
          </p:sp>
          <p:sp>
            <p:nvSpPr>
              <p:cNvPr id="55" name="TextBox 54"/>
              <p:cNvSpPr txBox="1"/>
              <p:nvPr/>
            </p:nvSpPr>
            <p:spPr>
              <a:xfrm>
                <a:off x="0" y="621792"/>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256</a:t>
                </a:r>
                <a:endParaRPr lang="en-US" sz="1200" dirty="0">
                  <a:latin typeface="Arial"/>
                  <a:cs typeface="Arial"/>
                </a:endParaRPr>
              </a:p>
            </p:txBody>
          </p:sp>
          <p:sp>
            <p:nvSpPr>
              <p:cNvPr id="56" name="TextBox 55"/>
              <p:cNvSpPr txBox="1"/>
              <p:nvPr/>
            </p:nvSpPr>
            <p:spPr>
              <a:xfrm>
                <a:off x="0" y="926592"/>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128</a:t>
                </a:r>
                <a:endParaRPr lang="en-US" sz="1200" dirty="0">
                  <a:latin typeface="Arial"/>
                  <a:cs typeface="Arial"/>
                </a:endParaRPr>
              </a:p>
            </p:txBody>
          </p:sp>
          <p:sp>
            <p:nvSpPr>
              <p:cNvPr id="57" name="TextBox 56"/>
              <p:cNvSpPr txBox="1"/>
              <p:nvPr/>
            </p:nvSpPr>
            <p:spPr>
              <a:xfrm>
                <a:off x="0" y="1231392"/>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64</a:t>
                </a:r>
                <a:endParaRPr lang="en-US" sz="1200" dirty="0">
                  <a:latin typeface="Arial"/>
                  <a:cs typeface="Arial"/>
                </a:endParaRPr>
              </a:p>
            </p:txBody>
          </p:sp>
          <p:sp>
            <p:nvSpPr>
              <p:cNvPr id="58" name="TextBox 57"/>
              <p:cNvSpPr txBox="1"/>
              <p:nvPr/>
            </p:nvSpPr>
            <p:spPr>
              <a:xfrm>
                <a:off x="0" y="1536192"/>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32</a:t>
                </a:r>
                <a:endParaRPr lang="en-US" sz="1200" dirty="0">
                  <a:latin typeface="Arial"/>
                  <a:cs typeface="Arial"/>
                </a:endParaRPr>
              </a:p>
            </p:txBody>
          </p:sp>
          <p:sp>
            <p:nvSpPr>
              <p:cNvPr id="59" name="TextBox 58"/>
              <p:cNvSpPr txBox="1"/>
              <p:nvPr/>
            </p:nvSpPr>
            <p:spPr>
              <a:xfrm>
                <a:off x="0" y="1840992"/>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16</a:t>
                </a:r>
                <a:endParaRPr lang="en-US" sz="1200" dirty="0">
                  <a:latin typeface="Arial"/>
                  <a:cs typeface="Arial"/>
                </a:endParaRPr>
              </a:p>
            </p:txBody>
          </p:sp>
          <p:sp>
            <p:nvSpPr>
              <p:cNvPr id="60" name="TextBox 59"/>
              <p:cNvSpPr txBox="1"/>
              <p:nvPr/>
            </p:nvSpPr>
            <p:spPr>
              <a:xfrm>
                <a:off x="0" y="2145792"/>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8</a:t>
                </a:r>
                <a:endParaRPr lang="en-US" sz="1200" dirty="0">
                  <a:latin typeface="Arial"/>
                  <a:cs typeface="Arial"/>
                </a:endParaRPr>
              </a:p>
            </p:txBody>
          </p:sp>
          <p:sp>
            <p:nvSpPr>
              <p:cNvPr id="61" name="TextBox 60"/>
              <p:cNvSpPr txBox="1"/>
              <p:nvPr/>
            </p:nvSpPr>
            <p:spPr>
              <a:xfrm>
                <a:off x="0" y="2450592"/>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4</a:t>
                </a:r>
                <a:endParaRPr lang="en-US" sz="1200" dirty="0">
                  <a:latin typeface="Arial"/>
                  <a:cs typeface="Arial"/>
                </a:endParaRPr>
              </a:p>
            </p:txBody>
          </p:sp>
          <p:sp>
            <p:nvSpPr>
              <p:cNvPr id="62" name="TextBox 61"/>
              <p:cNvSpPr txBox="1"/>
              <p:nvPr/>
            </p:nvSpPr>
            <p:spPr>
              <a:xfrm>
                <a:off x="0" y="2755392"/>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2</a:t>
                </a:r>
                <a:endParaRPr lang="en-US" sz="1200" dirty="0">
                  <a:latin typeface="Arial"/>
                  <a:cs typeface="Arial"/>
                </a:endParaRPr>
              </a:p>
            </p:txBody>
          </p:sp>
          <p:sp>
            <p:nvSpPr>
              <p:cNvPr id="63" name="TextBox 62"/>
              <p:cNvSpPr txBox="1"/>
              <p:nvPr/>
            </p:nvSpPr>
            <p:spPr>
              <a:xfrm>
                <a:off x="0" y="12192"/>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1024</a:t>
                </a:r>
                <a:endParaRPr lang="en-US" sz="1200" dirty="0">
                  <a:latin typeface="Arial"/>
                  <a:cs typeface="Arial"/>
                </a:endParaRPr>
              </a:p>
            </p:txBody>
          </p:sp>
          <p:sp>
            <p:nvSpPr>
              <p:cNvPr id="64" name="TextBox 63"/>
              <p:cNvSpPr txBox="1"/>
              <p:nvPr/>
            </p:nvSpPr>
            <p:spPr>
              <a:xfrm>
                <a:off x="609600" y="2980944"/>
                <a:ext cx="457200" cy="301752"/>
              </a:xfrm>
              <a:prstGeom prst="rect">
                <a:avLst/>
              </a:prstGeom>
              <a:noFill/>
            </p:spPr>
            <p:txBody>
              <a:bodyPr wrap="none" lIns="0" tIns="0" rIns="0" bIns="0" rtlCol="0" anchor="ctr" anchorCtr="0">
                <a:noAutofit/>
              </a:bodyPr>
              <a:lstStyle/>
              <a:p>
                <a:pPr algn="ctr"/>
                <a:r>
                  <a:rPr lang="en-US" sz="1200" baseline="30000" dirty="0" smtClean="0">
                    <a:latin typeface="Arial"/>
                    <a:cs typeface="Arial"/>
                  </a:rPr>
                  <a:t>1</a:t>
                </a:r>
                <a:r>
                  <a:rPr lang="en-US" sz="1200" dirty="0" smtClean="0">
                    <a:latin typeface="Arial"/>
                    <a:cs typeface="Arial"/>
                  </a:rPr>
                  <a:t>/</a:t>
                </a:r>
                <a:r>
                  <a:rPr lang="en-US" sz="1200" baseline="-25000" dirty="0" smtClean="0">
                    <a:latin typeface="Arial"/>
                    <a:cs typeface="Arial"/>
                  </a:rPr>
                  <a:t>16</a:t>
                </a:r>
                <a:endParaRPr lang="en-US" sz="1200" baseline="-25000" dirty="0">
                  <a:latin typeface="Arial"/>
                  <a:cs typeface="Arial"/>
                </a:endParaRPr>
              </a:p>
            </p:txBody>
          </p:sp>
          <p:sp>
            <p:nvSpPr>
              <p:cNvPr id="65" name="TextBox 64"/>
              <p:cNvSpPr txBox="1"/>
              <p:nvPr/>
            </p:nvSpPr>
            <p:spPr>
              <a:xfrm>
                <a:off x="1828800" y="2980944"/>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1</a:t>
                </a:r>
                <a:endParaRPr lang="en-US" sz="1200" dirty="0">
                  <a:latin typeface="Arial"/>
                  <a:cs typeface="Arial"/>
                </a:endParaRPr>
              </a:p>
            </p:txBody>
          </p:sp>
          <p:sp>
            <p:nvSpPr>
              <p:cNvPr id="66" name="TextBox 65"/>
              <p:cNvSpPr txBox="1"/>
              <p:nvPr/>
            </p:nvSpPr>
            <p:spPr>
              <a:xfrm>
                <a:off x="2133600" y="2980944"/>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2</a:t>
                </a:r>
                <a:endParaRPr lang="en-US" sz="1200" dirty="0">
                  <a:latin typeface="Arial"/>
                  <a:cs typeface="Arial"/>
                </a:endParaRPr>
              </a:p>
            </p:txBody>
          </p:sp>
          <p:sp>
            <p:nvSpPr>
              <p:cNvPr id="67" name="TextBox 66"/>
              <p:cNvSpPr txBox="1"/>
              <p:nvPr/>
            </p:nvSpPr>
            <p:spPr>
              <a:xfrm>
                <a:off x="2438400" y="2980944"/>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4</a:t>
                </a:r>
                <a:endParaRPr lang="en-US" sz="1200" dirty="0">
                  <a:latin typeface="Arial"/>
                  <a:cs typeface="Arial"/>
                </a:endParaRPr>
              </a:p>
            </p:txBody>
          </p:sp>
          <p:sp>
            <p:nvSpPr>
              <p:cNvPr id="68" name="TextBox 67"/>
              <p:cNvSpPr txBox="1"/>
              <p:nvPr/>
            </p:nvSpPr>
            <p:spPr>
              <a:xfrm>
                <a:off x="2743200" y="2980944"/>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8</a:t>
                </a:r>
                <a:endParaRPr lang="en-US" sz="1200" dirty="0">
                  <a:latin typeface="Arial"/>
                  <a:cs typeface="Arial"/>
                </a:endParaRPr>
              </a:p>
            </p:txBody>
          </p:sp>
          <p:sp>
            <p:nvSpPr>
              <p:cNvPr id="69" name="TextBox 68"/>
              <p:cNvSpPr txBox="1"/>
              <p:nvPr/>
            </p:nvSpPr>
            <p:spPr>
              <a:xfrm>
                <a:off x="3048000" y="2980944"/>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16</a:t>
                </a:r>
                <a:endParaRPr lang="en-US" sz="1200" dirty="0">
                  <a:latin typeface="Arial"/>
                  <a:cs typeface="Arial"/>
                </a:endParaRPr>
              </a:p>
            </p:txBody>
          </p:sp>
          <p:sp>
            <p:nvSpPr>
              <p:cNvPr id="70" name="TextBox 69"/>
              <p:cNvSpPr txBox="1"/>
              <p:nvPr/>
            </p:nvSpPr>
            <p:spPr>
              <a:xfrm>
                <a:off x="3352800" y="2980944"/>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32</a:t>
                </a:r>
                <a:endParaRPr lang="en-US" sz="1200" dirty="0">
                  <a:latin typeface="Arial"/>
                  <a:cs typeface="Arial"/>
                </a:endParaRPr>
              </a:p>
            </p:txBody>
          </p:sp>
          <p:sp>
            <p:nvSpPr>
              <p:cNvPr id="71" name="TextBox 70"/>
              <p:cNvSpPr txBox="1"/>
              <p:nvPr/>
            </p:nvSpPr>
            <p:spPr>
              <a:xfrm>
                <a:off x="912812" y="2977896"/>
                <a:ext cx="457200" cy="301752"/>
              </a:xfrm>
              <a:prstGeom prst="rect">
                <a:avLst/>
              </a:prstGeom>
              <a:noFill/>
            </p:spPr>
            <p:txBody>
              <a:bodyPr wrap="none" lIns="0" tIns="0" rIns="0" bIns="0" rtlCol="0" anchor="ctr" anchorCtr="0">
                <a:noAutofit/>
              </a:bodyPr>
              <a:lstStyle/>
              <a:p>
                <a:pPr algn="ctr"/>
                <a:r>
                  <a:rPr lang="en-US" sz="1200" baseline="30000" dirty="0" smtClean="0">
                    <a:latin typeface="Arial"/>
                    <a:cs typeface="Arial"/>
                  </a:rPr>
                  <a:t>1</a:t>
                </a:r>
                <a:r>
                  <a:rPr lang="en-US" sz="1200" dirty="0" smtClean="0">
                    <a:latin typeface="Arial"/>
                    <a:cs typeface="Arial"/>
                  </a:rPr>
                  <a:t>/</a:t>
                </a:r>
                <a:r>
                  <a:rPr lang="en-US" sz="1200" baseline="-25000" dirty="0">
                    <a:latin typeface="Arial"/>
                    <a:cs typeface="Arial"/>
                  </a:rPr>
                  <a:t>8</a:t>
                </a:r>
              </a:p>
            </p:txBody>
          </p:sp>
          <p:sp>
            <p:nvSpPr>
              <p:cNvPr id="72" name="TextBox 71"/>
              <p:cNvSpPr txBox="1"/>
              <p:nvPr/>
            </p:nvSpPr>
            <p:spPr>
              <a:xfrm>
                <a:off x="1219200" y="2980944"/>
                <a:ext cx="457200" cy="301752"/>
              </a:xfrm>
              <a:prstGeom prst="rect">
                <a:avLst/>
              </a:prstGeom>
              <a:noFill/>
            </p:spPr>
            <p:txBody>
              <a:bodyPr wrap="none" lIns="0" tIns="0" rIns="0" bIns="0" rtlCol="0" anchor="ctr" anchorCtr="0">
                <a:noAutofit/>
              </a:bodyPr>
              <a:lstStyle/>
              <a:p>
                <a:pPr algn="ctr"/>
                <a:r>
                  <a:rPr lang="en-US" sz="1200" baseline="30000" dirty="0" smtClean="0">
                    <a:latin typeface="Arial"/>
                    <a:cs typeface="Arial"/>
                  </a:rPr>
                  <a:t>1</a:t>
                </a:r>
                <a:r>
                  <a:rPr lang="en-US" sz="1200" dirty="0" smtClean="0">
                    <a:latin typeface="Arial"/>
                    <a:cs typeface="Arial"/>
                  </a:rPr>
                  <a:t>/</a:t>
                </a:r>
                <a:r>
                  <a:rPr lang="en-US" sz="1200" baseline="-25000" dirty="0">
                    <a:latin typeface="Arial"/>
                    <a:cs typeface="Arial"/>
                  </a:rPr>
                  <a:t>4</a:t>
                </a:r>
              </a:p>
            </p:txBody>
          </p:sp>
          <p:sp>
            <p:nvSpPr>
              <p:cNvPr id="73" name="TextBox 72"/>
              <p:cNvSpPr txBox="1"/>
              <p:nvPr/>
            </p:nvSpPr>
            <p:spPr>
              <a:xfrm>
                <a:off x="1524000" y="2977896"/>
                <a:ext cx="457200" cy="301752"/>
              </a:xfrm>
              <a:prstGeom prst="rect">
                <a:avLst/>
              </a:prstGeom>
              <a:noFill/>
            </p:spPr>
            <p:txBody>
              <a:bodyPr wrap="none" lIns="0" tIns="0" rIns="0" bIns="0" rtlCol="0" anchor="ctr" anchorCtr="0">
                <a:noAutofit/>
              </a:bodyPr>
              <a:lstStyle/>
              <a:p>
                <a:pPr algn="ctr"/>
                <a:r>
                  <a:rPr lang="en-US" sz="1200" baseline="30000" dirty="0" smtClean="0">
                    <a:latin typeface="Arial"/>
                    <a:cs typeface="Arial"/>
                  </a:rPr>
                  <a:t>1</a:t>
                </a:r>
                <a:r>
                  <a:rPr lang="en-US" sz="1200" dirty="0" smtClean="0">
                    <a:latin typeface="Arial"/>
                    <a:cs typeface="Arial"/>
                  </a:rPr>
                  <a:t>/</a:t>
                </a:r>
                <a:r>
                  <a:rPr lang="en-US" sz="1200" baseline="-25000" dirty="0">
                    <a:latin typeface="Arial"/>
                    <a:cs typeface="Arial"/>
                  </a:rPr>
                  <a:t>2</a:t>
                </a:r>
              </a:p>
            </p:txBody>
          </p:sp>
          <p:sp>
            <p:nvSpPr>
              <p:cNvPr id="74" name="TextBox 73"/>
              <p:cNvSpPr txBox="1"/>
              <p:nvPr/>
            </p:nvSpPr>
            <p:spPr>
              <a:xfrm>
                <a:off x="304800" y="2971800"/>
                <a:ext cx="457200" cy="301752"/>
              </a:xfrm>
              <a:prstGeom prst="rect">
                <a:avLst/>
              </a:prstGeom>
              <a:noFill/>
            </p:spPr>
            <p:txBody>
              <a:bodyPr wrap="none" lIns="0" tIns="0" rIns="0" bIns="0" rtlCol="0" anchor="ctr" anchorCtr="0">
                <a:noAutofit/>
              </a:bodyPr>
              <a:lstStyle/>
              <a:p>
                <a:pPr algn="ctr"/>
                <a:r>
                  <a:rPr lang="en-US" sz="1200" baseline="30000" dirty="0" smtClean="0">
                    <a:latin typeface="Arial"/>
                    <a:cs typeface="Arial"/>
                  </a:rPr>
                  <a:t>1</a:t>
                </a:r>
                <a:r>
                  <a:rPr lang="en-US" sz="1200" dirty="0" smtClean="0">
                    <a:latin typeface="Arial"/>
                    <a:cs typeface="Arial"/>
                  </a:rPr>
                  <a:t>/</a:t>
                </a:r>
                <a:r>
                  <a:rPr lang="en-US" sz="1200" baseline="-25000" dirty="0" smtClean="0">
                    <a:latin typeface="Arial"/>
                    <a:cs typeface="Arial"/>
                  </a:rPr>
                  <a:t>32</a:t>
                </a:r>
                <a:endParaRPr lang="en-US" sz="1200" baseline="-25000" dirty="0">
                  <a:latin typeface="Arial"/>
                  <a:cs typeface="Arial"/>
                </a:endParaRPr>
              </a:p>
            </p:txBody>
          </p:sp>
        </p:grpSp>
        <p:cxnSp>
          <p:nvCxnSpPr>
            <p:cNvPr id="28" name="Straight Connector 27"/>
            <p:cNvCxnSpPr/>
            <p:nvPr/>
          </p:nvCxnSpPr>
          <p:spPr>
            <a:xfrm rot="5400000" flipH="1" flipV="1">
              <a:off x="1112889" y="3383012"/>
              <a:ext cx="1981200" cy="1981200"/>
            </a:xfrm>
            <a:prstGeom prst="line">
              <a:avLst/>
            </a:prstGeom>
            <a:ln w="28575" cmpd="sng">
              <a:solidFill>
                <a:srgbClr val="FFFF9E"/>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2789289" y="3687812"/>
              <a:ext cx="1219200" cy="1588"/>
            </a:xfrm>
            <a:prstGeom prst="line">
              <a:avLst/>
            </a:prstGeom>
            <a:ln w="28575" cmpd="sng">
              <a:solidFill>
                <a:srgbClr val="FFFF9E"/>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094089" y="3383012"/>
              <a:ext cx="914400" cy="1588"/>
            </a:xfrm>
            <a:prstGeom prst="line">
              <a:avLst/>
            </a:prstGeom>
            <a:ln w="28575" cmpd="sng">
              <a:solidFill>
                <a:srgbClr val="FFFF9E"/>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2484489" y="3992612"/>
              <a:ext cx="1524000" cy="1588"/>
            </a:xfrm>
            <a:prstGeom prst="line">
              <a:avLst/>
            </a:prstGeom>
            <a:ln w="28575" cmpd="sng">
              <a:solidFill>
                <a:srgbClr val="FFFF9E"/>
              </a:solidFill>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3475089" y="3230612"/>
              <a:ext cx="457200" cy="152400"/>
            </a:xfrm>
            <a:prstGeom prst="rect">
              <a:avLst/>
            </a:prstGeom>
            <a:noFill/>
          </p:spPr>
          <p:txBody>
            <a:bodyPr wrap="none" lIns="0" tIns="0" rIns="0" bIns="0" rtlCol="0" anchor="ctr" anchorCtr="0">
              <a:noAutofit/>
            </a:bodyPr>
            <a:lstStyle/>
            <a:p>
              <a:pPr algn="r"/>
              <a:r>
                <a:rPr lang="en-US" sz="800" dirty="0" smtClean="0">
                  <a:latin typeface="Arial"/>
                  <a:cs typeface="Arial"/>
                </a:rPr>
                <a:t>single-precision peak</a:t>
              </a:r>
              <a:endParaRPr lang="en-US" sz="800" dirty="0">
                <a:latin typeface="Arial"/>
                <a:cs typeface="Arial"/>
              </a:endParaRPr>
            </a:p>
          </p:txBody>
        </p:sp>
        <p:sp>
          <p:nvSpPr>
            <p:cNvPr id="33" name="TextBox 32"/>
            <p:cNvSpPr txBox="1"/>
            <p:nvPr/>
          </p:nvSpPr>
          <p:spPr>
            <a:xfrm>
              <a:off x="3475089" y="3535412"/>
              <a:ext cx="457200" cy="152400"/>
            </a:xfrm>
            <a:prstGeom prst="rect">
              <a:avLst/>
            </a:prstGeom>
            <a:noFill/>
          </p:spPr>
          <p:txBody>
            <a:bodyPr wrap="none" lIns="0" tIns="0" rIns="0" bIns="0" rtlCol="0" anchor="ctr" anchorCtr="0">
              <a:noAutofit/>
            </a:bodyPr>
            <a:lstStyle/>
            <a:p>
              <a:pPr algn="r"/>
              <a:r>
                <a:rPr lang="en-US" sz="800" dirty="0" smtClean="0">
                  <a:latin typeface="Arial"/>
                  <a:cs typeface="Arial"/>
                </a:rPr>
                <a:t>double-precision peak</a:t>
              </a:r>
              <a:endParaRPr lang="en-US" sz="800" dirty="0">
                <a:latin typeface="Arial"/>
                <a:cs typeface="Arial"/>
              </a:endParaRPr>
            </a:p>
          </p:txBody>
        </p:sp>
        <p:sp>
          <p:nvSpPr>
            <p:cNvPr id="34" name="TextBox 33"/>
            <p:cNvSpPr txBox="1"/>
            <p:nvPr/>
          </p:nvSpPr>
          <p:spPr>
            <a:xfrm rot="18900000">
              <a:off x="2103489" y="3916412"/>
              <a:ext cx="457200" cy="152400"/>
            </a:xfrm>
            <a:prstGeom prst="rect">
              <a:avLst/>
            </a:prstGeom>
            <a:noFill/>
          </p:spPr>
          <p:txBody>
            <a:bodyPr wrap="none" lIns="0" tIns="0" rIns="0" bIns="0" rtlCol="0" anchor="ctr" anchorCtr="0">
              <a:noAutofit/>
            </a:bodyPr>
            <a:lstStyle/>
            <a:p>
              <a:pPr algn="ctr"/>
              <a:r>
                <a:rPr lang="en-US" sz="800" dirty="0" smtClean="0">
                  <a:latin typeface="Arial"/>
                  <a:cs typeface="Arial"/>
                </a:rPr>
                <a:t>STREAM bandwidth</a:t>
              </a:r>
              <a:endParaRPr lang="en-US" sz="800" dirty="0">
                <a:latin typeface="Arial"/>
                <a:cs typeface="Arial"/>
              </a:endParaRPr>
            </a:p>
          </p:txBody>
        </p:sp>
        <p:sp>
          <p:nvSpPr>
            <p:cNvPr id="35" name="Oval 34"/>
            <p:cNvSpPr/>
            <p:nvPr/>
          </p:nvSpPr>
          <p:spPr>
            <a:xfrm>
              <a:off x="2636889" y="3840212"/>
              <a:ext cx="165473" cy="152400"/>
            </a:xfrm>
            <a:prstGeom prst="ellipse">
              <a:avLst/>
            </a:prstGeom>
            <a:solidFill>
              <a:srgbClr val="FF66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6" name="TextBox 35"/>
            <p:cNvSpPr txBox="1"/>
            <p:nvPr/>
          </p:nvSpPr>
          <p:spPr>
            <a:xfrm>
              <a:off x="2630059" y="3987187"/>
              <a:ext cx="457200" cy="152400"/>
            </a:xfrm>
            <a:prstGeom prst="rect">
              <a:avLst/>
            </a:prstGeom>
            <a:noFill/>
          </p:spPr>
          <p:txBody>
            <a:bodyPr wrap="none" lIns="0" tIns="0" rIns="0" bIns="0" rtlCol="0" anchor="ctr" anchorCtr="0">
              <a:noAutofit/>
            </a:bodyPr>
            <a:lstStyle/>
            <a:p>
              <a:r>
                <a:rPr lang="en-US" sz="800" b="1" dirty="0" smtClean="0">
                  <a:effectLst>
                    <a:glow rad="25400">
                      <a:schemeClr val="bg1">
                        <a:alpha val="75000"/>
                      </a:schemeClr>
                    </a:glow>
                  </a:effectLst>
                  <a:latin typeface="Arial"/>
                  <a:cs typeface="Arial"/>
                </a:rPr>
                <a:t>RTM/wave eqn.</a:t>
              </a:r>
              <a:endParaRPr lang="en-US" sz="800" b="1" dirty="0">
                <a:effectLst>
                  <a:glow rad="25400">
                    <a:schemeClr val="bg1">
                      <a:alpha val="75000"/>
                    </a:schemeClr>
                  </a:glow>
                </a:effectLst>
                <a:latin typeface="Arial"/>
                <a:cs typeface="Arial"/>
              </a:endParaRPr>
            </a:p>
          </p:txBody>
        </p:sp>
        <p:sp>
          <p:nvSpPr>
            <p:cNvPr id="37" name="Oval 36"/>
            <p:cNvSpPr/>
            <p:nvPr/>
          </p:nvSpPr>
          <p:spPr>
            <a:xfrm>
              <a:off x="2027289" y="4373612"/>
              <a:ext cx="165473" cy="152400"/>
            </a:xfrm>
            <a:prstGeom prst="ellipse">
              <a:avLst/>
            </a:prstGeom>
            <a:solidFill>
              <a:srgbClr val="D2EA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8" name="TextBox 37"/>
            <p:cNvSpPr txBox="1"/>
            <p:nvPr/>
          </p:nvSpPr>
          <p:spPr>
            <a:xfrm>
              <a:off x="1570089" y="4297412"/>
              <a:ext cx="457200" cy="152400"/>
            </a:xfrm>
            <a:prstGeom prst="rect">
              <a:avLst/>
            </a:prstGeom>
            <a:noFill/>
          </p:spPr>
          <p:txBody>
            <a:bodyPr wrap="none" lIns="0" tIns="0" rIns="0" bIns="0" rtlCol="0" anchor="ctr" anchorCtr="0">
              <a:noAutofit/>
            </a:bodyPr>
            <a:lstStyle/>
            <a:p>
              <a:pPr algn="r"/>
              <a:r>
                <a:rPr lang="en-US" sz="800" b="1" dirty="0" smtClean="0">
                  <a:effectLst>
                    <a:glow rad="25400">
                      <a:schemeClr val="bg1">
                        <a:alpha val="75000"/>
                      </a:schemeClr>
                    </a:glow>
                  </a:effectLst>
                  <a:latin typeface="Arial"/>
                  <a:cs typeface="Arial"/>
                </a:rPr>
                <a:t>7pt Stencil</a:t>
              </a:r>
              <a:endParaRPr lang="en-US" sz="800" b="1" dirty="0">
                <a:effectLst>
                  <a:glow rad="25400">
                    <a:schemeClr val="bg1">
                      <a:alpha val="75000"/>
                    </a:schemeClr>
                  </a:glow>
                </a:effectLst>
                <a:latin typeface="Arial"/>
                <a:cs typeface="Arial"/>
              </a:endParaRPr>
            </a:p>
          </p:txBody>
        </p:sp>
        <p:sp>
          <p:nvSpPr>
            <p:cNvPr id="39" name="Oval 38"/>
            <p:cNvSpPr/>
            <p:nvPr/>
          </p:nvSpPr>
          <p:spPr>
            <a:xfrm>
              <a:off x="2408289" y="4297412"/>
              <a:ext cx="165473" cy="152400"/>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0" name="TextBox 39"/>
            <p:cNvSpPr txBox="1"/>
            <p:nvPr/>
          </p:nvSpPr>
          <p:spPr>
            <a:xfrm>
              <a:off x="2560689" y="4221212"/>
              <a:ext cx="457200" cy="152400"/>
            </a:xfrm>
            <a:prstGeom prst="rect">
              <a:avLst/>
            </a:prstGeom>
            <a:noFill/>
          </p:spPr>
          <p:txBody>
            <a:bodyPr wrap="none" lIns="0" tIns="0" rIns="0" bIns="0" rtlCol="0" anchor="ctr" anchorCtr="0">
              <a:noAutofit/>
            </a:bodyPr>
            <a:lstStyle/>
            <a:p>
              <a:r>
                <a:rPr lang="en-US" sz="800" b="1" dirty="0" smtClean="0">
                  <a:effectLst>
                    <a:glow rad="25400">
                      <a:schemeClr val="bg1">
                        <a:alpha val="75000"/>
                      </a:schemeClr>
                    </a:glow>
                  </a:effectLst>
                  <a:latin typeface="Arial"/>
                  <a:cs typeface="Arial"/>
                </a:rPr>
                <a:t>27pt Stencil</a:t>
              </a:r>
              <a:endParaRPr lang="en-US" sz="800" b="1" dirty="0">
                <a:effectLst>
                  <a:glow rad="25400">
                    <a:schemeClr val="bg1">
                      <a:alpha val="75000"/>
                    </a:schemeClr>
                  </a:glow>
                </a:effectLst>
                <a:latin typeface="Arial"/>
                <a:cs typeface="Arial"/>
              </a:endParaRPr>
            </a:p>
          </p:txBody>
        </p:sp>
        <p:sp>
          <p:nvSpPr>
            <p:cNvPr id="41" name="TextBox 40"/>
            <p:cNvSpPr txBox="1"/>
            <p:nvPr/>
          </p:nvSpPr>
          <p:spPr>
            <a:xfrm>
              <a:off x="641208" y="2168855"/>
              <a:ext cx="3452497" cy="331183"/>
            </a:xfrm>
            <a:prstGeom prst="rect">
              <a:avLst/>
            </a:prstGeom>
            <a:solidFill>
              <a:schemeClr val="bg1"/>
            </a:solidFill>
            <a:ln>
              <a:solidFill>
                <a:srgbClr val="000000"/>
              </a:solidFill>
            </a:ln>
            <a:effectLst>
              <a:outerShdw blurRad="50800" dist="38100" dir="2700000">
                <a:srgbClr val="000000">
                  <a:alpha val="43000"/>
                </a:srgbClr>
              </a:outerShdw>
            </a:effectLst>
          </p:spPr>
          <p:txBody>
            <a:bodyPr wrap="none" lIns="0" tIns="0" rIns="0" bIns="0" rtlCol="0" anchor="ctr" anchorCtr="0">
              <a:noAutofit/>
            </a:bodyPr>
            <a:lstStyle/>
            <a:p>
              <a:pPr algn="ctr"/>
              <a:r>
                <a:rPr lang="en-US" dirty="0" smtClean="0">
                  <a:latin typeface="Arial"/>
                  <a:cs typeface="Arial"/>
                </a:rPr>
                <a:t>Xeon X5550 (Nehalem)</a:t>
              </a:r>
              <a:endParaRPr lang="en-US" dirty="0">
                <a:latin typeface="Arial"/>
                <a:cs typeface="Arial"/>
              </a:endParaRPr>
            </a:p>
          </p:txBody>
        </p:sp>
        <p:sp>
          <p:nvSpPr>
            <p:cNvPr id="42" name="TextBox 41"/>
            <p:cNvSpPr txBox="1"/>
            <p:nvPr/>
          </p:nvSpPr>
          <p:spPr>
            <a:xfrm>
              <a:off x="3251568" y="3813643"/>
              <a:ext cx="680721" cy="178969"/>
            </a:xfrm>
            <a:prstGeom prst="rect">
              <a:avLst/>
            </a:prstGeom>
            <a:noFill/>
          </p:spPr>
          <p:txBody>
            <a:bodyPr wrap="none" lIns="0" tIns="0" rIns="0" bIns="0" rtlCol="0" anchor="ctr" anchorCtr="0">
              <a:noAutofit/>
            </a:bodyPr>
            <a:lstStyle/>
            <a:p>
              <a:pPr algn="r"/>
              <a:r>
                <a:rPr lang="en-US" sz="800" dirty="0" smtClean="0">
                  <a:latin typeface="Arial"/>
                  <a:cs typeface="Arial"/>
                </a:rPr>
                <a:t>DP add-only</a:t>
              </a:r>
              <a:endParaRPr lang="en-US" sz="800" dirty="0">
                <a:latin typeface="Arial"/>
                <a:cs typeface="Arial"/>
              </a:endParaRPr>
            </a:p>
          </p:txBody>
        </p:sp>
        <p:sp>
          <p:nvSpPr>
            <p:cNvPr id="43" name="Oval 42"/>
            <p:cNvSpPr/>
            <p:nvPr/>
          </p:nvSpPr>
          <p:spPr>
            <a:xfrm>
              <a:off x="1722489" y="460221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4" name="Oval 43"/>
            <p:cNvSpPr/>
            <p:nvPr/>
          </p:nvSpPr>
          <p:spPr>
            <a:xfrm>
              <a:off x="1557016" y="483081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5" name="Oval 44"/>
            <p:cNvSpPr/>
            <p:nvPr/>
          </p:nvSpPr>
          <p:spPr>
            <a:xfrm>
              <a:off x="1404616" y="528801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6" name="Oval 45"/>
            <p:cNvSpPr/>
            <p:nvPr/>
          </p:nvSpPr>
          <p:spPr>
            <a:xfrm rot="17715158">
              <a:off x="1122905" y="4817094"/>
              <a:ext cx="1026432" cy="358386"/>
            </a:xfrm>
            <a:prstGeom prst="ellipse">
              <a:avLst/>
            </a:prstGeom>
            <a:noFill/>
            <a:ln w="12700" cap="flat" cmpd="sng" algn="ctr">
              <a:solidFill>
                <a:srgbClr val="0000FF"/>
              </a:solidFill>
              <a:prstDash val="sysDash"/>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 name="TextBox 46"/>
            <p:cNvSpPr txBox="1"/>
            <p:nvPr/>
          </p:nvSpPr>
          <p:spPr>
            <a:xfrm>
              <a:off x="1112889" y="4754612"/>
              <a:ext cx="457200" cy="152400"/>
            </a:xfrm>
            <a:prstGeom prst="rect">
              <a:avLst/>
            </a:prstGeom>
            <a:noFill/>
          </p:spPr>
          <p:txBody>
            <a:bodyPr wrap="none" lIns="0" tIns="0" rIns="0" bIns="0" rtlCol="0" anchor="ctr" anchorCtr="0">
              <a:noAutofit/>
            </a:bodyPr>
            <a:lstStyle/>
            <a:p>
              <a:pPr algn="r"/>
              <a:r>
                <a:rPr lang="en-US" sz="800" b="1" dirty="0" err="1" smtClean="0">
                  <a:effectLst>
                    <a:glow rad="25400">
                      <a:schemeClr val="bg1">
                        <a:alpha val="75000"/>
                      </a:schemeClr>
                    </a:glow>
                  </a:effectLst>
                  <a:latin typeface="Arial"/>
                  <a:cs typeface="Arial"/>
                </a:rPr>
                <a:t>SpMV</a:t>
              </a:r>
              <a:endParaRPr lang="en-US" sz="800" b="1" dirty="0">
                <a:effectLst>
                  <a:glow rad="25400">
                    <a:schemeClr val="bg1">
                      <a:alpha val="75000"/>
                    </a:schemeClr>
                  </a:glow>
                </a:effectLst>
                <a:latin typeface="Arial"/>
                <a:cs typeface="Arial"/>
              </a:endParaRPr>
            </a:p>
          </p:txBody>
        </p:sp>
        <p:sp>
          <p:nvSpPr>
            <p:cNvPr id="48" name="Rounded Rectangle 47"/>
            <p:cNvSpPr/>
            <p:nvPr/>
          </p:nvSpPr>
          <p:spPr>
            <a:xfrm>
              <a:off x="3551289" y="3687812"/>
              <a:ext cx="457200" cy="152400"/>
            </a:xfrm>
            <a:prstGeom prst="roundRect">
              <a:avLst>
                <a:gd name="adj" fmla="val 50000"/>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9" name="TextBox 48"/>
            <p:cNvSpPr txBox="1"/>
            <p:nvPr/>
          </p:nvSpPr>
          <p:spPr>
            <a:xfrm>
              <a:off x="3856089" y="3764012"/>
              <a:ext cx="457200" cy="152400"/>
            </a:xfrm>
            <a:prstGeom prst="rect">
              <a:avLst/>
            </a:prstGeom>
            <a:noFill/>
          </p:spPr>
          <p:txBody>
            <a:bodyPr wrap="none" lIns="0" tIns="0" rIns="0" bIns="0" rtlCol="0" anchor="ctr" anchorCtr="0">
              <a:noAutofit/>
            </a:bodyPr>
            <a:lstStyle/>
            <a:p>
              <a:pPr algn="r"/>
              <a:r>
                <a:rPr lang="en-US" sz="800" b="1" dirty="0" smtClean="0">
                  <a:effectLst>
                    <a:glow rad="25400">
                      <a:schemeClr val="bg1">
                        <a:alpha val="75000"/>
                      </a:schemeClr>
                    </a:glow>
                  </a:effectLst>
                  <a:latin typeface="Arial"/>
                  <a:cs typeface="Arial"/>
                </a:rPr>
                <a:t>DGEMM</a:t>
              </a:r>
              <a:endParaRPr lang="en-US" sz="800" b="1" dirty="0">
                <a:effectLst>
                  <a:glow rad="25400">
                    <a:schemeClr val="bg1">
                      <a:alpha val="75000"/>
                    </a:schemeClr>
                  </a:glow>
                </a:effectLst>
                <a:latin typeface="Arial"/>
                <a:cs typeface="Arial"/>
              </a:endParaRPr>
            </a:p>
          </p:txBody>
        </p:sp>
        <p:sp>
          <p:nvSpPr>
            <p:cNvPr id="50" name="Rounded Rectangle 49"/>
            <p:cNvSpPr/>
            <p:nvPr/>
          </p:nvSpPr>
          <p:spPr>
            <a:xfrm>
              <a:off x="2255889" y="4526012"/>
              <a:ext cx="457200" cy="152400"/>
            </a:xfrm>
            <a:prstGeom prst="roundRect">
              <a:avLst>
                <a:gd name="adj" fmla="val 50000"/>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1" name="Rounded Rectangle 50"/>
            <p:cNvSpPr/>
            <p:nvPr/>
          </p:nvSpPr>
          <p:spPr>
            <a:xfrm>
              <a:off x="1798689" y="4830812"/>
              <a:ext cx="457200" cy="152400"/>
            </a:xfrm>
            <a:prstGeom prst="roundRect">
              <a:avLst>
                <a:gd name="adj" fmla="val 50000"/>
              </a:avLst>
            </a:prstGeom>
            <a:solidFill>
              <a:srgbClr val="6600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2" name="TextBox 51"/>
            <p:cNvSpPr txBox="1"/>
            <p:nvPr/>
          </p:nvSpPr>
          <p:spPr>
            <a:xfrm>
              <a:off x="2179689" y="4907012"/>
              <a:ext cx="457200" cy="152400"/>
            </a:xfrm>
            <a:prstGeom prst="rect">
              <a:avLst/>
            </a:prstGeom>
            <a:noFill/>
          </p:spPr>
          <p:txBody>
            <a:bodyPr wrap="none" lIns="0" tIns="0" rIns="0" bIns="0" rtlCol="0" anchor="ctr" anchorCtr="0">
              <a:noAutofit/>
            </a:bodyPr>
            <a:lstStyle/>
            <a:p>
              <a:r>
                <a:rPr lang="en-US" sz="800" b="1" dirty="0" smtClean="0">
                  <a:effectLst>
                    <a:glow rad="25400">
                      <a:schemeClr val="bg1">
                        <a:alpha val="75000"/>
                      </a:schemeClr>
                    </a:glow>
                  </a:effectLst>
                  <a:latin typeface="Arial"/>
                  <a:cs typeface="Arial"/>
                </a:rPr>
                <a:t>GTC/</a:t>
              </a:r>
              <a:r>
                <a:rPr lang="en-US" sz="800" b="1" dirty="0" err="1" smtClean="0">
                  <a:effectLst>
                    <a:glow rad="25400">
                      <a:schemeClr val="bg1">
                        <a:alpha val="75000"/>
                      </a:schemeClr>
                    </a:glow>
                  </a:effectLst>
                  <a:latin typeface="Arial"/>
                  <a:cs typeface="Arial"/>
                </a:rPr>
                <a:t>chargei</a:t>
              </a:r>
              <a:endParaRPr lang="en-US" sz="800" b="1" dirty="0">
                <a:effectLst>
                  <a:glow rad="25400">
                    <a:schemeClr val="bg1">
                      <a:alpha val="75000"/>
                    </a:schemeClr>
                  </a:glow>
                </a:effectLst>
                <a:latin typeface="Arial"/>
                <a:cs typeface="Arial"/>
              </a:endParaRPr>
            </a:p>
          </p:txBody>
        </p:sp>
        <p:sp>
          <p:nvSpPr>
            <p:cNvPr id="53" name="TextBox 52"/>
            <p:cNvSpPr txBox="1"/>
            <p:nvPr/>
          </p:nvSpPr>
          <p:spPr>
            <a:xfrm>
              <a:off x="2636889" y="4602212"/>
              <a:ext cx="457200" cy="152400"/>
            </a:xfrm>
            <a:prstGeom prst="rect">
              <a:avLst/>
            </a:prstGeom>
            <a:noFill/>
          </p:spPr>
          <p:txBody>
            <a:bodyPr wrap="none" lIns="0" tIns="0" rIns="0" bIns="0" rtlCol="0" anchor="ctr" anchorCtr="0">
              <a:noAutofit/>
            </a:bodyPr>
            <a:lstStyle/>
            <a:p>
              <a:r>
                <a:rPr lang="en-US" sz="800" b="1" dirty="0" smtClean="0">
                  <a:effectLst>
                    <a:glow rad="25400">
                      <a:schemeClr val="bg1">
                        <a:alpha val="75000"/>
                      </a:schemeClr>
                    </a:glow>
                  </a:effectLst>
                  <a:latin typeface="Arial"/>
                  <a:cs typeface="Arial"/>
                </a:rPr>
                <a:t>GTC/</a:t>
              </a:r>
              <a:r>
                <a:rPr lang="en-US" sz="800" b="1" dirty="0" err="1" smtClean="0">
                  <a:effectLst>
                    <a:glow rad="25400">
                      <a:schemeClr val="bg1">
                        <a:alpha val="75000"/>
                      </a:schemeClr>
                    </a:glow>
                  </a:effectLst>
                  <a:latin typeface="Arial"/>
                  <a:cs typeface="Arial"/>
                </a:rPr>
                <a:t>pushi</a:t>
              </a:r>
              <a:endParaRPr lang="en-US" sz="800" b="1" dirty="0">
                <a:effectLst>
                  <a:glow rad="25400">
                    <a:schemeClr val="bg1">
                      <a:alpha val="75000"/>
                    </a:schemeClr>
                  </a:glow>
                </a:effectLst>
                <a:latin typeface="Arial"/>
                <a:cs typeface="Arial"/>
              </a:endParaRPr>
            </a:p>
          </p:txBody>
        </p:sp>
      </p:grpSp>
      <p:grpSp>
        <p:nvGrpSpPr>
          <p:cNvPr id="96" name="Group 95"/>
          <p:cNvGrpSpPr/>
          <p:nvPr/>
        </p:nvGrpSpPr>
        <p:grpSpPr>
          <a:xfrm>
            <a:off x="4952999" y="1048207"/>
            <a:ext cx="3716389" cy="3104693"/>
            <a:chOff x="4922889" y="2165807"/>
            <a:chExt cx="3810000" cy="3576357"/>
          </a:xfrm>
        </p:grpSpPr>
        <p:grpSp>
          <p:nvGrpSpPr>
            <p:cNvPr id="97" name="Group 176"/>
            <p:cNvGrpSpPr/>
            <p:nvPr/>
          </p:nvGrpSpPr>
          <p:grpSpPr>
            <a:xfrm>
              <a:off x="5380089" y="2621012"/>
              <a:ext cx="3200400" cy="2743328"/>
              <a:chOff x="2743200" y="1601660"/>
              <a:chExt cx="3200400" cy="2743328"/>
            </a:xfrm>
          </p:grpSpPr>
          <p:cxnSp>
            <p:nvCxnSpPr>
              <p:cNvPr id="159" name="Straight Connector 158"/>
              <p:cNvCxnSpPr/>
              <p:nvPr/>
            </p:nvCxnSpPr>
            <p:spPr>
              <a:xfrm>
                <a:off x="2743200" y="4343400"/>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a:off x="2743200" y="4038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a:off x="2743200" y="3733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a:off x="2743200" y="3429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a:off x="2743200" y="31242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4" name="Straight Connector 163"/>
              <p:cNvCxnSpPr/>
              <p:nvPr/>
            </p:nvCxnSpPr>
            <p:spPr>
              <a:xfrm>
                <a:off x="2743200" y="28194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a:off x="2743200" y="25146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a:off x="2743200" y="22098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a:off x="2743200" y="190500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a:off x="2743200" y="1601660"/>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98" name="Group 187"/>
            <p:cNvGrpSpPr/>
            <p:nvPr/>
          </p:nvGrpSpPr>
          <p:grpSpPr>
            <a:xfrm>
              <a:off x="5454700" y="2547860"/>
              <a:ext cx="3049588" cy="2889504"/>
              <a:chOff x="2817811" y="1219200"/>
              <a:chExt cx="3049588" cy="3200400"/>
            </a:xfrm>
          </p:grpSpPr>
          <p:cxnSp>
            <p:nvCxnSpPr>
              <p:cNvPr id="148" name="Straight Connector 147"/>
              <p:cNvCxnSpPr/>
              <p:nvPr/>
            </p:nvCxnSpPr>
            <p:spPr>
              <a:xfrm rot="5400000">
                <a:off x="1218405" y="2818606"/>
                <a:ext cx="3200400" cy="1588"/>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rot="5400000">
                <a:off x="1523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rot="5400000">
                <a:off x="1828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rot="5400000">
                <a:off x="2132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rot="5400000">
                <a:off x="2437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rot="5400000">
                <a:off x="2742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rot="5400000">
                <a:off x="30472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rot="5400000">
                <a:off x="33520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rot="5400000">
                <a:off x="36568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rot="5400000">
                <a:off x="39616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rot="5400000">
                <a:off x="4266405" y="2818606"/>
                <a:ext cx="3200400" cy="1588"/>
              </a:xfrm>
              <a:prstGeom prst="line">
                <a:avLst/>
              </a:prstGeom>
              <a:ln w="6350" cap="flat" cmpd="sng" algn="ctr">
                <a:solidFill>
                  <a:schemeClr val="tx1">
                    <a:alpha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99" name="Group 306"/>
            <p:cNvGrpSpPr/>
            <p:nvPr/>
          </p:nvGrpSpPr>
          <p:grpSpPr>
            <a:xfrm>
              <a:off x="4922889" y="2471660"/>
              <a:ext cx="3810000" cy="3270504"/>
              <a:chOff x="4572000" y="3048"/>
              <a:chExt cx="3810000" cy="3270504"/>
            </a:xfrm>
          </p:grpSpPr>
          <p:sp>
            <p:nvSpPr>
              <p:cNvPr id="127" name="TextBox 126"/>
              <p:cNvSpPr txBox="1"/>
              <p:nvPr/>
            </p:nvSpPr>
            <p:spPr>
              <a:xfrm>
                <a:off x="4572000" y="307848"/>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512</a:t>
                </a:r>
                <a:endParaRPr lang="en-US" sz="1200" dirty="0">
                  <a:latin typeface="Arial"/>
                  <a:cs typeface="Arial"/>
                </a:endParaRPr>
              </a:p>
            </p:txBody>
          </p:sp>
          <p:sp>
            <p:nvSpPr>
              <p:cNvPr id="128" name="TextBox 127"/>
              <p:cNvSpPr txBox="1"/>
              <p:nvPr/>
            </p:nvSpPr>
            <p:spPr>
              <a:xfrm>
                <a:off x="4572000" y="612648"/>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256</a:t>
                </a:r>
                <a:endParaRPr lang="en-US" sz="1200" dirty="0">
                  <a:latin typeface="Arial"/>
                  <a:cs typeface="Arial"/>
                </a:endParaRPr>
              </a:p>
            </p:txBody>
          </p:sp>
          <p:sp>
            <p:nvSpPr>
              <p:cNvPr id="129" name="TextBox 128"/>
              <p:cNvSpPr txBox="1"/>
              <p:nvPr/>
            </p:nvSpPr>
            <p:spPr>
              <a:xfrm>
                <a:off x="4572000" y="917448"/>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128</a:t>
                </a:r>
                <a:endParaRPr lang="en-US" sz="1200" dirty="0">
                  <a:latin typeface="Arial"/>
                  <a:cs typeface="Arial"/>
                </a:endParaRPr>
              </a:p>
            </p:txBody>
          </p:sp>
          <p:sp>
            <p:nvSpPr>
              <p:cNvPr id="130" name="TextBox 129"/>
              <p:cNvSpPr txBox="1"/>
              <p:nvPr/>
            </p:nvSpPr>
            <p:spPr>
              <a:xfrm>
                <a:off x="4572000" y="1222248"/>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64</a:t>
                </a:r>
                <a:endParaRPr lang="en-US" sz="1200" dirty="0">
                  <a:latin typeface="Arial"/>
                  <a:cs typeface="Arial"/>
                </a:endParaRPr>
              </a:p>
            </p:txBody>
          </p:sp>
          <p:sp>
            <p:nvSpPr>
              <p:cNvPr id="131" name="TextBox 130"/>
              <p:cNvSpPr txBox="1"/>
              <p:nvPr/>
            </p:nvSpPr>
            <p:spPr>
              <a:xfrm>
                <a:off x="4572000" y="1527048"/>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32</a:t>
                </a:r>
                <a:endParaRPr lang="en-US" sz="1200" dirty="0">
                  <a:latin typeface="Arial"/>
                  <a:cs typeface="Arial"/>
                </a:endParaRPr>
              </a:p>
            </p:txBody>
          </p:sp>
          <p:sp>
            <p:nvSpPr>
              <p:cNvPr id="132" name="TextBox 131"/>
              <p:cNvSpPr txBox="1"/>
              <p:nvPr/>
            </p:nvSpPr>
            <p:spPr>
              <a:xfrm>
                <a:off x="4572000" y="1831848"/>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16</a:t>
                </a:r>
                <a:endParaRPr lang="en-US" sz="1200" dirty="0">
                  <a:latin typeface="Arial"/>
                  <a:cs typeface="Arial"/>
                </a:endParaRPr>
              </a:p>
            </p:txBody>
          </p:sp>
          <p:sp>
            <p:nvSpPr>
              <p:cNvPr id="133" name="TextBox 132"/>
              <p:cNvSpPr txBox="1"/>
              <p:nvPr/>
            </p:nvSpPr>
            <p:spPr>
              <a:xfrm>
                <a:off x="4572000" y="2136648"/>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8</a:t>
                </a:r>
                <a:endParaRPr lang="en-US" sz="1200" dirty="0">
                  <a:latin typeface="Arial"/>
                  <a:cs typeface="Arial"/>
                </a:endParaRPr>
              </a:p>
            </p:txBody>
          </p:sp>
          <p:sp>
            <p:nvSpPr>
              <p:cNvPr id="134" name="TextBox 133"/>
              <p:cNvSpPr txBox="1"/>
              <p:nvPr/>
            </p:nvSpPr>
            <p:spPr>
              <a:xfrm>
                <a:off x="4572000" y="2441448"/>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4</a:t>
                </a:r>
                <a:endParaRPr lang="en-US" sz="1200" dirty="0">
                  <a:latin typeface="Arial"/>
                  <a:cs typeface="Arial"/>
                </a:endParaRPr>
              </a:p>
            </p:txBody>
          </p:sp>
          <p:sp>
            <p:nvSpPr>
              <p:cNvPr id="135" name="TextBox 134"/>
              <p:cNvSpPr txBox="1"/>
              <p:nvPr/>
            </p:nvSpPr>
            <p:spPr>
              <a:xfrm>
                <a:off x="4572000" y="2746248"/>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2</a:t>
                </a:r>
                <a:endParaRPr lang="en-US" sz="1200" dirty="0">
                  <a:latin typeface="Arial"/>
                  <a:cs typeface="Arial"/>
                </a:endParaRPr>
              </a:p>
            </p:txBody>
          </p:sp>
          <p:sp>
            <p:nvSpPr>
              <p:cNvPr id="136" name="TextBox 135"/>
              <p:cNvSpPr txBox="1"/>
              <p:nvPr/>
            </p:nvSpPr>
            <p:spPr>
              <a:xfrm>
                <a:off x="4572000" y="3048"/>
                <a:ext cx="457200" cy="301752"/>
              </a:xfrm>
              <a:prstGeom prst="rect">
                <a:avLst/>
              </a:prstGeom>
              <a:noFill/>
            </p:spPr>
            <p:txBody>
              <a:bodyPr wrap="none" lIns="0" tIns="0" rIns="0" bIns="0" rtlCol="0" anchor="ctr" anchorCtr="0">
                <a:noAutofit/>
              </a:bodyPr>
              <a:lstStyle/>
              <a:p>
                <a:pPr algn="r"/>
                <a:r>
                  <a:rPr lang="en-US" sz="1200" dirty="0" smtClean="0">
                    <a:latin typeface="Arial"/>
                    <a:cs typeface="Arial"/>
                  </a:rPr>
                  <a:t>1024</a:t>
                </a:r>
                <a:endParaRPr lang="en-US" sz="1200" dirty="0">
                  <a:latin typeface="Arial"/>
                  <a:cs typeface="Arial"/>
                </a:endParaRPr>
              </a:p>
            </p:txBody>
          </p:sp>
          <p:sp>
            <p:nvSpPr>
              <p:cNvPr id="137" name="TextBox 136"/>
              <p:cNvSpPr txBox="1"/>
              <p:nvPr/>
            </p:nvSpPr>
            <p:spPr>
              <a:xfrm>
                <a:off x="5181600" y="2971800"/>
                <a:ext cx="457200" cy="301752"/>
              </a:xfrm>
              <a:prstGeom prst="rect">
                <a:avLst/>
              </a:prstGeom>
              <a:noFill/>
            </p:spPr>
            <p:txBody>
              <a:bodyPr wrap="none" lIns="0" tIns="0" rIns="0" bIns="0" rtlCol="0" anchor="ctr" anchorCtr="0">
                <a:noAutofit/>
              </a:bodyPr>
              <a:lstStyle/>
              <a:p>
                <a:pPr algn="ctr"/>
                <a:r>
                  <a:rPr lang="en-US" sz="1200" baseline="30000" dirty="0" smtClean="0">
                    <a:latin typeface="Arial"/>
                    <a:cs typeface="Arial"/>
                  </a:rPr>
                  <a:t>1</a:t>
                </a:r>
                <a:r>
                  <a:rPr lang="en-US" sz="1200" dirty="0" smtClean="0">
                    <a:latin typeface="Arial"/>
                    <a:cs typeface="Arial"/>
                  </a:rPr>
                  <a:t>/</a:t>
                </a:r>
                <a:r>
                  <a:rPr lang="en-US" sz="1200" baseline="-25000" dirty="0" smtClean="0">
                    <a:latin typeface="Arial"/>
                    <a:cs typeface="Arial"/>
                  </a:rPr>
                  <a:t>16</a:t>
                </a:r>
                <a:endParaRPr lang="en-US" sz="1200" baseline="-25000" dirty="0">
                  <a:latin typeface="Arial"/>
                  <a:cs typeface="Arial"/>
                </a:endParaRPr>
              </a:p>
            </p:txBody>
          </p:sp>
          <p:sp>
            <p:nvSpPr>
              <p:cNvPr id="138" name="TextBox 137"/>
              <p:cNvSpPr txBox="1"/>
              <p:nvPr/>
            </p:nvSpPr>
            <p:spPr>
              <a:xfrm>
                <a:off x="6400800" y="2971800"/>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1</a:t>
                </a:r>
                <a:endParaRPr lang="en-US" sz="1200" dirty="0">
                  <a:latin typeface="Arial"/>
                  <a:cs typeface="Arial"/>
                </a:endParaRPr>
              </a:p>
            </p:txBody>
          </p:sp>
          <p:sp>
            <p:nvSpPr>
              <p:cNvPr id="139" name="TextBox 138"/>
              <p:cNvSpPr txBox="1"/>
              <p:nvPr/>
            </p:nvSpPr>
            <p:spPr>
              <a:xfrm>
                <a:off x="6705600" y="2971800"/>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2</a:t>
                </a:r>
                <a:endParaRPr lang="en-US" sz="1200" dirty="0">
                  <a:latin typeface="Arial"/>
                  <a:cs typeface="Arial"/>
                </a:endParaRPr>
              </a:p>
            </p:txBody>
          </p:sp>
          <p:sp>
            <p:nvSpPr>
              <p:cNvPr id="140" name="TextBox 139"/>
              <p:cNvSpPr txBox="1"/>
              <p:nvPr/>
            </p:nvSpPr>
            <p:spPr>
              <a:xfrm>
                <a:off x="7010400" y="2971800"/>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4</a:t>
                </a:r>
                <a:endParaRPr lang="en-US" sz="1200" dirty="0">
                  <a:latin typeface="Arial"/>
                  <a:cs typeface="Arial"/>
                </a:endParaRPr>
              </a:p>
            </p:txBody>
          </p:sp>
          <p:sp>
            <p:nvSpPr>
              <p:cNvPr id="141" name="TextBox 140"/>
              <p:cNvSpPr txBox="1"/>
              <p:nvPr/>
            </p:nvSpPr>
            <p:spPr>
              <a:xfrm>
                <a:off x="7315200" y="2971800"/>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8</a:t>
                </a:r>
                <a:endParaRPr lang="en-US" sz="1200" dirty="0">
                  <a:latin typeface="Arial"/>
                  <a:cs typeface="Arial"/>
                </a:endParaRPr>
              </a:p>
            </p:txBody>
          </p:sp>
          <p:sp>
            <p:nvSpPr>
              <p:cNvPr id="142" name="TextBox 141"/>
              <p:cNvSpPr txBox="1"/>
              <p:nvPr/>
            </p:nvSpPr>
            <p:spPr>
              <a:xfrm>
                <a:off x="7620000" y="2971800"/>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16</a:t>
                </a:r>
                <a:endParaRPr lang="en-US" sz="1200" dirty="0">
                  <a:latin typeface="Arial"/>
                  <a:cs typeface="Arial"/>
                </a:endParaRPr>
              </a:p>
            </p:txBody>
          </p:sp>
          <p:sp>
            <p:nvSpPr>
              <p:cNvPr id="143" name="TextBox 142"/>
              <p:cNvSpPr txBox="1"/>
              <p:nvPr/>
            </p:nvSpPr>
            <p:spPr>
              <a:xfrm>
                <a:off x="7924800" y="2971800"/>
                <a:ext cx="457200" cy="301752"/>
              </a:xfrm>
              <a:prstGeom prst="rect">
                <a:avLst/>
              </a:prstGeom>
              <a:noFill/>
            </p:spPr>
            <p:txBody>
              <a:bodyPr wrap="none" lIns="0" tIns="0" rIns="0" bIns="0" rtlCol="0" anchor="ctr" anchorCtr="0">
                <a:noAutofit/>
              </a:bodyPr>
              <a:lstStyle/>
              <a:p>
                <a:pPr algn="ctr"/>
                <a:r>
                  <a:rPr lang="en-US" sz="1200" dirty="0" smtClean="0">
                    <a:latin typeface="Arial"/>
                    <a:cs typeface="Arial"/>
                  </a:rPr>
                  <a:t>32</a:t>
                </a:r>
                <a:endParaRPr lang="en-US" sz="1200" dirty="0">
                  <a:latin typeface="Arial"/>
                  <a:cs typeface="Arial"/>
                </a:endParaRPr>
              </a:p>
            </p:txBody>
          </p:sp>
          <p:sp>
            <p:nvSpPr>
              <p:cNvPr id="144" name="TextBox 143"/>
              <p:cNvSpPr txBox="1"/>
              <p:nvPr/>
            </p:nvSpPr>
            <p:spPr>
              <a:xfrm>
                <a:off x="5484812" y="2968752"/>
                <a:ext cx="457200" cy="301752"/>
              </a:xfrm>
              <a:prstGeom prst="rect">
                <a:avLst/>
              </a:prstGeom>
              <a:noFill/>
            </p:spPr>
            <p:txBody>
              <a:bodyPr wrap="none" lIns="0" tIns="0" rIns="0" bIns="0" rtlCol="0" anchor="ctr" anchorCtr="0">
                <a:noAutofit/>
              </a:bodyPr>
              <a:lstStyle/>
              <a:p>
                <a:pPr algn="ctr"/>
                <a:r>
                  <a:rPr lang="en-US" sz="1200" baseline="30000" dirty="0" smtClean="0">
                    <a:latin typeface="Arial"/>
                    <a:cs typeface="Arial"/>
                  </a:rPr>
                  <a:t>1</a:t>
                </a:r>
                <a:r>
                  <a:rPr lang="en-US" sz="1200" dirty="0" smtClean="0">
                    <a:latin typeface="Arial"/>
                    <a:cs typeface="Arial"/>
                  </a:rPr>
                  <a:t>/</a:t>
                </a:r>
                <a:r>
                  <a:rPr lang="en-US" sz="1200" baseline="-25000" dirty="0">
                    <a:latin typeface="Arial"/>
                    <a:cs typeface="Arial"/>
                  </a:rPr>
                  <a:t>8</a:t>
                </a:r>
              </a:p>
            </p:txBody>
          </p:sp>
          <p:sp>
            <p:nvSpPr>
              <p:cNvPr id="145" name="TextBox 144"/>
              <p:cNvSpPr txBox="1"/>
              <p:nvPr/>
            </p:nvSpPr>
            <p:spPr>
              <a:xfrm>
                <a:off x="5791200" y="2971800"/>
                <a:ext cx="457200" cy="301752"/>
              </a:xfrm>
              <a:prstGeom prst="rect">
                <a:avLst/>
              </a:prstGeom>
              <a:noFill/>
            </p:spPr>
            <p:txBody>
              <a:bodyPr wrap="none" lIns="0" tIns="0" rIns="0" bIns="0" rtlCol="0" anchor="ctr" anchorCtr="0">
                <a:noAutofit/>
              </a:bodyPr>
              <a:lstStyle/>
              <a:p>
                <a:pPr algn="ctr"/>
                <a:r>
                  <a:rPr lang="en-US" sz="1200" baseline="30000" dirty="0" smtClean="0">
                    <a:latin typeface="Arial"/>
                    <a:cs typeface="Arial"/>
                  </a:rPr>
                  <a:t>1</a:t>
                </a:r>
                <a:r>
                  <a:rPr lang="en-US" sz="1200" dirty="0" smtClean="0">
                    <a:latin typeface="Arial"/>
                    <a:cs typeface="Arial"/>
                  </a:rPr>
                  <a:t>/</a:t>
                </a:r>
                <a:r>
                  <a:rPr lang="en-US" sz="1200" baseline="-25000" dirty="0">
                    <a:latin typeface="Arial"/>
                    <a:cs typeface="Arial"/>
                  </a:rPr>
                  <a:t>4</a:t>
                </a:r>
              </a:p>
            </p:txBody>
          </p:sp>
          <p:sp>
            <p:nvSpPr>
              <p:cNvPr id="146" name="TextBox 145"/>
              <p:cNvSpPr txBox="1"/>
              <p:nvPr/>
            </p:nvSpPr>
            <p:spPr>
              <a:xfrm>
                <a:off x="6096000" y="2968752"/>
                <a:ext cx="457200" cy="301752"/>
              </a:xfrm>
              <a:prstGeom prst="rect">
                <a:avLst/>
              </a:prstGeom>
              <a:noFill/>
            </p:spPr>
            <p:txBody>
              <a:bodyPr wrap="none" lIns="0" tIns="0" rIns="0" bIns="0" rtlCol="0" anchor="ctr" anchorCtr="0">
                <a:noAutofit/>
              </a:bodyPr>
              <a:lstStyle/>
              <a:p>
                <a:pPr algn="ctr"/>
                <a:r>
                  <a:rPr lang="en-US" sz="1200" baseline="30000" dirty="0" smtClean="0">
                    <a:latin typeface="Arial"/>
                    <a:cs typeface="Arial"/>
                  </a:rPr>
                  <a:t>1</a:t>
                </a:r>
                <a:r>
                  <a:rPr lang="en-US" sz="1200" dirty="0" smtClean="0">
                    <a:latin typeface="Arial"/>
                    <a:cs typeface="Arial"/>
                  </a:rPr>
                  <a:t>/</a:t>
                </a:r>
                <a:r>
                  <a:rPr lang="en-US" sz="1200" baseline="-25000" dirty="0">
                    <a:latin typeface="Arial"/>
                    <a:cs typeface="Arial"/>
                  </a:rPr>
                  <a:t>2</a:t>
                </a:r>
              </a:p>
            </p:txBody>
          </p:sp>
          <p:sp>
            <p:nvSpPr>
              <p:cNvPr id="147" name="TextBox 146"/>
              <p:cNvSpPr txBox="1"/>
              <p:nvPr/>
            </p:nvSpPr>
            <p:spPr>
              <a:xfrm>
                <a:off x="4876800" y="2962656"/>
                <a:ext cx="457200" cy="301752"/>
              </a:xfrm>
              <a:prstGeom prst="rect">
                <a:avLst/>
              </a:prstGeom>
              <a:noFill/>
            </p:spPr>
            <p:txBody>
              <a:bodyPr wrap="none" lIns="0" tIns="0" rIns="0" bIns="0" rtlCol="0" anchor="ctr" anchorCtr="0">
                <a:noAutofit/>
              </a:bodyPr>
              <a:lstStyle/>
              <a:p>
                <a:pPr algn="ctr"/>
                <a:r>
                  <a:rPr lang="en-US" sz="1200" baseline="30000" dirty="0" smtClean="0">
                    <a:latin typeface="Arial"/>
                    <a:cs typeface="Arial"/>
                  </a:rPr>
                  <a:t>1</a:t>
                </a:r>
                <a:r>
                  <a:rPr lang="en-US" sz="1200" dirty="0" smtClean="0">
                    <a:latin typeface="Arial"/>
                    <a:cs typeface="Arial"/>
                  </a:rPr>
                  <a:t>/</a:t>
                </a:r>
                <a:r>
                  <a:rPr lang="en-US" sz="1200" baseline="-25000" dirty="0" smtClean="0">
                    <a:latin typeface="Arial"/>
                    <a:cs typeface="Arial"/>
                  </a:rPr>
                  <a:t>32</a:t>
                </a:r>
                <a:endParaRPr lang="en-US" sz="1200" baseline="-25000" dirty="0">
                  <a:latin typeface="Arial"/>
                  <a:cs typeface="Arial"/>
                </a:endParaRPr>
              </a:p>
            </p:txBody>
          </p:sp>
        </p:grpSp>
        <p:grpSp>
          <p:nvGrpSpPr>
            <p:cNvPr id="100" name="Group 327"/>
            <p:cNvGrpSpPr/>
            <p:nvPr/>
          </p:nvGrpSpPr>
          <p:grpSpPr>
            <a:xfrm>
              <a:off x="5456291" y="2621012"/>
              <a:ext cx="3124198" cy="2667001"/>
              <a:chOff x="5105402" y="152400"/>
              <a:chExt cx="3124198" cy="2667001"/>
            </a:xfrm>
          </p:grpSpPr>
          <p:cxnSp>
            <p:nvCxnSpPr>
              <p:cNvPr id="123" name="Straight Connector 122"/>
              <p:cNvCxnSpPr/>
              <p:nvPr/>
            </p:nvCxnSpPr>
            <p:spPr>
              <a:xfrm flipV="1">
                <a:off x="5105402" y="153988"/>
                <a:ext cx="2667001" cy="2665413"/>
              </a:xfrm>
              <a:prstGeom prst="line">
                <a:avLst/>
              </a:prstGeom>
              <a:ln>
                <a:solidFill>
                  <a:srgbClr val="FFFF9E"/>
                </a:solidFill>
              </a:ln>
              <a:effectLst/>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a:off x="7467600" y="457200"/>
                <a:ext cx="762000" cy="1588"/>
              </a:xfrm>
              <a:prstGeom prst="line">
                <a:avLst/>
              </a:prstGeom>
              <a:ln>
                <a:solidFill>
                  <a:srgbClr val="FFFF9E"/>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a:off x="7772400" y="152400"/>
                <a:ext cx="457200" cy="1588"/>
              </a:xfrm>
              <a:prstGeom prst="line">
                <a:avLst/>
              </a:prstGeom>
              <a:ln>
                <a:solidFill>
                  <a:srgbClr val="FFFF9E"/>
                </a:solidFill>
              </a:ln>
              <a:effectLst/>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rot="10800000" flipH="1" flipV="1">
                <a:off x="7162800" y="762000"/>
                <a:ext cx="1066800" cy="1588"/>
              </a:xfrm>
              <a:prstGeom prst="line">
                <a:avLst/>
              </a:prstGeom>
              <a:ln>
                <a:solidFill>
                  <a:srgbClr val="FFFF9E"/>
                </a:solidFill>
              </a:ln>
              <a:effectLst/>
            </p:spPr>
            <p:style>
              <a:lnRef idx="2">
                <a:schemeClr val="accent1"/>
              </a:lnRef>
              <a:fillRef idx="0">
                <a:schemeClr val="accent1"/>
              </a:fillRef>
              <a:effectRef idx="1">
                <a:schemeClr val="accent1"/>
              </a:effectRef>
              <a:fontRef idx="minor">
                <a:schemeClr val="tx1"/>
              </a:fontRef>
            </p:style>
          </p:cxnSp>
        </p:grpSp>
        <p:sp>
          <p:nvSpPr>
            <p:cNvPr id="101" name="TextBox 100"/>
            <p:cNvSpPr txBox="1"/>
            <p:nvPr/>
          </p:nvSpPr>
          <p:spPr>
            <a:xfrm>
              <a:off x="8047089" y="2468612"/>
              <a:ext cx="457200" cy="152400"/>
            </a:xfrm>
            <a:prstGeom prst="rect">
              <a:avLst/>
            </a:prstGeom>
            <a:noFill/>
          </p:spPr>
          <p:txBody>
            <a:bodyPr wrap="none" lIns="0" tIns="0" rIns="0" bIns="0" rtlCol="0" anchor="ctr" anchorCtr="0">
              <a:noAutofit/>
            </a:bodyPr>
            <a:lstStyle/>
            <a:p>
              <a:pPr algn="r"/>
              <a:r>
                <a:rPr lang="en-US" sz="800" dirty="0" smtClean="0">
                  <a:latin typeface="Arial"/>
                  <a:cs typeface="Arial"/>
                </a:rPr>
                <a:t>single-precision peak</a:t>
              </a:r>
              <a:endParaRPr lang="en-US" sz="800" dirty="0">
                <a:latin typeface="Arial"/>
                <a:cs typeface="Arial"/>
              </a:endParaRPr>
            </a:p>
          </p:txBody>
        </p:sp>
        <p:sp>
          <p:nvSpPr>
            <p:cNvPr id="102" name="TextBox 101"/>
            <p:cNvSpPr txBox="1"/>
            <p:nvPr/>
          </p:nvSpPr>
          <p:spPr>
            <a:xfrm>
              <a:off x="8047089" y="2773412"/>
              <a:ext cx="457200" cy="152400"/>
            </a:xfrm>
            <a:prstGeom prst="rect">
              <a:avLst/>
            </a:prstGeom>
            <a:noFill/>
          </p:spPr>
          <p:txBody>
            <a:bodyPr wrap="none" lIns="0" tIns="0" rIns="0" bIns="0" rtlCol="0" anchor="ctr" anchorCtr="0">
              <a:noAutofit/>
            </a:bodyPr>
            <a:lstStyle/>
            <a:p>
              <a:pPr algn="r"/>
              <a:r>
                <a:rPr lang="en-US" sz="800" dirty="0" smtClean="0">
                  <a:latin typeface="Arial"/>
                  <a:cs typeface="Arial"/>
                </a:rPr>
                <a:t>double-precision peak</a:t>
              </a:r>
              <a:endParaRPr lang="en-US" sz="800" dirty="0">
                <a:latin typeface="Arial"/>
                <a:cs typeface="Arial"/>
              </a:endParaRPr>
            </a:p>
          </p:txBody>
        </p:sp>
        <p:sp>
          <p:nvSpPr>
            <p:cNvPr id="103" name="TextBox 102"/>
            <p:cNvSpPr txBox="1"/>
            <p:nvPr/>
          </p:nvSpPr>
          <p:spPr>
            <a:xfrm rot="18900000">
              <a:off x="6510016" y="3777085"/>
              <a:ext cx="457200" cy="152400"/>
            </a:xfrm>
            <a:prstGeom prst="rect">
              <a:avLst/>
            </a:prstGeom>
            <a:noFill/>
          </p:spPr>
          <p:txBody>
            <a:bodyPr wrap="none" lIns="0" tIns="0" rIns="0" bIns="0" rtlCol="0" anchor="ctr" anchorCtr="0">
              <a:noAutofit/>
            </a:bodyPr>
            <a:lstStyle/>
            <a:p>
              <a:pPr algn="ctr"/>
              <a:r>
                <a:rPr lang="en-US" sz="800" dirty="0" smtClean="0">
                  <a:latin typeface="Arial"/>
                  <a:cs typeface="Arial"/>
                </a:rPr>
                <a:t>Device bandwidth</a:t>
              </a:r>
              <a:endParaRPr lang="en-US" sz="800" dirty="0">
                <a:latin typeface="Arial"/>
                <a:cs typeface="Arial"/>
              </a:endParaRPr>
            </a:p>
          </p:txBody>
        </p:sp>
        <p:sp>
          <p:nvSpPr>
            <p:cNvPr id="104" name="Oval 103"/>
            <p:cNvSpPr/>
            <p:nvPr/>
          </p:nvSpPr>
          <p:spPr>
            <a:xfrm>
              <a:off x="7208889" y="3383012"/>
              <a:ext cx="165473" cy="152400"/>
            </a:xfrm>
            <a:prstGeom prst="ellipse">
              <a:avLst/>
            </a:prstGeom>
            <a:solidFill>
              <a:srgbClr val="FF66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5" name="TextBox 104"/>
            <p:cNvSpPr txBox="1"/>
            <p:nvPr/>
          </p:nvSpPr>
          <p:spPr>
            <a:xfrm>
              <a:off x="7361289" y="3459212"/>
              <a:ext cx="457200" cy="152400"/>
            </a:xfrm>
            <a:prstGeom prst="rect">
              <a:avLst/>
            </a:prstGeom>
            <a:noFill/>
          </p:spPr>
          <p:txBody>
            <a:bodyPr wrap="none" lIns="0" tIns="0" rIns="0" bIns="0" rtlCol="0" anchor="ctr" anchorCtr="0">
              <a:noAutofit/>
            </a:bodyPr>
            <a:lstStyle/>
            <a:p>
              <a:r>
                <a:rPr lang="en-US" sz="800" b="1" dirty="0" smtClean="0">
                  <a:effectLst>
                    <a:glow rad="25400">
                      <a:schemeClr val="bg1">
                        <a:alpha val="75000"/>
                      </a:schemeClr>
                    </a:glow>
                  </a:effectLst>
                  <a:latin typeface="Arial"/>
                  <a:cs typeface="Arial"/>
                </a:rPr>
                <a:t>RTM/wave eqn.</a:t>
              </a:r>
              <a:endParaRPr lang="en-US" sz="800" b="1" dirty="0">
                <a:effectLst>
                  <a:glow rad="25400">
                    <a:schemeClr val="bg1">
                      <a:alpha val="75000"/>
                    </a:schemeClr>
                  </a:glow>
                </a:effectLst>
                <a:latin typeface="Arial"/>
                <a:cs typeface="Arial"/>
              </a:endParaRPr>
            </a:p>
          </p:txBody>
        </p:sp>
        <p:sp>
          <p:nvSpPr>
            <p:cNvPr id="106" name="TextBox 105"/>
            <p:cNvSpPr txBox="1"/>
            <p:nvPr/>
          </p:nvSpPr>
          <p:spPr>
            <a:xfrm>
              <a:off x="5213208" y="2165807"/>
              <a:ext cx="3452497" cy="331183"/>
            </a:xfrm>
            <a:prstGeom prst="rect">
              <a:avLst/>
            </a:prstGeom>
            <a:solidFill>
              <a:schemeClr val="bg1"/>
            </a:solidFill>
            <a:ln>
              <a:solidFill>
                <a:srgbClr val="000000"/>
              </a:solidFill>
            </a:ln>
            <a:effectLst>
              <a:outerShdw blurRad="50800" dist="38100" dir="2700000">
                <a:srgbClr val="000000">
                  <a:alpha val="43000"/>
                </a:srgbClr>
              </a:outerShdw>
            </a:effectLst>
          </p:spPr>
          <p:txBody>
            <a:bodyPr wrap="none" lIns="0" tIns="0" rIns="0" bIns="0" rtlCol="0" anchor="ctr" anchorCtr="0">
              <a:noAutofit/>
            </a:bodyPr>
            <a:lstStyle/>
            <a:p>
              <a:pPr algn="ctr"/>
              <a:r>
                <a:rPr lang="en-US" dirty="0" smtClean="0">
                  <a:latin typeface="Arial"/>
                  <a:cs typeface="Arial"/>
                </a:rPr>
                <a:t>NVIDIA C2050 (Fermi)</a:t>
              </a:r>
              <a:endParaRPr lang="en-US" dirty="0">
                <a:latin typeface="Arial"/>
                <a:cs typeface="Arial"/>
              </a:endParaRPr>
            </a:p>
          </p:txBody>
        </p:sp>
        <p:sp>
          <p:nvSpPr>
            <p:cNvPr id="107" name="TextBox 106"/>
            <p:cNvSpPr txBox="1"/>
            <p:nvPr/>
          </p:nvSpPr>
          <p:spPr>
            <a:xfrm>
              <a:off x="8047089" y="3078212"/>
              <a:ext cx="457200" cy="152400"/>
            </a:xfrm>
            <a:prstGeom prst="rect">
              <a:avLst/>
            </a:prstGeom>
            <a:noFill/>
          </p:spPr>
          <p:txBody>
            <a:bodyPr wrap="none" lIns="0" tIns="0" rIns="0" bIns="0" rtlCol="0" anchor="ctr" anchorCtr="0">
              <a:noAutofit/>
            </a:bodyPr>
            <a:lstStyle/>
            <a:p>
              <a:pPr algn="r"/>
              <a:r>
                <a:rPr lang="en-US" sz="800" dirty="0" smtClean="0">
                  <a:latin typeface="Arial"/>
                  <a:cs typeface="Arial"/>
                </a:rPr>
                <a:t>DP add-only</a:t>
              </a:r>
              <a:endParaRPr lang="en-US" sz="800" dirty="0">
                <a:latin typeface="Arial"/>
                <a:cs typeface="Arial"/>
              </a:endParaRPr>
            </a:p>
          </p:txBody>
        </p:sp>
        <p:sp>
          <p:nvSpPr>
            <p:cNvPr id="108" name="Oval 107"/>
            <p:cNvSpPr/>
            <p:nvPr/>
          </p:nvSpPr>
          <p:spPr>
            <a:xfrm>
              <a:off x="5976616" y="498321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9" name="Oval 108"/>
            <p:cNvSpPr/>
            <p:nvPr/>
          </p:nvSpPr>
          <p:spPr>
            <a:xfrm>
              <a:off x="6129016" y="483081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0" name="Oval 109"/>
            <p:cNvSpPr/>
            <p:nvPr/>
          </p:nvSpPr>
          <p:spPr>
            <a:xfrm>
              <a:off x="6281416" y="4449812"/>
              <a:ext cx="165473" cy="15240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1" name="Oval 110"/>
            <p:cNvSpPr/>
            <p:nvPr/>
          </p:nvSpPr>
          <p:spPr>
            <a:xfrm rot="18117381">
              <a:off x="5796304" y="4618993"/>
              <a:ext cx="820103" cy="358386"/>
            </a:xfrm>
            <a:prstGeom prst="ellipse">
              <a:avLst/>
            </a:prstGeom>
            <a:noFill/>
            <a:ln w="12700" cap="flat" cmpd="sng" algn="ctr">
              <a:solidFill>
                <a:srgbClr val="008000"/>
              </a:solidFill>
              <a:prstDash val="sysDash"/>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2" name="TextBox 111"/>
            <p:cNvSpPr txBox="1"/>
            <p:nvPr/>
          </p:nvSpPr>
          <p:spPr>
            <a:xfrm>
              <a:off x="5608689" y="4602212"/>
              <a:ext cx="457200" cy="152400"/>
            </a:xfrm>
            <a:prstGeom prst="rect">
              <a:avLst/>
            </a:prstGeom>
            <a:noFill/>
          </p:spPr>
          <p:txBody>
            <a:bodyPr wrap="none" lIns="0" tIns="0" rIns="0" bIns="0" rtlCol="0" anchor="ctr" anchorCtr="0">
              <a:noAutofit/>
            </a:bodyPr>
            <a:lstStyle/>
            <a:p>
              <a:pPr algn="r"/>
              <a:r>
                <a:rPr lang="en-US" sz="800" b="1" dirty="0" err="1" smtClean="0">
                  <a:effectLst>
                    <a:glow rad="25400">
                      <a:schemeClr val="bg1">
                        <a:alpha val="75000"/>
                      </a:schemeClr>
                    </a:glow>
                  </a:effectLst>
                  <a:latin typeface="Arial"/>
                  <a:cs typeface="Arial"/>
                </a:rPr>
                <a:t>SpMV</a:t>
              </a:r>
              <a:endParaRPr lang="en-US" sz="800" b="1" dirty="0">
                <a:effectLst>
                  <a:glow rad="25400">
                    <a:schemeClr val="bg1">
                      <a:alpha val="75000"/>
                    </a:schemeClr>
                  </a:glow>
                </a:effectLst>
                <a:latin typeface="Arial"/>
                <a:cs typeface="Arial"/>
              </a:endParaRPr>
            </a:p>
          </p:txBody>
        </p:sp>
        <p:sp>
          <p:nvSpPr>
            <p:cNvPr id="113" name="Oval 112"/>
            <p:cNvSpPr/>
            <p:nvPr/>
          </p:nvSpPr>
          <p:spPr>
            <a:xfrm>
              <a:off x="6599289" y="4145012"/>
              <a:ext cx="165473" cy="152400"/>
            </a:xfrm>
            <a:prstGeom prst="ellipse">
              <a:avLst/>
            </a:prstGeom>
            <a:solidFill>
              <a:srgbClr val="D2EA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4" name="TextBox 113"/>
            <p:cNvSpPr txBox="1"/>
            <p:nvPr/>
          </p:nvSpPr>
          <p:spPr>
            <a:xfrm>
              <a:off x="6446889" y="4221212"/>
              <a:ext cx="457200" cy="152400"/>
            </a:xfrm>
            <a:prstGeom prst="rect">
              <a:avLst/>
            </a:prstGeom>
            <a:noFill/>
          </p:spPr>
          <p:txBody>
            <a:bodyPr wrap="none" lIns="0" tIns="0" rIns="0" bIns="0" rtlCol="0" anchor="ctr" anchorCtr="0">
              <a:noAutofit/>
            </a:bodyPr>
            <a:lstStyle/>
            <a:p>
              <a:pPr algn="r"/>
              <a:r>
                <a:rPr lang="en-US" sz="800" b="1" dirty="0" smtClean="0">
                  <a:effectLst>
                    <a:glow rad="25400">
                      <a:schemeClr val="bg1">
                        <a:alpha val="75000"/>
                      </a:schemeClr>
                    </a:glow>
                  </a:effectLst>
                  <a:latin typeface="Arial"/>
                  <a:cs typeface="Arial"/>
                </a:rPr>
                <a:t>7pt Stencil</a:t>
              </a:r>
              <a:endParaRPr lang="en-US" sz="800" b="1" dirty="0">
                <a:effectLst>
                  <a:glow rad="25400">
                    <a:schemeClr val="bg1">
                      <a:alpha val="75000"/>
                    </a:schemeClr>
                  </a:glow>
                </a:effectLst>
                <a:latin typeface="Arial"/>
                <a:cs typeface="Arial"/>
              </a:endParaRPr>
            </a:p>
          </p:txBody>
        </p:sp>
        <p:sp>
          <p:nvSpPr>
            <p:cNvPr id="115" name="Oval 114"/>
            <p:cNvSpPr/>
            <p:nvPr/>
          </p:nvSpPr>
          <p:spPr>
            <a:xfrm>
              <a:off x="6980289" y="3840212"/>
              <a:ext cx="165473" cy="152400"/>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6" name="TextBox 115"/>
            <p:cNvSpPr txBox="1"/>
            <p:nvPr/>
          </p:nvSpPr>
          <p:spPr>
            <a:xfrm>
              <a:off x="7132689" y="3916412"/>
              <a:ext cx="457200" cy="152400"/>
            </a:xfrm>
            <a:prstGeom prst="rect">
              <a:avLst/>
            </a:prstGeom>
            <a:noFill/>
          </p:spPr>
          <p:txBody>
            <a:bodyPr wrap="none" lIns="0" tIns="0" rIns="0" bIns="0" rtlCol="0" anchor="ctr" anchorCtr="0">
              <a:noAutofit/>
            </a:bodyPr>
            <a:lstStyle/>
            <a:p>
              <a:r>
                <a:rPr lang="en-US" sz="800" b="1" dirty="0" smtClean="0">
                  <a:effectLst>
                    <a:glow rad="25400">
                      <a:schemeClr val="bg1">
                        <a:alpha val="75000"/>
                      </a:schemeClr>
                    </a:glow>
                  </a:effectLst>
                  <a:latin typeface="Arial"/>
                  <a:cs typeface="Arial"/>
                </a:rPr>
                <a:t>27pt Stencil</a:t>
              </a:r>
              <a:endParaRPr lang="en-US" sz="800" b="1" dirty="0">
                <a:effectLst>
                  <a:glow rad="25400">
                    <a:schemeClr val="bg1">
                      <a:alpha val="75000"/>
                    </a:schemeClr>
                  </a:glow>
                </a:effectLst>
                <a:latin typeface="Arial"/>
                <a:cs typeface="Arial"/>
              </a:endParaRPr>
            </a:p>
          </p:txBody>
        </p:sp>
        <p:sp>
          <p:nvSpPr>
            <p:cNvPr id="117" name="Rounded Rectangle 116"/>
            <p:cNvSpPr/>
            <p:nvPr/>
          </p:nvSpPr>
          <p:spPr>
            <a:xfrm>
              <a:off x="7666089" y="3078212"/>
              <a:ext cx="304800" cy="152400"/>
            </a:xfrm>
            <a:prstGeom prst="roundRect">
              <a:avLst>
                <a:gd name="adj" fmla="val 50000"/>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8" name="TextBox 117"/>
            <p:cNvSpPr txBox="1"/>
            <p:nvPr/>
          </p:nvSpPr>
          <p:spPr>
            <a:xfrm>
              <a:off x="7666089" y="3154412"/>
              <a:ext cx="457200" cy="152400"/>
            </a:xfrm>
            <a:prstGeom prst="rect">
              <a:avLst/>
            </a:prstGeom>
            <a:noFill/>
          </p:spPr>
          <p:txBody>
            <a:bodyPr wrap="none" lIns="0" tIns="0" rIns="0" bIns="0" rtlCol="0" anchor="ctr" anchorCtr="0">
              <a:noAutofit/>
            </a:bodyPr>
            <a:lstStyle/>
            <a:p>
              <a:pPr algn="ctr"/>
              <a:r>
                <a:rPr lang="en-US" sz="800" b="1" dirty="0" smtClean="0">
                  <a:effectLst>
                    <a:glow rad="25400">
                      <a:schemeClr val="bg1">
                        <a:alpha val="75000"/>
                      </a:schemeClr>
                    </a:glow>
                  </a:effectLst>
                  <a:latin typeface="Arial"/>
                  <a:cs typeface="Arial"/>
                </a:rPr>
                <a:t>DGEMM</a:t>
              </a:r>
              <a:endParaRPr lang="en-US" sz="800" b="1" dirty="0">
                <a:effectLst>
                  <a:glow rad="25400">
                    <a:schemeClr val="bg1">
                      <a:alpha val="75000"/>
                    </a:schemeClr>
                  </a:glow>
                </a:effectLst>
                <a:latin typeface="Arial"/>
                <a:cs typeface="Arial"/>
              </a:endParaRPr>
            </a:p>
          </p:txBody>
        </p:sp>
        <p:sp>
          <p:nvSpPr>
            <p:cNvPr id="119" name="Rounded Rectangle 118"/>
            <p:cNvSpPr/>
            <p:nvPr/>
          </p:nvSpPr>
          <p:spPr>
            <a:xfrm>
              <a:off x="6827889" y="4373612"/>
              <a:ext cx="457200" cy="152400"/>
            </a:xfrm>
            <a:prstGeom prst="roundRect">
              <a:avLst>
                <a:gd name="adj" fmla="val 50000"/>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0" name="Rounded Rectangle 119"/>
            <p:cNvSpPr/>
            <p:nvPr/>
          </p:nvSpPr>
          <p:spPr>
            <a:xfrm>
              <a:off x="6370689" y="5059412"/>
              <a:ext cx="457200" cy="152400"/>
            </a:xfrm>
            <a:prstGeom prst="roundRect">
              <a:avLst>
                <a:gd name="adj" fmla="val 50000"/>
              </a:avLst>
            </a:prstGeom>
            <a:solidFill>
              <a:srgbClr val="6600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1" name="TextBox 120"/>
            <p:cNvSpPr txBox="1"/>
            <p:nvPr/>
          </p:nvSpPr>
          <p:spPr>
            <a:xfrm>
              <a:off x="6751689" y="4983212"/>
              <a:ext cx="457200" cy="152400"/>
            </a:xfrm>
            <a:prstGeom prst="rect">
              <a:avLst/>
            </a:prstGeom>
            <a:noFill/>
          </p:spPr>
          <p:txBody>
            <a:bodyPr wrap="none" lIns="0" tIns="0" rIns="0" bIns="0" rtlCol="0" anchor="ctr" anchorCtr="0">
              <a:noAutofit/>
            </a:bodyPr>
            <a:lstStyle/>
            <a:p>
              <a:r>
                <a:rPr lang="en-US" sz="800" b="1" dirty="0" smtClean="0">
                  <a:effectLst>
                    <a:glow rad="25400">
                      <a:schemeClr val="bg1">
                        <a:alpha val="75000"/>
                      </a:schemeClr>
                    </a:glow>
                  </a:effectLst>
                  <a:latin typeface="Arial"/>
                  <a:cs typeface="Arial"/>
                </a:rPr>
                <a:t>GTC/</a:t>
              </a:r>
              <a:r>
                <a:rPr lang="en-US" sz="800" b="1" dirty="0" err="1" smtClean="0">
                  <a:effectLst>
                    <a:glow rad="25400">
                      <a:schemeClr val="bg1">
                        <a:alpha val="75000"/>
                      </a:schemeClr>
                    </a:glow>
                  </a:effectLst>
                  <a:latin typeface="Arial"/>
                  <a:cs typeface="Arial"/>
                </a:rPr>
                <a:t>chargei</a:t>
              </a:r>
              <a:endParaRPr lang="en-US" sz="800" b="1" dirty="0">
                <a:effectLst>
                  <a:glow rad="25400">
                    <a:schemeClr val="bg1">
                      <a:alpha val="75000"/>
                    </a:schemeClr>
                  </a:glow>
                </a:effectLst>
                <a:latin typeface="Arial"/>
                <a:cs typeface="Arial"/>
              </a:endParaRPr>
            </a:p>
          </p:txBody>
        </p:sp>
        <p:sp>
          <p:nvSpPr>
            <p:cNvPr id="122" name="TextBox 121"/>
            <p:cNvSpPr txBox="1"/>
            <p:nvPr/>
          </p:nvSpPr>
          <p:spPr>
            <a:xfrm>
              <a:off x="7208889" y="4449812"/>
              <a:ext cx="457200" cy="152400"/>
            </a:xfrm>
            <a:prstGeom prst="rect">
              <a:avLst/>
            </a:prstGeom>
            <a:noFill/>
          </p:spPr>
          <p:txBody>
            <a:bodyPr wrap="none" lIns="0" tIns="0" rIns="0" bIns="0" rtlCol="0" anchor="ctr" anchorCtr="0">
              <a:noAutofit/>
            </a:bodyPr>
            <a:lstStyle/>
            <a:p>
              <a:r>
                <a:rPr lang="en-US" sz="800" b="1" dirty="0" smtClean="0">
                  <a:effectLst>
                    <a:glow rad="25400">
                      <a:schemeClr val="bg1">
                        <a:alpha val="75000"/>
                      </a:schemeClr>
                    </a:glow>
                  </a:effectLst>
                  <a:latin typeface="Arial"/>
                  <a:cs typeface="Arial"/>
                </a:rPr>
                <a:t>GTC/</a:t>
              </a:r>
              <a:r>
                <a:rPr lang="en-US" sz="800" b="1" dirty="0" err="1" smtClean="0">
                  <a:effectLst>
                    <a:glow rad="25400">
                      <a:schemeClr val="bg1">
                        <a:alpha val="75000"/>
                      </a:schemeClr>
                    </a:glow>
                  </a:effectLst>
                  <a:latin typeface="Arial"/>
                  <a:cs typeface="Arial"/>
                </a:rPr>
                <a:t>pushi</a:t>
              </a:r>
              <a:endParaRPr lang="en-US" sz="800" b="1" dirty="0">
                <a:effectLst>
                  <a:glow rad="25400">
                    <a:schemeClr val="bg1">
                      <a:alpha val="75000"/>
                    </a:schemeClr>
                  </a:glow>
                </a:effectLst>
                <a:latin typeface="Arial"/>
                <a:cs typeface="Arial"/>
              </a:endParaRPr>
            </a:p>
          </p:txBody>
        </p:sp>
      </p:grpSp>
    </p:spTree>
    <p:extLst>
      <p:ext uri="{BB962C8B-B14F-4D97-AF65-F5344CB8AC3E}">
        <p14:creationId xmlns:p14="http://schemas.microsoft.com/office/powerpoint/2010/main" val="242027515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Communication Avoiding Sparse Solvers</a:t>
            </a:r>
            <a:endParaRPr lang="en-US" dirty="0"/>
          </a:p>
        </p:txBody>
      </p:sp>
      <p:sp>
        <p:nvSpPr>
          <p:cNvPr id="9" name="Content Placeholder 8"/>
          <p:cNvSpPr>
            <a:spLocks noGrp="1"/>
          </p:cNvSpPr>
          <p:nvPr>
            <p:ph idx="1"/>
          </p:nvPr>
        </p:nvSpPr>
        <p:spPr>
          <a:xfrm>
            <a:off x="1426627" y="5486979"/>
            <a:ext cx="8356600" cy="601663"/>
          </a:xfrm>
        </p:spPr>
        <p:txBody>
          <a:bodyPr>
            <a:noAutofit/>
          </a:bodyPr>
          <a:lstStyle/>
          <a:p>
            <a:r>
              <a:rPr lang="en-US" sz="2400" dirty="0" smtClean="0"/>
              <a:t>Saves communication for “well partitioned” matrices</a:t>
            </a:r>
          </a:p>
          <a:p>
            <a:pPr lvl="2" eaLnBrk="1" hangingPunct="1">
              <a:lnSpc>
                <a:spcPct val="90000"/>
              </a:lnSpc>
            </a:pPr>
            <a:r>
              <a:rPr lang="en-US" dirty="0"/>
              <a:t>Serial: O(1) moves of data  moves vs. O(k)</a:t>
            </a:r>
          </a:p>
          <a:p>
            <a:pPr lvl="2" eaLnBrk="1" hangingPunct="1">
              <a:lnSpc>
                <a:spcPct val="90000"/>
              </a:lnSpc>
            </a:pPr>
            <a:r>
              <a:rPr lang="en-US" dirty="0"/>
              <a:t>Parallel: O(log p) messages vs.  O(k log p) </a:t>
            </a:r>
          </a:p>
          <a:p>
            <a:endParaRPr lang="en-US" sz="2400" dirty="0"/>
          </a:p>
        </p:txBody>
      </p:sp>
      <p:sp>
        <p:nvSpPr>
          <p:cNvPr id="2" name="Slide Number Placeholder 1"/>
          <p:cNvSpPr>
            <a:spLocks noGrp="1"/>
          </p:cNvSpPr>
          <p:nvPr>
            <p:ph type="sldNum" sz="quarter" idx="4294967295"/>
          </p:nvPr>
        </p:nvSpPr>
        <p:spPr>
          <a:xfrm>
            <a:off x="4116656" y="6368805"/>
            <a:ext cx="925708" cy="365125"/>
          </a:xfrm>
          <a:prstGeom prst="rect">
            <a:avLst/>
          </a:prstGeom>
        </p:spPr>
        <p:txBody>
          <a:bodyPr/>
          <a:lstStyle/>
          <a:p>
            <a:pPr>
              <a:defRPr/>
            </a:pPr>
            <a:fld id="{A9222806-2C00-644B-BCAA-E5B6EBC9D46F}" type="slidenum">
              <a:rPr lang="en-US" smtClean="0"/>
              <a:pPr>
                <a:defRPr/>
              </a:pPr>
              <a:t>38</a:t>
            </a:fld>
            <a:endParaRPr lang="en-US" dirty="0"/>
          </a:p>
        </p:txBody>
      </p:sp>
      <p:pic>
        <p:nvPicPr>
          <p:cNvPr id="3" name="Picture 2" descr="0.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7200" y="1097280"/>
            <a:ext cx="5587273" cy="4572000"/>
          </a:xfrm>
          <a:prstGeom prst="rect">
            <a:avLst/>
          </a:prstGeom>
          <a:solidFill>
            <a:srgbClr val="FFFFFF"/>
          </a:solidFill>
        </p:spPr>
      </p:pic>
      <p:pic>
        <p:nvPicPr>
          <p:cNvPr id="5" name="Picture 4" descr="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7200" y="1097280"/>
            <a:ext cx="5587273" cy="4572000"/>
          </a:xfrm>
          <a:prstGeom prst="rect">
            <a:avLst/>
          </a:prstGeom>
          <a:solidFill>
            <a:srgbClr val="FFFFFF"/>
          </a:solidFill>
        </p:spPr>
      </p:pic>
      <p:pic>
        <p:nvPicPr>
          <p:cNvPr id="6" name="Picture 5" descr="2.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 y="1097280"/>
            <a:ext cx="5587273" cy="4572000"/>
          </a:xfrm>
          <a:prstGeom prst="rect">
            <a:avLst/>
          </a:prstGeom>
          <a:solidFill>
            <a:srgbClr val="FFFFFF"/>
          </a:solidFill>
        </p:spPr>
      </p:pic>
      <p:pic>
        <p:nvPicPr>
          <p:cNvPr id="7" name="Picture 6" descr="3.pd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57200" y="1097280"/>
            <a:ext cx="5587274" cy="4572000"/>
          </a:xfrm>
          <a:prstGeom prst="rect">
            <a:avLst/>
          </a:prstGeom>
          <a:solidFill>
            <a:srgbClr val="FFFFFF"/>
          </a:solidFill>
        </p:spPr>
      </p:pic>
      <p:sp>
        <p:nvSpPr>
          <p:cNvPr id="10" name="Content Placeholder 4"/>
          <p:cNvSpPr txBox="1">
            <a:spLocks/>
          </p:cNvSpPr>
          <p:nvPr/>
        </p:nvSpPr>
        <p:spPr bwMode="auto">
          <a:xfrm>
            <a:off x="5803900" y="4457700"/>
            <a:ext cx="3340100" cy="546100"/>
          </a:xfrm>
          <a:prstGeom prst="rect">
            <a:avLst/>
          </a:prstGeom>
          <a:solidFill>
            <a:schemeClr val="bg1"/>
          </a:solidFill>
          <a:ln w="9525">
            <a:noFill/>
            <a:miter lim="800000"/>
            <a:headEnd/>
            <a:tailEnd/>
          </a:ln>
        </p:spPr>
        <p:txBody>
          <a:bodyPr>
            <a:prstTxWarp prst="textNoShape">
              <a:avLst/>
            </a:prstTxWarp>
          </a:bodyPr>
          <a:lstStyle/>
          <a:p>
            <a:r>
              <a:rPr lang="en-US" sz="1200" b="1" dirty="0"/>
              <a:t>Joint work with Jim </a:t>
            </a:r>
            <a:r>
              <a:rPr lang="en-US" sz="1200" b="1" dirty="0" err="1"/>
              <a:t>Demmel</a:t>
            </a:r>
            <a:r>
              <a:rPr lang="en-US" sz="1200" b="1" dirty="0"/>
              <a:t>, Mark </a:t>
            </a:r>
            <a:r>
              <a:rPr lang="en-US" sz="1200" b="1" dirty="0" err="1"/>
              <a:t>Hoemman</a:t>
            </a:r>
            <a:r>
              <a:rPr lang="en-US" sz="1200" b="1" dirty="0"/>
              <a:t>, </a:t>
            </a:r>
            <a:r>
              <a:rPr lang="en-US" sz="1200" b="1" dirty="0" err="1"/>
              <a:t>Marghoob</a:t>
            </a:r>
            <a:r>
              <a:rPr lang="en-US" sz="1200" b="1" dirty="0"/>
              <a:t> </a:t>
            </a:r>
            <a:r>
              <a:rPr lang="en-US" sz="1200" b="1" dirty="0" err="1"/>
              <a:t>Mohiyuddin</a:t>
            </a:r>
            <a:endParaRPr lang="en-US" sz="1600" b="1" dirty="0"/>
          </a:p>
        </p:txBody>
      </p:sp>
      <p:sp>
        <p:nvSpPr>
          <p:cNvPr id="11" name="Content Placeholder 8"/>
          <p:cNvSpPr txBox="1">
            <a:spLocks/>
          </p:cNvSpPr>
          <p:nvPr/>
        </p:nvSpPr>
        <p:spPr bwMode="auto">
          <a:xfrm>
            <a:off x="6121400" y="1562100"/>
            <a:ext cx="2895600" cy="157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b="1">
                <a:solidFill>
                  <a:srgbClr val="003057"/>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b="1">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b="1">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b="1">
                <a:solidFill>
                  <a:schemeClr val="tx1"/>
                </a:solidFill>
                <a:latin typeface="+mn-lt"/>
                <a:ea typeface="ＭＳ Ｐゴシック" pitchFamily="-65" charset="-128"/>
              </a:defRPr>
            </a:lvl5pPr>
            <a:lvl6pPr marL="2514600" indent="-228600" algn="l" rtl="0" fontAlgn="base">
              <a:spcBef>
                <a:spcPct val="20000"/>
              </a:spcBef>
              <a:spcAft>
                <a:spcPct val="0"/>
              </a:spcAft>
              <a:buChar char="»"/>
              <a:defRPr sz="2000" b="1">
                <a:solidFill>
                  <a:srgbClr val="000099"/>
                </a:solidFill>
                <a:latin typeface="+mn-lt"/>
                <a:ea typeface="ＭＳ Ｐゴシック" pitchFamily="-65" charset="-128"/>
              </a:defRPr>
            </a:lvl6pPr>
            <a:lvl7pPr marL="2971800" indent="-228600" algn="l" rtl="0" fontAlgn="base">
              <a:spcBef>
                <a:spcPct val="20000"/>
              </a:spcBef>
              <a:spcAft>
                <a:spcPct val="0"/>
              </a:spcAft>
              <a:buChar char="»"/>
              <a:defRPr sz="2000" b="1">
                <a:solidFill>
                  <a:srgbClr val="000099"/>
                </a:solidFill>
                <a:latin typeface="+mn-lt"/>
                <a:ea typeface="ＭＳ Ｐゴシック" pitchFamily="-65" charset="-128"/>
              </a:defRPr>
            </a:lvl7pPr>
            <a:lvl8pPr marL="3429000" indent="-228600" algn="l" rtl="0" fontAlgn="base">
              <a:spcBef>
                <a:spcPct val="20000"/>
              </a:spcBef>
              <a:spcAft>
                <a:spcPct val="0"/>
              </a:spcAft>
              <a:buChar char="»"/>
              <a:defRPr sz="2000" b="1">
                <a:solidFill>
                  <a:srgbClr val="000099"/>
                </a:solidFill>
                <a:latin typeface="+mn-lt"/>
                <a:ea typeface="ＭＳ Ｐゴシック" pitchFamily="-65" charset="-128"/>
              </a:defRPr>
            </a:lvl8pPr>
            <a:lvl9pPr marL="3886200" indent="-228600" algn="l" rtl="0" fontAlgn="base">
              <a:spcBef>
                <a:spcPct val="20000"/>
              </a:spcBef>
              <a:spcAft>
                <a:spcPct val="0"/>
              </a:spcAft>
              <a:buChar char="»"/>
              <a:defRPr sz="2000" b="1">
                <a:solidFill>
                  <a:srgbClr val="000099"/>
                </a:solidFill>
                <a:latin typeface="+mn-lt"/>
                <a:ea typeface="ＭＳ Ｐゴシック" pitchFamily="-65" charset="-128"/>
              </a:defRPr>
            </a:lvl9pPr>
          </a:lstStyle>
          <a:p>
            <a:pPr marL="0" indent="0">
              <a:buNone/>
            </a:pPr>
            <a:r>
              <a:rPr lang="en-US" sz="2000" b="0" i="1" dirty="0" smtClean="0"/>
              <a:t>For implicit memory management (caches) uses a TSP algorithm for layout</a:t>
            </a:r>
          </a:p>
          <a:p>
            <a:pPr marL="0" indent="0">
              <a:buNone/>
            </a:pPr>
            <a:endParaRPr lang="en-US" sz="2000" b="0" i="1" dirty="0"/>
          </a:p>
        </p:txBody>
      </p:sp>
    </p:spTree>
    <p:extLst>
      <p:ext uri="{BB962C8B-B14F-4D97-AF65-F5344CB8AC3E}">
        <p14:creationId xmlns:p14="http://schemas.microsoft.com/office/powerpoint/2010/main" val="42815194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114300"/>
            <a:ext cx="8445500" cy="927100"/>
          </a:xfrm>
        </p:spPr>
        <p:txBody>
          <a:bodyPr>
            <a:normAutofit fontScale="90000"/>
          </a:bodyPr>
          <a:lstStyle/>
          <a:p>
            <a:pPr eaLnBrk="1" hangingPunct="1"/>
            <a:r>
              <a:rPr lang="en-US" sz="3600" dirty="0" smtClean="0">
                <a:ea typeface="ＭＳ Ｐゴシック" charset="-128"/>
                <a:cs typeface="ＭＳ Ｐゴシック" charset="-128"/>
              </a:rPr>
              <a:t>Algorithms and Software: Avoid Communication and Synchronization</a:t>
            </a:r>
            <a:endParaRPr lang="en-US" sz="3600" i="1" dirty="0" smtClean="0">
              <a:ea typeface="ＭＳ Ｐゴシック" charset="-128"/>
              <a:cs typeface="ＭＳ Ｐゴシック" charset="-128"/>
            </a:endParaRPr>
          </a:p>
        </p:txBody>
      </p:sp>
      <p:sp>
        <p:nvSpPr>
          <p:cNvPr id="3" name="Content Placeholder 2"/>
          <p:cNvSpPr>
            <a:spLocks noGrp="1"/>
          </p:cNvSpPr>
          <p:nvPr>
            <p:ph idx="1"/>
          </p:nvPr>
        </p:nvSpPr>
        <p:spPr>
          <a:xfrm>
            <a:off x="406400" y="3886200"/>
            <a:ext cx="8699500" cy="2336800"/>
          </a:xfrm>
        </p:spPr>
        <p:txBody>
          <a:bodyPr>
            <a:noAutofit/>
          </a:bodyPr>
          <a:lstStyle/>
          <a:p>
            <a:pPr marL="0" indent="0" eaLnBrk="1" hangingPunct="1">
              <a:buNone/>
              <a:defRPr/>
            </a:pPr>
            <a:r>
              <a:rPr lang="en-US" sz="2400" b="0" dirty="0" smtClean="0"/>
              <a:t>“Rethink” algorithms to optimize for data movement</a:t>
            </a:r>
          </a:p>
          <a:p>
            <a:pPr eaLnBrk="1" hangingPunct="1">
              <a:defRPr/>
            </a:pPr>
            <a:r>
              <a:rPr lang="en-US" sz="2400" b="0" dirty="0" smtClean="0"/>
              <a:t>New class of communication-optimal algorithms</a:t>
            </a:r>
          </a:p>
          <a:p>
            <a:pPr eaLnBrk="1" hangingPunct="1">
              <a:spcBef>
                <a:spcPts val="0"/>
              </a:spcBef>
              <a:defRPr/>
            </a:pPr>
            <a:r>
              <a:rPr lang="en-US" sz="2400" b="0" dirty="0" smtClean="0"/>
              <a:t>Most codes are not bandwidth limited, but many should be</a:t>
            </a:r>
          </a:p>
          <a:p>
            <a:pPr marL="0" indent="0" eaLnBrk="1" hangingPunct="1">
              <a:buNone/>
              <a:defRPr/>
            </a:pPr>
            <a:r>
              <a:rPr lang="en-US" sz="2400" b="0" dirty="0" smtClean="0"/>
              <a:t>Can they be automated and for what types of loops?</a:t>
            </a:r>
          </a:p>
        </p:txBody>
      </p:sp>
      <p:sp>
        <p:nvSpPr>
          <p:cNvPr id="39940" name="Slide Number Placeholder 3"/>
          <p:cNvSpPr>
            <a:spLocks noGrp="1"/>
          </p:cNvSpPr>
          <p:nvPr>
            <p:ph type="sldNum" sz="quarter" idx="4294967295"/>
          </p:nvPr>
        </p:nvSpPr>
        <p:spPr>
          <a:xfrm>
            <a:off x="4116656" y="6368805"/>
            <a:ext cx="925708" cy="365125"/>
          </a:xfrm>
          <a:prstGeom prst="rect">
            <a:avLst/>
          </a:prstGeom>
          <a:noFill/>
        </p:spPr>
        <p:txBody>
          <a:bodyPr/>
          <a:lstStyle/>
          <a:p>
            <a:fld id="{5162625A-C6C9-A94A-90C5-B78407778A50}" type="slidenum">
              <a:rPr lang="en-US" smtClean="0"/>
              <a:pPr/>
              <a:t>39</a:t>
            </a:fld>
            <a:endParaRPr lang="en-US" smtClean="0"/>
          </a:p>
        </p:txBody>
      </p:sp>
      <p:grpSp>
        <p:nvGrpSpPr>
          <p:cNvPr id="7" name="Group 6"/>
          <p:cNvGrpSpPr/>
          <p:nvPr/>
        </p:nvGrpSpPr>
        <p:grpSpPr>
          <a:xfrm>
            <a:off x="4685850" y="1041400"/>
            <a:ext cx="4271215" cy="2756696"/>
            <a:chOff x="2322330" y="2246588"/>
            <a:chExt cx="6341381" cy="4433096"/>
          </a:xfrm>
          <a:solidFill>
            <a:schemeClr val="tx1"/>
          </a:solidFill>
        </p:grpSpPr>
        <p:pic>
          <p:nvPicPr>
            <p:cNvPr id="8" name="Picture 7" descr="mm_ss_p2048.pdf"/>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322330" y="2246588"/>
              <a:ext cx="6341381" cy="4433096"/>
            </a:xfrm>
            <a:prstGeom prst="rect">
              <a:avLst/>
            </a:prstGeom>
            <a:grpFill/>
          </p:spPr>
        </p:pic>
        <p:sp>
          <p:nvSpPr>
            <p:cNvPr id="9" name="TextBox 8"/>
            <p:cNvSpPr txBox="1"/>
            <p:nvPr/>
          </p:nvSpPr>
          <p:spPr>
            <a:xfrm>
              <a:off x="3295883" y="2917621"/>
              <a:ext cx="3326150" cy="445447"/>
            </a:xfrm>
            <a:prstGeom prst="rect">
              <a:avLst/>
            </a:prstGeom>
            <a:grpFill/>
          </p:spPr>
          <p:txBody>
            <a:bodyPr wrap="square" rtlCol="0">
              <a:spAutoFit/>
            </a:bodyPr>
            <a:lstStyle/>
            <a:p>
              <a:r>
                <a:rPr lang="en-US" sz="1200" i="1" dirty="0" smtClean="0"/>
                <a:t>Perfect Strong Scaling</a:t>
              </a:r>
              <a:endParaRPr lang="en-US" sz="1200" i="1" dirty="0"/>
            </a:p>
          </p:txBody>
        </p:sp>
        <p:cxnSp>
          <p:nvCxnSpPr>
            <p:cNvPr id="10" name="Straight Arrow Connector 9"/>
            <p:cNvCxnSpPr/>
            <p:nvPr/>
          </p:nvCxnSpPr>
          <p:spPr>
            <a:xfrm>
              <a:off x="4849624" y="3369859"/>
              <a:ext cx="608405" cy="248335"/>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5"/>
          <p:cNvGrpSpPr/>
          <p:nvPr/>
        </p:nvGrpSpPr>
        <p:grpSpPr>
          <a:xfrm>
            <a:off x="622199" y="1116735"/>
            <a:ext cx="4076801" cy="2591666"/>
            <a:chOff x="622199" y="1116734"/>
            <a:chExt cx="4407001" cy="2782939"/>
          </a:xfrm>
        </p:grpSpPr>
        <p:sp>
          <p:nvSpPr>
            <p:cNvPr id="13" name="Cube 4"/>
            <p:cNvSpPr>
              <a:spLocks noChangeArrowheads="1"/>
            </p:cNvSpPr>
            <p:nvPr/>
          </p:nvSpPr>
          <p:spPr bwMode="auto">
            <a:xfrm>
              <a:off x="971402" y="1116734"/>
              <a:ext cx="3061580" cy="2782939"/>
            </a:xfrm>
            <a:prstGeom prst="cube">
              <a:avLst>
                <a:gd name="adj" fmla="val 25000"/>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 name="Freeform 67"/>
            <p:cNvSpPr>
              <a:spLocks noChangeArrowheads="1"/>
            </p:cNvSpPr>
            <p:nvPr/>
          </p:nvSpPr>
          <p:spPr bwMode="auto">
            <a:xfrm>
              <a:off x="1683611" y="2369298"/>
              <a:ext cx="914609" cy="560950"/>
            </a:xfrm>
            <a:custGeom>
              <a:avLst/>
              <a:gdLst>
                <a:gd name="T0" fmla="*/ 387798 w 914511"/>
                <a:gd name="T1" fmla="*/ 119270 h 560953"/>
                <a:gd name="T2" fmla="*/ 493816 w 914511"/>
                <a:gd name="T3" fmla="*/ 106017 h 560953"/>
                <a:gd name="T4" fmla="*/ 560077 w 914511"/>
                <a:gd name="T5" fmla="*/ 53009 h 560953"/>
                <a:gd name="T6" fmla="*/ 652842 w 914511"/>
                <a:gd name="T7" fmla="*/ 0 h 560953"/>
                <a:gd name="T8" fmla="*/ 785364 w 914511"/>
                <a:gd name="T9" fmla="*/ 13252 h 560953"/>
                <a:gd name="T10" fmla="*/ 891381 w 914511"/>
                <a:gd name="T11" fmla="*/ 79513 h 560953"/>
                <a:gd name="T12" fmla="*/ 904633 w 914511"/>
                <a:gd name="T13" fmla="*/ 119270 h 560953"/>
                <a:gd name="T14" fmla="*/ 745607 w 914511"/>
                <a:gd name="T15" fmla="*/ 159026 h 560953"/>
                <a:gd name="T16" fmla="*/ 705851 w 914511"/>
                <a:gd name="T17" fmla="*/ 238539 h 560953"/>
                <a:gd name="T18" fmla="*/ 679346 w 914511"/>
                <a:gd name="T19" fmla="*/ 278296 h 560953"/>
                <a:gd name="T20" fmla="*/ 666094 w 914511"/>
                <a:gd name="T21" fmla="*/ 543339 h 560953"/>
                <a:gd name="T22" fmla="*/ 613085 w 914511"/>
                <a:gd name="T23" fmla="*/ 530087 h 560953"/>
                <a:gd name="T24" fmla="*/ 573329 w 914511"/>
                <a:gd name="T25" fmla="*/ 516835 h 560953"/>
                <a:gd name="T26" fmla="*/ 507068 w 914511"/>
                <a:gd name="T27" fmla="*/ 463826 h 560953"/>
                <a:gd name="T28" fmla="*/ 454059 w 914511"/>
                <a:gd name="T29" fmla="*/ 477078 h 560953"/>
                <a:gd name="T30" fmla="*/ 427555 w 914511"/>
                <a:gd name="T31" fmla="*/ 503583 h 560953"/>
                <a:gd name="T32" fmla="*/ 321537 w 914511"/>
                <a:gd name="T33" fmla="*/ 490331 h 560953"/>
                <a:gd name="T34" fmla="*/ 268529 w 914511"/>
                <a:gd name="T35" fmla="*/ 463826 h 560953"/>
                <a:gd name="T36" fmla="*/ 202268 w 914511"/>
                <a:gd name="T37" fmla="*/ 437322 h 560953"/>
                <a:gd name="T38" fmla="*/ 109503 w 914511"/>
                <a:gd name="T39" fmla="*/ 357809 h 560953"/>
                <a:gd name="T40" fmla="*/ 69746 w 914511"/>
                <a:gd name="T41" fmla="*/ 331304 h 560953"/>
                <a:gd name="T42" fmla="*/ 29990 w 914511"/>
                <a:gd name="T43" fmla="*/ 212035 h 560953"/>
                <a:gd name="T44" fmla="*/ 56494 w 914511"/>
                <a:gd name="T45" fmla="*/ 172278 h 560953"/>
                <a:gd name="T46" fmla="*/ 136007 w 914511"/>
                <a:gd name="T47" fmla="*/ 185531 h 560953"/>
                <a:gd name="T48" fmla="*/ 189016 w 914511"/>
                <a:gd name="T49" fmla="*/ 198783 h 560953"/>
                <a:gd name="T50" fmla="*/ 268529 w 914511"/>
                <a:gd name="T51" fmla="*/ 278296 h 560953"/>
                <a:gd name="T52" fmla="*/ 348042 w 914511"/>
                <a:gd name="T53" fmla="*/ 331304 h 560953"/>
                <a:gd name="T54" fmla="*/ 387798 w 914511"/>
                <a:gd name="T55" fmla="*/ 357809 h 560953"/>
                <a:gd name="T56" fmla="*/ 414303 w 914511"/>
                <a:gd name="T57" fmla="*/ 331304 h 560953"/>
                <a:gd name="T58" fmla="*/ 374546 w 914511"/>
                <a:gd name="T59" fmla="*/ 238539 h 560953"/>
                <a:gd name="T60" fmla="*/ 308285 w 914511"/>
                <a:gd name="T61" fmla="*/ 172278 h 560953"/>
                <a:gd name="T62" fmla="*/ 268529 w 914511"/>
                <a:gd name="T63" fmla="*/ 92765 h 560953"/>
                <a:gd name="T64" fmla="*/ 255277 w 914511"/>
                <a:gd name="T65" fmla="*/ 53009 h 560953"/>
                <a:gd name="T66" fmla="*/ 321537 w 914511"/>
                <a:gd name="T67" fmla="*/ 66261 h 560953"/>
                <a:gd name="T68" fmla="*/ 361294 w 914511"/>
                <a:gd name="T69" fmla="*/ 79513 h 560953"/>
                <a:gd name="T70" fmla="*/ 387798 w 914511"/>
                <a:gd name="T71" fmla="*/ 119270 h 56095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14511"/>
                <a:gd name="T109" fmla="*/ 0 h 560953"/>
                <a:gd name="T110" fmla="*/ 914511 w 914511"/>
                <a:gd name="T111" fmla="*/ 560953 h 56095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14511" h="560953">
                  <a:moveTo>
                    <a:pt x="387798" y="119270"/>
                  </a:moveTo>
                  <a:cubicBezTo>
                    <a:pt x="423137" y="114852"/>
                    <a:pt x="459457" y="115388"/>
                    <a:pt x="493816" y="106017"/>
                  </a:cubicBezTo>
                  <a:cubicBezTo>
                    <a:pt x="523036" y="98048"/>
                    <a:pt x="538731" y="70798"/>
                    <a:pt x="560077" y="53009"/>
                  </a:cubicBezTo>
                  <a:cubicBezTo>
                    <a:pt x="613565" y="8435"/>
                    <a:pt x="598896" y="17982"/>
                    <a:pt x="652842" y="0"/>
                  </a:cubicBezTo>
                  <a:cubicBezTo>
                    <a:pt x="697016" y="4417"/>
                    <a:pt x="742469" y="1813"/>
                    <a:pt x="785364" y="13252"/>
                  </a:cubicBezTo>
                  <a:cubicBezTo>
                    <a:pt x="798678" y="16802"/>
                    <a:pt x="871377" y="66177"/>
                    <a:pt x="891381" y="79513"/>
                  </a:cubicBezTo>
                  <a:cubicBezTo>
                    <a:pt x="895798" y="92765"/>
                    <a:pt x="914511" y="109392"/>
                    <a:pt x="904633" y="119270"/>
                  </a:cubicBezTo>
                  <a:cubicBezTo>
                    <a:pt x="883633" y="140270"/>
                    <a:pt x="771886" y="154646"/>
                    <a:pt x="745607" y="159026"/>
                  </a:cubicBezTo>
                  <a:cubicBezTo>
                    <a:pt x="669643" y="272975"/>
                    <a:pt x="760722" y="128798"/>
                    <a:pt x="705851" y="238539"/>
                  </a:cubicBezTo>
                  <a:cubicBezTo>
                    <a:pt x="698728" y="252785"/>
                    <a:pt x="688181" y="265044"/>
                    <a:pt x="679346" y="278296"/>
                  </a:cubicBezTo>
                  <a:cubicBezTo>
                    <a:pt x="674929" y="366644"/>
                    <a:pt x="688606" y="457794"/>
                    <a:pt x="666094" y="543339"/>
                  </a:cubicBezTo>
                  <a:cubicBezTo>
                    <a:pt x="661459" y="560953"/>
                    <a:pt x="630598" y="535091"/>
                    <a:pt x="613085" y="530087"/>
                  </a:cubicBezTo>
                  <a:cubicBezTo>
                    <a:pt x="599654" y="526250"/>
                    <a:pt x="585823" y="523082"/>
                    <a:pt x="573329" y="516835"/>
                  </a:cubicBezTo>
                  <a:cubicBezTo>
                    <a:pt x="539891" y="500116"/>
                    <a:pt x="531722" y="488480"/>
                    <a:pt x="507068" y="463826"/>
                  </a:cubicBezTo>
                  <a:cubicBezTo>
                    <a:pt x="489398" y="468243"/>
                    <a:pt x="470350" y="468933"/>
                    <a:pt x="454059" y="477078"/>
                  </a:cubicBezTo>
                  <a:cubicBezTo>
                    <a:pt x="442884" y="482666"/>
                    <a:pt x="439987" y="502340"/>
                    <a:pt x="427555" y="503583"/>
                  </a:cubicBezTo>
                  <a:cubicBezTo>
                    <a:pt x="392117" y="507127"/>
                    <a:pt x="356876" y="494748"/>
                    <a:pt x="321537" y="490331"/>
                  </a:cubicBezTo>
                  <a:cubicBezTo>
                    <a:pt x="303868" y="481496"/>
                    <a:pt x="286581" y="471849"/>
                    <a:pt x="268529" y="463826"/>
                  </a:cubicBezTo>
                  <a:cubicBezTo>
                    <a:pt x="246791" y="454165"/>
                    <a:pt x="223545" y="447960"/>
                    <a:pt x="202268" y="437322"/>
                  </a:cubicBezTo>
                  <a:cubicBezTo>
                    <a:pt x="153591" y="412983"/>
                    <a:pt x="155149" y="396934"/>
                    <a:pt x="109503" y="357809"/>
                  </a:cubicBezTo>
                  <a:cubicBezTo>
                    <a:pt x="97410" y="347444"/>
                    <a:pt x="82998" y="340139"/>
                    <a:pt x="69746" y="331304"/>
                  </a:cubicBezTo>
                  <a:cubicBezTo>
                    <a:pt x="24184" y="262961"/>
                    <a:pt x="0" y="272015"/>
                    <a:pt x="29990" y="212035"/>
                  </a:cubicBezTo>
                  <a:cubicBezTo>
                    <a:pt x="37113" y="197789"/>
                    <a:pt x="47659" y="185530"/>
                    <a:pt x="56494" y="172278"/>
                  </a:cubicBezTo>
                  <a:cubicBezTo>
                    <a:pt x="82998" y="176696"/>
                    <a:pt x="109659" y="180261"/>
                    <a:pt x="136007" y="185531"/>
                  </a:cubicBezTo>
                  <a:cubicBezTo>
                    <a:pt x="153867" y="189103"/>
                    <a:pt x="174095" y="188338"/>
                    <a:pt x="189016" y="198783"/>
                  </a:cubicBezTo>
                  <a:cubicBezTo>
                    <a:pt x="219723" y="220278"/>
                    <a:pt x="237341" y="257504"/>
                    <a:pt x="268529" y="278296"/>
                  </a:cubicBezTo>
                  <a:lnTo>
                    <a:pt x="348042" y="331304"/>
                  </a:lnTo>
                  <a:lnTo>
                    <a:pt x="387798" y="357809"/>
                  </a:lnTo>
                  <a:cubicBezTo>
                    <a:pt x="396633" y="348974"/>
                    <a:pt x="412249" y="343629"/>
                    <a:pt x="414303" y="331304"/>
                  </a:cubicBezTo>
                  <a:cubicBezTo>
                    <a:pt x="419056" y="302786"/>
                    <a:pt x="392030" y="258521"/>
                    <a:pt x="374546" y="238539"/>
                  </a:cubicBezTo>
                  <a:cubicBezTo>
                    <a:pt x="353977" y="215032"/>
                    <a:pt x="308285" y="172278"/>
                    <a:pt x="308285" y="172278"/>
                  </a:cubicBezTo>
                  <a:cubicBezTo>
                    <a:pt x="274976" y="72351"/>
                    <a:pt x="319908" y="195523"/>
                    <a:pt x="268529" y="92765"/>
                  </a:cubicBezTo>
                  <a:cubicBezTo>
                    <a:pt x="262282" y="80271"/>
                    <a:pt x="242783" y="59256"/>
                    <a:pt x="255277" y="53009"/>
                  </a:cubicBezTo>
                  <a:cubicBezTo>
                    <a:pt x="275423" y="42936"/>
                    <a:pt x="299685" y="60798"/>
                    <a:pt x="321537" y="66261"/>
                  </a:cubicBezTo>
                  <a:cubicBezTo>
                    <a:pt x="335089" y="69649"/>
                    <a:pt x="348042" y="75096"/>
                    <a:pt x="361294" y="79513"/>
                  </a:cubicBezTo>
                  <a:lnTo>
                    <a:pt x="387798" y="11927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 name="Freeform 69"/>
            <p:cNvSpPr>
              <a:spLocks noChangeArrowheads="1"/>
            </p:cNvSpPr>
            <p:nvPr/>
          </p:nvSpPr>
          <p:spPr bwMode="auto">
            <a:xfrm>
              <a:off x="3452923" y="2351462"/>
              <a:ext cx="396754" cy="578786"/>
            </a:xfrm>
            <a:custGeom>
              <a:avLst/>
              <a:gdLst>
                <a:gd name="T0" fmla="*/ 5227308 w 280541"/>
                <a:gd name="T1" fmla="*/ 3089506 h 374383"/>
                <a:gd name="T2" fmla="*/ 6074585 w 280541"/>
                <a:gd name="T3" fmla="*/ 12970631 h 374383"/>
                <a:gd name="T4" fmla="*/ 6074585 w 280541"/>
                <a:gd name="T5" fmla="*/ 27792324 h 374383"/>
                <a:gd name="T6" fmla="*/ 2685365 w 280541"/>
                <a:gd name="T7" fmla="*/ 42614045 h 374383"/>
                <a:gd name="T8" fmla="*/ 990812 w 280541"/>
                <a:gd name="T9" fmla="*/ 57435668 h 374383"/>
                <a:gd name="T10" fmla="*/ 2685365 w 280541"/>
                <a:gd name="T11" fmla="*/ 64846439 h 374383"/>
                <a:gd name="T12" fmla="*/ 6074585 w 280541"/>
                <a:gd name="T13" fmla="*/ 67316834 h 374383"/>
                <a:gd name="T14" fmla="*/ 12005661 w 280541"/>
                <a:gd name="T15" fmla="*/ 69787058 h 374383"/>
                <a:gd name="T16" fmla="*/ 17936764 w 280541"/>
                <a:gd name="T17" fmla="*/ 62376036 h 374383"/>
                <a:gd name="T18" fmla="*/ 16242107 w 280541"/>
                <a:gd name="T19" fmla="*/ 57435668 h 374383"/>
                <a:gd name="T20" fmla="*/ 13700314 w 280541"/>
                <a:gd name="T21" fmla="*/ 42614045 h 374383"/>
                <a:gd name="T22" fmla="*/ 16242107 w 280541"/>
                <a:gd name="T23" fmla="*/ 27792324 h 374383"/>
                <a:gd name="T24" fmla="*/ 17936764 w 280541"/>
                <a:gd name="T25" fmla="*/ 10500432 h 374383"/>
                <a:gd name="T26" fmla="*/ 13700314 w 280541"/>
                <a:gd name="T27" fmla="*/ 619250 h 374383"/>
                <a:gd name="T28" fmla="*/ 5227308 w 280541"/>
                <a:gd name="T29" fmla="*/ 3089506 h 374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0541"/>
                <a:gd name="T46" fmla="*/ 0 h 374383"/>
                <a:gd name="T47" fmla="*/ 280541 w 280541"/>
                <a:gd name="T48" fmla="*/ 374383 h 374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0541" h="374383">
                  <a:moveTo>
                    <a:pt x="81758" y="16574"/>
                  </a:moveTo>
                  <a:cubicBezTo>
                    <a:pt x="61880" y="27618"/>
                    <a:pt x="90006" y="52070"/>
                    <a:pt x="95010" y="69583"/>
                  </a:cubicBezTo>
                  <a:cubicBezTo>
                    <a:pt x="107012" y="111589"/>
                    <a:pt x="118347" y="107089"/>
                    <a:pt x="95010" y="149096"/>
                  </a:cubicBezTo>
                  <a:cubicBezTo>
                    <a:pt x="79540" y="176942"/>
                    <a:pt x="42001" y="228609"/>
                    <a:pt x="42001" y="228609"/>
                  </a:cubicBezTo>
                  <a:cubicBezTo>
                    <a:pt x="33166" y="255113"/>
                    <a:pt x="0" y="284876"/>
                    <a:pt x="15497" y="308122"/>
                  </a:cubicBezTo>
                  <a:cubicBezTo>
                    <a:pt x="24332" y="321374"/>
                    <a:pt x="28749" y="339043"/>
                    <a:pt x="42001" y="347878"/>
                  </a:cubicBezTo>
                  <a:cubicBezTo>
                    <a:pt x="57156" y="357981"/>
                    <a:pt x="77090" y="357873"/>
                    <a:pt x="95010" y="361131"/>
                  </a:cubicBezTo>
                  <a:cubicBezTo>
                    <a:pt x="125742" y="366719"/>
                    <a:pt x="156853" y="369966"/>
                    <a:pt x="187775" y="374383"/>
                  </a:cubicBezTo>
                  <a:cubicBezTo>
                    <a:pt x="189794" y="373979"/>
                    <a:pt x="280541" y="368572"/>
                    <a:pt x="280541" y="334626"/>
                  </a:cubicBezTo>
                  <a:cubicBezTo>
                    <a:pt x="280541" y="322132"/>
                    <a:pt x="261841" y="317878"/>
                    <a:pt x="254036" y="308122"/>
                  </a:cubicBezTo>
                  <a:cubicBezTo>
                    <a:pt x="224678" y="271424"/>
                    <a:pt x="228276" y="270598"/>
                    <a:pt x="214280" y="228609"/>
                  </a:cubicBezTo>
                  <a:cubicBezTo>
                    <a:pt x="247590" y="128678"/>
                    <a:pt x="202657" y="251855"/>
                    <a:pt x="254036" y="149096"/>
                  </a:cubicBezTo>
                  <a:cubicBezTo>
                    <a:pt x="263540" y="130088"/>
                    <a:pt x="276296" y="73309"/>
                    <a:pt x="280541" y="56331"/>
                  </a:cubicBezTo>
                  <a:cubicBezTo>
                    <a:pt x="267811" y="43601"/>
                    <a:pt x="232517" y="4842"/>
                    <a:pt x="214280" y="3322"/>
                  </a:cubicBezTo>
                  <a:cubicBezTo>
                    <a:pt x="174417" y="0"/>
                    <a:pt x="101636" y="5531"/>
                    <a:pt x="81758" y="16574"/>
                  </a:cubicBezTo>
                  <a:close/>
                </a:path>
              </a:pathLst>
            </a:custGeom>
            <a:noFill/>
            <a:ln w="12700">
              <a:solidFill>
                <a:srgbClr val="0000FF"/>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 name="Freeform 70"/>
            <p:cNvSpPr>
              <a:spLocks noChangeArrowheads="1"/>
            </p:cNvSpPr>
            <p:nvPr/>
          </p:nvSpPr>
          <p:spPr bwMode="auto">
            <a:xfrm>
              <a:off x="1740111" y="1318134"/>
              <a:ext cx="860554" cy="290821"/>
            </a:xfrm>
            <a:custGeom>
              <a:avLst/>
              <a:gdLst>
                <a:gd name="T0" fmla="*/ 603005 w 764443"/>
                <a:gd name="T1" fmla="*/ 23747 h 290823"/>
                <a:gd name="T2" fmla="*/ 274090 w 764443"/>
                <a:gd name="T3" fmla="*/ 76755 h 290823"/>
                <a:gd name="T4" fmla="*/ 164454 w 764443"/>
                <a:gd name="T5" fmla="*/ 103260 h 290823"/>
                <a:gd name="T6" fmla="*/ 0 w 764443"/>
                <a:gd name="T7" fmla="*/ 116512 h 290823"/>
                <a:gd name="T8" fmla="*/ 109635 w 764443"/>
                <a:gd name="T9" fmla="*/ 196025 h 290823"/>
                <a:gd name="T10" fmla="*/ 164454 w 764443"/>
                <a:gd name="T11" fmla="*/ 249033 h 290823"/>
                <a:gd name="T12" fmla="*/ 328909 w 764443"/>
                <a:gd name="T13" fmla="*/ 262286 h 290823"/>
                <a:gd name="T14" fmla="*/ 548187 w 764443"/>
                <a:gd name="T15" fmla="*/ 288790 h 290823"/>
                <a:gd name="T16" fmla="*/ 1206003 w 764443"/>
                <a:gd name="T17" fmla="*/ 275538 h 290823"/>
                <a:gd name="T18" fmla="*/ 1096367 w 764443"/>
                <a:gd name="T19" fmla="*/ 249033 h 290823"/>
                <a:gd name="T20" fmla="*/ 1260823 w 764443"/>
                <a:gd name="T21" fmla="*/ 222529 h 290823"/>
                <a:gd name="T22" fmla="*/ 2247551 w 764443"/>
                <a:gd name="T23" fmla="*/ 235781 h 290823"/>
                <a:gd name="T24" fmla="*/ 3069831 w 764443"/>
                <a:gd name="T25" fmla="*/ 249033 h 290823"/>
                <a:gd name="T26" fmla="*/ 2850556 w 764443"/>
                <a:gd name="T27" fmla="*/ 129764 h 290823"/>
                <a:gd name="T28" fmla="*/ 2686098 w 764443"/>
                <a:gd name="T29" fmla="*/ 116512 h 290823"/>
                <a:gd name="T30" fmla="*/ 2521641 w 764443"/>
                <a:gd name="T31" fmla="*/ 90007 h 290823"/>
                <a:gd name="T32" fmla="*/ 2357187 w 764443"/>
                <a:gd name="T33" fmla="*/ 76755 h 290823"/>
                <a:gd name="T34" fmla="*/ 1809003 w 764443"/>
                <a:gd name="T35" fmla="*/ 50251 h 290823"/>
                <a:gd name="T36" fmla="*/ 603005 w 764443"/>
                <a:gd name="T37" fmla="*/ 23747 h 2908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64443"/>
                <a:gd name="T58" fmla="*/ 0 h 290823"/>
                <a:gd name="T59" fmla="*/ 764443 w 764443"/>
                <a:gd name="T60" fmla="*/ 290823 h 2908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64443" h="290823">
                  <a:moveTo>
                    <a:pt x="145774" y="23747"/>
                  </a:moveTo>
                  <a:cubicBezTo>
                    <a:pt x="83931" y="28164"/>
                    <a:pt x="88785" y="54231"/>
                    <a:pt x="66261" y="76755"/>
                  </a:cubicBezTo>
                  <a:cubicBezTo>
                    <a:pt x="57426" y="85590"/>
                    <a:pt x="50470" y="96832"/>
                    <a:pt x="39756" y="103260"/>
                  </a:cubicBezTo>
                  <a:cubicBezTo>
                    <a:pt x="27778" y="110447"/>
                    <a:pt x="13252" y="112095"/>
                    <a:pt x="0" y="116512"/>
                  </a:cubicBezTo>
                  <a:cubicBezTo>
                    <a:pt x="8835" y="143016"/>
                    <a:pt x="19728" y="168921"/>
                    <a:pt x="26504" y="196025"/>
                  </a:cubicBezTo>
                  <a:cubicBezTo>
                    <a:pt x="30921" y="213694"/>
                    <a:pt x="28378" y="234811"/>
                    <a:pt x="39756" y="249033"/>
                  </a:cubicBezTo>
                  <a:cubicBezTo>
                    <a:pt x="48483" y="259941"/>
                    <a:pt x="66673" y="256783"/>
                    <a:pt x="79513" y="262286"/>
                  </a:cubicBezTo>
                  <a:cubicBezTo>
                    <a:pt x="97671" y="270068"/>
                    <a:pt x="114852" y="279955"/>
                    <a:pt x="132522" y="288790"/>
                  </a:cubicBezTo>
                  <a:cubicBezTo>
                    <a:pt x="185531" y="284373"/>
                    <a:pt x="240599" y="290823"/>
                    <a:pt x="291548" y="275538"/>
                  </a:cubicBezTo>
                  <a:cubicBezTo>
                    <a:pt x="303516" y="271948"/>
                    <a:pt x="262013" y="261155"/>
                    <a:pt x="265043" y="249033"/>
                  </a:cubicBezTo>
                  <a:cubicBezTo>
                    <a:pt x="268906" y="233581"/>
                    <a:pt x="291548" y="231364"/>
                    <a:pt x="304800" y="222529"/>
                  </a:cubicBezTo>
                  <a:cubicBezTo>
                    <a:pt x="384313" y="226946"/>
                    <a:pt x="464318" y="225903"/>
                    <a:pt x="543339" y="235781"/>
                  </a:cubicBezTo>
                  <a:cubicBezTo>
                    <a:pt x="764443" y="263419"/>
                    <a:pt x="446691" y="281861"/>
                    <a:pt x="742122" y="249033"/>
                  </a:cubicBezTo>
                  <a:cubicBezTo>
                    <a:pt x="731053" y="182625"/>
                    <a:pt x="744196" y="166486"/>
                    <a:pt x="689113" y="129764"/>
                  </a:cubicBezTo>
                  <a:cubicBezTo>
                    <a:pt x="677490" y="122015"/>
                    <a:pt x="662608" y="120929"/>
                    <a:pt x="649356" y="116512"/>
                  </a:cubicBezTo>
                  <a:cubicBezTo>
                    <a:pt x="636104" y="107677"/>
                    <a:pt x="623846" y="97130"/>
                    <a:pt x="609600" y="90007"/>
                  </a:cubicBezTo>
                  <a:cubicBezTo>
                    <a:pt x="597106" y="83760"/>
                    <a:pt x="583454" y="79896"/>
                    <a:pt x="569843" y="76755"/>
                  </a:cubicBezTo>
                  <a:cubicBezTo>
                    <a:pt x="525948" y="66626"/>
                    <a:pt x="480059" y="64496"/>
                    <a:pt x="437322" y="50251"/>
                  </a:cubicBezTo>
                  <a:cubicBezTo>
                    <a:pt x="286567" y="0"/>
                    <a:pt x="207618" y="19330"/>
                    <a:pt x="145774" y="23747"/>
                  </a:cubicBezTo>
                  <a:close/>
                </a:path>
              </a:pathLst>
            </a:custGeom>
            <a:noFill/>
            <a:ln w="12700">
              <a:solidFill>
                <a:srgbClr val="008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solidFill>
                  <a:srgbClr val="008000"/>
                </a:solidFill>
              </a:endParaRPr>
            </a:p>
          </p:txBody>
        </p:sp>
        <p:cxnSp>
          <p:nvCxnSpPr>
            <p:cNvPr id="17" name="Straight Connector 72"/>
            <p:cNvCxnSpPr>
              <a:cxnSpLocks noChangeShapeType="1"/>
            </p:cNvCxnSpPr>
            <p:nvPr/>
          </p:nvCxnSpPr>
          <p:spPr bwMode="auto">
            <a:xfrm rot="5400000">
              <a:off x="1298486" y="2653059"/>
              <a:ext cx="447263" cy="322985"/>
            </a:xfrm>
            <a:prstGeom prst="line">
              <a:avLst/>
            </a:prstGeom>
            <a:noFill/>
            <a:ln w="12700">
              <a:solidFill>
                <a:srgbClr val="FF0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8" name="Straight Connector 74"/>
            <p:cNvCxnSpPr>
              <a:cxnSpLocks noChangeShapeType="1"/>
            </p:cNvCxnSpPr>
            <p:nvPr/>
          </p:nvCxnSpPr>
          <p:spPr bwMode="auto">
            <a:xfrm rot="5400000">
              <a:off x="1967750" y="2991611"/>
              <a:ext cx="447263" cy="322985"/>
            </a:xfrm>
            <a:prstGeom prst="line">
              <a:avLst/>
            </a:prstGeom>
            <a:noFill/>
            <a:ln w="12700">
              <a:solidFill>
                <a:srgbClr val="FF0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19" name="Straight Connector 75"/>
            <p:cNvCxnSpPr>
              <a:cxnSpLocks noChangeShapeType="1"/>
            </p:cNvCxnSpPr>
            <p:nvPr/>
          </p:nvCxnSpPr>
          <p:spPr bwMode="auto">
            <a:xfrm rot="5400000">
              <a:off x="1556906" y="2473114"/>
              <a:ext cx="447263" cy="322985"/>
            </a:xfrm>
            <a:prstGeom prst="line">
              <a:avLst/>
            </a:prstGeom>
            <a:noFill/>
            <a:ln w="12700">
              <a:solidFill>
                <a:srgbClr val="FF0000"/>
              </a:solidFill>
              <a:prstDash val="sysDot"/>
              <a:round/>
              <a:headEnd type="none" w="sm" len="sm"/>
              <a:tailEnd type="none" w="sm" len="sm"/>
            </a:ln>
            <a:extLst>
              <a:ext uri="{909E8E84-426E-40dd-AFC4-6F175D3DCCD1}">
                <a14:hiddenFill xmlns:a14="http://schemas.microsoft.com/office/drawing/2010/main">
                  <a:noFill/>
                </a14:hiddenFill>
              </a:ext>
            </a:extLst>
          </p:spPr>
        </p:cxnSp>
        <p:sp>
          <p:nvSpPr>
            <p:cNvPr id="20" name="Freeform 77"/>
            <p:cNvSpPr>
              <a:spLocks noChangeArrowheads="1"/>
            </p:cNvSpPr>
            <p:nvPr/>
          </p:nvSpPr>
          <p:spPr bwMode="auto">
            <a:xfrm>
              <a:off x="1328984" y="2867494"/>
              <a:ext cx="727867" cy="542420"/>
            </a:xfrm>
            <a:custGeom>
              <a:avLst/>
              <a:gdLst>
                <a:gd name="T0" fmla="*/ 696833 w 727789"/>
                <a:gd name="T1" fmla="*/ 514350 h 542423"/>
                <a:gd name="T2" fmla="*/ 511096 w 727789"/>
                <a:gd name="T3" fmla="*/ 514350 h 542423"/>
                <a:gd name="T4" fmla="*/ 496808 w 727789"/>
                <a:gd name="T5" fmla="*/ 504825 h 542423"/>
                <a:gd name="T6" fmla="*/ 482521 w 727789"/>
                <a:gd name="T7" fmla="*/ 500063 h 542423"/>
                <a:gd name="T8" fmla="*/ 468233 w 727789"/>
                <a:gd name="T9" fmla="*/ 490538 h 542423"/>
                <a:gd name="T10" fmla="*/ 411083 w 727789"/>
                <a:gd name="T11" fmla="*/ 481013 h 542423"/>
                <a:gd name="T12" fmla="*/ 339646 w 727789"/>
                <a:gd name="T13" fmla="*/ 471488 h 542423"/>
                <a:gd name="T14" fmla="*/ 253921 w 727789"/>
                <a:gd name="T15" fmla="*/ 461963 h 542423"/>
                <a:gd name="T16" fmla="*/ 206296 w 727789"/>
                <a:gd name="T17" fmla="*/ 447675 h 542423"/>
                <a:gd name="T18" fmla="*/ 192008 w 727789"/>
                <a:gd name="T19" fmla="*/ 438150 h 542423"/>
                <a:gd name="T20" fmla="*/ 177721 w 727789"/>
                <a:gd name="T21" fmla="*/ 433388 h 542423"/>
                <a:gd name="T22" fmla="*/ 149146 w 727789"/>
                <a:gd name="T23" fmla="*/ 414338 h 542423"/>
                <a:gd name="T24" fmla="*/ 106283 w 727789"/>
                <a:gd name="T25" fmla="*/ 385763 h 542423"/>
                <a:gd name="T26" fmla="*/ 91996 w 727789"/>
                <a:gd name="T27" fmla="*/ 376238 h 542423"/>
                <a:gd name="T28" fmla="*/ 77708 w 727789"/>
                <a:gd name="T29" fmla="*/ 371475 h 542423"/>
                <a:gd name="T30" fmla="*/ 30083 w 727789"/>
                <a:gd name="T31" fmla="*/ 314325 h 542423"/>
                <a:gd name="T32" fmla="*/ 20558 w 727789"/>
                <a:gd name="T33" fmla="*/ 300038 h 542423"/>
                <a:gd name="T34" fmla="*/ 11033 w 727789"/>
                <a:gd name="T35" fmla="*/ 285750 h 542423"/>
                <a:gd name="T36" fmla="*/ 11033 w 727789"/>
                <a:gd name="T37" fmla="*/ 223838 h 542423"/>
                <a:gd name="T38" fmla="*/ 30083 w 727789"/>
                <a:gd name="T39" fmla="*/ 195263 h 542423"/>
                <a:gd name="T40" fmla="*/ 44371 w 727789"/>
                <a:gd name="T41" fmla="*/ 180975 h 542423"/>
                <a:gd name="T42" fmla="*/ 253921 w 727789"/>
                <a:gd name="T43" fmla="*/ 176213 h 542423"/>
                <a:gd name="T44" fmla="*/ 253921 w 727789"/>
                <a:gd name="T45" fmla="*/ 109538 h 542423"/>
                <a:gd name="T46" fmla="*/ 263446 w 727789"/>
                <a:gd name="T47" fmla="*/ 42863 h 542423"/>
                <a:gd name="T48" fmla="*/ 272971 w 727789"/>
                <a:gd name="T49" fmla="*/ 14288 h 542423"/>
                <a:gd name="T50" fmla="*/ 301546 w 727789"/>
                <a:gd name="T51" fmla="*/ 0 h 542423"/>
                <a:gd name="T52" fmla="*/ 334883 w 727789"/>
                <a:gd name="T53" fmla="*/ 4763 h 542423"/>
                <a:gd name="T54" fmla="*/ 396796 w 727789"/>
                <a:gd name="T55" fmla="*/ 28575 h 542423"/>
                <a:gd name="T56" fmla="*/ 434896 w 727789"/>
                <a:gd name="T57" fmla="*/ 42863 h 542423"/>
                <a:gd name="T58" fmla="*/ 468233 w 727789"/>
                <a:gd name="T59" fmla="*/ 66675 h 542423"/>
                <a:gd name="T60" fmla="*/ 482521 w 727789"/>
                <a:gd name="T61" fmla="*/ 76200 h 542423"/>
                <a:gd name="T62" fmla="*/ 501571 w 727789"/>
                <a:gd name="T63" fmla="*/ 90488 h 542423"/>
                <a:gd name="T64" fmla="*/ 530146 w 727789"/>
                <a:gd name="T65" fmla="*/ 109538 h 542423"/>
                <a:gd name="T66" fmla="*/ 568246 w 727789"/>
                <a:gd name="T67" fmla="*/ 133350 h 542423"/>
                <a:gd name="T68" fmla="*/ 596821 w 727789"/>
                <a:gd name="T69" fmla="*/ 157163 h 542423"/>
                <a:gd name="T70" fmla="*/ 625396 w 727789"/>
                <a:gd name="T71" fmla="*/ 176213 h 542423"/>
                <a:gd name="T72" fmla="*/ 630158 w 727789"/>
                <a:gd name="T73" fmla="*/ 190500 h 542423"/>
                <a:gd name="T74" fmla="*/ 649208 w 727789"/>
                <a:gd name="T75" fmla="*/ 219075 h 542423"/>
                <a:gd name="T76" fmla="*/ 663496 w 727789"/>
                <a:gd name="T77" fmla="*/ 252413 h 542423"/>
                <a:gd name="T78" fmla="*/ 668258 w 727789"/>
                <a:gd name="T79" fmla="*/ 266700 h 542423"/>
                <a:gd name="T80" fmla="*/ 682546 w 727789"/>
                <a:gd name="T81" fmla="*/ 319088 h 542423"/>
                <a:gd name="T82" fmla="*/ 692071 w 727789"/>
                <a:gd name="T83" fmla="*/ 338138 h 542423"/>
                <a:gd name="T84" fmla="*/ 696833 w 727789"/>
                <a:gd name="T85" fmla="*/ 352425 h 542423"/>
                <a:gd name="T86" fmla="*/ 706358 w 727789"/>
                <a:gd name="T87" fmla="*/ 371475 h 542423"/>
                <a:gd name="T88" fmla="*/ 711121 w 727789"/>
                <a:gd name="T89" fmla="*/ 390525 h 542423"/>
                <a:gd name="T90" fmla="*/ 715883 w 727789"/>
                <a:gd name="T91" fmla="*/ 404813 h 542423"/>
                <a:gd name="T92" fmla="*/ 711121 w 727789"/>
                <a:gd name="T93" fmla="*/ 495300 h 542423"/>
                <a:gd name="T94" fmla="*/ 696833 w 727789"/>
                <a:gd name="T95" fmla="*/ 509588 h 542423"/>
                <a:gd name="T96" fmla="*/ 696833 w 727789"/>
                <a:gd name="T97" fmla="*/ 514350 h 542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27789"/>
                <a:gd name="T148" fmla="*/ 0 h 542423"/>
                <a:gd name="T149" fmla="*/ 727789 w 727789"/>
                <a:gd name="T150" fmla="*/ 542423 h 54242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27789" h="542423">
                  <a:moveTo>
                    <a:pt x="696833" y="514350"/>
                  </a:moveTo>
                  <a:cubicBezTo>
                    <a:pt x="665877" y="515144"/>
                    <a:pt x="666427" y="526299"/>
                    <a:pt x="511096" y="514350"/>
                  </a:cubicBezTo>
                  <a:cubicBezTo>
                    <a:pt x="505389" y="513911"/>
                    <a:pt x="501928" y="507385"/>
                    <a:pt x="496808" y="504825"/>
                  </a:cubicBezTo>
                  <a:cubicBezTo>
                    <a:pt x="492318" y="502580"/>
                    <a:pt x="487283" y="501650"/>
                    <a:pt x="482521" y="500063"/>
                  </a:cubicBezTo>
                  <a:cubicBezTo>
                    <a:pt x="477758" y="496888"/>
                    <a:pt x="473353" y="493098"/>
                    <a:pt x="468233" y="490538"/>
                  </a:cubicBezTo>
                  <a:cubicBezTo>
                    <a:pt x="451985" y="482414"/>
                    <a:pt x="425497" y="482935"/>
                    <a:pt x="411083" y="481013"/>
                  </a:cubicBezTo>
                  <a:cubicBezTo>
                    <a:pt x="345569" y="472278"/>
                    <a:pt x="425986" y="479711"/>
                    <a:pt x="339646" y="471488"/>
                  </a:cubicBezTo>
                  <a:cubicBezTo>
                    <a:pt x="261749" y="464069"/>
                    <a:pt x="306971" y="470804"/>
                    <a:pt x="253921" y="461963"/>
                  </a:cubicBezTo>
                  <a:cubicBezTo>
                    <a:pt x="219136" y="450368"/>
                    <a:pt x="235086" y="454873"/>
                    <a:pt x="206296" y="447675"/>
                  </a:cubicBezTo>
                  <a:cubicBezTo>
                    <a:pt x="201533" y="444500"/>
                    <a:pt x="197128" y="440710"/>
                    <a:pt x="192008" y="438150"/>
                  </a:cubicBezTo>
                  <a:cubicBezTo>
                    <a:pt x="187518" y="435905"/>
                    <a:pt x="182109" y="435826"/>
                    <a:pt x="177721" y="433388"/>
                  </a:cubicBezTo>
                  <a:cubicBezTo>
                    <a:pt x="167714" y="427829"/>
                    <a:pt x="158671" y="420688"/>
                    <a:pt x="149146" y="414338"/>
                  </a:cubicBezTo>
                  <a:lnTo>
                    <a:pt x="106283" y="385763"/>
                  </a:lnTo>
                  <a:cubicBezTo>
                    <a:pt x="101521" y="382588"/>
                    <a:pt x="97426" y="378048"/>
                    <a:pt x="91996" y="376238"/>
                  </a:cubicBezTo>
                  <a:lnTo>
                    <a:pt x="77708" y="371475"/>
                  </a:lnTo>
                  <a:cubicBezTo>
                    <a:pt x="41037" y="334804"/>
                    <a:pt x="56606" y="354109"/>
                    <a:pt x="30083" y="314325"/>
                  </a:cubicBezTo>
                  <a:lnTo>
                    <a:pt x="20558" y="300038"/>
                  </a:lnTo>
                  <a:lnTo>
                    <a:pt x="11033" y="285750"/>
                  </a:lnTo>
                  <a:cubicBezTo>
                    <a:pt x="3042" y="261775"/>
                    <a:pt x="0" y="259143"/>
                    <a:pt x="11033" y="223838"/>
                  </a:cubicBezTo>
                  <a:cubicBezTo>
                    <a:pt x="14447" y="212911"/>
                    <a:pt x="21988" y="203358"/>
                    <a:pt x="30083" y="195263"/>
                  </a:cubicBezTo>
                  <a:cubicBezTo>
                    <a:pt x="34846" y="190500"/>
                    <a:pt x="37660" y="181546"/>
                    <a:pt x="44371" y="180975"/>
                  </a:cubicBezTo>
                  <a:cubicBezTo>
                    <a:pt x="113987" y="175050"/>
                    <a:pt x="184071" y="177800"/>
                    <a:pt x="253921" y="176213"/>
                  </a:cubicBezTo>
                  <a:cubicBezTo>
                    <a:pt x="264773" y="132801"/>
                    <a:pt x="253921" y="185331"/>
                    <a:pt x="253921" y="109538"/>
                  </a:cubicBezTo>
                  <a:cubicBezTo>
                    <a:pt x="253921" y="97316"/>
                    <a:pt x="259048" y="58988"/>
                    <a:pt x="263446" y="42863"/>
                  </a:cubicBezTo>
                  <a:cubicBezTo>
                    <a:pt x="266088" y="33177"/>
                    <a:pt x="264617" y="19857"/>
                    <a:pt x="272971" y="14288"/>
                  </a:cubicBezTo>
                  <a:cubicBezTo>
                    <a:pt x="291435" y="1978"/>
                    <a:pt x="281828" y="6573"/>
                    <a:pt x="301546" y="0"/>
                  </a:cubicBezTo>
                  <a:cubicBezTo>
                    <a:pt x="312658" y="1588"/>
                    <a:pt x="323993" y="2040"/>
                    <a:pt x="334883" y="4763"/>
                  </a:cubicBezTo>
                  <a:cubicBezTo>
                    <a:pt x="420398" y="26142"/>
                    <a:pt x="347344" y="10030"/>
                    <a:pt x="396796" y="28575"/>
                  </a:cubicBezTo>
                  <a:cubicBezTo>
                    <a:pt x="430887" y="41360"/>
                    <a:pt x="401148" y="23578"/>
                    <a:pt x="434896" y="42863"/>
                  </a:cubicBezTo>
                  <a:cubicBezTo>
                    <a:pt x="446115" y="49274"/>
                    <a:pt x="458017" y="59378"/>
                    <a:pt x="468233" y="66675"/>
                  </a:cubicBezTo>
                  <a:cubicBezTo>
                    <a:pt x="472891" y="70002"/>
                    <a:pt x="477863" y="72873"/>
                    <a:pt x="482521" y="76200"/>
                  </a:cubicBezTo>
                  <a:cubicBezTo>
                    <a:pt x="488980" y="80814"/>
                    <a:pt x="495068" y="85936"/>
                    <a:pt x="501571" y="90488"/>
                  </a:cubicBezTo>
                  <a:cubicBezTo>
                    <a:pt x="510949" y="97053"/>
                    <a:pt x="522051" y="101443"/>
                    <a:pt x="530146" y="109538"/>
                  </a:cubicBezTo>
                  <a:cubicBezTo>
                    <a:pt x="550478" y="129870"/>
                    <a:pt x="538180" y="121324"/>
                    <a:pt x="568246" y="133350"/>
                  </a:cubicBezTo>
                  <a:cubicBezTo>
                    <a:pt x="609975" y="175082"/>
                    <a:pt x="557047" y="124018"/>
                    <a:pt x="596821" y="157163"/>
                  </a:cubicBezTo>
                  <a:cubicBezTo>
                    <a:pt x="620605" y="176982"/>
                    <a:pt x="600286" y="167842"/>
                    <a:pt x="625396" y="176213"/>
                  </a:cubicBezTo>
                  <a:cubicBezTo>
                    <a:pt x="626983" y="180975"/>
                    <a:pt x="627720" y="186112"/>
                    <a:pt x="630158" y="190500"/>
                  </a:cubicBezTo>
                  <a:cubicBezTo>
                    <a:pt x="635717" y="200507"/>
                    <a:pt x="645588" y="208215"/>
                    <a:pt x="649208" y="219075"/>
                  </a:cubicBezTo>
                  <a:cubicBezTo>
                    <a:pt x="660380" y="252588"/>
                    <a:pt x="645838" y="211209"/>
                    <a:pt x="663496" y="252413"/>
                  </a:cubicBezTo>
                  <a:cubicBezTo>
                    <a:pt x="665473" y="257027"/>
                    <a:pt x="666937" y="261857"/>
                    <a:pt x="668258" y="266700"/>
                  </a:cubicBezTo>
                  <a:cubicBezTo>
                    <a:pt x="670082" y="273387"/>
                    <a:pt x="677063" y="306296"/>
                    <a:pt x="682546" y="319088"/>
                  </a:cubicBezTo>
                  <a:cubicBezTo>
                    <a:pt x="685343" y="325613"/>
                    <a:pt x="689274" y="331612"/>
                    <a:pt x="692071" y="338138"/>
                  </a:cubicBezTo>
                  <a:cubicBezTo>
                    <a:pt x="694048" y="342752"/>
                    <a:pt x="694856" y="347811"/>
                    <a:pt x="696833" y="352425"/>
                  </a:cubicBezTo>
                  <a:cubicBezTo>
                    <a:pt x="699630" y="358951"/>
                    <a:pt x="703865" y="364828"/>
                    <a:pt x="706358" y="371475"/>
                  </a:cubicBezTo>
                  <a:cubicBezTo>
                    <a:pt x="708656" y="377604"/>
                    <a:pt x="709323" y="384231"/>
                    <a:pt x="711121" y="390525"/>
                  </a:cubicBezTo>
                  <a:cubicBezTo>
                    <a:pt x="712500" y="395352"/>
                    <a:pt x="714296" y="400050"/>
                    <a:pt x="715883" y="404813"/>
                  </a:cubicBezTo>
                  <a:cubicBezTo>
                    <a:pt x="714296" y="434975"/>
                    <a:pt x="716524" y="465583"/>
                    <a:pt x="711121" y="495300"/>
                  </a:cubicBezTo>
                  <a:cubicBezTo>
                    <a:pt x="709916" y="501927"/>
                    <a:pt x="700569" y="503984"/>
                    <a:pt x="696833" y="509588"/>
                  </a:cubicBezTo>
                  <a:cubicBezTo>
                    <a:pt x="674943" y="542423"/>
                    <a:pt x="727789" y="513556"/>
                    <a:pt x="696833" y="514350"/>
                  </a:cubicBezTo>
                  <a:close/>
                </a:path>
              </a:pathLst>
            </a:cu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21" name="Straight Connector 79"/>
            <p:cNvCxnSpPr>
              <a:cxnSpLocks noChangeShapeType="1"/>
              <a:stCxn id="14" idx="4"/>
              <a:endCxn id="15" idx="0"/>
            </p:cNvCxnSpPr>
            <p:nvPr/>
          </p:nvCxnSpPr>
          <p:spPr bwMode="auto">
            <a:xfrm flipV="1">
              <a:off x="2469058" y="2377084"/>
              <a:ext cx="1099491" cy="5466"/>
            </a:xfrm>
            <a:prstGeom prst="line">
              <a:avLst/>
            </a:prstGeom>
            <a:noFill/>
            <a:ln w="12700">
              <a:solidFill>
                <a:srgbClr val="0000FF"/>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22" name="Straight Connector 80"/>
            <p:cNvCxnSpPr>
              <a:cxnSpLocks noChangeShapeType="1"/>
              <a:endCxn id="15" idx="6"/>
            </p:cNvCxnSpPr>
            <p:nvPr/>
          </p:nvCxnSpPr>
          <p:spPr bwMode="auto">
            <a:xfrm flipV="1">
              <a:off x="2352875" y="2909761"/>
              <a:ext cx="1234416" cy="19711"/>
            </a:xfrm>
            <a:prstGeom prst="line">
              <a:avLst/>
            </a:prstGeom>
            <a:noFill/>
            <a:ln w="12700">
              <a:solidFill>
                <a:srgbClr val="0000FF"/>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23" name="Straight Connector 85"/>
            <p:cNvCxnSpPr>
              <a:cxnSpLocks noChangeShapeType="1"/>
              <a:stCxn id="14" idx="22"/>
              <a:endCxn id="16" idx="3"/>
            </p:cNvCxnSpPr>
            <p:nvPr/>
          </p:nvCxnSpPr>
          <p:spPr bwMode="auto">
            <a:xfrm flipV="1">
              <a:off x="1740111" y="1434645"/>
              <a:ext cx="1588" cy="1106930"/>
            </a:xfrm>
            <a:prstGeom prst="line">
              <a:avLst/>
            </a:prstGeom>
            <a:noFill/>
            <a:ln w="12700">
              <a:solidFill>
                <a:srgbClr val="008000"/>
              </a:solidFill>
              <a:prstDash val="sysDot"/>
              <a:round/>
              <a:headEnd type="none" w="sm" len="sm"/>
              <a:tailEnd type="none" w="sm" len="sm"/>
            </a:ln>
            <a:extLst>
              <a:ext uri="{909E8E84-426E-40dd-AFC4-6F175D3DCCD1}">
                <a14:hiddenFill xmlns:a14="http://schemas.microsoft.com/office/drawing/2010/main">
                  <a:noFill/>
                </a14:hiddenFill>
              </a:ext>
            </a:extLst>
          </p:spPr>
        </p:cxnSp>
        <p:cxnSp>
          <p:nvCxnSpPr>
            <p:cNvPr id="24" name="Straight Connector 86"/>
            <p:cNvCxnSpPr>
              <a:cxnSpLocks noChangeShapeType="1"/>
            </p:cNvCxnSpPr>
            <p:nvPr/>
          </p:nvCxnSpPr>
          <p:spPr bwMode="auto">
            <a:xfrm rot="16200000" flipV="1">
              <a:off x="2126485" y="2012746"/>
              <a:ext cx="945913" cy="2444"/>
            </a:xfrm>
            <a:prstGeom prst="line">
              <a:avLst/>
            </a:prstGeom>
            <a:noFill/>
            <a:ln w="12700">
              <a:solidFill>
                <a:srgbClr val="008000"/>
              </a:solidFill>
              <a:prstDash val="sysDot"/>
              <a:round/>
              <a:headEnd type="none" w="sm" len="sm"/>
              <a:tailEnd type="none" w="sm" len="sm"/>
            </a:ln>
            <a:extLst>
              <a:ext uri="{909E8E84-426E-40dd-AFC4-6F175D3DCCD1}">
                <a14:hiddenFill xmlns:a14="http://schemas.microsoft.com/office/drawing/2010/main">
                  <a:noFill/>
                </a14:hiddenFill>
              </a:ext>
            </a:extLst>
          </p:spPr>
        </p:cxnSp>
        <p:sp>
          <p:nvSpPr>
            <p:cNvPr id="25" name="TextBox 90"/>
            <p:cNvSpPr txBox="1">
              <a:spLocks noChangeArrowheads="1"/>
            </p:cNvSpPr>
            <p:nvPr/>
          </p:nvSpPr>
          <p:spPr bwMode="auto">
            <a:xfrm>
              <a:off x="1211243" y="3460698"/>
              <a:ext cx="992685"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ja-JP" altLang="en-US" sz="1100" dirty="0">
                  <a:solidFill>
                    <a:srgbClr val="FF0000"/>
                  </a:solidFill>
                </a:rPr>
                <a:t>“</a:t>
              </a:r>
              <a:r>
                <a:rPr lang="en-US" altLang="ja-JP" sz="1100" dirty="0">
                  <a:solidFill>
                    <a:srgbClr val="FF0000"/>
                  </a:solidFill>
                </a:rPr>
                <a:t>A shadow</a:t>
              </a:r>
              <a:r>
                <a:rPr lang="ja-JP" altLang="en-US" sz="1100" dirty="0">
                  <a:solidFill>
                    <a:srgbClr val="FF0000"/>
                  </a:solidFill>
                </a:rPr>
                <a:t>”</a:t>
              </a:r>
              <a:endParaRPr lang="en-US" sz="1100" dirty="0">
                <a:solidFill>
                  <a:srgbClr val="FF0000"/>
                </a:solidFill>
              </a:endParaRPr>
            </a:p>
          </p:txBody>
        </p:sp>
        <p:sp>
          <p:nvSpPr>
            <p:cNvPr id="26" name="TextBox 91"/>
            <p:cNvSpPr txBox="1">
              <a:spLocks noChangeArrowheads="1"/>
            </p:cNvSpPr>
            <p:nvPr/>
          </p:nvSpPr>
          <p:spPr bwMode="auto">
            <a:xfrm rot="19628565">
              <a:off x="3220612" y="2956139"/>
              <a:ext cx="992685"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ja-JP" altLang="en-US" sz="1100" dirty="0">
                  <a:solidFill>
                    <a:srgbClr val="0000FF"/>
                  </a:solidFill>
                </a:rPr>
                <a:t>“</a:t>
              </a:r>
              <a:r>
                <a:rPr lang="en-US" altLang="ja-JP" sz="1100" dirty="0">
                  <a:solidFill>
                    <a:srgbClr val="0000FF"/>
                  </a:solidFill>
                </a:rPr>
                <a:t>B shadow</a:t>
              </a:r>
              <a:r>
                <a:rPr lang="ja-JP" altLang="en-US" sz="1100" dirty="0">
                  <a:solidFill>
                    <a:srgbClr val="0000FF"/>
                  </a:solidFill>
                </a:rPr>
                <a:t>”</a:t>
              </a:r>
              <a:endParaRPr lang="en-US" sz="1100" dirty="0">
                <a:solidFill>
                  <a:srgbClr val="0000FF"/>
                </a:solidFill>
              </a:endParaRPr>
            </a:p>
          </p:txBody>
        </p:sp>
        <p:sp>
          <p:nvSpPr>
            <p:cNvPr id="27" name="TextBox 92"/>
            <p:cNvSpPr txBox="1">
              <a:spLocks noChangeArrowheads="1"/>
            </p:cNvSpPr>
            <p:nvPr/>
          </p:nvSpPr>
          <p:spPr bwMode="auto">
            <a:xfrm>
              <a:off x="1856532" y="1118807"/>
              <a:ext cx="992685" cy="26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ja-JP" altLang="en-US" sz="1100">
                  <a:solidFill>
                    <a:srgbClr val="008000"/>
                  </a:solidFill>
                </a:rPr>
                <a:t>“</a:t>
              </a:r>
              <a:r>
                <a:rPr lang="en-US" altLang="ja-JP" sz="1100">
                  <a:solidFill>
                    <a:srgbClr val="008000"/>
                  </a:solidFill>
                </a:rPr>
                <a:t>C shadow</a:t>
              </a:r>
              <a:r>
                <a:rPr lang="ja-JP" altLang="en-US" sz="1100">
                  <a:solidFill>
                    <a:srgbClr val="008000"/>
                  </a:solidFill>
                </a:rPr>
                <a:t>”</a:t>
              </a:r>
              <a:endParaRPr lang="en-US" sz="1100">
                <a:solidFill>
                  <a:srgbClr val="008000"/>
                </a:solidFill>
              </a:endParaRPr>
            </a:p>
          </p:txBody>
        </p:sp>
        <p:cxnSp>
          <p:nvCxnSpPr>
            <p:cNvPr id="28" name="Straight Arrow Connector 95"/>
            <p:cNvCxnSpPr>
              <a:cxnSpLocks noChangeShapeType="1"/>
            </p:cNvCxnSpPr>
            <p:nvPr/>
          </p:nvCxnSpPr>
          <p:spPr bwMode="auto">
            <a:xfrm rot="10800000">
              <a:off x="622199" y="3848873"/>
              <a:ext cx="321818" cy="1588"/>
            </a:xfrm>
            <a:prstGeom prst="straightConnector1">
              <a:avLst/>
            </a:prstGeom>
            <a:noFill/>
            <a:ln w="12700">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29" name="Straight Arrow Connector 97"/>
            <p:cNvCxnSpPr>
              <a:cxnSpLocks noChangeShapeType="1"/>
            </p:cNvCxnSpPr>
            <p:nvPr/>
          </p:nvCxnSpPr>
          <p:spPr bwMode="auto">
            <a:xfrm flipV="1">
              <a:off x="3963571" y="3273148"/>
              <a:ext cx="202525" cy="191898"/>
            </a:xfrm>
            <a:prstGeom prst="straightConnector1">
              <a:avLst/>
            </a:prstGeom>
            <a:noFill/>
            <a:ln w="12700">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30" name="TextBox 101"/>
            <p:cNvSpPr txBox="1">
              <a:spLocks noChangeArrowheads="1"/>
            </p:cNvSpPr>
            <p:nvPr/>
          </p:nvSpPr>
          <p:spPr bwMode="auto">
            <a:xfrm>
              <a:off x="3891448" y="3417875"/>
              <a:ext cx="242400"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b="0" dirty="0">
                  <a:solidFill>
                    <a:schemeClr val="tx2"/>
                  </a:solidFill>
                </a:rPr>
                <a:t>j</a:t>
              </a:r>
            </a:p>
          </p:txBody>
        </p:sp>
        <p:sp>
          <p:nvSpPr>
            <p:cNvPr id="31" name="TextBox 102"/>
            <p:cNvSpPr txBox="1">
              <a:spLocks noChangeArrowheads="1"/>
            </p:cNvSpPr>
            <p:nvPr/>
          </p:nvSpPr>
          <p:spPr bwMode="auto">
            <a:xfrm>
              <a:off x="709613" y="3446320"/>
              <a:ext cx="242400"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b="0" dirty="0" err="1">
                  <a:solidFill>
                    <a:schemeClr val="tx2"/>
                  </a:solidFill>
                </a:rPr>
                <a:t>i</a:t>
              </a:r>
              <a:endParaRPr lang="en-US" b="0" dirty="0">
                <a:solidFill>
                  <a:schemeClr val="tx2"/>
                </a:solidFill>
              </a:endParaRPr>
            </a:p>
          </p:txBody>
        </p:sp>
        <p:sp>
          <p:nvSpPr>
            <p:cNvPr id="32" name="Rectangle 31"/>
            <p:cNvSpPr/>
            <p:nvPr/>
          </p:nvSpPr>
          <p:spPr>
            <a:xfrm>
              <a:off x="990600" y="1816100"/>
              <a:ext cx="2336800" cy="2082800"/>
            </a:xfrm>
            <a:prstGeom prst="rect">
              <a:avLst/>
            </a:prstGeom>
            <a:solidFill>
              <a:srgbClr val="FF0000">
                <a:alpha val="5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Parallelogram 32"/>
            <p:cNvSpPr/>
            <p:nvPr/>
          </p:nvSpPr>
          <p:spPr>
            <a:xfrm>
              <a:off x="990600" y="1117600"/>
              <a:ext cx="3035300" cy="685800"/>
            </a:xfrm>
            <a:prstGeom prst="parallelogram">
              <a:avLst>
                <a:gd name="adj" fmla="val 100926"/>
              </a:avLst>
            </a:prstGeom>
            <a:solidFill>
              <a:srgbClr val="00842E">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Parallelogram 33"/>
            <p:cNvSpPr/>
            <p:nvPr/>
          </p:nvSpPr>
          <p:spPr>
            <a:xfrm flipV="1">
              <a:off x="2336800" y="2184400"/>
              <a:ext cx="2692400" cy="660400"/>
            </a:xfrm>
            <a:prstGeom prst="parallelogram">
              <a:avLst>
                <a:gd name="adj" fmla="val 96573"/>
              </a:avLst>
            </a:prstGeom>
            <a:solidFill>
              <a:srgbClr val="3366FF">
                <a:alpha val="50000"/>
              </a:srgbClr>
            </a:solidFill>
            <a:ln>
              <a:noFill/>
            </a:ln>
            <a:scene3d>
              <a:camera prst="orthographicFront">
                <a:rot lat="0" lon="0" rev="54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101"/>
            <p:cNvSpPr txBox="1">
              <a:spLocks noChangeArrowheads="1"/>
            </p:cNvSpPr>
            <p:nvPr/>
          </p:nvSpPr>
          <p:spPr bwMode="auto">
            <a:xfrm>
              <a:off x="4031148" y="184307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accent1"/>
                  </a:solidFill>
                  <a:latin typeface="Arial" charset="0"/>
                  <a:ea typeface="ＭＳ Ｐゴシック" charset="0"/>
                  <a:cs typeface="ＭＳ Ｐゴシック" charset="0"/>
                </a:defRPr>
              </a:lvl1pPr>
              <a:lvl2pPr marL="742950" indent="-285750">
                <a:defRPr sz="2000" b="1">
                  <a:solidFill>
                    <a:schemeClr val="accent1"/>
                  </a:solidFill>
                  <a:latin typeface="Arial" charset="0"/>
                  <a:ea typeface="ＭＳ Ｐゴシック" charset="0"/>
                </a:defRPr>
              </a:lvl2pPr>
              <a:lvl3pPr marL="1143000" indent="-228600">
                <a:defRPr sz="2000" b="1">
                  <a:solidFill>
                    <a:schemeClr val="accent1"/>
                  </a:solidFill>
                  <a:latin typeface="Arial" charset="0"/>
                  <a:ea typeface="ＭＳ Ｐゴシック" charset="0"/>
                </a:defRPr>
              </a:lvl3pPr>
              <a:lvl4pPr marL="1600200" indent="-228600">
                <a:defRPr sz="2000" b="1">
                  <a:solidFill>
                    <a:schemeClr val="accent1"/>
                  </a:solidFill>
                  <a:latin typeface="Arial" charset="0"/>
                  <a:ea typeface="ＭＳ Ｐゴシック" charset="0"/>
                </a:defRPr>
              </a:lvl4pPr>
              <a:lvl5pPr marL="2057400" indent="-228600">
                <a:defRPr sz="2000" b="1">
                  <a:solidFill>
                    <a:schemeClr val="accent1"/>
                  </a:solidFill>
                  <a:latin typeface="Arial" charset="0"/>
                  <a:ea typeface="ＭＳ Ｐゴシック" charset="0"/>
                </a:defRPr>
              </a:lvl5pPr>
              <a:lvl6pPr marL="2514600" indent="-228600" eaLnBrk="0" fontAlgn="base" hangingPunct="0">
                <a:spcBef>
                  <a:spcPct val="0"/>
                </a:spcBef>
                <a:spcAft>
                  <a:spcPct val="0"/>
                </a:spcAft>
                <a:defRPr sz="2000" b="1">
                  <a:solidFill>
                    <a:schemeClr val="accent1"/>
                  </a:solidFill>
                  <a:latin typeface="Arial" charset="0"/>
                  <a:ea typeface="ＭＳ Ｐゴシック" charset="0"/>
                </a:defRPr>
              </a:lvl6pPr>
              <a:lvl7pPr marL="2971800" indent="-228600" eaLnBrk="0" fontAlgn="base" hangingPunct="0">
                <a:spcBef>
                  <a:spcPct val="0"/>
                </a:spcBef>
                <a:spcAft>
                  <a:spcPct val="0"/>
                </a:spcAft>
                <a:defRPr sz="2000" b="1">
                  <a:solidFill>
                    <a:schemeClr val="accent1"/>
                  </a:solidFill>
                  <a:latin typeface="Arial" charset="0"/>
                  <a:ea typeface="ＭＳ Ｐゴシック" charset="0"/>
                </a:defRPr>
              </a:lvl7pPr>
              <a:lvl8pPr marL="3429000" indent="-228600" eaLnBrk="0" fontAlgn="base" hangingPunct="0">
                <a:spcBef>
                  <a:spcPct val="0"/>
                </a:spcBef>
                <a:spcAft>
                  <a:spcPct val="0"/>
                </a:spcAft>
                <a:defRPr sz="2000" b="1">
                  <a:solidFill>
                    <a:schemeClr val="accent1"/>
                  </a:solidFill>
                  <a:latin typeface="Arial" charset="0"/>
                  <a:ea typeface="ＭＳ Ｐゴシック" charset="0"/>
                </a:defRPr>
              </a:lvl8pPr>
              <a:lvl9pPr marL="3886200" indent="-228600" eaLnBrk="0" fontAlgn="base" hangingPunct="0">
                <a:spcBef>
                  <a:spcPct val="0"/>
                </a:spcBef>
                <a:spcAft>
                  <a:spcPct val="0"/>
                </a:spcAft>
                <a:defRPr sz="2000" b="1">
                  <a:solidFill>
                    <a:schemeClr val="accent1"/>
                  </a:solidFill>
                  <a:latin typeface="Arial" charset="0"/>
                  <a:ea typeface="ＭＳ Ｐゴシック" charset="0"/>
                </a:defRPr>
              </a:lvl9pPr>
            </a:lstStyle>
            <a:p>
              <a:r>
                <a:rPr lang="en-US" b="0" dirty="0">
                  <a:solidFill>
                    <a:schemeClr val="tx2"/>
                  </a:solidFill>
                </a:rPr>
                <a:t>k</a:t>
              </a:r>
            </a:p>
          </p:txBody>
        </p:sp>
        <p:cxnSp>
          <p:nvCxnSpPr>
            <p:cNvPr id="36" name="Straight Arrow Connector 95"/>
            <p:cNvCxnSpPr>
              <a:cxnSpLocks noChangeShapeType="1"/>
            </p:cNvCxnSpPr>
            <p:nvPr/>
          </p:nvCxnSpPr>
          <p:spPr bwMode="auto">
            <a:xfrm flipH="1" flipV="1">
              <a:off x="4216299" y="2274074"/>
              <a:ext cx="101" cy="380226"/>
            </a:xfrm>
            <a:prstGeom prst="straightConnector1">
              <a:avLst/>
            </a:prstGeom>
            <a:noFill/>
            <a:ln w="12700">
              <a:solidFill>
                <a:schemeClr val="tx1"/>
              </a:solidFill>
              <a:round/>
              <a:headEnd type="none" w="sm" len="sm"/>
              <a:tailEnd type="arrow" w="med" len="med"/>
            </a:ln>
            <a:extLst>
              <a:ext uri="{909E8E84-426E-40dd-AFC4-6F175D3DCCD1}">
                <a14:hiddenFill xmlns:a14="http://schemas.microsoft.com/office/drawing/2010/main">
                  <a:noFill/>
                </a14:hiddenFill>
              </a:ext>
            </a:extLst>
          </p:spPr>
        </p:cxnSp>
      </p:grpSp>
      <p:sp>
        <p:nvSpPr>
          <p:cNvPr id="37" name="Text Box 17"/>
          <p:cNvSpPr txBox="1">
            <a:spLocks noChangeArrowheads="1"/>
          </p:cNvSpPr>
          <p:nvPr/>
        </p:nvSpPr>
        <p:spPr bwMode="auto">
          <a:xfrm>
            <a:off x="5329238" y="3162301"/>
            <a:ext cx="1871662" cy="307777"/>
          </a:xfrm>
          <a:prstGeom prst="rect">
            <a:avLst/>
          </a:prstGeom>
          <a:noFill/>
          <a:ln w="9525">
            <a:noFill/>
            <a:miter lim="800000"/>
            <a:headEnd/>
            <a:tailEnd/>
          </a:ln>
        </p:spPr>
        <p:txBody>
          <a:bodyPr wrap="square">
            <a:prstTxWarp prst="textNoShape">
              <a:avLst/>
            </a:prstTxWarp>
            <a:spAutoFit/>
          </a:bodyPr>
          <a:lstStyle/>
          <a:p>
            <a:pPr>
              <a:spcBef>
                <a:spcPct val="50000"/>
              </a:spcBef>
              <a:buFontTx/>
              <a:buNone/>
            </a:pPr>
            <a:r>
              <a:rPr lang="en-US" sz="1400" dirty="0" err="1" smtClean="0">
                <a:solidFill>
                  <a:srgbClr val="000066"/>
                </a:solidFill>
              </a:rPr>
              <a:t>Solomonik</a:t>
            </a:r>
            <a:r>
              <a:rPr lang="en-US" sz="1400" dirty="0" smtClean="0">
                <a:solidFill>
                  <a:srgbClr val="000066"/>
                </a:solidFill>
              </a:rPr>
              <a:t>, </a:t>
            </a:r>
            <a:r>
              <a:rPr lang="en-US" sz="1400" dirty="0" err="1" smtClean="0">
                <a:solidFill>
                  <a:srgbClr val="000066"/>
                </a:solidFill>
              </a:rPr>
              <a:t>Demmel</a:t>
            </a:r>
            <a:endParaRPr lang="en-US" sz="3200" dirty="0">
              <a:solidFill>
                <a:srgbClr val="000066"/>
              </a:solidFill>
              <a:latin typeface="Times" charset="0"/>
            </a:endParaRPr>
          </a:p>
        </p:txBody>
      </p:sp>
    </p:spTree>
    <p:extLst>
      <p:ext uri="{BB962C8B-B14F-4D97-AF65-F5344CB8AC3E}">
        <p14:creationId xmlns:p14="http://schemas.microsoft.com/office/powerpoint/2010/main" val="8573946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199" y="258702"/>
            <a:ext cx="8153401" cy="678607"/>
          </a:xfrm>
        </p:spPr>
        <p:txBody>
          <a:bodyPr>
            <a:normAutofit fontScale="90000"/>
          </a:bodyPr>
          <a:lstStyle/>
          <a:p>
            <a:r>
              <a:rPr lang="en-US" dirty="0" smtClean="0"/>
              <a:t>Generalizing Communication Lower Bounds and Optimal </a:t>
            </a:r>
            <a:r>
              <a:rPr lang="en-US" dirty="0"/>
              <a:t>A</a:t>
            </a:r>
            <a:r>
              <a:rPr lang="en-US" dirty="0" smtClean="0"/>
              <a:t>lgorithms</a:t>
            </a:r>
            <a:endParaRPr lang="en-US" dirty="0"/>
          </a:p>
        </p:txBody>
      </p:sp>
      <p:sp>
        <p:nvSpPr>
          <p:cNvPr id="5" name="Content Placeholder 4"/>
          <p:cNvSpPr>
            <a:spLocks noGrp="1"/>
          </p:cNvSpPr>
          <p:nvPr>
            <p:ph idx="1"/>
          </p:nvPr>
        </p:nvSpPr>
        <p:spPr>
          <a:xfrm>
            <a:off x="457199" y="1155700"/>
            <a:ext cx="8229601" cy="5105400"/>
          </a:xfrm>
        </p:spPr>
        <p:txBody>
          <a:bodyPr>
            <a:noAutofit/>
          </a:bodyPr>
          <a:lstStyle/>
          <a:p>
            <a:pPr>
              <a:spcBef>
                <a:spcPts val="1000"/>
              </a:spcBef>
            </a:pPr>
            <a:r>
              <a:rPr lang="en-US" sz="2400" dirty="0" smtClean="0"/>
              <a:t>For </a:t>
            </a:r>
            <a:r>
              <a:rPr lang="en-US" sz="2400" dirty="0" err="1" smtClean="0"/>
              <a:t>matmul</a:t>
            </a:r>
            <a:r>
              <a:rPr lang="en-US" sz="2400" dirty="0" smtClean="0"/>
              <a:t>, we know #words_moved =  Ω (n</a:t>
            </a:r>
            <a:r>
              <a:rPr lang="en-US" sz="2400" baseline="30000" dirty="0" smtClean="0"/>
              <a:t>3</a:t>
            </a:r>
            <a:r>
              <a:rPr lang="en-US" sz="2400" dirty="0" smtClean="0"/>
              <a:t>/M</a:t>
            </a:r>
            <a:r>
              <a:rPr lang="en-US" sz="2400" baseline="30000" dirty="0" smtClean="0">
                <a:solidFill>
                  <a:srgbClr val="FFFF9E"/>
                </a:solidFill>
              </a:rPr>
              <a:t>1/2</a:t>
            </a:r>
            <a:r>
              <a:rPr lang="en-US" sz="2400" dirty="0" smtClean="0"/>
              <a:t>), attained by tile sizes M</a:t>
            </a:r>
            <a:r>
              <a:rPr lang="en-US" sz="2400" baseline="30000" dirty="0" smtClean="0">
                <a:solidFill>
                  <a:srgbClr val="FFFF9E"/>
                </a:solidFill>
              </a:rPr>
              <a:t>1/2 </a:t>
            </a:r>
            <a:r>
              <a:rPr lang="en-US" sz="2400" dirty="0" smtClean="0"/>
              <a:t>x M</a:t>
            </a:r>
            <a:r>
              <a:rPr lang="en-US" sz="2400" baseline="30000" dirty="0" smtClean="0">
                <a:solidFill>
                  <a:srgbClr val="FFFF9E"/>
                </a:solidFill>
              </a:rPr>
              <a:t>1/2</a:t>
            </a:r>
            <a:endParaRPr lang="en-US" sz="2400" b="1" dirty="0" smtClean="0">
              <a:solidFill>
                <a:srgbClr val="FFFF9E"/>
              </a:solidFill>
            </a:endParaRPr>
          </a:p>
          <a:p>
            <a:pPr>
              <a:spcBef>
                <a:spcPts val="1000"/>
              </a:spcBef>
            </a:pPr>
            <a:r>
              <a:rPr lang="en-US" sz="2400" b="1" dirty="0" err="1" smtClean="0"/>
              <a:t>Thm</a:t>
            </a:r>
            <a:r>
              <a:rPr lang="en-US" sz="2400" b="1" dirty="0" smtClean="0"/>
              <a:t> (Christ,Demmel,Knight,Scanlon,Yelick): </a:t>
            </a:r>
            <a:r>
              <a:rPr lang="en-US" sz="2400" b="1" dirty="0"/>
              <a:t> </a:t>
            </a:r>
            <a:r>
              <a:rPr lang="en-US" sz="2400" b="1" dirty="0" smtClean="0"/>
              <a:t>                         </a:t>
            </a:r>
            <a:r>
              <a:rPr lang="en-US" sz="2400" b="0" i="1" dirty="0" smtClean="0">
                <a:solidFill>
                  <a:srgbClr val="FFFF9E"/>
                </a:solidFill>
              </a:rPr>
              <a:t>For any nested-loop-like program, accessing arrays with subscripts that are linear functions of the loop indices</a:t>
            </a:r>
            <a:endParaRPr lang="en-US" sz="2400" b="0" i="1" dirty="0">
              <a:solidFill>
                <a:srgbClr val="FFFF9E"/>
              </a:solidFill>
            </a:endParaRPr>
          </a:p>
          <a:p>
            <a:pPr marL="0" indent="0">
              <a:spcBef>
                <a:spcPts val="1000"/>
              </a:spcBef>
              <a:buNone/>
            </a:pPr>
            <a:r>
              <a:rPr lang="en-US" sz="2400" b="0" i="1" dirty="0">
                <a:solidFill>
                  <a:srgbClr val="FFFF9E"/>
                </a:solidFill>
              </a:rPr>
              <a:t> </a:t>
            </a:r>
            <a:r>
              <a:rPr lang="en-US" sz="2400" b="0" i="1" dirty="0" smtClean="0">
                <a:solidFill>
                  <a:srgbClr val="FFFF9E"/>
                </a:solidFill>
              </a:rPr>
              <a:t>          #words_moved =   Ω (#iterations/M</a:t>
            </a:r>
            <a:r>
              <a:rPr lang="en-US" sz="2400" b="0" i="1" baseline="30000" dirty="0" smtClean="0">
                <a:solidFill>
                  <a:srgbClr val="FFFF9E"/>
                </a:solidFill>
              </a:rPr>
              <a:t>e</a:t>
            </a:r>
            <a:r>
              <a:rPr lang="en-US" sz="2400" b="0" i="1" dirty="0" smtClean="0">
                <a:solidFill>
                  <a:srgbClr val="FFFF9E"/>
                </a:solidFill>
              </a:rPr>
              <a:t>)</a:t>
            </a:r>
            <a:endParaRPr lang="en-US" sz="2400" b="0" i="1" dirty="0">
              <a:solidFill>
                <a:srgbClr val="FFFF9E"/>
              </a:solidFill>
            </a:endParaRPr>
          </a:p>
          <a:p>
            <a:pPr marL="0" indent="0">
              <a:spcBef>
                <a:spcPts val="1000"/>
              </a:spcBef>
              <a:buNone/>
            </a:pPr>
            <a:r>
              <a:rPr lang="en-US" sz="2400" b="0" i="1" dirty="0" smtClean="0">
                <a:solidFill>
                  <a:srgbClr val="FFFF9E"/>
                </a:solidFill>
              </a:rPr>
              <a:t>for some e we can determine by solving a Linear Program</a:t>
            </a:r>
          </a:p>
          <a:p>
            <a:pPr>
              <a:spcBef>
                <a:spcPts val="1000"/>
              </a:spcBef>
            </a:pPr>
            <a:r>
              <a:rPr lang="en-US" sz="2400" b="1" dirty="0" err="1" smtClean="0"/>
              <a:t>Thm</a:t>
            </a:r>
            <a:r>
              <a:rPr lang="en-US" sz="2400" b="1" dirty="0" smtClean="0"/>
              <a:t> (C/D/K/S/Y): Under some assumptions, we can determine the optimal tiles sizes</a:t>
            </a:r>
          </a:p>
          <a:p>
            <a:pPr lvl="1">
              <a:spcBef>
                <a:spcPts val="1000"/>
              </a:spcBef>
            </a:pPr>
            <a:r>
              <a:rPr lang="en-US" sz="2400" b="0" i="1" dirty="0" smtClean="0">
                <a:solidFill>
                  <a:srgbClr val="FFFF9E"/>
                </a:solidFill>
              </a:rPr>
              <a:t>E.g., index expressions are just subsets of indices</a:t>
            </a:r>
          </a:p>
          <a:p>
            <a:pPr>
              <a:spcBef>
                <a:spcPts val="1000"/>
              </a:spcBef>
            </a:pPr>
            <a:r>
              <a:rPr lang="en-US" sz="2400" dirty="0" smtClean="0"/>
              <a:t>Long term goal: All compilers should generate communication optimal code from nested loops</a:t>
            </a:r>
          </a:p>
        </p:txBody>
      </p:sp>
    </p:spTree>
    <p:extLst>
      <p:ext uri="{BB962C8B-B14F-4D97-AF65-F5344CB8AC3E}">
        <p14:creationId xmlns:p14="http://schemas.microsoft.com/office/powerpoint/2010/main" val="31270027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513" y="173038"/>
            <a:ext cx="7812087" cy="435504"/>
          </a:xfrm>
        </p:spPr>
        <p:txBody>
          <a:bodyPr>
            <a:noAutofit/>
          </a:bodyPr>
          <a:lstStyle/>
          <a:p>
            <a:r>
              <a:rPr lang="en-US" dirty="0" smtClean="0"/>
              <a:t>Theorem </a:t>
            </a:r>
            <a:r>
              <a:rPr lang="en-US" dirty="0"/>
              <a:t>A</a:t>
            </a:r>
            <a:r>
              <a:rPr lang="en-US" dirty="0" smtClean="0"/>
              <a:t>pplied </a:t>
            </a:r>
            <a:r>
              <a:rPr lang="en-US" dirty="0" smtClean="0"/>
              <a:t>to Direct N-Body</a:t>
            </a:r>
            <a:endParaRPr lang="en-US" dirty="0"/>
          </a:p>
        </p:txBody>
      </p:sp>
      <p:sp>
        <p:nvSpPr>
          <p:cNvPr id="3" name="Content Placeholder 2"/>
          <p:cNvSpPr>
            <a:spLocks noGrp="1"/>
          </p:cNvSpPr>
          <p:nvPr>
            <p:ph idx="1"/>
          </p:nvPr>
        </p:nvSpPr>
        <p:spPr>
          <a:xfrm>
            <a:off x="215900" y="1093751"/>
            <a:ext cx="9220200" cy="5486400"/>
          </a:xfrm>
        </p:spPr>
        <p:txBody>
          <a:bodyPr>
            <a:normAutofit/>
          </a:bodyPr>
          <a:lstStyle/>
          <a:p>
            <a:r>
              <a:rPr lang="en-US" dirty="0" smtClean="0"/>
              <a:t>Program</a:t>
            </a:r>
          </a:p>
          <a:p>
            <a:pPr marL="457200" lvl="1" indent="0">
              <a:buNone/>
            </a:pPr>
            <a:r>
              <a:rPr lang="en-US" dirty="0" smtClean="0"/>
              <a:t>for </a:t>
            </a:r>
            <a:r>
              <a:rPr lang="en-US" dirty="0" err="1"/>
              <a:t>i</a:t>
            </a:r>
            <a:r>
              <a:rPr lang="en-US" dirty="0"/>
              <a:t>=1:</a:t>
            </a:r>
            <a:r>
              <a:rPr lang="en-US" dirty="0" smtClean="0"/>
              <a:t>n</a:t>
            </a:r>
            <a:endParaRPr lang="en-US" dirty="0"/>
          </a:p>
          <a:p>
            <a:pPr marL="457200" lvl="1" indent="0">
              <a:buNone/>
            </a:pPr>
            <a:r>
              <a:rPr lang="en-US" dirty="0" smtClean="0"/>
              <a:t>   for </a:t>
            </a:r>
            <a:r>
              <a:rPr lang="en-US" dirty="0"/>
              <a:t>j=1:</a:t>
            </a:r>
            <a:r>
              <a:rPr lang="en-US" dirty="0" smtClean="0"/>
              <a:t>n</a:t>
            </a:r>
            <a:endParaRPr lang="en-US" dirty="0"/>
          </a:p>
          <a:p>
            <a:pPr marL="457200" lvl="1" indent="0">
              <a:buNone/>
            </a:pPr>
            <a:r>
              <a:rPr lang="en-US" dirty="0" smtClean="0"/>
              <a:t>        F</a:t>
            </a:r>
            <a:r>
              <a:rPr lang="en-US" dirty="0" smtClean="0"/>
              <a:t>(</a:t>
            </a:r>
            <a:r>
              <a:rPr lang="en-US" dirty="0" err="1" smtClean="0"/>
              <a:t>i</a:t>
            </a:r>
            <a:r>
              <a:rPr lang="en-US" dirty="0" smtClean="0"/>
              <a:t>) += force( P(</a:t>
            </a:r>
            <a:r>
              <a:rPr lang="en-US" dirty="0" err="1" smtClean="0"/>
              <a:t>i</a:t>
            </a:r>
            <a:r>
              <a:rPr lang="en-US" dirty="0" smtClean="0"/>
              <a:t>) , P(j) )</a:t>
            </a:r>
          </a:p>
          <a:p>
            <a:r>
              <a:rPr lang="en-US" dirty="0" smtClean="0"/>
              <a:t>Record array indices in matrix </a:t>
            </a:r>
            <a:r>
              <a:rPr lang="en-US" dirty="0" err="1" smtClean="0"/>
              <a:t>Δ</a:t>
            </a:r>
            <a:endParaRPr lang="en-US" dirty="0"/>
          </a:p>
          <a:p>
            <a:pPr marL="0" indent="0">
              <a:buNone/>
            </a:pPr>
            <a:endParaRPr lang="en-US" dirty="0" smtClean="0"/>
          </a:p>
          <a:p>
            <a:r>
              <a:rPr lang="en-US" dirty="0" smtClean="0"/>
              <a:t>Solve LP for x = [</a:t>
            </a:r>
            <a:r>
              <a:rPr lang="en-US" dirty="0" err="1" smtClean="0"/>
              <a:t>x</a:t>
            </a:r>
            <a:r>
              <a:rPr lang="en-US" baseline="-25000" dirty="0" err="1" smtClean="0"/>
              <a:t>i</a:t>
            </a:r>
            <a:r>
              <a:rPr lang="en-US" dirty="0" err="1" smtClean="0"/>
              <a:t>,x</a:t>
            </a:r>
            <a:r>
              <a:rPr lang="en-US" baseline="-25000" dirty="0" err="1" smtClean="0"/>
              <a:t>j</a:t>
            </a:r>
            <a:r>
              <a:rPr lang="en-US" dirty="0" smtClean="0"/>
              <a:t>]</a:t>
            </a:r>
            <a:r>
              <a:rPr lang="en-US" baseline="30000" dirty="0" smtClean="0"/>
              <a:t>T</a:t>
            </a:r>
            <a:r>
              <a:rPr lang="en-US" dirty="0" smtClean="0"/>
              <a:t>:  max </a:t>
            </a:r>
            <a:r>
              <a:rPr lang="en-US" b="1" dirty="0" smtClean="0"/>
              <a:t>1</a:t>
            </a:r>
            <a:r>
              <a:rPr lang="en-US" baseline="30000" dirty="0" smtClean="0"/>
              <a:t>T</a:t>
            </a:r>
            <a:r>
              <a:rPr lang="en-US" dirty="0" smtClean="0"/>
              <a:t>x  </a:t>
            </a:r>
            <a:r>
              <a:rPr lang="en-US" dirty="0" err="1" smtClean="0"/>
              <a:t>s.t.</a:t>
            </a:r>
            <a:r>
              <a:rPr lang="en-US" dirty="0" smtClean="0"/>
              <a:t> </a:t>
            </a:r>
            <a:r>
              <a:rPr lang="en-US" dirty="0" err="1" smtClean="0"/>
              <a:t>Δ</a:t>
            </a:r>
            <a:r>
              <a:rPr lang="en-US" dirty="0" smtClean="0"/>
              <a:t> x ≤ </a:t>
            </a:r>
            <a:r>
              <a:rPr lang="en-US" b="1" dirty="0" smtClean="0"/>
              <a:t>1</a:t>
            </a:r>
          </a:p>
          <a:p>
            <a:pPr lvl="1"/>
            <a:r>
              <a:rPr lang="en-US" dirty="0" smtClean="0"/>
              <a:t>Result: x = [</a:t>
            </a:r>
            <a:r>
              <a:rPr lang="en-US" dirty="0" smtClean="0">
                <a:solidFill>
                  <a:srgbClr val="FFFF9E"/>
                </a:solidFill>
              </a:rPr>
              <a:t>1,1</a:t>
            </a:r>
            <a:r>
              <a:rPr lang="en-US" dirty="0" smtClean="0"/>
              <a:t>], </a:t>
            </a:r>
            <a:r>
              <a:rPr lang="en-US" b="1" dirty="0" smtClean="0"/>
              <a:t>1</a:t>
            </a:r>
            <a:r>
              <a:rPr lang="en-US" sz="3200" baseline="30000" dirty="0" smtClean="0"/>
              <a:t>T</a:t>
            </a:r>
            <a:r>
              <a:rPr lang="en-US" dirty="0" smtClean="0"/>
              <a:t>x = </a:t>
            </a:r>
            <a:r>
              <a:rPr lang="en-US" dirty="0" smtClean="0">
                <a:solidFill>
                  <a:srgbClr val="FFFF9E"/>
                </a:solidFill>
              </a:rPr>
              <a:t>2</a:t>
            </a:r>
            <a:r>
              <a:rPr lang="en-US" dirty="0" smtClean="0"/>
              <a:t> = </a:t>
            </a:r>
            <a:r>
              <a:rPr lang="en-US" dirty="0" err="1" smtClean="0">
                <a:solidFill>
                  <a:srgbClr val="FFFF9E"/>
                </a:solidFill>
              </a:rPr>
              <a:t>s</a:t>
            </a:r>
            <a:r>
              <a:rPr lang="en-US" b="1" baseline="-25000" dirty="0" err="1" smtClean="0">
                <a:solidFill>
                  <a:srgbClr val="FFFF9E"/>
                </a:solidFill>
              </a:rPr>
              <a:t>HBL</a:t>
            </a:r>
            <a:endParaRPr lang="en-US" b="1" baseline="-25000" dirty="0" smtClean="0">
              <a:solidFill>
                <a:srgbClr val="FFFF9E"/>
              </a:solidFill>
            </a:endParaRPr>
          </a:p>
          <a:p>
            <a:pPr lvl="1"/>
            <a:endParaRPr lang="en-US" b="1" baseline="-25000" dirty="0" smtClean="0">
              <a:solidFill>
                <a:srgbClr val="0824F2"/>
              </a:solidFill>
            </a:endParaRPr>
          </a:p>
          <a:p>
            <a:r>
              <a:rPr lang="en-US" dirty="0" err="1" smtClean="0"/>
              <a:t>Thm</a:t>
            </a:r>
            <a:r>
              <a:rPr lang="en-US" dirty="0" smtClean="0"/>
              <a:t>: #</a:t>
            </a:r>
            <a:r>
              <a:rPr lang="en-US" dirty="0" err="1" smtClean="0"/>
              <a:t>words_moved</a:t>
            </a:r>
            <a:r>
              <a:rPr lang="en-US" dirty="0" smtClean="0"/>
              <a:t> = </a:t>
            </a:r>
            <a:r>
              <a:rPr lang="en-US" dirty="0" err="1"/>
              <a:t>Ω</a:t>
            </a:r>
            <a:r>
              <a:rPr lang="en-US" dirty="0"/>
              <a:t>(</a:t>
            </a:r>
            <a:r>
              <a:rPr lang="en-US" dirty="0" smtClean="0"/>
              <a:t>n</a:t>
            </a:r>
            <a:r>
              <a:rPr lang="en-US" sz="3300" b="1" baseline="30000" dirty="0" smtClean="0"/>
              <a:t>2</a:t>
            </a:r>
            <a:r>
              <a:rPr lang="en-US" dirty="0" smtClean="0"/>
              <a:t>/M</a:t>
            </a:r>
            <a:r>
              <a:rPr lang="en-US" sz="3500" b="1" baseline="30000" dirty="0" smtClean="0">
                <a:solidFill>
                  <a:srgbClr val="FFFF9E"/>
                </a:solidFill>
              </a:rPr>
              <a:t>S</a:t>
            </a:r>
            <a:r>
              <a:rPr lang="en-US" sz="2800" b="1" baseline="30000" dirty="0" smtClean="0">
                <a:solidFill>
                  <a:srgbClr val="FFFF9E"/>
                </a:solidFill>
              </a:rPr>
              <a:t>HBL</a:t>
            </a:r>
            <a:r>
              <a:rPr lang="en-US" sz="3500" b="1" baseline="30000" dirty="0" smtClean="0">
                <a:solidFill>
                  <a:srgbClr val="FFFF9E"/>
                </a:solidFill>
              </a:rPr>
              <a:t>-1</a:t>
            </a:r>
            <a:r>
              <a:rPr lang="en-US" dirty="0" smtClean="0"/>
              <a:t>)= </a:t>
            </a:r>
            <a:r>
              <a:rPr lang="en-US" dirty="0" err="1"/>
              <a:t>Ω</a:t>
            </a:r>
            <a:r>
              <a:rPr lang="en-US" dirty="0"/>
              <a:t>(</a:t>
            </a:r>
            <a:r>
              <a:rPr lang="en-US" dirty="0" smtClean="0"/>
              <a:t>n</a:t>
            </a:r>
            <a:r>
              <a:rPr lang="en-US" sz="3300" b="1" baseline="30000" dirty="0" smtClean="0"/>
              <a:t>2</a:t>
            </a:r>
            <a:r>
              <a:rPr lang="en-US" dirty="0" smtClean="0"/>
              <a:t>/M</a:t>
            </a:r>
            <a:r>
              <a:rPr lang="en-US" sz="3500" b="1" baseline="30000" dirty="0" smtClean="0">
                <a:solidFill>
                  <a:srgbClr val="FFFF9E"/>
                </a:solidFill>
              </a:rPr>
              <a:t>1</a:t>
            </a:r>
            <a:r>
              <a:rPr lang="en-US" dirty="0" smtClean="0"/>
              <a:t>)</a:t>
            </a:r>
          </a:p>
          <a:p>
            <a:pPr marL="0" indent="0">
              <a:buNone/>
            </a:pPr>
            <a:r>
              <a:rPr lang="en-US" dirty="0"/>
              <a:t> </a:t>
            </a:r>
            <a:r>
              <a:rPr lang="en-US" dirty="0" smtClean="0"/>
              <a:t>   Attained by block sizes </a:t>
            </a:r>
            <a:r>
              <a:rPr lang="en-US" dirty="0" err="1" smtClean="0"/>
              <a:t>M</a:t>
            </a:r>
            <a:r>
              <a:rPr lang="en-US" b="1" baseline="30000" dirty="0" err="1" smtClean="0"/>
              <a:t>xi</a:t>
            </a:r>
            <a:r>
              <a:rPr lang="en-US" dirty="0" err="1" smtClean="0"/>
              <a:t>,M</a:t>
            </a:r>
            <a:r>
              <a:rPr lang="en-US" b="1" baseline="30000" dirty="0" err="1" smtClean="0"/>
              <a:t>xj</a:t>
            </a:r>
            <a:r>
              <a:rPr lang="en-US" dirty="0" smtClean="0"/>
              <a:t> = M</a:t>
            </a:r>
            <a:r>
              <a:rPr lang="en-US" b="1" baseline="30000" dirty="0" smtClean="0">
                <a:solidFill>
                  <a:srgbClr val="FFFF9E"/>
                </a:solidFill>
              </a:rPr>
              <a:t>1</a:t>
            </a:r>
            <a:r>
              <a:rPr lang="en-US" dirty="0" smtClean="0"/>
              <a:t>,M</a:t>
            </a:r>
            <a:r>
              <a:rPr lang="en-US" b="1" baseline="30000" dirty="0" smtClean="0">
                <a:solidFill>
                  <a:srgbClr val="FFFF9E"/>
                </a:solidFill>
              </a:rPr>
              <a:t>1</a:t>
            </a:r>
            <a:endParaRPr lang="en-US" dirty="0">
              <a:solidFill>
                <a:srgbClr val="FFFF9E"/>
              </a:solidFill>
            </a:endParaRPr>
          </a:p>
          <a:p>
            <a:endParaRPr lang="en-US" dirty="0"/>
          </a:p>
        </p:txBody>
      </p:sp>
      <p:sp>
        <p:nvSpPr>
          <p:cNvPr id="9" name="Double Bracket 8"/>
          <p:cNvSpPr/>
          <p:nvPr/>
        </p:nvSpPr>
        <p:spPr>
          <a:xfrm>
            <a:off x="5943600" y="1692282"/>
            <a:ext cx="1600200" cy="1295400"/>
          </a:xfrm>
          <a:prstGeom prst="bracketPair">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FFFF9E"/>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033142749"/>
              </p:ext>
            </p:extLst>
          </p:nvPr>
        </p:nvGraphicFramePr>
        <p:xfrm>
          <a:off x="4876800" y="1158882"/>
          <a:ext cx="3733800" cy="1889759"/>
        </p:xfrm>
        <a:graphic>
          <a:graphicData uri="http://schemas.openxmlformats.org/drawingml/2006/table">
            <a:tbl>
              <a:tblPr firstRow="1" bandRow="1">
                <a:tableStyleId>{2D5ABB26-0587-4C30-8999-92F81FD0307C}</a:tableStyleId>
              </a:tblPr>
              <a:tblGrid>
                <a:gridCol w="933450"/>
                <a:gridCol w="933450"/>
                <a:gridCol w="933450"/>
                <a:gridCol w="933450"/>
              </a:tblGrid>
              <a:tr h="438150">
                <a:tc>
                  <a:txBody>
                    <a:bodyPr/>
                    <a:lstStyle/>
                    <a:p>
                      <a:pPr algn="ctr"/>
                      <a:endParaRPr lang="en-US" dirty="0"/>
                    </a:p>
                  </a:txBody>
                  <a:tcPr/>
                </a:tc>
                <a:tc>
                  <a:txBody>
                    <a:bodyPr/>
                    <a:lstStyle/>
                    <a:p>
                      <a:pPr algn="ctr"/>
                      <a:r>
                        <a:rPr lang="en-US" sz="2400" dirty="0" err="1" smtClean="0"/>
                        <a:t>i</a:t>
                      </a:r>
                      <a:endParaRPr lang="en-US" sz="2400" dirty="0"/>
                    </a:p>
                  </a:txBody>
                  <a:tcPr/>
                </a:tc>
                <a:tc>
                  <a:txBody>
                    <a:bodyPr/>
                    <a:lstStyle/>
                    <a:p>
                      <a:pPr algn="ctr"/>
                      <a:r>
                        <a:rPr lang="en-US" sz="2400" dirty="0" smtClean="0"/>
                        <a:t>j</a:t>
                      </a:r>
                      <a:endParaRPr lang="en-US" sz="2400" dirty="0"/>
                    </a:p>
                  </a:txBody>
                  <a:tcPr/>
                </a:tc>
                <a:tc>
                  <a:txBody>
                    <a:bodyPr/>
                    <a:lstStyle/>
                    <a:p>
                      <a:pPr algn="ctr"/>
                      <a:endParaRPr lang="en-US" sz="2400"/>
                    </a:p>
                  </a:txBody>
                  <a:tcPr/>
                </a:tc>
              </a:tr>
              <a:tr h="438150">
                <a:tc>
                  <a:txBody>
                    <a:bodyPr/>
                    <a:lstStyle/>
                    <a:p>
                      <a:pPr algn="ctr"/>
                      <a:endParaRPr lang="en-US"/>
                    </a:p>
                  </a:txBody>
                  <a:tcPr/>
                </a:tc>
                <a:tc>
                  <a:txBody>
                    <a:bodyPr/>
                    <a:lstStyle/>
                    <a:p>
                      <a:pPr algn="ctr"/>
                      <a:r>
                        <a:rPr lang="en-US" sz="2400" dirty="0" smtClean="0"/>
                        <a:t>1</a:t>
                      </a:r>
                      <a:endParaRPr lang="en-US" sz="2400" dirty="0"/>
                    </a:p>
                  </a:txBody>
                  <a:tcPr/>
                </a:tc>
                <a:tc>
                  <a:txBody>
                    <a:bodyPr/>
                    <a:lstStyle/>
                    <a:p>
                      <a:pPr algn="ctr"/>
                      <a:r>
                        <a:rPr lang="en-US" sz="2400" dirty="0" smtClean="0"/>
                        <a:t>0</a:t>
                      </a:r>
                      <a:endParaRPr lang="en-US" sz="2400" dirty="0"/>
                    </a:p>
                  </a:txBody>
                  <a:tcPr/>
                </a:tc>
                <a:tc>
                  <a:txBody>
                    <a:bodyPr/>
                    <a:lstStyle/>
                    <a:p>
                      <a:pPr algn="ctr"/>
                      <a:r>
                        <a:rPr lang="en-US" sz="2400" dirty="0" smtClean="0"/>
                        <a:t>F</a:t>
                      </a:r>
                      <a:endParaRPr lang="en-US" sz="2400" dirty="0"/>
                    </a:p>
                  </a:txBody>
                  <a:tcPr/>
                </a:tc>
              </a:tr>
              <a:tr h="4381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err="1" smtClean="0"/>
                        <a:t>Δ</a:t>
                      </a:r>
                      <a:r>
                        <a:rPr lang="en-US" sz="2400" dirty="0" smtClean="0"/>
                        <a:t>   =</a:t>
                      </a:r>
                    </a:p>
                  </a:txBody>
                  <a:tcPr/>
                </a:tc>
                <a:tc>
                  <a:txBody>
                    <a:bodyPr/>
                    <a:lstStyle/>
                    <a:p>
                      <a:pPr algn="ctr"/>
                      <a:r>
                        <a:rPr lang="en-US" sz="2400" dirty="0" smtClean="0"/>
                        <a:t>1</a:t>
                      </a:r>
                      <a:endParaRPr lang="en-US" sz="2400" dirty="0"/>
                    </a:p>
                  </a:txBody>
                  <a:tcPr/>
                </a:tc>
                <a:tc>
                  <a:txBody>
                    <a:bodyPr/>
                    <a:lstStyle/>
                    <a:p>
                      <a:pPr algn="ctr"/>
                      <a:r>
                        <a:rPr lang="en-US" sz="2400" dirty="0" smtClean="0"/>
                        <a:t>0</a:t>
                      </a:r>
                      <a:endParaRPr lang="en-US" sz="2400" dirty="0"/>
                    </a:p>
                  </a:txBody>
                  <a:tcPr/>
                </a:tc>
                <a:tc>
                  <a:txBody>
                    <a:bodyPr/>
                    <a:lstStyle/>
                    <a:p>
                      <a:pPr algn="ctr"/>
                      <a:r>
                        <a:rPr lang="en-US" sz="2400" dirty="0" smtClean="0"/>
                        <a:t>P(</a:t>
                      </a:r>
                      <a:r>
                        <a:rPr lang="en-US" sz="2400" dirty="0" err="1" smtClean="0"/>
                        <a:t>i</a:t>
                      </a:r>
                      <a:r>
                        <a:rPr lang="en-US" sz="2400" dirty="0" smtClean="0"/>
                        <a:t>)</a:t>
                      </a:r>
                      <a:endParaRPr lang="en-US" sz="2400" dirty="0"/>
                    </a:p>
                  </a:txBody>
                  <a:tcPr/>
                </a:tc>
              </a:tr>
              <a:tr h="438150">
                <a:tc>
                  <a:txBody>
                    <a:bodyPr/>
                    <a:lstStyle/>
                    <a:p>
                      <a:pPr algn="ctr"/>
                      <a:endParaRPr lang="en-US"/>
                    </a:p>
                  </a:txBody>
                  <a:tcPr/>
                </a:tc>
                <a:tc>
                  <a:txBody>
                    <a:bodyPr/>
                    <a:lstStyle/>
                    <a:p>
                      <a:pPr algn="ctr"/>
                      <a:r>
                        <a:rPr lang="en-US" sz="2400" dirty="0" smtClean="0"/>
                        <a:t>0</a:t>
                      </a:r>
                      <a:endParaRPr lang="en-US" sz="2400" dirty="0"/>
                    </a:p>
                  </a:txBody>
                  <a:tcPr/>
                </a:tc>
                <a:tc>
                  <a:txBody>
                    <a:bodyPr/>
                    <a:lstStyle/>
                    <a:p>
                      <a:pPr algn="ctr"/>
                      <a:r>
                        <a:rPr lang="en-US" sz="2400" dirty="0" smtClean="0"/>
                        <a:t>1</a:t>
                      </a:r>
                      <a:endParaRPr lang="en-US" sz="2400" dirty="0"/>
                    </a:p>
                  </a:txBody>
                  <a:tcPr/>
                </a:tc>
                <a:tc>
                  <a:txBody>
                    <a:bodyPr/>
                    <a:lstStyle/>
                    <a:p>
                      <a:pPr algn="ctr"/>
                      <a:r>
                        <a:rPr lang="en-US" sz="2400" dirty="0" smtClean="0"/>
                        <a:t>P(j)</a:t>
                      </a:r>
                      <a:endParaRPr lang="en-US" sz="2400" dirty="0"/>
                    </a:p>
                  </a:txBody>
                  <a:tcPr/>
                </a:tc>
              </a:tr>
            </a:tbl>
          </a:graphicData>
        </a:graphic>
      </p:graphicFrame>
    </p:spTree>
    <p:extLst>
      <p:ext uri="{BB962C8B-B14F-4D97-AF65-F5344CB8AC3E}">
        <p14:creationId xmlns:p14="http://schemas.microsoft.com/office/powerpoint/2010/main" val="34925662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a:xfrm>
            <a:off x="352425" y="866775"/>
            <a:ext cx="8410575" cy="4010025"/>
          </a:xfrm>
        </p:spPr>
        <p:txBody>
          <a:bodyPr/>
          <a:lstStyle/>
          <a:p>
            <a:pPr eaLnBrk="1" hangingPunct="1">
              <a:buFontTx/>
              <a:buNone/>
            </a:pPr>
            <a:r>
              <a:rPr lang="en-US" dirty="0" smtClean="0">
                <a:latin typeface="Arial" charset="0"/>
              </a:rPr>
              <a:t> </a:t>
            </a:r>
          </a:p>
        </p:txBody>
      </p:sp>
      <p:sp>
        <p:nvSpPr>
          <p:cNvPr id="76802" name="Title 1"/>
          <p:cNvSpPr>
            <a:spLocks noGrp="1"/>
          </p:cNvSpPr>
          <p:nvPr>
            <p:ph type="title"/>
          </p:nvPr>
        </p:nvSpPr>
        <p:spPr>
          <a:xfrm>
            <a:off x="802104" y="317500"/>
            <a:ext cx="7884695" cy="736600"/>
          </a:xfrm>
        </p:spPr>
        <p:txBody>
          <a:bodyPr rtlCol="0" anchor="t"/>
          <a:lstStyle/>
          <a:p>
            <a:pPr eaLnBrk="1" fontAlgn="auto" hangingPunct="1">
              <a:spcAft>
                <a:spcPts val="0"/>
              </a:spcAft>
              <a:defRPr/>
            </a:pPr>
            <a:r>
              <a:rPr lang="en-US" sz="2800" dirty="0" smtClean="0"/>
              <a:t>1.5D Direct N-Body Method</a:t>
            </a:r>
            <a:endParaRPr lang="en-US" sz="2800" b="1" dirty="0" smtClean="0">
              <a:effectLst/>
              <a:ea typeface="+mj-ea"/>
            </a:endParaRPr>
          </a:p>
        </p:txBody>
      </p:sp>
      <p:grpSp>
        <p:nvGrpSpPr>
          <p:cNvPr id="8" name="Group 7"/>
          <p:cNvGrpSpPr/>
          <p:nvPr/>
        </p:nvGrpSpPr>
        <p:grpSpPr>
          <a:xfrm>
            <a:off x="353954" y="1403074"/>
            <a:ext cx="3743217" cy="2340400"/>
            <a:chOff x="5333141" y="3349823"/>
            <a:chExt cx="2771590" cy="1667343"/>
          </a:xfrm>
        </p:grpSpPr>
        <p:sp>
          <p:nvSpPr>
            <p:cNvPr id="19" name="TextBox 18"/>
            <p:cNvSpPr txBox="1"/>
            <p:nvPr/>
          </p:nvSpPr>
          <p:spPr>
            <a:xfrm>
              <a:off x="5715000" y="3349823"/>
              <a:ext cx="2389731" cy="219266"/>
            </a:xfrm>
            <a:prstGeom prst="rect">
              <a:avLst/>
            </a:prstGeom>
            <a:noFill/>
          </p:spPr>
          <p:txBody>
            <a:bodyPr wrap="none" rtlCol="0">
              <a:spAutoFit/>
            </a:bodyPr>
            <a:lstStyle/>
            <a:p>
              <a:r>
                <a:rPr lang="en-US" sz="1400" b="1" dirty="0" smtClean="0">
                  <a:latin typeface="Arial"/>
                  <a:cs typeface="Arial"/>
                </a:rPr>
                <a:t>1.5D N-Body: Replicate and Reduce</a:t>
              </a:r>
              <a:endParaRPr lang="en-US" sz="1400" b="1" dirty="0">
                <a:latin typeface="Arial"/>
                <a:cs typeface="Arial"/>
              </a:endParaRPr>
            </a:p>
          </p:txBody>
        </p:sp>
        <p:grpSp>
          <p:nvGrpSpPr>
            <p:cNvPr id="24" name="Group 23"/>
            <p:cNvGrpSpPr/>
            <p:nvPr/>
          </p:nvGrpSpPr>
          <p:grpSpPr>
            <a:xfrm>
              <a:off x="5572004" y="3661416"/>
              <a:ext cx="1371600" cy="152400"/>
              <a:chOff x="5873147" y="3926208"/>
              <a:chExt cx="838200" cy="76200"/>
            </a:xfrm>
            <a:solidFill>
              <a:srgbClr val="096933"/>
            </a:solidFill>
          </p:grpSpPr>
          <p:sp>
            <p:nvSpPr>
              <p:cNvPr id="23" name="Oval 22"/>
              <p:cNvSpPr/>
              <p:nvPr/>
            </p:nvSpPr>
            <p:spPr>
              <a:xfrm>
                <a:off x="5873147" y="3926208"/>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7" name="Oval 106"/>
              <p:cNvSpPr/>
              <p:nvPr/>
            </p:nvSpPr>
            <p:spPr>
              <a:xfrm>
                <a:off x="6025547" y="3926208"/>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8" name="Oval 107"/>
              <p:cNvSpPr/>
              <p:nvPr/>
            </p:nvSpPr>
            <p:spPr>
              <a:xfrm>
                <a:off x="6177946" y="3926208"/>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9" name="Oval 108"/>
              <p:cNvSpPr/>
              <p:nvPr/>
            </p:nvSpPr>
            <p:spPr>
              <a:xfrm>
                <a:off x="6330346" y="3926208"/>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0" name="Oval 109"/>
              <p:cNvSpPr/>
              <p:nvPr/>
            </p:nvSpPr>
            <p:spPr>
              <a:xfrm>
                <a:off x="6482747" y="3926208"/>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1" name="Oval 110"/>
              <p:cNvSpPr/>
              <p:nvPr/>
            </p:nvSpPr>
            <p:spPr>
              <a:xfrm>
                <a:off x="6635147" y="3926208"/>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113" name="Group 112"/>
            <p:cNvGrpSpPr/>
            <p:nvPr/>
          </p:nvGrpSpPr>
          <p:grpSpPr>
            <a:xfrm>
              <a:off x="5715000" y="3962400"/>
              <a:ext cx="1371600" cy="152400"/>
              <a:chOff x="5867400" y="3962400"/>
              <a:chExt cx="838200" cy="76200"/>
            </a:xfrm>
            <a:solidFill>
              <a:srgbClr val="00EE00"/>
            </a:solidFill>
          </p:grpSpPr>
          <p:sp>
            <p:nvSpPr>
              <p:cNvPr id="114" name="Oval 113"/>
              <p:cNvSpPr/>
              <p:nvPr/>
            </p:nvSpPr>
            <p:spPr>
              <a:xfrm>
                <a:off x="58674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5" name="Oval 114"/>
              <p:cNvSpPr/>
              <p:nvPr/>
            </p:nvSpPr>
            <p:spPr>
              <a:xfrm>
                <a:off x="60198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6" name="Oval 115"/>
              <p:cNvSpPr/>
              <p:nvPr/>
            </p:nvSpPr>
            <p:spPr>
              <a:xfrm>
                <a:off x="61722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7" name="Oval 116"/>
              <p:cNvSpPr/>
              <p:nvPr/>
            </p:nvSpPr>
            <p:spPr>
              <a:xfrm>
                <a:off x="63246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8" name="Oval 117"/>
              <p:cNvSpPr/>
              <p:nvPr/>
            </p:nvSpPr>
            <p:spPr>
              <a:xfrm>
                <a:off x="64770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9" name="Oval 118"/>
              <p:cNvSpPr/>
              <p:nvPr/>
            </p:nvSpPr>
            <p:spPr>
              <a:xfrm>
                <a:off x="66294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120" name="Group 119"/>
            <p:cNvGrpSpPr/>
            <p:nvPr/>
          </p:nvGrpSpPr>
          <p:grpSpPr>
            <a:xfrm>
              <a:off x="5715000" y="4191000"/>
              <a:ext cx="1371600" cy="152400"/>
              <a:chOff x="5867400" y="3962400"/>
              <a:chExt cx="838200" cy="76200"/>
            </a:xfrm>
            <a:solidFill>
              <a:srgbClr val="00EE00"/>
            </a:solidFill>
          </p:grpSpPr>
          <p:sp>
            <p:nvSpPr>
              <p:cNvPr id="121" name="Oval 120"/>
              <p:cNvSpPr/>
              <p:nvPr/>
            </p:nvSpPr>
            <p:spPr>
              <a:xfrm>
                <a:off x="58674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2" name="Oval 121"/>
              <p:cNvSpPr/>
              <p:nvPr/>
            </p:nvSpPr>
            <p:spPr>
              <a:xfrm>
                <a:off x="60198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3" name="Oval 122"/>
              <p:cNvSpPr/>
              <p:nvPr/>
            </p:nvSpPr>
            <p:spPr>
              <a:xfrm>
                <a:off x="61722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4" name="Oval 123"/>
              <p:cNvSpPr/>
              <p:nvPr/>
            </p:nvSpPr>
            <p:spPr>
              <a:xfrm>
                <a:off x="63246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5" name="Oval 124"/>
              <p:cNvSpPr/>
              <p:nvPr/>
            </p:nvSpPr>
            <p:spPr>
              <a:xfrm>
                <a:off x="64770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6" name="Oval 125"/>
              <p:cNvSpPr/>
              <p:nvPr/>
            </p:nvSpPr>
            <p:spPr>
              <a:xfrm>
                <a:off x="66294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127" name="Group 126"/>
            <p:cNvGrpSpPr/>
            <p:nvPr/>
          </p:nvGrpSpPr>
          <p:grpSpPr>
            <a:xfrm>
              <a:off x="5715000" y="4419600"/>
              <a:ext cx="1371600" cy="152400"/>
              <a:chOff x="5867400" y="3962400"/>
              <a:chExt cx="838200" cy="76200"/>
            </a:xfrm>
            <a:solidFill>
              <a:srgbClr val="00EE00"/>
            </a:solidFill>
          </p:grpSpPr>
          <p:sp>
            <p:nvSpPr>
              <p:cNvPr id="128" name="Oval 127"/>
              <p:cNvSpPr/>
              <p:nvPr/>
            </p:nvSpPr>
            <p:spPr>
              <a:xfrm>
                <a:off x="58674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9" name="Oval 128"/>
              <p:cNvSpPr/>
              <p:nvPr/>
            </p:nvSpPr>
            <p:spPr>
              <a:xfrm>
                <a:off x="60198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0" name="Oval 129"/>
              <p:cNvSpPr/>
              <p:nvPr/>
            </p:nvSpPr>
            <p:spPr>
              <a:xfrm>
                <a:off x="61722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1" name="Oval 130"/>
              <p:cNvSpPr/>
              <p:nvPr/>
            </p:nvSpPr>
            <p:spPr>
              <a:xfrm>
                <a:off x="63246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2" name="Oval 131"/>
              <p:cNvSpPr/>
              <p:nvPr/>
            </p:nvSpPr>
            <p:spPr>
              <a:xfrm>
                <a:off x="64770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3" name="Oval 132"/>
              <p:cNvSpPr/>
              <p:nvPr/>
            </p:nvSpPr>
            <p:spPr>
              <a:xfrm>
                <a:off x="6629400" y="3962400"/>
                <a:ext cx="76200" cy="76200"/>
              </a:xfrm>
              <a:prstGeom prst="ellipse">
                <a:avLst/>
              </a:prstGeom>
              <a:grp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150" name="Group 149"/>
            <p:cNvGrpSpPr/>
            <p:nvPr/>
          </p:nvGrpSpPr>
          <p:grpSpPr>
            <a:xfrm>
              <a:off x="5918944" y="4864764"/>
              <a:ext cx="1371600" cy="152402"/>
              <a:chOff x="4781299" y="4527882"/>
              <a:chExt cx="838200" cy="76201"/>
            </a:xfrm>
            <a:solidFill>
              <a:srgbClr val="096933"/>
            </a:solidFill>
          </p:grpSpPr>
          <p:sp>
            <p:nvSpPr>
              <p:cNvPr id="151" name="Oval 150"/>
              <p:cNvSpPr/>
              <p:nvPr/>
            </p:nvSpPr>
            <p:spPr>
              <a:xfrm>
                <a:off x="4781299" y="4527883"/>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4" name="Oval 153"/>
              <p:cNvSpPr/>
              <p:nvPr/>
            </p:nvSpPr>
            <p:spPr>
              <a:xfrm>
                <a:off x="4933698" y="4527882"/>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6" name="Oval 155"/>
              <p:cNvSpPr/>
              <p:nvPr/>
            </p:nvSpPr>
            <p:spPr>
              <a:xfrm>
                <a:off x="5086099" y="4527882"/>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8" name="Oval 157"/>
              <p:cNvSpPr/>
              <p:nvPr/>
            </p:nvSpPr>
            <p:spPr>
              <a:xfrm>
                <a:off x="5238499" y="4527882"/>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9" name="Oval 158"/>
              <p:cNvSpPr/>
              <p:nvPr/>
            </p:nvSpPr>
            <p:spPr>
              <a:xfrm>
                <a:off x="5390899" y="4527882"/>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60" name="Oval 159"/>
              <p:cNvSpPr/>
              <p:nvPr/>
            </p:nvSpPr>
            <p:spPr>
              <a:xfrm>
                <a:off x="5543299" y="4527882"/>
                <a:ext cx="76200" cy="76200"/>
              </a:xfrm>
              <a:prstGeom prst="ellipse">
                <a:avLst/>
              </a:prstGeom>
              <a:grpFill/>
              <a:ln>
                <a:solidFill>
                  <a:srgbClr val="09693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cxnSp>
          <p:nvCxnSpPr>
            <p:cNvPr id="73" name="Straight Arrow Connector 72"/>
            <p:cNvCxnSpPr>
              <a:endCxn id="114" idx="2"/>
            </p:cNvCxnSpPr>
            <p:nvPr/>
          </p:nvCxnSpPr>
          <p:spPr>
            <a:xfrm flipV="1">
              <a:off x="5334000" y="4038600"/>
              <a:ext cx="381000" cy="2172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7" name="Straight Arrow Connector 166"/>
            <p:cNvCxnSpPr>
              <a:endCxn id="121" idx="2"/>
            </p:cNvCxnSpPr>
            <p:nvPr/>
          </p:nvCxnSpPr>
          <p:spPr>
            <a:xfrm>
              <a:off x="5334000" y="4255836"/>
              <a:ext cx="381000" cy="113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0" name="Straight Arrow Connector 169"/>
            <p:cNvCxnSpPr>
              <a:endCxn id="128" idx="2"/>
            </p:cNvCxnSpPr>
            <p:nvPr/>
          </p:nvCxnSpPr>
          <p:spPr>
            <a:xfrm>
              <a:off x="5334000" y="4255836"/>
              <a:ext cx="381000" cy="2399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2" name="Freeform 91"/>
            <p:cNvSpPr/>
            <p:nvPr/>
          </p:nvSpPr>
          <p:spPr>
            <a:xfrm>
              <a:off x="5333141" y="3739677"/>
              <a:ext cx="159444" cy="461873"/>
            </a:xfrm>
            <a:custGeom>
              <a:avLst/>
              <a:gdLst>
                <a:gd name="connsiteX0" fmla="*/ 159444 w 159444"/>
                <a:gd name="connsiteY0" fmla="*/ 0 h 461873"/>
                <a:gd name="connsiteX1" fmla="*/ 10996 w 159444"/>
                <a:gd name="connsiteY1" fmla="*/ 181450 h 461873"/>
                <a:gd name="connsiteX2" fmla="*/ 10996 w 159444"/>
                <a:gd name="connsiteY2" fmla="*/ 461873 h 461873"/>
              </a:gdLst>
              <a:ahLst/>
              <a:cxnLst>
                <a:cxn ang="0">
                  <a:pos x="connsiteX0" y="connsiteY0"/>
                </a:cxn>
                <a:cxn ang="0">
                  <a:pos x="connsiteX1" y="connsiteY1"/>
                </a:cxn>
                <a:cxn ang="0">
                  <a:pos x="connsiteX2" y="connsiteY2"/>
                </a:cxn>
              </a:cxnLst>
              <a:rect l="l" t="t" r="r" b="b"/>
              <a:pathLst>
                <a:path w="159444" h="461873">
                  <a:moveTo>
                    <a:pt x="159444" y="0"/>
                  </a:moveTo>
                  <a:cubicBezTo>
                    <a:pt x="97590" y="52235"/>
                    <a:pt x="35737" y="104471"/>
                    <a:pt x="10996" y="181450"/>
                  </a:cubicBezTo>
                  <a:cubicBezTo>
                    <a:pt x="-13745" y="258429"/>
                    <a:pt x="10996" y="461873"/>
                    <a:pt x="10996" y="461873"/>
                  </a:cubicBezTo>
                </a:path>
              </a:pathLst>
            </a:custGeom>
            <a:ln>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83" name="Straight Arrow Connector 182"/>
            <p:cNvCxnSpPr/>
            <p:nvPr/>
          </p:nvCxnSpPr>
          <p:spPr>
            <a:xfrm flipH="1" flipV="1">
              <a:off x="7087459" y="4054637"/>
              <a:ext cx="380141" cy="136363"/>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cxnSp>
          <p:nvCxnSpPr>
            <p:cNvPr id="184" name="Straight Arrow Connector 183"/>
            <p:cNvCxnSpPr/>
            <p:nvPr/>
          </p:nvCxnSpPr>
          <p:spPr>
            <a:xfrm flipH="1">
              <a:off x="7087459" y="4191000"/>
              <a:ext cx="380141" cy="92237"/>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cxnSp>
          <p:nvCxnSpPr>
            <p:cNvPr id="185" name="Straight Arrow Connector 184"/>
            <p:cNvCxnSpPr/>
            <p:nvPr/>
          </p:nvCxnSpPr>
          <p:spPr>
            <a:xfrm flipH="1">
              <a:off x="7087459" y="4191000"/>
              <a:ext cx="380141" cy="320837"/>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sp>
          <p:nvSpPr>
            <p:cNvPr id="192" name="Freeform 191"/>
            <p:cNvSpPr/>
            <p:nvPr/>
          </p:nvSpPr>
          <p:spPr>
            <a:xfrm flipH="1" flipV="1">
              <a:off x="7337296" y="4190999"/>
              <a:ext cx="123260" cy="692606"/>
            </a:xfrm>
            <a:custGeom>
              <a:avLst/>
              <a:gdLst>
                <a:gd name="connsiteX0" fmla="*/ 159444 w 159444"/>
                <a:gd name="connsiteY0" fmla="*/ 0 h 461873"/>
                <a:gd name="connsiteX1" fmla="*/ 10996 w 159444"/>
                <a:gd name="connsiteY1" fmla="*/ 181450 h 461873"/>
                <a:gd name="connsiteX2" fmla="*/ 10996 w 159444"/>
                <a:gd name="connsiteY2" fmla="*/ 461873 h 461873"/>
              </a:gdLst>
              <a:ahLst/>
              <a:cxnLst>
                <a:cxn ang="0">
                  <a:pos x="connsiteX0" y="connsiteY0"/>
                </a:cxn>
                <a:cxn ang="0">
                  <a:pos x="connsiteX1" y="connsiteY1"/>
                </a:cxn>
                <a:cxn ang="0">
                  <a:pos x="connsiteX2" y="connsiteY2"/>
                </a:cxn>
              </a:cxnLst>
              <a:rect l="l" t="t" r="r" b="b"/>
              <a:pathLst>
                <a:path w="159444" h="461873">
                  <a:moveTo>
                    <a:pt x="159444" y="0"/>
                  </a:moveTo>
                  <a:cubicBezTo>
                    <a:pt x="97590" y="52235"/>
                    <a:pt x="35737" y="104471"/>
                    <a:pt x="10996" y="181450"/>
                  </a:cubicBezTo>
                  <a:cubicBezTo>
                    <a:pt x="-13745" y="258429"/>
                    <a:pt x="10996" y="461873"/>
                    <a:pt x="10996" y="461873"/>
                  </a:cubicBezTo>
                </a:path>
              </a:pathLst>
            </a:custGeom>
            <a:ln>
              <a:head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5" name="TextBox 4"/>
          <p:cNvSpPr txBox="1"/>
          <p:nvPr/>
        </p:nvSpPr>
        <p:spPr>
          <a:xfrm>
            <a:off x="323504" y="4158973"/>
            <a:ext cx="7652096" cy="2015936"/>
          </a:xfrm>
          <a:prstGeom prst="rect">
            <a:avLst/>
          </a:prstGeom>
          <a:noFill/>
        </p:spPr>
        <p:txBody>
          <a:bodyPr wrap="square" rtlCol="0">
            <a:spAutoFit/>
          </a:bodyPr>
          <a:lstStyle/>
          <a:p>
            <a:r>
              <a:rPr lang="en-US" sz="2000" i="1" dirty="0" smtClean="0"/>
              <a:t>Similar idea as in matrix multiply (replicate and reduce) can be used on (direct) N-Body code:</a:t>
            </a:r>
          </a:p>
          <a:p>
            <a:pPr marL="342900" indent="-342900">
              <a:buFontTx/>
              <a:buChar char="•"/>
            </a:pPr>
            <a:r>
              <a:rPr lang="en-US" sz="2000" i="1" dirty="0" smtClean="0"/>
              <a:t>O(n</a:t>
            </a:r>
            <a:r>
              <a:rPr lang="en-US" sz="2000" i="1" baseline="30000" dirty="0" smtClean="0"/>
              <a:t>2</a:t>
            </a:r>
            <a:r>
              <a:rPr lang="en-US" sz="2000" i="1" dirty="0" smtClean="0"/>
              <a:t>) algorithm: all pairs of particles</a:t>
            </a:r>
          </a:p>
          <a:p>
            <a:pPr marL="342900" indent="-342900">
              <a:buFontTx/>
              <a:buChar char="•"/>
            </a:pPr>
            <a:r>
              <a:rPr lang="en-US" sz="2000" dirty="0" smtClean="0"/>
              <a:t>1D decomposition </a:t>
            </a:r>
            <a:r>
              <a:rPr lang="en-US" sz="2000" dirty="0" smtClean="0">
                <a:sym typeface="Wingdings"/>
              </a:rPr>
              <a:t> </a:t>
            </a:r>
            <a:r>
              <a:rPr lang="en-US" sz="2000" dirty="0" smtClean="0"/>
              <a:t>“1.5D” </a:t>
            </a:r>
          </a:p>
          <a:p>
            <a:pPr marL="342900" indent="-342900">
              <a:buFontTx/>
              <a:buChar char="•"/>
            </a:pPr>
            <a:r>
              <a:rPr lang="en-US" sz="2000" dirty="0" smtClean="0"/>
              <a:t>The “.5” dimension is the number of replicas</a:t>
            </a:r>
          </a:p>
          <a:p>
            <a:pPr>
              <a:spcBef>
                <a:spcPts val="600"/>
              </a:spcBef>
            </a:pPr>
            <a:endParaRPr lang="en-US" sz="2000" dirty="0"/>
          </a:p>
        </p:txBody>
      </p:sp>
      <p:sp>
        <p:nvSpPr>
          <p:cNvPr id="56" name="TextBox 55"/>
          <p:cNvSpPr txBox="1"/>
          <p:nvPr/>
        </p:nvSpPr>
        <p:spPr>
          <a:xfrm>
            <a:off x="569294" y="5880100"/>
            <a:ext cx="6809406" cy="369332"/>
          </a:xfrm>
          <a:prstGeom prst="rect">
            <a:avLst/>
          </a:prstGeom>
          <a:noFill/>
        </p:spPr>
        <p:txBody>
          <a:bodyPr wrap="square" rtlCol="0">
            <a:spAutoFit/>
          </a:bodyPr>
          <a:lstStyle/>
          <a:p>
            <a:pPr algn="ctr"/>
            <a:r>
              <a:rPr lang="en-US" sz="1800" i="1" dirty="0" smtClean="0"/>
              <a:t>IPDPS’13 paper (Driscoll, </a:t>
            </a:r>
            <a:r>
              <a:rPr lang="en-US" sz="1800" i="1" dirty="0" err="1" smtClean="0"/>
              <a:t>Georganas</a:t>
            </a:r>
            <a:r>
              <a:rPr lang="en-US" sz="1800" i="1" dirty="0" smtClean="0"/>
              <a:t>, </a:t>
            </a:r>
            <a:r>
              <a:rPr lang="en-US" sz="1800" i="1" dirty="0" err="1" smtClean="0"/>
              <a:t>Koanantakool</a:t>
            </a:r>
            <a:r>
              <a:rPr lang="en-US" sz="1800" i="1" dirty="0" smtClean="0"/>
              <a:t>, </a:t>
            </a:r>
            <a:r>
              <a:rPr lang="en-US" sz="1800" i="1" dirty="0" err="1" smtClean="0"/>
              <a:t>Solomonik</a:t>
            </a:r>
            <a:r>
              <a:rPr lang="en-US" sz="1800" i="1" dirty="0" smtClean="0"/>
              <a:t>, Yelick)</a:t>
            </a:r>
            <a:endParaRPr lang="en-US" sz="1800" i="1" dirty="0"/>
          </a:p>
        </p:txBody>
      </p:sp>
      <p:sp>
        <p:nvSpPr>
          <p:cNvPr id="54" name="TextBox 53"/>
          <p:cNvSpPr txBox="1"/>
          <p:nvPr/>
        </p:nvSpPr>
        <p:spPr>
          <a:xfrm>
            <a:off x="4958909" y="1568406"/>
            <a:ext cx="3043136" cy="307777"/>
          </a:xfrm>
          <a:prstGeom prst="rect">
            <a:avLst/>
          </a:prstGeom>
          <a:noFill/>
        </p:spPr>
        <p:txBody>
          <a:bodyPr wrap="square" rtlCol="0">
            <a:spAutoFit/>
          </a:bodyPr>
          <a:lstStyle/>
          <a:p>
            <a:r>
              <a:rPr lang="en-US" sz="1400" b="1" dirty="0" smtClean="0">
                <a:latin typeface="Arial"/>
                <a:cs typeface="Arial"/>
              </a:rPr>
              <a:t>Speedup of 1.5D N-Body over 1D</a:t>
            </a:r>
            <a:endParaRPr lang="en-US" sz="1400" b="1" dirty="0">
              <a:latin typeface="Arial"/>
              <a:cs typeface="Arial"/>
            </a:endParaRPr>
          </a:p>
        </p:txBody>
      </p:sp>
      <p:pic>
        <p:nvPicPr>
          <p:cNvPr id="4" name="Picture 3" descr="CANBody.pdf"/>
          <p:cNvPicPr>
            <a:picLocks noChangeAspect="1"/>
          </p:cNvPicPr>
          <p:nvPr/>
        </p:nvPicPr>
        <p:blipFill rotWithShape="1">
          <a:blip r:embed="rId3">
            <a:extLst>
              <a:ext uri="{28A0092B-C50C-407E-A947-70E740481C1C}">
                <a14:useLocalDpi xmlns:a14="http://schemas.microsoft.com/office/drawing/2010/main" val="0"/>
              </a:ext>
            </a:extLst>
          </a:blip>
          <a:srcRect l="44734" t="29955" r="6858" b="43835"/>
          <a:stretch/>
        </p:blipFill>
        <p:spPr>
          <a:xfrm>
            <a:off x="4390610" y="1946036"/>
            <a:ext cx="4296189" cy="1797435"/>
          </a:xfrm>
          <a:prstGeom prst="rect">
            <a:avLst/>
          </a:prstGeom>
        </p:spPr>
      </p:pic>
    </p:spTree>
    <p:extLst>
      <p:ext uri="{BB962C8B-B14F-4D97-AF65-F5344CB8AC3E}">
        <p14:creationId xmlns:p14="http://schemas.microsoft.com/office/powerpoint/2010/main" val="20762235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41" y="179868"/>
            <a:ext cx="8433359" cy="769479"/>
          </a:xfrm>
        </p:spPr>
        <p:txBody>
          <a:bodyPr>
            <a:normAutofit/>
          </a:bodyPr>
          <a:lstStyle/>
          <a:p>
            <a:r>
              <a:rPr lang="en-US" dirty="0" smtClean="0"/>
              <a:t>Specialization: End </a:t>
            </a:r>
            <a:r>
              <a:rPr lang="en-US" dirty="0" smtClean="0"/>
              <a:t>Game for Moore’s Law</a:t>
            </a:r>
            <a:endParaRPr lang="en-US" dirty="0"/>
          </a:p>
        </p:txBody>
      </p:sp>
      <p:cxnSp>
        <p:nvCxnSpPr>
          <p:cNvPr id="4" name="Straight Arrow Connector 3"/>
          <p:cNvCxnSpPr/>
          <p:nvPr/>
        </p:nvCxnSpPr>
        <p:spPr>
          <a:xfrm>
            <a:off x="2197100" y="4648200"/>
            <a:ext cx="5016500" cy="25400"/>
          </a:xfrm>
          <a:prstGeom prst="straightConnector1">
            <a:avLst/>
          </a:prstGeom>
          <a:ln>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flipV="1">
            <a:off x="2209800" y="1562100"/>
            <a:ext cx="12700" cy="3073400"/>
          </a:xfrm>
          <a:prstGeom prst="straightConnector1">
            <a:avLst/>
          </a:prstGeom>
          <a:ln>
            <a:solidFill>
              <a:srgbClr val="FFFFFF"/>
            </a:solidFill>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680200" y="4800600"/>
            <a:ext cx="1678865" cy="338554"/>
          </a:xfrm>
          <a:prstGeom prst="rect">
            <a:avLst/>
          </a:prstGeom>
          <a:noFill/>
        </p:spPr>
        <p:txBody>
          <a:bodyPr wrap="none" rtlCol="0">
            <a:spAutoFit/>
          </a:bodyPr>
          <a:lstStyle/>
          <a:p>
            <a:r>
              <a:rPr lang="en-US" sz="1600" dirty="0" smtClean="0"/>
              <a:t>Special Purpose</a:t>
            </a:r>
            <a:endParaRPr lang="en-US" sz="1600" dirty="0"/>
          </a:p>
        </p:txBody>
      </p:sp>
      <p:sp>
        <p:nvSpPr>
          <p:cNvPr id="9" name="TextBox 8"/>
          <p:cNvSpPr txBox="1"/>
          <p:nvPr/>
        </p:nvSpPr>
        <p:spPr>
          <a:xfrm>
            <a:off x="1943100" y="4775200"/>
            <a:ext cx="1735872" cy="338554"/>
          </a:xfrm>
          <a:prstGeom prst="rect">
            <a:avLst/>
          </a:prstGeom>
          <a:noFill/>
        </p:spPr>
        <p:txBody>
          <a:bodyPr wrap="none" rtlCol="0">
            <a:spAutoFit/>
          </a:bodyPr>
          <a:lstStyle/>
          <a:p>
            <a:r>
              <a:rPr lang="en-US" sz="1600" dirty="0" smtClean="0"/>
              <a:t>General Purpose</a:t>
            </a:r>
            <a:endParaRPr lang="en-US" sz="1600" dirty="0"/>
          </a:p>
        </p:txBody>
      </p:sp>
      <p:sp>
        <p:nvSpPr>
          <p:cNvPr id="10" name="TextBox 9"/>
          <p:cNvSpPr txBox="1"/>
          <p:nvPr/>
        </p:nvSpPr>
        <p:spPr>
          <a:xfrm>
            <a:off x="5116785" y="4817646"/>
            <a:ext cx="1564851" cy="338554"/>
          </a:xfrm>
          <a:prstGeom prst="rect">
            <a:avLst/>
          </a:prstGeom>
          <a:noFill/>
        </p:spPr>
        <p:txBody>
          <a:bodyPr wrap="none" rtlCol="0">
            <a:spAutoFit/>
          </a:bodyPr>
          <a:lstStyle/>
          <a:p>
            <a:r>
              <a:rPr lang="en-US" sz="1600" dirty="0" smtClean="0"/>
              <a:t>Reconfigurable</a:t>
            </a:r>
            <a:endParaRPr lang="en-US" sz="1600" dirty="0"/>
          </a:p>
        </p:txBody>
      </p:sp>
      <p:sp>
        <p:nvSpPr>
          <p:cNvPr id="11" name="TextBox 10"/>
          <p:cNvSpPr txBox="1"/>
          <p:nvPr/>
        </p:nvSpPr>
        <p:spPr>
          <a:xfrm>
            <a:off x="863600" y="2794000"/>
            <a:ext cx="1108497" cy="338554"/>
          </a:xfrm>
          <a:prstGeom prst="rect">
            <a:avLst/>
          </a:prstGeom>
          <a:noFill/>
        </p:spPr>
        <p:txBody>
          <a:bodyPr wrap="none" rtlCol="0">
            <a:spAutoFit/>
          </a:bodyPr>
          <a:lstStyle/>
          <a:p>
            <a:r>
              <a:rPr lang="en-US" sz="1600" dirty="0" smtClean="0"/>
              <a:t>Ops/Joule</a:t>
            </a:r>
            <a:endParaRPr lang="en-US" sz="1600" dirty="0"/>
          </a:p>
        </p:txBody>
      </p:sp>
      <p:cxnSp>
        <p:nvCxnSpPr>
          <p:cNvPr id="18" name="Straight Arrow Connector 17"/>
          <p:cNvCxnSpPr/>
          <p:nvPr/>
        </p:nvCxnSpPr>
        <p:spPr>
          <a:xfrm flipV="1">
            <a:off x="2489200" y="1765300"/>
            <a:ext cx="3898900" cy="26924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854700" y="2247900"/>
            <a:ext cx="1815621" cy="338554"/>
          </a:xfrm>
          <a:prstGeom prst="rect">
            <a:avLst/>
          </a:prstGeom>
          <a:noFill/>
        </p:spPr>
        <p:txBody>
          <a:bodyPr wrap="none" rtlCol="0">
            <a:spAutoFit/>
          </a:bodyPr>
          <a:lstStyle/>
          <a:p>
            <a:r>
              <a:rPr lang="en-US" sz="1600" dirty="0" smtClean="0"/>
              <a:t>Likely relationship</a:t>
            </a:r>
            <a:endParaRPr lang="en-US" sz="1600" dirty="0"/>
          </a:p>
        </p:txBody>
      </p:sp>
      <p:sp>
        <p:nvSpPr>
          <p:cNvPr id="20" name="TextBox 19"/>
          <p:cNvSpPr txBox="1"/>
          <p:nvPr/>
        </p:nvSpPr>
        <p:spPr>
          <a:xfrm>
            <a:off x="2260600" y="3949700"/>
            <a:ext cx="2200154" cy="307777"/>
          </a:xfrm>
          <a:prstGeom prst="rect">
            <a:avLst/>
          </a:prstGeom>
          <a:noFill/>
        </p:spPr>
        <p:txBody>
          <a:bodyPr wrap="none" rtlCol="0">
            <a:spAutoFit/>
          </a:bodyPr>
          <a:lstStyle/>
          <a:p>
            <a:r>
              <a:rPr lang="en-US" sz="1400" dirty="0" smtClean="0">
                <a:solidFill>
                  <a:srgbClr val="FFFF9E"/>
                </a:solidFill>
              </a:rPr>
              <a:t>NERSC-7 Edison (Ivy Bridge)</a:t>
            </a:r>
            <a:endParaRPr lang="en-US" sz="1400" dirty="0">
              <a:solidFill>
                <a:srgbClr val="FFFF9E"/>
              </a:solidFill>
            </a:endParaRPr>
          </a:p>
        </p:txBody>
      </p:sp>
      <p:sp>
        <p:nvSpPr>
          <p:cNvPr id="21" name="TextBox 20"/>
          <p:cNvSpPr txBox="1"/>
          <p:nvPr/>
        </p:nvSpPr>
        <p:spPr>
          <a:xfrm>
            <a:off x="2171700" y="3746500"/>
            <a:ext cx="1887368" cy="307777"/>
          </a:xfrm>
          <a:prstGeom prst="rect">
            <a:avLst/>
          </a:prstGeom>
          <a:noFill/>
        </p:spPr>
        <p:txBody>
          <a:bodyPr wrap="none" rtlCol="0">
            <a:spAutoFit/>
          </a:bodyPr>
          <a:lstStyle/>
          <a:p>
            <a:r>
              <a:rPr lang="en-US" sz="1400" dirty="0" smtClean="0">
                <a:solidFill>
                  <a:srgbClr val="FFFF9E"/>
                </a:solidFill>
              </a:rPr>
              <a:t>NERSC-8</a:t>
            </a:r>
            <a:r>
              <a:rPr lang="en-US" sz="1400" dirty="0" smtClean="0">
                <a:solidFill>
                  <a:srgbClr val="FFFF9E"/>
                </a:solidFill>
              </a:rPr>
              <a:t> Ph1 (</a:t>
            </a:r>
            <a:r>
              <a:rPr lang="en-US" sz="1400" dirty="0" err="1" smtClean="0">
                <a:solidFill>
                  <a:srgbClr val="FFFF9E"/>
                </a:solidFill>
              </a:rPr>
              <a:t>Haswell</a:t>
            </a:r>
            <a:r>
              <a:rPr lang="en-US" sz="1400" dirty="0" smtClean="0">
                <a:solidFill>
                  <a:srgbClr val="FFFF9E"/>
                </a:solidFill>
              </a:rPr>
              <a:t>)</a:t>
            </a:r>
            <a:endParaRPr lang="en-US" sz="1400" dirty="0">
              <a:solidFill>
                <a:srgbClr val="FFFF9E"/>
              </a:solidFill>
            </a:endParaRPr>
          </a:p>
        </p:txBody>
      </p:sp>
      <p:sp>
        <p:nvSpPr>
          <p:cNvPr id="22" name="TextBox 21"/>
          <p:cNvSpPr txBox="1"/>
          <p:nvPr/>
        </p:nvSpPr>
        <p:spPr>
          <a:xfrm>
            <a:off x="2717800" y="3251200"/>
            <a:ext cx="1587381" cy="523220"/>
          </a:xfrm>
          <a:prstGeom prst="rect">
            <a:avLst/>
          </a:prstGeom>
          <a:noFill/>
        </p:spPr>
        <p:txBody>
          <a:bodyPr wrap="none" rtlCol="0">
            <a:spAutoFit/>
          </a:bodyPr>
          <a:lstStyle/>
          <a:p>
            <a:r>
              <a:rPr lang="en-US" sz="1400" dirty="0" smtClean="0">
                <a:solidFill>
                  <a:srgbClr val="FFFF9E"/>
                </a:solidFill>
              </a:rPr>
              <a:t>NERSC-8</a:t>
            </a:r>
          </a:p>
          <a:p>
            <a:r>
              <a:rPr lang="en-US" sz="1400" dirty="0" smtClean="0">
                <a:solidFill>
                  <a:srgbClr val="FFFF9E"/>
                </a:solidFill>
              </a:rPr>
              <a:t>Cori </a:t>
            </a:r>
            <a:r>
              <a:rPr lang="en-US" sz="1400" dirty="0" smtClean="0">
                <a:solidFill>
                  <a:srgbClr val="FFFF9E"/>
                </a:solidFill>
              </a:rPr>
              <a:t>Ph2 (Xeon Phi)</a:t>
            </a:r>
            <a:endParaRPr lang="en-US" sz="1400" dirty="0">
              <a:solidFill>
                <a:srgbClr val="FFFF9E"/>
              </a:solidFill>
            </a:endParaRPr>
          </a:p>
        </p:txBody>
      </p:sp>
      <p:sp>
        <p:nvSpPr>
          <p:cNvPr id="24" name="TextBox 23"/>
          <p:cNvSpPr txBox="1"/>
          <p:nvPr/>
        </p:nvSpPr>
        <p:spPr>
          <a:xfrm>
            <a:off x="676439" y="5515124"/>
            <a:ext cx="7330385" cy="523220"/>
          </a:xfrm>
          <a:prstGeom prst="rect">
            <a:avLst/>
          </a:prstGeom>
          <a:noFill/>
        </p:spPr>
        <p:txBody>
          <a:bodyPr wrap="square" rtlCol="0">
            <a:spAutoFit/>
          </a:bodyPr>
          <a:lstStyle/>
          <a:p>
            <a:r>
              <a:rPr lang="en-US" sz="2800" dirty="0" smtClean="0">
                <a:solidFill>
                  <a:srgbClr val="FFFF9E"/>
                </a:solidFill>
              </a:rPr>
              <a:t>This is </a:t>
            </a:r>
            <a:r>
              <a:rPr lang="en-US" sz="2800" dirty="0" smtClean="0">
                <a:solidFill>
                  <a:srgbClr val="FFFF9E"/>
                </a:solidFill>
              </a:rPr>
              <a:t>an </a:t>
            </a:r>
            <a:r>
              <a:rPr lang="en-US" sz="2800" dirty="0" smtClean="0">
                <a:solidFill>
                  <a:srgbClr val="FFFF9E"/>
                </a:solidFill>
              </a:rPr>
              <a:t>issue for the entire computing industry.</a:t>
            </a:r>
            <a:endParaRPr lang="en-US" sz="2800" dirty="0">
              <a:solidFill>
                <a:srgbClr val="FFFF9E"/>
              </a:solidFill>
            </a:endParaRPr>
          </a:p>
        </p:txBody>
      </p:sp>
      <p:cxnSp>
        <p:nvCxnSpPr>
          <p:cNvPr id="16" name="Straight Arrow Connector 15"/>
          <p:cNvCxnSpPr/>
          <p:nvPr/>
        </p:nvCxnSpPr>
        <p:spPr>
          <a:xfrm flipV="1">
            <a:off x="2641600" y="1724416"/>
            <a:ext cx="3898900" cy="2692400"/>
          </a:xfrm>
          <a:prstGeom prst="straightConnector1">
            <a:avLst/>
          </a:prstGeom>
          <a:ln>
            <a:solidFill>
              <a:srgbClr val="FFFFF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67617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p:bldP spid="22" grpId="0"/>
      <p:bldP spid="2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stretch>
            <a:fillRect/>
          </a:stretch>
        </p:blipFill>
        <p:spPr>
          <a:xfrm>
            <a:off x="7047242" y="4537558"/>
            <a:ext cx="1967043" cy="1011801"/>
          </a:xfrm>
          <a:prstGeom prst="rect">
            <a:avLst/>
          </a:prstGeom>
        </p:spPr>
      </p:pic>
      <p:pic>
        <p:nvPicPr>
          <p:cNvPr id="23" name="Picture 22"/>
          <p:cNvPicPr>
            <a:picLocks noChangeAspect="1"/>
          </p:cNvPicPr>
          <p:nvPr/>
        </p:nvPicPr>
        <p:blipFill>
          <a:blip r:embed="rId3"/>
          <a:stretch>
            <a:fillRect/>
          </a:stretch>
        </p:blipFill>
        <p:spPr>
          <a:xfrm>
            <a:off x="6230470" y="1088591"/>
            <a:ext cx="2913529" cy="1855949"/>
          </a:xfrm>
          <a:prstGeom prst="rect">
            <a:avLst/>
          </a:prstGeom>
        </p:spPr>
      </p:pic>
      <p:pic>
        <p:nvPicPr>
          <p:cNvPr id="26" name="Picture 25"/>
          <p:cNvPicPr>
            <a:picLocks noChangeAspect="1"/>
          </p:cNvPicPr>
          <p:nvPr/>
        </p:nvPicPr>
        <p:blipFill>
          <a:blip r:embed="rId4"/>
          <a:stretch>
            <a:fillRect/>
          </a:stretch>
        </p:blipFill>
        <p:spPr>
          <a:xfrm>
            <a:off x="429463" y="950640"/>
            <a:ext cx="2032000" cy="1993900"/>
          </a:xfrm>
          <a:prstGeom prst="rect">
            <a:avLst/>
          </a:prstGeom>
        </p:spPr>
      </p:pic>
      <p:sp>
        <p:nvSpPr>
          <p:cNvPr id="27" name="TextBox 26"/>
          <p:cNvSpPr txBox="1"/>
          <p:nvPr/>
        </p:nvSpPr>
        <p:spPr>
          <a:xfrm>
            <a:off x="894118" y="2977044"/>
            <a:ext cx="1212314" cy="369332"/>
          </a:xfrm>
          <a:prstGeom prst="rect">
            <a:avLst/>
          </a:prstGeom>
          <a:noFill/>
        </p:spPr>
        <p:txBody>
          <a:bodyPr wrap="square" rtlCol="0">
            <a:spAutoFit/>
          </a:bodyPr>
          <a:lstStyle/>
          <a:p>
            <a:r>
              <a:rPr lang="en-US" sz="1800" dirty="0" smtClean="0"/>
              <a:t>Quantum</a:t>
            </a:r>
          </a:p>
        </p:txBody>
      </p:sp>
      <p:sp>
        <p:nvSpPr>
          <p:cNvPr id="28" name="TextBox 27"/>
          <p:cNvSpPr txBox="1"/>
          <p:nvPr/>
        </p:nvSpPr>
        <p:spPr>
          <a:xfrm>
            <a:off x="6892362" y="3037480"/>
            <a:ext cx="1703734" cy="369332"/>
          </a:xfrm>
          <a:prstGeom prst="rect">
            <a:avLst/>
          </a:prstGeom>
          <a:noFill/>
        </p:spPr>
        <p:txBody>
          <a:bodyPr wrap="square" rtlCol="0">
            <a:spAutoFit/>
          </a:bodyPr>
          <a:lstStyle/>
          <a:p>
            <a:r>
              <a:rPr lang="en-US" sz="1800" dirty="0" err="1" smtClean="0"/>
              <a:t>Neuromorphic</a:t>
            </a:r>
            <a:endParaRPr lang="en-US" sz="1800" dirty="0" smtClean="0"/>
          </a:p>
        </p:txBody>
      </p:sp>
      <p:sp>
        <p:nvSpPr>
          <p:cNvPr id="30" name="TextBox 29"/>
          <p:cNvSpPr txBox="1"/>
          <p:nvPr/>
        </p:nvSpPr>
        <p:spPr>
          <a:xfrm>
            <a:off x="7248595" y="5653315"/>
            <a:ext cx="2586577" cy="369332"/>
          </a:xfrm>
          <a:prstGeom prst="rect">
            <a:avLst/>
          </a:prstGeom>
          <a:noFill/>
        </p:spPr>
        <p:txBody>
          <a:bodyPr wrap="square" rtlCol="0">
            <a:spAutoFit/>
          </a:bodyPr>
          <a:lstStyle/>
          <a:p>
            <a:r>
              <a:rPr lang="en-US" sz="1800" dirty="0" smtClean="0"/>
              <a:t>Traditional digital</a:t>
            </a:r>
          </a:p>
        </p:txBody>
      </p:sp>
      <p:sp>
        <p:nvSpPr>
          <p:cNvPr id="31" name="TextBox 30"/>
          <p:cNvSpPr txBox="1"/>
          <p:nvPr/>
        </p:nvSpPr>
        <p:spPr>
          <a:xfrm>
            <a:off x="709072" y="5852257"/>
            <a:ext cx="2586577" cy="369332"/>
          </a:xfrm>
          <a:prstGeom prst="rect">
            <a:avLst/>
          </a:prstGeom>
          <a:noFill/>
        </p:spPr>
        <p:txBody>
          <a:bodyPr wrap="square" rtlCol="0">
            <a:spAutoFit/>
          </a:bodyPr>
          <a:lstStyle/>
          <a:p>
            <a:r>
              <a:rPr lang="en-US" sz="1800" dirty="0" smtClean="0"/>
              <a:t>Analog</a:t>
            </a:r>
          </a:p>
        </p:txBody>
      </p:sp>
      <p:pic>
        <p:nvPicPr>
          <p:cNvPr id="8" name="Picture 7"/>
          <p:cNvPicPr>
            <a:picLocks noChangeAspect="1"/>
          </p:cNvPicPr>
          <p:nvPr/>
        </p:nvPicPr>
        <p:blipFill>
          <a:blip r:embed="rId5"/>
          <a:stretch>
            <a:fillRect/>
          </a:stretch>
        </p:blipFill>
        <p:spPr>
          <a:xfrm>
            <a:off x="212633" y="4284536"/>
            <a:ext cx="2061619" cy="1486865"/>
          </a:xfrm>
          <a:prstGeom prst="rect">
            <a:avLst/>
          </a:prstGeom>
        </p:spPr>
      </p:pic>
      <p:sp>
        <p:nvSpPr>
          <p:cNvPr id="32" name="TextBox 31"/>
          <p:cNvSpPr txBox="1"/>
          <p:nvPr/>
        </p:nvSpPr>
        <p:spPr>
          <a:xfrm>
            <a:off x="2892344" y="2659351"/>
            <a:ext cx="3457925" cy="1107996"/>
          </a:xfrm>
          <a:prstGeom prst="rect">
            <a:avLst/>
          </a:prstGeom>
          <a:solidFill>
            <a:srgbClr val="002141"/>
          </a:solidFill>
          <a:ln>
            <a:no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defTabSz="457082"/>
            <a:r>
              <a:rPr lang="en-US" sz="2200" b="1" dirty="0" smtClean="0">
                <a:solidFill>
                  <a:schemeClr val="tx1"/>
                </a:solidFill>
                <a:latin typeface="Franklin Gothic Medium"/>
                <a:cs typeface="Franklin Gothic Medium"/>
              </a:rPr>
              <a:t>Is there a new model of computing that is useful for </a:t>
            </a:r>
            <a:r>
              <a:rPr lang="en-US" sz="2200" b="1" dirty="0" smtClean="0">
                <a:solidFill>
                  <a:schemeClr val="tx1"/>
                </a:solidFill>
                <a:latin typeface="Franklin Gothic Medium"/>
                <a:cs typeface="Franklin Gothic Medium"/>
              </a:rPr>
              <a:t>science?</a:t>
            </a:r>
            <a:endParaRPr lang="en-US" sz="2200" b="1" dirty="0">
              <a:solidFill>
                <a:schemeClr val="tx1"/>
              </a:solidFill>
              <a:latin typeface="Franklin Gothic Medium"/>
              <a:cs typeface="Franklin Gothic Medium"/>
            </a:endParaRPr>
          </a:p>
        </p:txBody>
      </p:sp>
      <p:sp>
        <p:nvSpPr>
          <p:cNvPr id="33" name="TextBox 32"/>
          <p:cNvSpPr txBox="1"/>
          <p:nvPr/>
        </p:nvSpPr>
        <p:spPr>
          <a:xfrm>
            <a:off x="2351457" y="4442703"/>
            <a:ext cx="4754958" cy="1107996"/>
          </a:xfrm>
          <a:prstGeom prst="rect">
            <a:avLst/>
          </a:prstGeom>
          <a:solidFill>
            <a:srgbClr val="002141"/>
          </a:solidFill>
          <a:ln>
            <a:no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defTabSz="457082"/>
            <a:r>
              <a:rPr lang="en-US" sz="2200" b="1" dirty="0" smtClean="0">
                <a:solidFill>
                  <a:schemeClr val="tx1"/>
                </a:solidFill>
                <a:latin typeface="Franklin Gothic Medium"/>
                <a:cs typeface="Franklin Gothic Medium"/>
              </a:rPr>
              <a:t>Are there ways of storing, transferring and computing on information that significantly reduce power?</a:t>
            </a:r>
            <a:endParaRPr lang="en-US" sz="2200" b="1" dirty="0">
              <a:solidFill>
                <a:schemeClr val="tx1"/>
              </a:solidFill>
              <a:latin typeface="Franklin Gothic Medium"/>
              <a:cs typeface="Franklin Gothic Medium"/>
            </a:endParaRPr>
          </a:p>
        </p:txBody>
      </p:sp>
      <p:sp>
        <p:nvSpPr>
          <p:cNvPr id="4" name="Title 3"/>
          <p:cNvSpPr>
            <a:spLocks noGrp="1"/>
          </p:cNvSpPr>
          <p:nvPr>
            <p:ph type="title"/>
          </p:nvPr>
        </p:nvSpPr>
        <p:spPr>
          <a:xfrm>
            <a:off x="360342" y="179869"/>
            <a:ext cx="8326458" cy="648476"/>
          </a:xfrm>
        </p:spPr>
        <p:txBody>
          <a:bodyPr/>
          <a:lstStyle/>
          <a:p>
            <a:r>
              <a:rPr lang="en-US" dirty="0" smtClean="0"/>
              <a:t>Beyond Moore’s Law</a:t>
            </a:r>
            <a:endParaRPr lang="en-US" dirty="0"/>
          </a:p>
        </p:txBody>
      </p:sp>
    </p:spTree>
    <p:extLst>
      <p:ext uri="{BB962C8B-B14F-4D97-AF65-F5344CB8AC3E}">
        <p14:creationId xmlns:p14="http://schemas.microsoft.com/office/powerpoint/2010/main" val="353403307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p:cNvSpPr>
          <p:nvPr>
            <p:ph type="title"/>
          </p:nvPr>
        </p:nvSpPr>
        <p:spPr/>
        <p:txBody>
          <a:bodyPr>
            <a:normAutofit/>
          </a:bodyPr>
          <a:lstStyle/>
          <a:p>
            <a:r>
              <a:rPr lang="en-US" dirty="0" smtClean="0">
                <a:ea typeface="ＭＳ Ｐゴシック" charset="0"/>
              </a:rPr>
              <a:t>Science </a:t>
            </a:r>
            <a:r>
              <a:rPr lang="en-US" dirty="0" smtClean="0">
                <a:ea typeface="ＭＳ Ｐゴシック" charset="0"/>
              </a:rPr>
              <a:t>Applications of </a:t>
            </a:r>
            <a:r>
              <a:rPr lang="en-US" dirty="0" err="1" smtClean="0">
                <a:ea typeface="ＭＳ Ｐゴシック" charset="0"/>
              </a:rPr>
              <a:t>Neuromorphic</a:t>
            </a:r>
            <a:r>
              <a:rPr lang="en-US" dirty="0" smtClean="0">
                <a:ea typeface="ＭＳ Ｐゴシック" charset="0"/>
              </a:rPr>
              <a:t> Computing</a:t>
            </a:r>
            <a:endParaRPr lang="en-US" dirty="0">
              <a:ea typeface="ＭＳ Ｐゴシック" charset="0"/>
            </a:endParaRPr>
          </a:p>
        </p:txBody>
      </p:sp>
      <p:grpSp>
        <p:nvGrpSpPr>
          <p:cNvPr id="8" name="Group 7"/>
          <p:cNvGrpSpPr/>
          <p:nvPr/>
        </p:nvGrpSpPr>
        <p:grpSpPr>
          <a:xfrm>
            <a:off x="727964" y="3996502"/>
            <a:ext cx="7807502" cy="1961669"/>
            <a:chOff x="229508" y="3779642"/>
            <a:chExt cx="8491814" cy="1961669"/>
          </a:xfrm>
        </p:grpSpPr>
        <p:sp>
          <p:nvSpPr>
            <p:cNvPr id="6" name="Rounded Rectangle 5"/>
            <p:cNvSpPr/>
            <p:nvPr/>
          </p:nvSpPr>
          <p:spPr>
            <a:xfrm>
              <a:off x="229508" y="5175230"/>
              <a:ext cx="8491814" cy="566081"/>
            </a:xfrm>
            <a:prstGeom prst="roundRect">
              <a:avLst/>
            </a:prstGeom>
            <a:solidFill>
              <a:schemeClr val="accent4">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Usable Hardware</a:t>
              </a:r>
              <a:endParaRPr lang="en-US" sz="2000" dirty="0"/>
            </a:p>
          </p:txBody>
        </p:sp>
        <p:sp>
          <p:nvSpPr>
            <p:cNvPr id="9" name="Rounded Rectangle 8"/>
            <p:cNvSpPr/>
            <p:nvPr/>
          </p:nvSpPr>
          <p:spPr>
            <a:xfrm>
              <a:off x="229508" y="4477436"/>
              <a:ext cx="8461212" cy="566081"/>
            </a:xfrm>
            <a:prstGeom prst="roundRect">
              <a:avLst/>
            </a:prstGeom>
            <a:solidFill>
              <a:schemeClr val="accent4">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Improved Programmability</a:t>
              </a:r>
              <a:endParaRPr lang="en-US" sz="2000" dirty="0"/>
            </a:p>
          </p:txBody>
        </p:sp>
        <p:grpSp>
          <p:nvGrpSpPr>
            <p:cNvPr id="7" name="Group 6"/>
            <p:cNvGrpSpPr/>
            <p:nvPr/>
          </p:nvGrpSpPr>
          <p:grpSpPr>
            <a:xfrm>
              <a:off x="229508" y="3779642"/>
              <a:ext cx="8461212" cy="566081"/>
              <a:chOff x="229508" y="3547292"/>
              <a:chExt cx="8461212" cy="566081"/>
            </a:xfrm>
          </p:grpSpPr>
          <p:sp>
            <p:nvSpPr>
              <p:cNvPr id="10" name="Rounded Rectangle 9"/>
              <p:cNvSpPr/>
              <p:nvPr/>
            </p:nvSpPr>
            <p:spPr>
              <a:xfrm>
                <a:off x="3121011" y="3547292"/>
                <a:ext cx="2678810" cy="566081"/>
              </a:xfrm>
              <a:prstGeom prst="round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smtClean="0"/>
                  <a:t>Image Analysis</a:t>
                </a:r>
                <a:endParaRPr lang="en-US" sz="2200" dirty="0"/>
              </a:p>
            </p:txBody>
          </p:sp>
          <p:sp>
            <p:nvSpPr>
              <p:cNvPr id="11" name="Rounded Rectangle 10"/>
              <p:cNvSpPr/>
              <p:nvPr/>
            </p:nvSpPr>
            <p:spPr>
              <a:xfrm>
                <a:off x="6011305" y="3547292"/>
                <a:ext cx="2679415" cy="566081"/>
              </a:xfrm>
              <a:prstGeom prst="roundRect">
                <a:avLst/>
              </a:prstGeom>
              <a:solidFill>
                <a:srgbClr val="A948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smtClean="0"/>
                  <a:t>Inverse Problems</a:t>
                </a:r>
                <a:endParaRPr lang="en-US" sz="2200" dirty="0"/>
              </a:p>
            </p:txBody>
          </p:sp>
          <p:sp>
            <p:nvSpPr>
              <p:cNvPr id="12" name="Rounded Rectangle 11"/>
              <p:cNvSpPr/>
              <p:nvPr/>
            </p:nvSpPr>
            <p:spPr>
              <a:xfrm>
                <a:off x="229508" y="3547292"/>
                <a:ext cx="2680020" cy="566081"/>
              </a:xfrm>
              <a:prstGeom prst="roundRect">
                <a:avLst/>
              </a:prstGeom>
              <a:solidFill>
                <a:schemeClr val="accent5">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smtClean="0"/>
                  <a:t>Event Identification </a:t>
                </a:r>
                <a:endParaRPr lang="en-US" sz="2200" dirty="0"/>
              </a:p>
            </p:txBody>
          </p:sp>
        </p:grpSp>
      </p:grpSp>
      <p:grpSp>
        <p:nvGrpSpPr>
          <p:cNvPr id="14" name="Group 13"/>
          <p:cNvGrpSpPr/>
          <p:nvPr/>
        </p:nvGrpSpPr>
        <p:grpSpPr>
          <a:xfrm>
            <a:off x="727964" y="1694059"/>
            <a:ext cx="7807502" cy="722311"/>
            <a:chOff x="727964" y="1694059"/>
            <a:chExt cx="7807502" cy="722311"/>
          </a:xfrm>
        </p:grpSpPr>
        <p:sp>
          <p:nvSpPr>
            <p:cNvPr id="15" name="Rounded Rectangle 14"/>
            <p:cNvSpPr/>
            <p:nvPr/>
          </p:nvSpPr>
          <p:spPr>
            <a:xfrm>
              <a:off x="2076391" y="1694059"/>
              <a:ext cx="2454084" cy="722311"/>
            </a:xfrm>
            <a:prstGeom prst="round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Physical Sciences</a:t>
              </a:r>
              <a:endParaRPr lang="en-US" dirty="0"/>
            </a:p>
          </p:txBody>
        </p:sp>
        <p:sp>
          <p:nvSpPr>
            <p:cNvPr id="16" name="Rounded Rectangle 15"/>
            <p:cNvSpPr/>
            <p:nvPr/>
          </p:nvSpPr>
          <p:spPr>
            <a:xfrm>
              <a:off x="4637716" y="1694059"/>
              <a:ext cx="2458879" cy="722311"/>
            </a:xfrm>
            <a:prstGeom prst="round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Energy Sciences</a:t>
              </a:r>
              <a:endParaRPr lang="en-US" dirty="0"/>
            </a:p>
          </p:txBody>
        </p:sp>
        <p:sp>
          <p:nvSpPr>
            <p:cNvPr id="17" name="Rounded Rectangle 16"/>
            <p:cNvSpPr/>
            <p:nvPr/>
          </p:nvSpPr>
          <p:spPr>
            <a:xfrm>
              <a:off x="7203836" y="1694059"/>
              <a:ext cx="1331630" cy="722311"/>
            </a:xfrm>
            <a:prstGeom prst="round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t>Bio</a:t>
              </a:r>
            </a:p>
            <a:p>
              <a:pPr algn="ctr"/>
              <a:r>
                <a:rPr lang="en-US" dirty="0" smtClean="0"/>
                <a:t>sciences</a:t>
              </a:r>
              <a:endParaRPr lang="en-US" dirty="0"/>
            </a:p>
          </p:txBody>
        </p:sp>
        <p:sp>
          <p:nvSpPr>
            <p:cNvPr id="18" name="Rounded Rectangle 17"/>
            <p:cNvSpPr/>
            <p:nvPr/>
          </p:nvSpPr>
          <p:spPr>
            <a:xfrm>
              <a:off x="727964" y="1694059"/>
              <a:ext cx="1239071" cy="722311"/>
            </a:xfrm>
            <a:prstGeom prst="round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Energy</a:t>
              </a:r>
              <a:endParaRPr lang="en-US" dirty="0"/>
            </a:p>
          </p:txBody>
        </p:sp>
      </p:grpSp>
      <p:sp>
        <p:nvSpPr>
          <p:cNvPr id="21" name="Rounded Rectangle 20"/>
          <p:cNvSpPr/>
          <p:nvPr/>
        </p:nvSpPr>
        <p:spPr>
          <a:xfrm rot="16200000">
            <a:off x="1928229" y="2638548"/>
            <a:ext cx="1381653" cy="1118180"/>
          </a:xfrm>
          <a:prstGeom prst="roundRect">
            <a:avLst/>
          </a:prstGeom>
          <a:solidFill>
            <a:schemeClr val="accent5">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dirty="0">
              <a:solidFill>
                <a:srgbClr val="FFFFFF"/>
              </a:solidFill>
            </a:endParaRPr>
          </a:p>
        </p:txBody>
      </p:sp>
      <p:sp>
        <p:nvSpPr>
          <p:cNvPr id="22" name="Rounded Rectangle 21"/>
          <p:cNvSpPr/>
          <p:nvPr/>
        </p:nvSpPr>
        <p:spPr>
          <a:xfrm rot="16200000">
            <a:off x="647685" y="2584599"/>
            <a:ext cx="1381651" cy="1226076"/>
          </a:xfrm>
          <a:prstGeom prst="roundRect">
            <a:avLst/>
          </a:prstGeom>
          <a:solidFill>
            <a:schemeClr val="accent5">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dirty="0">
              <a:solidFill>
                <a:srgbClr val="FFFFFF"/>
              </a:solidFill>
            </a:endParaRPr>
          </a:p>
        </p:txBody>
      </p:sp>
      <p:sp>
        <p:nvSpPr>
          <p:cNvPr id="23" name="Rounded Rectangle 22"/>
          <p:cNvSpPr/>
          <p:nvPr/>
        </p:nvSpPr>
        <p:spPr>
          <a:xfrm rot="16200000">
            <a:off x="3271963" y="2643431"/>
            <a:ext cx="1371798" cy="1098560"/>
          </a:xfrm>
          <a:prstGeom prst="round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dirty="0">
              <a:solidFill>
                <a:srgbClr val="FFFFFF"/>
              </a:solidFill>
            </a:endParaRPr>
          </a:p>
        </p:txBody>
      </p:sp>
      <p:sp>
        <p:nvSpPr>
          <p:cNvPr id="24" name="Rounded Rectangle 23"/>
          <p:cNvSpPr/>
          <p:nvPr/>
        </p:nvSpPr>
        <p:spPr>
          <a:xfrm rot="16200000">
            <a:off x="4528034" y="2609828"/>
            <a:ext cx="1371798" cy="1165765"/>
          </a:xfrm>
          <a:prstGeom prst="round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dirty="0">
              <a:solidFill>
                <a:srgbClr val="FFFFFF"/>
              </a:solidFill>
            </a:endParaRPr>
          </a:p>
        </p:txBody>
      </p:sp>
      <p:sp>
        <p:nvSpPr>
          <p:cNvPr id="39" name="Rounded Rectangle 38"/>
          <p:cNvSpPr/>
          <p:nvPr/>
        </p:nvSpPr>
        <p:spPr>
          <a:xfrm rot="16200000">
            <a:off x="5877322" y="2664754"/>
            <a:ext cx="1372108" cy="1056224"/>
          </a:xfrm>
          <a:prstGeom prst="roundRect">
            <a:avLst/>
          </a:prstGeom>
          <a:solidFill>
            <a:srgbClr val="A948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dirty="0">
              <a:solidFill>
                <a:srgbClr val="FFFFFF"/>
              </a:solidFill>
            </a:endParaRPr>
          </a:p>
        </p:txBody>
      </p:sp>
      <p:sp>
        <p:nvSpPr>
          <p:cNvPr id="40" name="Rounded Rectangle 39"/>
          <p:cNvSpPr/>
          <p:nvPr/>
        </p:nvSpPr>
        <p:spPr>
          <a:xfrm rot="16200000">
            <a:off x="7210705" y="2591171"/>
            <a:ext cx="1372108" cy="1203388"/>
          </a:xfrm>
          <a:prstGeom prst="roundRect">
            <a:avLst/>
          </a:prstGeom>
          <a:solidFill>
            <a:srgbClr val="A948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dirty="0">
              <a:solidFill>
                <a:srgbClr val="FFFFFF"/>
              </a:solidFill>
            </a:endParaRPr>
          </a:p>
        </p:txBody>
      </p:sp>
      <p:sp>
        <p:nvSpPr>
          <p:cNvPr id="19" name="TextBox 18"/>
          <p:cNvSpPr txBox="1"/>
          <p:nvPr/>
        </p:nvSpPr>
        <p:spPr>
          <a:xfrm rot="18258852">
            <a:off x="3200990" y="2889058"/>
            <a:ext cx="1574924" cy="430887"/>
          </a:xfrm>
          <a:prstGeom prst="rect">
            <a:avLst/>
          </a:prstGeom>
          <a:noFill/>
          <a:ln>
            <a:noFill/>
          </a:ln>
        </p:spPr>
        <p:txBody>
          <a:bodyPr wrap="square" rtlCol="0">
            <a:spAutoFit/>
          </a:bodyPr>
          <a:lstStyle/>
          <a:p>
            <a:r>
              <a:rPr lang="en-US" sz="2200" dirty="0" smtClean="0">
                <a:solidFill>
                  <a:srgbClr val="FFFFFF"/>
                </a:solidFill>
                <a:latin typeface="Calibri"/>
                <a:cs typeface="Calibri"/>
              </a:rPr>
              <a:t>Cosmology</a:t>
            </a:r>
            <a:endParaRPr lang="en-US" sz="2200" dirty="0">
              <a:solidFill>
                <a:srgbClr val="FFFFFF"/>
              </a:solidFill>
              <a:latin typeface="Calibri"/>
              <a:cs typeface="Calibri"/>
            </a:endParaRPr>
          </a:p>
        </p:txBody>
      </p:sp>
      <p:sp>
        <p:nvSpPr>
          <p:cNvPr id="42" name="TextBox 41"/>
          <p:cNvSpPr txBox="1"/>
          <p:nvPr/>
        </p:nvSpPr>
        <p:spPr>
          <a:xfrm rot="18258852">
            <a:off x="4380983" y="2975805"/>
            <a:ext cx="1621377" cy="430887"/>
          </a:xfrm>
          <a:prstGeom prst="rect">
            <a:avLst/>
          </a:prstGeom>
          <a:noFill/>
          <a:ln>
            <a:noFill/>
          </a:ln>
        </p:spPr>
        <p:txBody>
          <a:bodyPr wrap="square" rtlCol="0">
            <a:spAutoFit/>
          </a:bodyPr>
          <a:lstStyle/>
          <a:p>
            <a:r>
              <a:rPr lang="en-US" sz="2200" dirty="0" smtClean="0">
                <a:solidFill>
                  <a:srgbClr val="FFFFFF"/>
                </a:solidFill>
                <a:latin typeface="Calibri"/>
                <a:cs typeface="Calibri"/>
              </a:rPr>
              <a:t>Tomography</a:t>
            </a:r>
            <a:endParaRPr lang="en-US" sz="2200" dirty="0">
              <a:solidFill>
                <a:srgbClr val="FFFFFF"/>
              </a:solidFill>
              <a:latin typeface="Calibri"/>
              <a:cs typeface="Calibri"/>
            </a:endParaRPr>
          </a:p>
        </p:txBody>
      </p:sp>
      <p:sp>
        <p:nvSpPr>
          <p:cNvPr id="43" name="TextBox 42"/>
          <p:cNvSpPr txBox="1"/>
          <p:nvPr/>
        </p:nvSpPr>
        <p:spPr>
          <a:xfrm rot="18258852">
            <a:off x="1869359" y="2633637"/>
            <a:ext cx="1621377" cy="769441"/>
          </a:xfrm>
          <a:prstGeom prst="rect">
            <a:avLst/>
          </a:prstGeom>
          <a:noFill/>
          <a:ln>
            <a:noFill/>
          </a:ln>
        </p:spPr>
        <p:txBody>
          <a:bodyPr wrap="square" rtlCol="0">
            <a:spAutoFit/>
          </a:bodyPr>
          <a:lstStyle/>
          <a:p>
            <a:r>
              <a:rPr lang="en-US" sz="2200" dirty="0" smtClean="0">
                <a:solidFill>
                  <a:srgbClr val="FFFFFF"/>
                </a:solidFill>
                <a:latin typeface="Calibri"/>
                <a:cs typeface="Calibri"/>
              </a:rPr>
              <a:t> Neutrino Detectors</a:t>
            </a:r>
          </a:p>
        </p:txBody>
      </p:sp>
      <p:sp>
        <p:nvSpPr>
          <p:cNvPr id="44" name="TextBox 43"/>
          <p:cNvSpPr txBox="1"/>
          <p:nvPr/>
        </p:nvSpPr>
        <p:spPr>
          <a:xfrm rot="18258852">
            <a:off x="643295" y="2863489"/>
            <a:ext cx="1621377" cy="769441"/>
          </a:xfrm>
          <a:prstGeom prst="rect">
            <a:avLst/>
          </a:prstGeom>
          <a:noFill/>
          <a:ln>
            <a:noFill/>
          </a:ln>
        </p:spPr>
        <p:txBody>
          <a:bodyPr wrap="square" rtlCol="0">
            <a:spAutoFit/>
          </a:bodyPr>
          <a:lstStyle/>
          <a:p>
            <a:r>
              <a:rPr lang="en-US" sz="2200" dirty="0" smtClean="0">
                <a:solidFill>
                  <a:srgbClr val="FFFFFF"/>
                </a:solidFill>
                <a:latin typeface="Calibri"/>
                <a:cs typeface="Calibri"/>
              </a:rPr>
              <a:t>Energy Grid</a:t>
            </a:r>
          </a:p>
          <a:p>
            <a:endParaRPr lang="en-US" sz="2200" dirty="0" smtClean="0">
              <a:solidFill>
                <a:srgbClr val="FFFFFF"/>
              </a:solidFill>
              <a:latin typeface="Calibri"/>
              <a:cs typeface="Calibri"/>
            </a:endParaRPr>
          </a:p>
        </p:txBody>
      </p:sp>
      <p:sp>
        <p:nvSpPr>
          <p:cNvPr id="45" name="TextBox 44"/>
          <p:cNvSpPr txBox="1"/>
          <p:nvPr/>
        </p:nvSpPr>
        <p:spPr>
          <a:xfrm rot="18258852">
            <a:off x="5821184" y="2443371"/>
            <a:ext cx="1922667" cy="1107996"/>
          </a:xfrm>
          <a:prstGeom prst="rect">
            <a:avLst/>
          </a:prstGeom>
          <a:noFill/>
          <a:ln>
            <a:noFill/>
          </a:ln>
        </p:spPr>
        <p:txBody>
          <a:bodyPr wrap="square" rtlCol="0">
            <a:spAutoFit/>
          </a:bodyPr>
          <a:lstStyle/>
          <a:p>
            <a:r>
              <a:rPr lang="en-US" sz="2200" dirty="0" smtClean="0">
                <a:solidFill>
                  <a:srgbClr val="FFFFFF"/>
                </a:solidFill>
                <a:latin typeface="Calibri"/>
                <a:cs typeface="Calibri"/>
              </a:rPr>
              <a:t>    Nano</a:t>
            </a:r>
          </a:p>
          <a:p>
            <a:r>
              <a:rPr lang="en-US" sz="2200" dirty="0">
                <a:solidFill>
                  <a:srgbClr val="FFFFFF"/>
                </a:solidFill>
                <a:latin typeface="Calibri"/>
                <a:cs typeface="Calibri"/>
              </a:rPr>
              <a:t>S</a:t>
            </a:r>
            <a:r>
              <a:rPr lang="en-US" sz="2200" dirty="0" smtClean="0">
                <a:solidFill>
                  <a:srgbClr val="FFFFFF"/>
                </a:solidFill>
                <a:latin typeface="Calibri"/>
                <a:cs typeface="Calibri"/>
              </a:rPr>
              <a:t>tructures</a:t>
            </a:r>
          </a:p>
          <a:p>
            <a:endParaRPr lang="en-US" sz="2200" dirty="0" smtClean="0">
              <a:solidFill>
                <a:srgbClr val="FFFFFF"/>
              </a:solidFill>
              <a:latin typeface="Calibri"/>
              <a:cs typeface="Calibri"/>
            </a:endParaRPr>
          </a:p>
        </p:txBody>
      </p:sp>
      <p:sp>
        <p:nvSpPr>
          <p:cNvPr id="46" name="TextBox 45"/>
          <p:cNvSpPr txBox="1"/>
          <p:nvPr/>
        </p:nvSpPr>
        <p:spPr>
          <a:xfrm rot="18258852">
            <a:off x="7183153" y="2440876"/>
            <a:ext cx="1922667" cy="1107996"/>
          </a:xfrm>
          <a:prstGeom prst="rect">
            <a:avLst/>
          </a:prstGeom>
          <a:noFill/>
          <a:ln>
            <a:noFill/>
          </a:ln>
        </p:spPr>
        <p:txBody>
          <a:bodyPr wrap="square" rtlCol="0">
            <a:spAutoFit/>
          </a:bodyPr>
          <a:lstStyle/>
          <a:p>
            <a:r>
              <a:rPr lang="en-US" sz="2200" dirty="0" smtClean="0">
                <a:solidFill>
                  <a:srgbClr val="FFFFFF"/>
                </a:solidFill>
                <a:latin typeface="Calibri"/>
                <a:cs typeface="Calibri"/>
              </a:rPr>
              <a:t>   Macro</a:t>
            </a:r>
          </a:p>
          <a:p>
            <a:r>
              <a:rPr lang="en-US" sz="2200" dirty="0" smtClean="0">
                <a:solidFill>
                  <a:srgbClr val="FFFFFF"/>
                </a:solidFill>
                <a:latin typeface="Calibri"/>
                <a:cs typeface="Calibri"/>
              </a:rPr>
              <a:t>Molecules</a:t>
            </a:r>
          </a:p>
          <a:p>
            <a:endParaRPr lang="en-US" sz="2200" dirty="0" smtClean="0">
              <a:solidFill>
                <a:srgbClr val="FFFFFF"/>
              </a:solidFill>
              <a:latin typeface="Calibri"/>
              <a:cs typeface="Calibri"/>
            </a:endParaRPr>
          </a:p>
        </p:txBody>
      </p:sp>
    </p:spTree>
    <p:extLst>
      <p:ext uri="{BB962C8B-B14F-4D97-AF65-F5344CB8AC3E}">
        <p14:creationId xmlns:p14="http://schemas.microsoft.com/office/powerpoint/2010/main" val="49001661"/>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p:cNvCxnSpPr/>
          <p:nvPr/>
        </p:nvCxnSpPr>
        <p:spPr>
          <a:xfrm>
            <a:off x="5048785" y="1938270"/>
            <a:ext cx="2085712" cy="1628510"/>
          </a:xfrm>
          <a:prstGeom prst="line">
            <a:avLst/>
          </a:prstGeom>
          <a:ln w="762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35275" y="2312745"/>
            <a:ext cx="879565" cy="2981459"/>
          </a:xfrm>
          <a:prstGeom prst="line">
            <a:avLst/>
          </a:prstGeom>
          <a:ln w="762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3135086" y="2286000"/>
            <a:ext cx="1145178" cy="3133859"/>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1680754" y="2133600"/>
            <a:ext cx="2447109" cy="1079863"/>
          </a:xfrm>
          <a:prstGeom prst="line">
            <a:avLst/>
          </a:prstGeom>
          <a:ln w="762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70163" y="-122555"/>
            <a:ext cx="7886700" cy="1325563"/>
          </a:xfrm>
        </p:spPr>
        <p:txBody>
          <a:bodyPr>
            <a:normAutofit/>
          </a:bodyPr>
          <a:lstStyle/>
          <a:p>
            <a:pPr algn="ctr"/>
            <a:r>
              <a:rPr lang="en-US" sz="2800" b="1" dirty="0" smtClean="0">
                <a:solidFill>
                  <a:schemeClr val="accent1"/>
                </a:solidFill>
                <a:latin typeface="Arial" panose="020B0604020202020204" pitchFamily="34" charset="0"/>
                <a:cs typeface="Arial" panose="020B0604020202020204" pitchFamily="34" charset="0"/>
              </a:rPr>
              <a:t>QUANTUM INFORMATION SCIENCE (QIS):</a:t>
            </a:r>
            <a:br>
              <a:rPr lang="en-US" sz="2800" b="1" dirty="0" smtClean="0">
                <a:solidFill>
                  <a:schemeClr val="accent1"/>
                </a:solidFill>
                <a:latin typeface="Arial" panose="020B0604020202020204" pitchFamily="34" charset="0"/>
                <a:cs typeface="Arial" panose="020B0604020202020204" pitchFamily="34" charset="0"/>
              </a:rPr>
            </a:br>
            <a:r>
              <a:rPr lang="en-US" sz="2800" b="1" dirty="0" smtClean="0">
                <a:solidFill>
                  <a:schemeClr val="accent1"/>
                </a:solidFill>
                <a:latin typeface="Arial" panose="020B0604020202020204" pitchFamily="34" charset="0"/>
                <a:cs typeface="Arial" panose="020B0604020202020204" pitchFamily="34" charset="0"/>
              </a:rPr>
              <a:t>AN APPLICATIONS ORIENTED VIEW</a:t>
            </a:r>
            <a:endParaRPr lang="en-US" sz="2800" b="1" dirty="0">
              <a:solidFill>
                <a:schemeClr val="accent1"/>
              </a:solidFill>
              <a:latin typeface="Arial" panose="020B0604020202020204" pitchFamily="34" charset="0"/>
              <a:cs typeface="Arial" panose="020B0604020202020204" pitchFamily="34" charset="0"/>
            </a:endParaRPr>
          </a:p>
        </p:txBody>
      </p:sp>
      <p:sp>
        <p:nvSpPr>
          <p:cNvPr id="6" name="Rounded Rectangle 5"/>
          <p:cNvSpPr/>
          <p:nvPr/>
        </p:nvSpPr>
        <p:spPr>
          <a:xfrm>
            <a:off x="163285" y="3104604"/>
            <a:ext cx="4391300" cy="1667694"/>
          </a:xfrm>
          <a:prstGeom prst="roundRect">
            <a:avLst/>
          </a:prstGeom>
          <a:solidFill>
            <a:srgbClr val="800000"/>
          </a:solidFill>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t"/>
          <a:lstStyle/>
          <a:p>
            <a:r>
              <a:rPr lang="en-US" sz="1800" b="1" u="sng" dirty="0" smtClean="0">
                <a:solidFill>
                  <a:schemeClr val="tx1"/>
                </a:solidFill>
                <a:latin typeface="Arial" panose="020B0604020202020204" pitchFamily="34" charset="0"/>
                <a:cs typeface="Arial" panose="020B0604020202020204" pitchFamily="34" charset="0"/>
              </a:rPr>
              <a:t>Computing (~100-100,000)</a:t>
            </a:r>
          </a:p>
          <a:p>
            <a:pPr algn="ctr"/>
            <a:endParaRPr lang="en-US" sz="1050" b="1" u="sng" dirty="0" smtClean="0">
              <a:solidFill>
                <a:schemeClr val="tx1"/>
              </a:solidFill>
              <a:latin typeface="Arial" panose="020B0604020202020204" pitchFamily="34" charset="0"/>
              <a:cs typeface="Arial" panose="020B0604020202020204" pitchFamily="34" charset="0"/>
            </a:endParaRPr>
          </a:p>
          <a:p>
            <a:pPr marL="174625" indent="-174625">
              <a:buFont typeface="Arial" panose="020B0604020202020204" pitchFamily="34" charset="0"/>
              <a:buChar char="•"/>
            </a:pPr>
            <a:r>
              <a:rPr lang="en-US" sz="1800" dirty="0" smtClean="0">
                <a:solidFill>
                  <a:schemeClr val="tx1"/>
                </a:solidFill>
                <a:latin typeface="Arial" panose="020B0604020202020204" pitchFamily="34" charset="0"/>
                <a:cs typeface="Arial" panose="020B0604020202020204" pitchFamily="34" charset="0"/>
              </a:rPr>
              <a:t>Gate Based: Shor, Grover,…</a:t>
            </a:r>
          </a:p>
          <a:p>
            <a:pPr marL="174625" indent="-174625">
              <a:buFont typeface="Arial" panose="020B0604020202020204" pitchFamily="34" charset="0"/>
              <a:buChar char="•"/>
            </a:pPr>
            <a:r>
              <a:rPr lang="en-US" sz="1800" dirty="0" smtClean="0">
                <a:solidFill>
                  <a:schemeClr val="tx1"/>
                </a:solidFill>
                <a:latin typeface="Arial" panose="020B0604020202020204" pitchFamily="34" charset="0"/>
                <a:cs typeface="Arial" panose="020B0604020202020204" pitchFamily="34" charset="0"/>
              </a:rPr>
              <a:t>Adiabatic Quantum Computing</a:t>
            </a:r>
          </a:p>
          <a:p>
            <a:pPr marL="174625" indent="-174625">
              <a:buFont typeface="Arial" panose="020B0604020202020204" pitchFamily="34" charset="0"/>
              <a:buChar char="•"/>
            </a:pPr>
            <a:r>
              <a:rPr lang="en-US" sz="1800" dirty="0" smtClean="0">
                <a:solidFill>
                  <a:schemeClr val="tx1"/>
                </a:solidFill>
                <a:latin typeface="Arial" panose="020B0604020202020204" pitchFamily="34" charset="0"/>
                <a:cs typeface="Arial" panose="020B0604020202020204" pitchFamily="34" charset="0"/>
              </a:rPr>
              <a:t>Quantum Annealing</a:t>
            </a:r>
            <a:endParaRPr lang="en-US" sz="1800" dirty="0">
              <a:solidFill>
                <a:schemeClr val="tx1"/>
              </a:solidFill>
              <a:latin typeface="Arial" panose="020B0604020202020204" pitchFamily="34" charset="0"/>
              <a:cs typeface="Arial" panose="020B0604020202020204" pitchFamily="34" charset="0"/>
            </a:endParaRPr>
          </a:p>
        </p:txBody>
      </p:sp>
      <p:sp>
        <p:nvSpPr>
          <p:cNvPr id="8" name="Oval 7"/>
          <p:cNvSpPr/>
          <p:nvPr/>
        </p:nvSpPr>
        <p:spPr>
          <a:xfrm>
            <a:off x="3936274" y="1203008"/>
            <a:ext cx="1271451" cy="1254035"/>
          </a:xfrm>
          <a:prstGeom prst="ellipse">
            <a:avLst/>
          </a:prstGeom>
          <a:solidFill>
            <a:schemeClr val="accent1">
              <a:lumMod val="75000"/>
            </a:schemeClr>
          </a:solidFill>
          <a:effectLst>
            <a:glow rad="228600">
              <a:schemeClr val="accent5">
                <a:satMod val="175000"/>
                <a:alpha val="40000"/>
              </a:schemeClr>
            </a:glow>
            <a:outerShdw blurRad="57150" dist="19050" dir="5400000" algn="ctr" rotWithShape="0">
              <a:srgbClr val="000000">
                <a:alpha val="63000"/>
              </a:srgbClr>
            </a:outerShdw>
          </a:effectLst>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3200" b="1"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QIS</a:t>
            </a:r>
            <a:endParaRPr lang="en-US" sz="3200" b="1"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9" name="Rounded Rectangle 8"/>
          <p:cNvSpPr/>
          <p:nvPr/>
        </p:nvSpPr>
        <p:spPr>
          <a:xfrm>
            <a:off x="128452" y="5146756"/>
            <a:ext cx="4391300" cy="1392159"/>
          </a:xfrm>
          <a:prstGeom prst="roundRect">
            <a:avLst/>
          </a:prstGeom>
          <a:solidFill>
            <a:schemeClr val="accent4">
              <a:lumMod val="50000"/>
            </a:schemeClr>
          </a:solidFill>
          <a:ln>
            <a:solidFill>
              <a:schemeClr val="accent4">
                <a:lumMod val="75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t"/>
          <a:lstStyle/>
          <a:p>
            <a:r>
              <a:rPr lang="en-US" sz="1800" b="1" u="sng" dirty="0" smtClean="0">
                <a:solidFill>
                  <a:schemeClr val="tx1"/>
                </a:solidFill>
                <a:latin typeface="Arial" panose="020B0604020202020204" pitchFamily="34" charset="0"/>
                <a:cs typeface="Arial" panose="020B0604020202020204" pitchFamily="34" charset="0"/>
              </a:rPr>
              <a:t>Communication (~1, flying)</a:t>
            </a:r>
          </a:p>
          <a:p>
            <a:pPr algn="ctr"/>
            <a:endParaRPr lang="en-US" sz="1050" b="1" u="sng" dirty="0" smtClean="0">
              <a:solidFill>
                <a:schemeClr val="tx1"/>
              </a:solidFill>
              <a:latin typeface="Arial" panose="020B0604020202020204" pitchFamily="34" charset="0"/>
              <a:cs typeface="Arial" panose="020B0604020202020204" pitchFamily="34" charset="0"/>
            </a:endParaRPr>
          </a:p>
          <a:p>
            <a:pPr marL="174625" indent="-174625">
              <a:buFont typeface="Arial" panose="020B0604020202020204" pitchFamily="34" charset="0"/>
              <a:buChar char="•"/>
            </a:pPr>
            <a:r>
              <a:rPr lang="en-US" sz="1800" dirty="0" smtClean="0">
                <a:solidFill>
                  <a:schemeClr val="tx1"/>
                </a:solidFill>
                <a:latin typeface="Arial" panose="020B0604020202020204" pitchFamily="34" charset="0"/>
                <a:cs typeface="Arial" panose="020B0604020202020204" pitchFamily="34" charset="0"/>
              </a:rPr>
              <a:t>Quantum Key Distribution</a:t>
            </a:r>
          </a:p>
          <a:p>
            <a:pPr marL="174625" indent="-174625">
              <a:buFont typeface="Arial" panose="020B0604020202020204" pitchFamily="34" charset="0"/>
              <a:buChar char="•"/>
            </a:pPr>
            <a:r>
              <a:rPr lang="en-US" sz="1800" dirty="0" smtClean="0">
                <a:solidFill>
                  <a:schemeClr val="tx1"/>
                </a:solidFill>
                <a:latin typeface="Arial" panose="020B0604020202020204" pitchFamily="34" charset="0"/>
                <a:cs typeface="Arial" panose="020B0604020202020204" pitchFamily="34" charset="0"/>
              </a:rPr>
              <a:t>Quantum Commitment</a:t>
            </a:r>
            <a:endParaRPr lang="en-US" sz="1800" dirty="0">
              <a:solidFill>
                <a:schemeClr val="tx1"/>
              </a:solidFill>
              <a:latin typeface="Arial" panose="020B0604020202020204" pitchFamily="34" charset="0"/>
              <a:cs typeface="Arial" panose="020B0604020202020204" pitchFamily="34" charset="0"/>
            </a:endParaRPr>
          </a:p>
        </p:txBody>
      </p:sp>
      <p:sp>
        <p:nvSpPr>
          <p:cNvPr id="10" name="Rounded Rectangle 9"/>
          <p:cNvSpPr/>
          <p:nvPr/>
        </p:nvSpPr>
        <p:spPr>
          <a:xfrm>
            <a:off x="4713513" y="3108957"/>
            <a:ext cx="4204064" cy="1667694"/>
          </a:xfrm>
          <a:prstGeom prst="roundRect">
            <a:avLst/>
          </a:prstGeom>
          <a:solidFill>
            <a:schemeClr val="accent6">
              <a:lumMod val="50000"/>
            </a:schemeClr>
          </a:solidFill>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t"/>
          <a:lstStyle/>
          <a:p>
            <a:r>
              <a:rPr lang="en-US" sz="1800" b="1" u="sng" dirty="0" smtClean="0">
                <a:solidFill>
                  <a:schemeClr val="tx1"/>
                </a:solidFill>
                <a:latin typeface="Arial" panose="020B0604020202020204" pitchFamily="34" charset="0"/>
                <a:cs typeface="Arial" panose="020B0604020202020204" pitchFamily="34" charset="0"/>
              </a:rPr>
              <a:t>Simulations (~1-100)</a:t>
            </a:r>
          </a:p>
          <a:p>
            <a:pPr algn="ctr"/>
            <a:endParaRPr lang="en-US" sz="1050" b="1" u="sng" dirty="0" smtClean="0">
              <a:solidFill>
                <a:schemeClr val="tx1"/>
              </a:solidFill>
              <a:latin typeface="Arial" panose="020B0604020202020204" pitchFamily="34" charset="0"/>
              <a:cs typeface="Arial" panose="020B0604020202020204" pitchFamily="34" charset="0"/>
            </a:endParaRPr>
          </a:p>
          <a:p>
            <a:pPr marL="174625" indent="-174625">
              <a:buFont typeface="Arial" panose="020B0604020202020204" pitchFamily="34" charset="0"/>
              <a:buChar char="•"/>
            </a:pPr>
            <a:r>
              <a:rPr lang="en-US" sz="1800" dirty="0" smtClean="0">
                <a:solidFill>
                  <a:schemeClr val="tx1"/>
                </a:solidFill>
                <a:latin typeface="Arial" panose="020B0604020202020204" pitchFamily="34" charset="0"/>
                <a:cs typeface="Arial" panose="020B0604020202020204" pitchFamily="34" charset="0"/>
              </a:rPr>
              <a:t>Chemical </a:t>
            </a:r>
            <a:r>
              <a:rPr lang="en-US" sz="1800" dirty="0" smtClean="0">
                <a:solidFill>
                  <a:schemeClr val="tx1"/>
                </a:solidFill>
                <a:latin typeface="Arial" panose="020B0604020202020204" pitchFamily="34" charset="0"/>
                <a:cs typeface="Arial" panose="020B0604020202020204" pitchFamily="34" charset="0"/>
              </a:rPr>
              <a:t>&amp; Materials Science</a:t>
            </a:r>
          </a:p>
          <a:p>
            <a:pPr marL="174625" indent="-174625">
              <a:buFont typeface="Arial" panose="020B0604020202020204" pitchFamily="34" charset="0"/>
              <a:buChar char="•"/>
            </a:pPr>
            <a:r>
              <a:rPr lang="en-US" sz="1800" dirty="0" smtClean="0">
                <a:solidFill>
                  <a:schemeClr val="tx1"/>
                </a:solidFill>
                <a:latin typeface="Arial" panose="020B0604020202020204" pitchFamily="34" charset="0"/>
                <a:cs typeface="Arial" panose="020B0604020202020204" pitchFamily="34" charset="0"/>
              </a:rPr>
              <a:t>Theoretical Physics: Cosmology,...</a:t>
            </a:r>
          </a:p>
        </p:txBody>
      </p:sp>
      <p:sp>
        <p:nvSpPr>
          <p:cNvPr id="11" name="Rounded Rectangle 10"/>
          <p:cNvSpPr/>
          <p:nvPr/>
        </p:nvSpPr>
        <p:spPr>
          <a:xfrm>
            <a:off x="4709151" y="5149905"/>
            <a:ext cx="4208426" cy="1389010"/>
          </a:xfrm>
          <a:prstGeom prst="roundRect">
            <a:avLst/>
          </a:prstGeom>
          <a:solidFill>
            <a:schemeClr val="accent3">
              <a:lumMod val="50000"/>
            </a:schemeClr>
          </a:solidFill>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t"/>
          <a:lstStyle/>
          <a:p>
            <a:r>
              <a:rPr lang="en-US" sz="1800" b="1" u="sng" dirty="0" smtClean="0">
                <a:solidFill>
                  <a:schemeClr val="tx1"/>
                </a:solidFill>
                <a:latin typeface="Arial" panose="020B0604020202020204" pitchFamily="34" charset="0"/>
                <a:cs typeface="Arial" panose="020B0604020202020204" pitchFamily="34" charset="0"/>
              </a:rPr>
              <a:t>Metrology (~1-10)</a:t>
            </a:r>
          </a:p>
          <a:p>
            <a:pPr algn="ctr"/>
            <a:endParaRPr lang="en-US" sz="1050" b="1" u="sng" dirty="0" smtClean="0">
              <a:solidFill>
                <a:schemeClr val="tx1"/>
              </a:solidFill>
              <a:latin typeface="Arial" panose="020B0604020202020204" pitchFamily="34" charset="0"/>
              <a:cs typeface="Arial" panose="020B0604020202020204" pitchFamily="34" charset="0"/>
            </a:endParaRPr>
          </a:p>
          <a:p>
            <a:pPr marL="174625" indent="-174625">
              <a:buFont typeface="Arial" panose="020B0604020202020204" pitchFamily="34" charset="0"/>
              <a:buChar char="•"/>
            </a:pPr>
            <a:r>
              <a:rPr lang="en-US" sz="1800" dirty="0" smtClean="0">
                <a:solidFill>
                  <a:schemeClr val="tx1"/>
                </a:solidFill>
                <a:latin typeface="Arial" panose="020B0604020202020204" pitchFamily="34" charset="0"/>
                <a:cs typeface="Arial" panose="020B0604020202020204" pitchFamily="34" charset="0"/>
              </a:rPr>
              <a:t>Precision measurements, squeezing</a:t>
            </a:r>
          </a:p>
          <a:p>
            <a:pPr marL="174625" indent="-174625">
              <a:buFont typeface="Arial" panose="020B0604020202020204" pitchFamily="34" charset="0"/>
              <a:buChar char="•"/>
            </a:pPr>
            <a:r>
              <a:rPr lang="en-US" sz="1800" dirty="0" smtClean="0">
                <a:solidFill>
                  <a:schemeClr val="tx1"/>
                </a:solidFill>
                <a:latin typeface="Arial" panose="020B0604020202020204" pitchFamily="34" charset="0"/>
                <a:cs typeface="Arial" panose="020B0604020202020204" pitchFamily="34" charset="0"/>
              </a:rPr>
              <a:t>Sensors (Magnetic, Charge, Light)</a:t>
            </a:r>
          </a:p>
        </p:txBody>
      </p:sp>
      <p:sp>
        <p:nvSpPr>
          <p:cNvPr id="3" name="TextBox 2"/>
          <p:cNvSpPr txBox="1"/>
          <p:nvPr/>
        </p:nvSpPr>
        <p:spPr>
          <a:xfrm>
            <a:off x="6575606" y="6488668"/>
            <a:ext cx="1826755" cy="369332"/>
          </a:xfrm>
          <a:prstGeom prst="rect">
            <a:avLst/>
          </a:prstGeom>
          <a:noFill/>
        </p:spPr>
        <p:txBody>
          <a:bodyPr wrap="none" rtlCol="0">
            <a:spAutoFit/>
          </a:bodyPr>
          <a:lstStyle/>
          <a:p>
            <a:r>
              <a:rPr lang="en-US" dirty="0" err="1"/>
              <a:t>Irfan</a:t>
            </a:r>
            <a:r>
              <a:rPr lang="en-US" dirty="0"/>
              <a:t> </a:t>
            </a:r>
            <a:r>
              <a:rPr lang="en-US" dirty="0" err="1" smtClean="0"/>
              <a:t>Siddiqi</a:t>
            </a:r>
            <a:r>
              <a:rPr lang="en-US" dirty="0"/>
              <a:t> </a:t>
            </a:r>
            <a:r>
              <a:rPr lang="en-US" dirty="0" smtClean="0"/>
              <a:t>2015</a:t>
            </a:r>
            <a:endParaRPr lang="en-US" dirty="0"/>
          </a:p>
        </p:txBody>
      </p:sp>
    </p:spTree>
    <p:extLst>
      <p:ext uri="{BB962C8B-B14F-4D97-AF65-F5344CB8AC3E}">
        <p14:creationId xmlns:p14="http://schemas.microsoft.com/office/powerpoint/2010/main" val="19350392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Electronic Structure Methods for Chemistry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96951144"/>
              </p:ext>
            </p:extLst>
          </p:nvPr>
        </p:nvGraphicFramePr>
        <p:xfrm>
          <a:off x="628648" y="1512763"/>
          <a:ext cx="3236715" cy="3235960"/>
        </p:xfrm>
        <a:graphic>
          <a:graphicData uri="http://schemas.openxmlformats.org/drawingml/2006/table">
            <a:tbl>
              <a:tblPr firstRow="1" bandRow="1">
                <a:tableStyleId>{5C22544A-7EE6-4342-B048-85BDC9FD1C3A}</a:tableStyleId>
              </a:tblPr>
              <a:tblGrid>
                <a:gridCol w="1250191"/>
                <a:gridCol w="1986524"/>
              </a:tblGrid>
              <a:tr h="370840">
                <a:tc>
                  <a:txBody>
                    <a:bodyPr/>
                    <a:lstStyle/>
                    <a:p>
                      <a:r>
                        <a:rPr lang="en-US" dirty="0" smtClean="0"/>
                        <a:t>Method</a:t>
                      </a:r>
                      <a:endParaRPr lang="en-US" dirty="0"/>
                    </a:p>
                  </a:txBody>
                  <a:tcPr/>
                </a:tc>
                <a:tc>
                  <a:txBody>
                    <a:bodyPr/>
                    <a:lstStyle/>
                    <a:p>
                      <a:r>
                        <a:rPr lang="en-US" dirty="0" smtClean="0"/>
                        <a:t>Scaling for N electrons</a:t>
                      </a:r>
                      <a:endParaRPr lang="en-US" dirty="0"/>
                    </a:p>
                  </a:txBody>
                  <a:tcPr/>
                </a:tc>
              </a:tr>
              <a:tr h="370840">
                <a:tc>
                  <a:txBody>
                    <a:bodyPr/>
                    <a:lstStyle/>
                    <a:p>
                      <a:r>
                        <a:rPr lang="en-US" dirty="0" smtClean="0"/>
                        <a:t>DFT</a:t>
                      </a:r>
                      <a:endParaRPr lang="en-US" dirty="0"/>
                    </a:p>
                  </a:txBody>
                  <a:tcPr/>
                </a:tc>
                <a:tc>
                  <a:txBody>
                    <a:bodyPr/>
                    <a:lstStyle/>
                    <a:p>
                      <a:r>
                        <a:rPr lang="en-US" dirty="0" smtClean="0"/>
                        <a:t>O(N</a:t>
                      </a:r>
                      <a:r>
                        <a:rPr lang="en-US" baseline="30000" dirty="0" smtClean="0"/>
                        <a:t>2</a:t>
                      </a:r>
                      <a:r>
                        <a:rPr lang="en-US" dirty="0" smtClean="0"/>
                        <a:t>)-O(N</a:t>
                      </a:r>
                      <a:r>
                        <a:rPr lang="en-US" baseline="30000" dirty="0" smtClean="0"/>
                        <a:t>3</a:t>
                      </a:r>
                      <a:r>
                        <a:rPr lang="en-US" dirty="0" smtClean="0"/>
                        <a:t>)</a:t>
                      </a:r>
                      <a:endParaRPr lang="en-US" dirty="0"/>
                    </a:p>
                  </a:txBody>
                  <a:tcPr/>
                </a:tc>
              </a:tr>
              <a:tr h="370840">
                <a:tc>
                  <a:txBody>
                    <a:bodyPr/>
                    <a:lstStyle/>
                    <a:p>
                      <a:r>
                        <a:rPr lang="en-US" dirty="0" smtClean="0"/>
                        <a:t>HF</a:t>
                      </a:r>
                      <a:endParaRPr lang="en-US" dirty="0"/>
                    </a:p>
                  </a:txBody>
                  <a:tcPr/>
                </a:tc>
                <a:tc>
                  <a:txBody>
                    <a:bodyPr/>
                    <a:lstStyle/>
                    <a:p>
                      <a:r>
                        <a:rPr lang="en-US" dirty="0" smtClean="0"/>
                        <a:t>O(N</a:t>
                      </a:r>
                      <a:r>
                        <a:rPr lang="en-US" baseline="30000" dirty="0" smtClean="0"/>
                        <a:t>2</a:t>
                      </a:r>
                      <a:r>
                        <a:rPr lang="en-US" dirty="0" smtClean="0"/>
                        <a:t>)-O(N</a:t>
                      </a:r>
                      <a:r>
                        <a:rPr lang="en-US" baseline="30000" dirty="0" smtClean="0"/>
                        <a:t>4</a:t>
                      </a:r>
                      <a:r>
                        <a:rPr lang="en-US" dirty="0" smtClean="0"/>
                        <a:t>)</a:t>
                      </a:r>
                      <a:endParaRPr lang="en-US" dirty="0"/>
                    </a:p>
                  </a:txBody>
                  <a:tcPr/>
                </a:tc>
              </a:tr>
              <a:tr h="370840">
                <a:tc>
                  <a:txBody>
                    <a:bodyPr/>
                    <a:lstStyle/>
                    <a:p>
                      <a:r>
                        <a:rPr lang="en-US" dirty="0" smtClean="0"/>
                        <a:t>MP2</a:t>
                      </a:r>
                      <a:endParaRPr lang="en-US" dirty="0"/>
                    </a:p>
                  </a:txBody>
                  <a:tcPr/>
                </a:tc>
                <a:tc>
                  <a:txBody>
                    <a:bodyPr/>
                    <a:lstStyle/>
                    <a:p>
                      <a:r>
                        <a:rPr lang="en-US" dirty="0" smtClean="0"/>
                        <a:t>O(N</a:t>
                      </a:r>
                      <a:r>
                        <a:rPr lang="en-US" baseline="30000" dirty="0" smtClean="0"/>
                        <a:t>5</a:t>
                      </a:r>
                      <a:r>
                        <a:rPr lang="en-US" dirty="0" smtClean="0"/>
                        <a:t>)</a:t>
                      </a:r>
                      <a:endParaRPr lang="en-US" dirty="0"/>
                    </a:p>
                  </a:txBody>
                  <a:tcPr/>
                </a:tc>
              </a:tr>
              <a:tr h="370840">
                <a:tc>
                  <a:txBody>
                    <a:bodyPr/>
                    <a:lstStyle/>
                    <a:p>
                      <a:r>
                        <a:rPr lang="en-US" dirty="0" smtClean="0"/>
                        <a:t>CISD, CCSD</a:t>
                      </a:r>
                      <a:endParaRPr lang="en-US" dirty="0"/>
                    </a:p>
                  </a:txBody>
                  <a:tcPr/>
                </a:tc>
                <a:tc>
                  <a:txBody>
                    <a:bodyPr/>
                    <a:lstStyle/>
                    <a:p>
                      <a:r>
                        <a:rPr lang="en-US" dirty="0" smtClean="0"/>
                        <a:t>O(N</a:t>
                      </a:r>
                      <a:r>
                        <a:rPr lang="en-US" baseline="30000" dirty="0" smtClean="0"/>
                        <a:t>6</a:t>
                      </a:r>
                      <a:r>
                        <a:rPr lang="en-US" dirty="0" smtClean="0"/>
                        <a:t>)</a:t>
                      </a:r>
                      <a:endParaRPr lang="en-US" dirty="0"/>
                    </a:p>
                  </a:txBody>
                  <a:tcPr/>
                </a:tc>
              </a:tr>
              <a:tr h="370840">
                <a:tc>
                  <a:txBody>
                    <a:bodyPr/>
                    <a:lstStyle/>
                    <a:p>
                      <a:r>
                        <a:rPr lang="en-US" dirty="0" smtClean="0"/>
                        <a:t>CCSD(T)</a:t>
                      </a:r>
                      <a:endParaRPr lang="en-US" dirty="0"/>
                    </a:p>
                  </a:txBody>
                  <a:tcPr/>
                </a:tc>
                <a:tc>
                  <a:txBody>
                    <a:bodyPr/>
                    <a:lstStyle/>
                    <a:p>
                      <a:r>
                        <a:rPr lang="en-US" dirty="0" smtClean="0"/>
                        <a:t>O(N</a:t>
                      </a:r>
                      <a:r>
                        <a:rPr lang="en-US" baseline="30000" dirty="0" smtClean="0"/>
                        <a:t>7</a:t>
                      </a:r>
                      <a:r>
                        <a:rPr lang="en-US" dirty="0" smtClean="0"/>
                        <a:t>)</a:t>
                      </a:r>
                      <a:endParaRPr lang="en-US" dirty="0"/>
                    </a:p>
                  </a:txBody>
                  <a:tcPr/>
                </a:tc>
              </a:tr>
              <a:tr h="370840">
                <a:tc>
                  <a:txBody>
                    <a:bodyPr/>
                    <a:lstStyle/>
                    <a:p>
                      <a:r>
                        <a:rPr lang="en-US" dirty="0" smtClean="0"/>
                        <a:t>CCSDT</a:t>
                      </a:r>
                      <a:endParaRPr lang="en-US" dirty="0"/>
                    </a:p>
                  </a:txBody>
                  <a:tcPr/>
                </a:tc>
                <a:tc>
                  <a:txBody>
                    <a:bodyPr/>
                    <a:lstStyle/>
                    <a:p>
                      <a:r>
                        <a:rPr lang="en-US" dirty="0" smtClean="0"/>
                        <a:t>O(N</a:t>
                      </a:r>
                      <a:r>
                        <a:rPr lang="en-US" baseline="30000" dirty="0" smtClean="0"/>
                        <a:t>8</a:t>
                      </a:r>
                      <a:r>
                        <a:rPr lang="en-US" dirty="0" smtClean="0"/>
                        <a:t>)</a:t>
                      </a:r>
                      <a:endParaRPr lang="en-US" dirty="0"/>
                    </a:p>
                  </a:txBody>
                  <a:tcPr/>
                </a:tc>
              </a:tr>
              <a:tr h="370840">
                <a:tc>
                  <a:txBody>
                    <a:bodyPr/>
                    <a:lstStyle/>
                    <a:p>
                      <a:r>
                        <a:rPr lang="en-US" dirty="0" smtClean="0"/>
                        <a:t>FCI</a:t>
                      </a:r>
                      <a:endParaRPr lang="en-US" dirty="0"/>
                    </a:p>
                  </a:txBody>
                  <a:tcPr/>
                </a:tc>
                <a:tc>
                  <a:txBody>
                    <a:bodyPr/>
                    <a:lstStyle/>
                    <a:p>
                      <a:r>
                        <a:rPr lang="en-US" dirty="0" smtClean="0"/>
                        <a:t>O(</a:t>
                      </a:r>
                      <a:r>
                        <a:rPr lang="en-US" dirty="0" err="1" smtClean="0"/>
                        <a:t>exp</a:t>
                      </a:r>
                      <a:r>
                        <a:rPr lang="en-US" dirty="0" smtClean="0"/>
                        <a:t>(N))</a:t>
                      </a:r>
                      <a:endParaRPr lang="en-US" dirty="0"/>
                    </a:p>
                  </a:txBody>
                  <a:tcPr/>
                </a:tc>
              </a:tr>
            </a:tbl>
          </a:graphicData>
        </a:graphic>
      </p:graphicFrame>
      <p:sp>
        <p:nvSpPr>
          <p:cNvPr id="5" name="TextBox 4"/>
          <p:cNvSpPr txBox="1"/>
          <p:nvPr/>
        </p:nvSpPr>
        <p:spPr>
          <a:xfrm>
            <a:off x="641596" y="5361871"/>
            <a:ext cx="8502404" cy="1200328"/>
          </a:xfrm>
          <a:prstGeom prst="rect">
            <a:avLst/>
          </a:prstGeom>
          <a:noFill/>
        </p:spPr>
        <p:txBody>
          <a:bodyPr wrap="square" rtlCol="0">
            <a:spAutoFit/>
          </a:bodyPr>
          <a:lstStyle/>
          <a:p>
            <a:r>
              <a:rPr lang="en-US" sz="2400" dirty="0" smtClean="0"/>
              <a:t>Quantum Simulation: </a:t>
            </a:r>
          </a:p>
          <a:p>
            <a:r>
              <a:rPr lang="en-US" sz="2400" dirty="0"/>
              <a:t> </a:t>
            </a:r>
            <a:r>
              <a:rPr lang="en-US" sz="2400" dirty="0" smtClean="0"/>
              <a:t>  </a:t>
            </a:r>
            <a:r>
              <a:rPr lang="en-US" sz="2400" dirty="0" smtClean="0"/>
              <a:t>“</a:t>
            </a:r>
            <a:r>
              <a:rPr lang="en-US" sz="2400" dirty="0"/>
              <a:t>W</a:t>
            </a:r>
            <a:r>
              <a:rPr lang="en-US" sz="2400" dirty="0" smtClean="0"/>
              <a:t>hat quantum computers do in their sleep”  [Scott Aaronson]</a:t>
            </a:r>
          </a:p>
          <a:p>
            <a:r>
              <a:rPr lang="en-US" sz="2400" dirty="0" smtClean="0"/>
              <a:t>Open questions in theory and practice</a:t>
            </a:r>
            <a:endParaRPr lang="en-US" sz="2400" dirty="0"/>
          </a:p>
        </p:txBody>
      </p:sp>
      <p:sp>
        <p:nvSpPr>
          <p:cNvPr id="3" name="Rectangle 2"/>
          <p:cNvSpPr/>
          <p:nvPr/>
        </p:nvSpPr>
        <p:spPr>
          <a:xfrm>
            <a:off x="4161475" y="4784310"/>
            <a:ext cx="2969645" cy="369332"/>
          </a:xfrm>
          <a:prstGeom prst="rect">
            <a:avLst/>
          </a:prstGeom>
        </p:spPr>
        <p:txBody>
          <a:bodyPr wrap="none">
            <a:spAutoFit/>
          </a:bodyPr>
          <a:lstStyle/>
          <a:p>
            <a:r>
              <a:rPr lang="en-US" b="1" dirty="0">
                <a:solidFill>
                  <a:srgbClr val="FFFF00"/>
                </a:solidFill>
              </a:rPr>
              <a:t>Full configuration interaction</a:t>
            </a:r>
            <a:endParaRPr lang="en-US" dirty="0">
              <a:solidFill>
                <a:srgbClr val="FFFF00"/>
              </a:solidFill>
            </a:endParaRPr>
          </a:p>
        </p:txBody>
      </p:sp>
      <p:sp>
        <p:nvSpPr>
          <p:cNvPr id="7" name="Oval 6"/>
          <p:cNvSpPr/>
          <p:nvPr/>
        </p:nvSpPr>
        <p:spPr>
          <a:xfrm>
            <a:off x="1518535" y="4341897"/>
            <a:ext cx="2871413" cy="593647"/>
          </a:xfrm>
          <a:prstGeom prst="ellipse">
            <a:avLst/>
          </a:prstGeom>
          <a:noFill/>
          <a:ln w="38100"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a:stretch>
            <a:fillRect/>
          </a:stretch>
        </p:blipFill>
        <p:spPr>
          <a:xfrm>
            <a:off x="3616201" y="1332541"/>
            <a:ext cx="6057900" cy="2552700"/>
          </a:xfrm>
          <a:prstGeom prst="rect">
            <a:avLst/>
          </a:prstGeom>
          <a:solidFill>
            <a:srgbClr val="FFFFFF"/>
          </a:solidFill>
        </p:spPr>
      </p:pic>
      <p:graphicFrame>
        <p:nvGraphicFramePr>
          <p:cNvPr id="6" name="Table 5"/>
          <p:cNvGraphicFramePr>
            <a:graphicFrameLocks noGrp="1"/>
          </p:cNvGraphicFramePr>
          <p:nvPr>
            <p:extLst>
              <p:ext uri="{D42A27DB-BD31-4B8C-83A1-F6EECF244321}">
                <p14:modId xmlns:p14="http://schemas.microsoft.com/office/powerpoint/2010/main" val="685139773"/>
              </p:ext>
            </p:extLst>
          </p:nvPr>
        </p:nvGraphicFramePr>
        <p:xfrm>
          <a:off x="6208511" y="2886121"/>
          <a:ext cx="2309200" cy="1752600"/>
        </p:xfrm>
        <a:graphic>
          <a:graphicData uri="http://schemas.openxmlformats.org/drawingml/2006/table">
            <a:tbl>
              <a:tblPr firstRow="1" bandRow="1">
                <a:tableStyleId>{5C22544A-7EE6-4342-B048-85BDC9FD1C3A}</a:tableStyleId>
              </a:tblPr>
              <a:tblGrid>
                <a:gridCol w="1154600"/>
                <a:gridCol w="1154600"/>
              </a:tblGrid>
              <a:tr h="370840">
                <a:tc gridSpan="2">
                  <a:txBody>
                    <a:bodyPr/>
                    <a:lstStyle/>
                    <a:p>
                      <a:r>
                        <a:rPr lang="en-US" dirty="0" smtClean="0"/>
                        <a:t>Scaling for N </a:t>
                      </a:r>
                      <a:r>
                        <a:rPr lang="en-US" dirty="0" smtClean="0"/>
                        <a:t>electrons on Quantum Device</a:t>
                      </a:r>
                      <a:endParaRPr lang="en-US" dirty="0"/>
                    </a:p>
                  </a:txBody>
                  <a:tcPr/>
                </a:tc>
                <a:tc hMerge="1">
                  <a:txBody>
                    <a:bodyPr/>
                    <a:lstStyle/>
                    <a:p>
                      <a:endParaRPr lang="en-US" dirty="0"/>
                    </a:p>
                  </a:txBody>
                  <a:tcPr/>
                </a:tc>
              </a:tr>
              <a:tr h="370840">
                <a:tc>
                  <a:txBody>
                    <a:bodyPr/>
                    <a:lstStyle/>
                    <a:p>
                      <a:r>
                        <a:rPr lang="en-US" dirty="0" smtClean="0"/>
                        <a:t>FC #1</a:t>
                      </a:r>
                      <a:endParaRPr lang="en-US" dirty="0"/>
                    </a:p>
                  </a:txBody>
                  <a:tcPr/>
                </a:tc>
                <a:tc>
                  <a:txBody>
                    <a:bodyPr/>
                    <a:lstStyle/>
                    <a:p>
                      <a:r>
                        <a:rPr lang="en-US" dirty="0" smtClean="0"/>
                        <a:t>O(N</a:t>
                      </a:r>
                      <a:r>
                        <a:rPr lang="en-US" baseline="30000" dirty="0" smtClean="0"/>
                        <a:t>9</a:t>
                      </a:r>
                      <a:r>
                        <a:rPr lang="en-US" dirty="0" smtClean="0"/>
                        <a:t>)</a:t>
                      </a:r>
                      <a:endParaRPr lang="en-US" dirty="0"/>
                    </a:p>
                  </a:txBody>
                  <a:tcPr/>
                </a:tc>
              </a:tr>
              <a:tr h="370840">
                <a:tc>
                  <a:txBody>
                    <a:bodyPr/>
                    <a:lstStyle/>
                    <a:p>
                      <a:r>
                        <a:rPr lang="en-US" dirty="0" smtClean="0"/>
                        <a:t>FC #2</a:t>
                      </a:r>
                      <a:endParaRPr lang="en-US" dirty="0"/>
                    </a:p>
                  </a:txBody>
                  <a:tcPr/>
                </a:tc>
                <a:tc>
                  <a:txBody>
                    <a:bodyPr/>
                    <a:lstStyle/>
                    <a:p>
                      <a:r>
                        <a:rPr lang="en-US" dirty="0" smtClean="0"/>
                        <a:t>O(N</a:t>
                      </a:r>
                      <a:r>
                        <a:rPr lang="en-US" baseline="30000" dirty="0" smtClean="0"/>
                        <a:t>7</a:t>
                      </a:r>
                      <a:r>
                        <a:rPr lang="en-US" dirty="0" smtClean="0"/>
                        <a:t>)</a:t>
                      </a:r>
                      <a:endParaRPr lang="en-US" dirty="0"/>
                    </a:p>
                  </a:txBody>
                  <a:tcPr/>
                </a:tc>
              </a:tr>
              <a:tr h="370840">
                <a:tc>
                  <a:txBody>
                    <a:bodyPr/>
                    <a:lstStyle/>
                    <a:p>
                      <a:r>
                        <a:rPr lang="en-US" dirty="0" smtClean="0"/>
                        <a:t>FC #3</a:t>
                      </a:r>
                      <a:endParaRPr lang="en-US" dirty="0"/>
                    </a:p>
                  </a:txBody>
                  <a:tcPr/>
                </a:tc>
                <a:tc>
                  <a:txBody>
                    <a:bodyPr/>
                    <a:lstStyle/>
                    <a:p>
                      <a:r>
                        <a:rPr lang="en-US" dirty="0" smtClean="0"/>
                        <a:t>O(N</a:t>
                      </a:r>
                      <a:r>
                        <a:rPr lang="en-US" baseline="30000" dirty="0" smtClean="0"/>
                        <a:t>5.5</a:t>
                      </a:r>
                      <a:r>
                        <a:rPr lang="en-US" dirty="0" smtClean="0"/>
                        <a:t>)</a:t>
                      </a:r>
                      <a:endParaRPr lang="en-US" dirty="0"/>
                    </a:p>
                  </a:txBody>
                  <a:tcPr/>
                </a:tc>
              </a:tr>
            </a:tbl>
          </a:graphicData>
        </a:graphic>
      </p:graphicFrame>
      <p:sp>
        <p:nvSpPr>
          <p:cNvPr id="8" name="Oval 7"/>
          <p:cNvSpPr/>
          <p:nvPr/>
        </p:nvSpPr>
        <p:spPr>
          <a:xfrm>
            <a:off x="5646298" y="4155076"/>
            <a:ext cx="2871413" cy="593647"/>
          </a:xfrm>
          <a:prstGeom prst="ellipse">
            <a:avLst/>
          </a:prstGeom>
          <a:noFill/>
          <a:ln w="38100"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598175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Game for Moore’s Law</a:t>
            </a:r>
            <a:endParaRPr lang="en-US" dirty="0"/>
          </a:p>
        </p:txBody>
      </p:sp>
      <p:sp>
        <p:nvSpPr>
          <p:cNvPr id="3" name="Content Placeholder 2"/>
          <p:cNvSpPr>
            <a:spLocks noGrp="1"/>
          </p:cNvSpPr>
          <p:nvPr>
            <p:ph idx="1"/>
          </p:nvPr>
        </p:nvSpPr>
        <p:spPr>
          <a:xfrm>
            <a:off x="457200" y="1767134"/>
            <a:ext cx="8229600" cy="3617104"/>
          </a:xfrm>
        </p:spPr>
        <p:txBody>
          <a:bodyPr>
            <a:normAutofit/>
          </a:bodyPr>
          <a:lstStyle/>
          <a:p>
            <a:pPr marL="0" indent="0" algn="ctr">
              <a:buNone/>
            </a:pPr>
            <a:r>
              <a:rPr lang="en-US" sz="3600" dirty="0" smtClean="0"/>
              <a:t>More parallelism</a:t>
            </a:r>
          </a:p>
          <a:p>
            <a:pPr marL="0" indent="0" algn="ctr">
              <a:buNone/>
            </a:pPr>
            <a:endParaRPr lang="en-US" sz="3600" dirty="0" smtClean="0"/>
          </a:p>
          <a:p>
            <a:pPr marL="0" indent="0" algn="ctr">
              <a:buNone/>
            </a:pPr>
            <a:r>
              <a:rPr lang="en-US" sz="3600" dirty="0" smtClean="0"/>
              <a:t>More specialization</a:t>
            </a:r>
            <a:endParaRPr lang="en-US" sz="3600" dirty="0"/>
          </a:p>
          <a:p>
            <a:pPr marL="0" indent="0" algn="ctr">
              <a:buNone/>
            </a:pPr>
            <a:endParaRPr lang="en-US" sz="3600" dirty="0" smtClean="0"/>
          </a:p>
          <a:p>
            <a:pPr marL="0" indent="0" algn="ctr">
              <a:buNone/>
            </a:pPr>
            <a:r>
              <a:rPr lang="en-US" sz="3600" dirty="0" smtClean="0"/>
              <a:t>Less communication</a:t>
            </a:r>
          </a:p>
        </p:txBody>
      </p:sp>
      <p:sp>
        <p:nvSpPr>
          <p:cNvPr id="4" name="TextBox 3"/>
          <p:cNvSpPr txBox="1"/>
          <p:nvPr/>
        </p:nvSpPr>
        <p:spPr>
          <a:xfrm>
            <a:off x="1891267" y="5539524"/>
            <a:ext cx="5358358" cy="584776"/>
          </a:xfrm>
          <a:prstGeom prst="rect">
            <a:avLst/>
          </a:prstGeom>
          <a:noFill/>
        </p:spPr>
        <p:txBody>
          <a:bodyPr wrap="none" rtlCol="0">
            <a:spAutoFit/>
          </a:bodyPr>
          <a:lstStyle/>
          <a:p>
            <a:r>
              <a:rPr lang="en-US" sz="3200" b="1" dirty="0" smtClean="0">
                <a:solidFill>
                  <a:srgbClr val="FFFF9E"/>
                </a:solidFill>
              </a:rPr>
              <a:t>Understand your applications!</a:t>
            </a:r>
            <a:endParaRPr lang="en-US" sz="3200" b="1" dirty="0">
              <a:solidFill>
                <a:srgbClr val="FFFF9E"/>
              </a:solidFill>
            </a:endParaRPr>
          </a:p>
        </p:txBody>
      </p:sp>
    </p:spTree>
    <p:extLst>
      <p:ext uri="{BB962C8B-B14F-4D97-AF65-F5344CB8AC3E}">
        <p14:creationId xmlns:p14="http://schemas.microsoft.com/office/powerpoint/2010/main" val="32286803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28583</TotalTime>
  <Words>3796</Words>
  <Application>Microsoft Macintosh PowerPoint</Application>
  <PresentationFormat>On-screen Show (4:3)</PresentationFormat>
  <Paragraphs>644</Paragraphs>
  <Slides>48</Slides>
  <Notes>24</Notes>
  <HiddenSlides>0</HiddenSlides>
  <MMClips>1</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The Endgame for Moore’s Law Architectures, Algorithms, and Applications </vt:lpstr>
      <vt:lpstr>Computing for Science</vt:lpstr>
      <vt:lpstr>Berkeley Lab Embraces Team Science</vt:lpstr>
      <vt:lpstr>Photon Science: More Computing and Better Algorithms</vt:lpstr>
      <vt:lpstr>Data Growth is Outpacing Computing Growth</vt:lpstr>
      <vt:lpstr>Climate Challenge: Understanding Precipitation and Extremes</vt:lpstr>
      <vt:lpstr>Computer Science and Math Challenges in Climate</vt:lpstr>
      <vt:lpstr>More Computing for the Black Swans</vt:lpstr>
      <vt:lpstr>Architectures to Grow Computing Performance and their Programming Models and Algorithms</vt:lpstr>
      <vt:lpstr>Scientific Computing: The Early Days</vt:lpstr>
      <vt:lpstr>Data Parallelism in Hardware: A Brief History</vt:lpstr>
      <vt:lpstr>Shared Memory in Hardware</vt:lpstr>
      <vt:lpstr>Massive Parallelism Replaces Vector Supercomputers</vt:lpstr>
      <vt:lpstr>PGAS Programming Models</vt:lpstr>
      <vt:lpstr>Important Insights in PGAS</vt:lpstr>
      <vt:lpstr>Can We Have Sequential Consistency?</vt:lpstr>
      <vt:lpstr>Timing is Everything   Unified Parallel C (UPC)</vt:lpstr>
      <vt:lpstr>Attack of the Killer Micros</vt:lpstr>
      <vt:lpstr>One-Sided Communication Is Faster than Two-Sided</vt:lpstr>
      <vt:lpstr>For Bisection-Bandwidth Limited Problems this Pays Off E.g., 3D FFT with global transpose</vt:lpstr>
      <vt:lpstr>Multicore Revolution: The Rest of the World Goes Parallel</vt:lpstr>
      <vt:lpstr>PGAS on Shared Memory is the Easy Case… Right?</vt:lpstr>
      <vt:lpstr>Bringing Users Along: UPC Experience</vt:lpstr>
      <vt:lpstr>Lessons Learned #1</vt:lpstr>
      <vt:lpstr>Lesson #2: Understand Applications</vt:lpstr>
      <vt:lpstr>Genome Assembly: PGAS Killer App</vt:lpstr>
      <vt:lpstr>Genome Assembly: Transform Discovery Process</vt:lpstr>
      <vt:lpstr>Cloud Computing: A Business Model, Not a Technology</vt:lpstr>
      <vt:lpstr>PowerPoint Presentation</vt:lpstr>
      <vt:lpstr>Energy is the Primary Design Constraint</vt:lpstr>
      <vt:lpstr>More Parallelism</vt:lpstr>
      <vt:lpstr>  Moore’s Law is Running Out</vt:lpstr>
      <vt:lpstr>New CMOS Technologies  More Parallelism</vt:lpstr>
      <vt:lpstr>Avoid Synchronization: Parallel by Default</vt:lpstr>
      <vt:lpstr>Performance Heterogeneity?</vt:lpstr>
      <vt:lpstr>Data Movement in Future Systems</vt:lpstr>
      <vt:lpstr>Memory System Optimizations</vt:lpstr>
      <vt:lpstr>Communication Avoiding Sparse Solvers</vt:lpstr>
      <vt:lpstr>Algorithms and Software: Avoid Communication and Synchronization</vt:lpstr>
      <vt:lpstr>Generalizing Communication Lower Bounds and Optimal Algorithms</vt:lpstr>
      <vt:lpstr>Theorem Applied to Direct N-Body</vt:lpstr>
      <vt:lpstr>1.5D Direct N-Body Method</vt:lpstr>
      <vt:lpstr>Specialization: End Game for Moore’s Law</vt:lpstr>
      <vt:lpstr>Beyond Moore’s Law</vt:lpstr>
      <vt:lpstr>Science Applications of Neuromorphic Computing</vt:lpstr>
      <vt:lpstr>QUANTUM INFORMATION SCIENCE (QIS): AN APPLICATIONS ORIENTED VIEW</vt:lpstr>
      <vt:lpstr>Electronic Structure Methods for Chemistry</vt:lpstr>
      <vt:lpstr>End Game for Moore’s Law</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Jeff Broughton</dc:creator>
  <cp:lastModifiedBy>Kathy Yelick</cp:lastModifiedBy>
  <cp:revision>394</cp:revision>
  <cp:lastPrinted>2012-06-09T14:57:01Z</cp:lastPrinted>
  <dcterms:created xsi:type="dcterms:W3CDTF">2012-06-02T14:29:20Z</dcterms:created>
  <dcterms:modified xsi:type="dcterms:W3CDTF">2015-06-18T15:47:42Z</dcterms:modified>
</cp:coreProperties>
</file>