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66" r:id="rId4"/>
  </p:sldMasterIdLst>
  <p:notesMasterIdLst>
    <p:notesMasterId r:id="rId52"/>
  </p:notesMasterIdLst>
  <p:handoutMasterIdLst>
    <p:handoutMasterId r:id="rId53"/>
  </p:handoutMasterIdLst>
  <p:sldIdLst>
    <p:sldId id="463" r:id="rId5"/>
    <p:sldId id="282" r:id="rId6"/>
    <p:sldId id="5590" r:id="rId7"/>
    <p:sldId id="5522" r:id="rId8"/>
    <p:sldId id="1577" r:id="rId9"/>
    <p:sldId id="1310" r:id="rId10"/>
    <p:sldId id="2921" r:id="rId11"/>
    <p:sldId id="5570" r:id="rId12"/>
    <p:sldId id="5571" r:id="rId13"/>
    <p:sldId id="5531" r:id="rId14"/>
    <p:sldId id="5574" r:id="rId15"/>
    <p:sldId id="5551" r:id="rId16"/>
    <p:sldId id="421" r:id="rId17"/>
    <p:sldId id="5530" r:id="rId18"/>
    <p:sldId id="5550" r:id="rId19"/>
    <p:sldId id="292" r:id="rId20"/>
    <p:sldId id="5576" r:id="rId21"/>
    <p:sldId id="5584" r:id="rId22"/>
    <p:sldId id="5542" r:id="rId23"/>
    <p:sldId id="2886" r:id="rId24"/>
    <p:sldId id="291" r:id="rId25"/>
    <p:sldId id="699" r:id="rId26"/>
    <p:sldId id="2907" r:id="rId27"/>
    <p:sldId id="5585" r:id="rId28"/>
    <p:sldId id="2840" r:id="rId29"/>
    <p:sldId id="274" r:id="rId30"/>
    <p:sldId id="2918" r:id="rId31"/>
    <p:sldId id="5523" r:id="rId32"/>
    <p:sldId id="2229" r:id="rId33"/>
    <p:sldId id="5568" r:id="rId34"/>
    <p:sldId id="5591" r:id="rId35"/>
    <p:sldId id="5517" r:id="rId36"/>
    <p:sldId id="5539" r:id="rId37"/>
    <p:sldId id="5547" r:id="rId38"/>
    <p:sldId id="887" r:id="rId39"/>
    <p:sldId id="5549" r:id="rId40"/>
    <p:sldId id="1768" r:id="rId41"/>
    <p:sldId id="2866" r:id="rId42"/>
    <p:sldId id="5587" r:id="rId43"/>
    <p:sldId id="5588" r:id="rId44"/>
    <p:sldId id="5575" r:id="rId45"/>
    <p:sldId id="5546" r:id="rId46"/>
    <p:sldId id="5525" r:id="rId47"/>
    <p:sldId id="5538" r:id="rId48"/>
    <p:sldId id="5543" r:id="rId49"/>
    <p:sldId id="297" r:id="rId50"/>
    <p:sldId id="5567" r:id="rId51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F0F306-1366-1040-43B5-DF74E7484AFA}" name="Jon Eisenberg" initials="JKE" userId="Jon Eisenberg" providerId="None"/>
  <p188:author id="{C5AC500D-8972-C63E-68C4-0BC83101F9A3}" name="Risica, Gabrielle" initials="RG" userId="S::grisica@nas.edu::aaf9043b-a054-4bcd-9ab7-5e196bff949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DF"/>
    <a:srgbClr val="FFF6DD"/>
    <a:srgbClr val="FFFBDD"/>
    <a:srgbClr val="EED7B3"/>
    <a:srgbClr val="FFE7DC"/>
    <a:srgbClr val="D9EBF4"/>
    <a:srgbClr val="8A9CBE"/>
    <a:srgbClr val="7F7F7F"/>
    <a:srgbClr val="0082C1"/>
    <a:srgbClr val="008E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7" autoAdjust="0"/>
    <p:restoredTop sz="91701" autoAdjust="0"/>
  </p:normalViewPr>
  <p:slideViewPr>
    <p:cSldViewPr snapToGrid="0" showGuides="1">
      <p:cViewPr varScale="1">
        <p:scale>
          <a:sx n="117" d="100"/>
          <a:sy n="117" d="100"/>
        </p:scale>
        <p:origin x="68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3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>
        <p:scale>
          <a:sx n="50" d="100"/>
          <a:sy n="50" d="100"/>
        </p:scale>
        <p:origin x="5664" y="167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Billions ($)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DBD-4062-976B-4C0DE5ACF09D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BD-4062-976B-4C0DE5ACF09D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DBD-4062-976B-4C0DE5ACF09D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BD-4062-976B-4C0DE5ACF09D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DBD-4062-976B-4C0DE5ACF09D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96D-4DA8-A5D3-8B3CE766EC80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96D-4DA8-A5D3-8B3CE766EC80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96D-4DA8-A5D3-8B3CE766EC80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2F5-45FF-8A6F-0649B27DFF8C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D0D-4B15-B0AC-768268104277}"/>
              </c:ext>
            </c:extLst>
          </c:dPt>
          <c:dPt>
            <c:idx val="19"/>
            <c:invertIfNegative val="0"/>
            <c:bubble3D val="0"/>
            <c:spPr>
              <a:solidFill>
                <a:srgbClr val="3BA14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590-48E3-8BC2-D19675338E11}"/>
              </c:ext>
            </c:extLst>
          </c:dPt>
          <c:cat>
            <c:strRef>
              <c:f>Sheet1!$A$2:$A$21</c:f>
              <c:strCache>
                <c:ptCount val="20"/>
                <c:pt idx="0">
                  <c:v>ATOS SE</c:v>
                </c:pt>
                <c:pt idx="1">
                  <c:v>Juniper</c:v>
                </c:pt>
                <c:pt idx="2">
                  <c:v>Lenovo</c:v>
                </c:pt>
                <c:pt idx="3">
                  <c:v>HPE</c:v>
                </c:pt>
                <c:pt idx="4">
                  <c:v>Fujitsu</c:v>
                </c:pt>
                <c:pt idx="5">
                  <c:v>Intel</c:v>
                </c:pt>
                <c:pt idx="6">
                  <c:v>IBM</c:v>
                </c:pt>
                <c:pt idx="7">
                  <c:v>Qualcomm</c:v>
                </c:pt>
                <c:pt idx="8">
                  <c:v>Cisco</c:v>
                </c:pt>
                <c:pt idx="9">
                  <c:v>AMD</c:v>
                </c:pt>
                <c:pt idx="10">
                  <c:v>Broadcom</c:v>
                </c:pt>
                <c:pt idx="11">
                  <c:v>Nvidia</c:v>
                </c:pt>
                <c:pt idx="12">
                  <c:v>Baidu</c:v>
                </c:pt>
                <c:pt idx="13">
                  <c:v>Alibaba</c:v>
                </c:pt>
                <c:pt idx="14">
                  <c:v>Tencent</c:v>
                </c:pt>
                <c:pt idx="15">
                  <c:v>Meta</c:v>
                </c:pt>
                <c:pt idx="16">
                  <c:v>Amazon</c:v>
                </c:pt>
                <c:pt idx="17">
                  <c:v>Google</c:v>
                </c:pt>
                <c:pt idx="18">
                  <c:v>Apple</c:v>
                </c:pt>
                <c:pt idx="19">
                  <c:v>Microsoft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0.21</c:v>
                </c:pt>
                <c:pt idx="1">
                  <c:v>12.01</c:v>
                </c:pt>
                <c:pt idx="2">
                  <c:v>12.97</c:v>
                </c:pt>
                <c:pt idx="3">
                  <c:v>22.18</c:v>
                </c:pt>
                <c:pt idx="4">
                  <c:v>29.43</c:v>
                </c:pt>
                <c:pt idx="5">
                  <c:v>151.01</c:v>
                </c:pt>
                <c:pt idx="6">
                  <c:v>167.81</c:v>
                </c:pt>
                <c:pt idx="7">
                  <c:v>181.58</c:v>
                </c:pt>
                <c:pt idx="8">
                  <c:v>194.38</c:v>
                </c:pt>
                <c:pt idx="9">
                  <c:v>252.47</c:v>
                </c:pt>
                <c:pt idx="10">
                  <c:v>594.22</c:v>
                </c:pt>
                <c:pt idx="11">
                  <c:v>2144</c:v>
                </c:pt>
                <c:pt idx="12">
                  <c:v>33.840000000000003</c:v>
                </c:pt>
                <c:pt idx="13">
                  <c:v>170.37</c:v>
                </c:pt>
                <c:pt idx="14">
                  <c:v>368.48</c:v>
                </c:pt>
                <c:pt idx="15">
                  <c:v>1295</c:v>
                </c:pt>
                <c:pt idx="16">
                  <c:v>1893</c:v>
                </c:pt>
                <c:pt idx="17">
                  <c:v>1948</c:v>
                </c:pt>
                <c:pt idx="18">
                  <c:v>2593</c:v>
                </c:pt>
                <c:pt idx="19">
                  <c:v>3055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42-426F-80BB-812A7F498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3599184"/>
        <c:axId val="713596560"/>
      </c:barChart>
      <c:catAx>
        <c:axId val="71359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596560"/>
        <c:crosses val="autoZero"/>
        <c:auto val="1"/>
        <c:lblAlgn val="ctr"/>
        <c:lblOffset val="100"/>
        <c:noMultiLvlLbl val="0"/>
      </c:catAx>
      <c:valAx>
        <c:axId val="71359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5991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image" Target="../media/image3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png"/><Relationship Id="rId9" Type="http://schemas.openxmlformats.org/officeDocument/2006/relationships/image" Target="../media/image67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image" Target="../media/image3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67.jpeg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image" Target="../media/image60.jpeg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10" Type="http://schemas.openxmlformats.org/officeDocument/2006/relationships/image" Target="../media/image65.jpeg"/><Relationship Id="rId4" Type="http://schemas.openxmlformats.org/officeDocument/2006/relationships/image" Target="../media/image66.jpeg"/><Relationship Id="rId9" Type="http://schemas.openxmlformats.org/officeDocument/2006/relationships/image" Target="../media/image68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Disruptions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Technology</a:t>
          </a:r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4C7335-DF48-BB4B-B7FF-17B057D74797}" type="doc">
      <dgm:prSet loTypeId="urn:microsoft.com/office/officeart/2005/8/layout/pList2" loCatId="" qsTypeId="urn:microsoft.com/office/officeart/2005/8/quickstyle/simple1" qsCatId="simple" csTypeId="urn:microsoft.com/office/officeart/2005/8/colors/accent1_2" csCatId="accent1" phldr="1"/>
      <dgm:spPr/>
    </dgm:pt>
    <dgm:pt modelId="{F6356D73-CB12-AC4D-9701-667D453716BB}">
      <dgm:prSet phldrT="[Text]" custT="1"/>
      <dgm:spPr/>
      <dgm:t>
        <a:bodyPr/>
        <a:lstStyle/>
        <a:p>
          <a:r>
            <a:rPr lang="en-US" sz="4000" dirty="0"/>
            <a:t>Simulation</a:t>
          </a:r>
        </a:p>
        <a:p>
          <a:r>
            <a:rPr lang="en-US" sz="3200" dirty="0"/>
            <a:t>From atoms to the universe</a:t>
          </a:r>
        </a:p>
      </dgm:t>
    </dgm:pt>
    <dgm:pt modelId="{9B173C1C-016E-E748-BD7E-7256AE25FA0D}" type="parTrans" cxnId="{72813480-8B32-004E-B27C-E51D0DC9BB55}">
      <dgm:prSet/>
      <dgm:spPr/>
      <dgm:t>
        <a:bodyPr/>
        <a:lstStyle/>
        <a:p>
          <a:endParaRPr lang="en-US" sz="2400"/>
        </a:p>
      </dgm:t>
    </dgm:pt>
    <dgm:pt modelId="{CC598CF7-EAC5-5B42-B026-0E32C084FED4}" type="sibTrans" cxnId="{72813480-8B32-004E-B27C-E51D0DC9BB55}">
      <dgm:prSet/>
      <dgm:spPr/>
      <dgm:t>
        <a:bodyPr/>
        <a:lstStyle/>
        <a:p>
          <a:endParaRPr lang="en-US" sz="2400"/>
        </a:p>
      </dgm:t>
    </dgm:pt>
    <dgm:pt modelId="{31057663-8949-A744-9F25-9DA2C74846CA}">
      <dgm:prSet phldrT="[Text]" custT="1"/>
      <dgm:spPr/>
      <dgm:t>
        <a:bodyPr/>
        <a:lstStyle/>
        <a:p>
          <a:r>
            <a:rPr lang="en-US" sz="4000" dirty="0"/>
            <a:t>Data</a:t>
          </a:r>
        </a:p>
        <a:p>
          <a:r>
            <a:rPr lang="en-US" sz="3200" dirty="0"/>
            <a:t>Images, text, to genomes</a:t>
          </a:r>
        </a:p>
      </dgm:t>
    </dgm:pt>
    <dgm:pt modelId="{6FD37FD1-5D6F-2F47-885E-DB427446475E}" type="parTrans" cxnId="{979D79E6-FB4D-8345-B91F-CF87454BEED2}">
      <dgm:prSet/>
      <dgm:spPr/>
      <dgm:t>
        <a:bodyPr/>
        <a:lstStyle/>
        <a:p>
          <a:endParaRPr lang="en-US" sz="2400"/>
        </a:p>
      </dgm:t>
    </dgm:pt>
    <dgm:pt modelId="{93410B56-712A-F84B-A932-49ADCEAEA7ED}" type="sibTrans" cxnId="{979D79E6-FB4D-8345-B91F-CF87454BEED2}">
      <dgm:prSet/>
      <dgm:spPr/>
      <dgm:t>
        <a:bodyPr/>
        <a:lstStyle/>
        <a:p>
          <a:endParaRPr lang="en-US" sz="2400"/>
        </a:p>
      </dgm:t>
    </dgm:pt>
    <dgm:pt modelId="{EE849622-8714-A242-81B0-A2F6069E726A}">
      <dgm:prSet phldrT="[Text]" custT="1"/>
      <dgm:spPr/>
      <dgm:t>
        <a:bodyPr/>
        <a:lstStyle/>
        <a:p>
          <a:r>
            <a:rPr lang="en-US" sz="4000" dirty="0"/>
            <a:t>Learning</a:t>
          </a:r>
        </a:p>
        <a:p>
          <a:r>
            <a:rPr lang="en-US" sz="3200" dirty="0"/>
            <a:t>Interpret, infer and automate</a:t>
          </a:r>
        </a:p>
      </dgm:t>
    </dgm:pt>
    <dgm:pt modelId="{88AA0FF2-9AD3-6042-95AF-4D86E644AE0F}" type="parTrans" cxnId="{90CD18BE-F160-1944-9325-E5A6F9B09363}">
      <dgm:prSet/>
      <dgm:spPr/>
      <dgm:t>
        <a:bodyPr/>
        <a:lstStyle/>
        <a:p>
          <a:endParaRPr lang="en-US" sz="2400"/>
        </a:p>
      </dgm:t>
    </dgm:pt>
    <dgm:pt modelId="{8D01E8C9-CB0F-9244-B34A-A7BE30DC649A}" type="sibTrans" cxnId="{90CD18BE-F160-1944-9325-E5A6F9B09363}">
      <dgm:prSet/>
      <dgm:spPr/>
      <dgm:t>
        <a:bodyPr/>
        <a:lstStyle/>
        <a:p>
          <a:endParaRPr lang="en-US" sz="2400"/>
        </a:p>
      </dgm:t>
    </dgm:pt>
    <dgm:pt modelId="{ED499960-D8EB-A846-9B20-C342115C9E04}" type="pres">
      <dgm:prSet presAssocID="{864C7335-DF48-BB4B-B7FF-17B057D74797}" presName="Name0" presStyleCnt="0">
        <dgm:presLayoutVars>
          <dgm:dir/>
          <dgm:resizeHandles val="exact"/>
        </dgm:presLayoutVars>
      </dgm:prSet>
      <dgm:spPr/>
    </dgm:pt>
    <dgm:pt modelId="{E278ED11-1E84-844C-8BBE-EAB1ED023A6B}" type="pres">
      <dgm:prSet presAssocID="{864C7335-DF48-BB4B-B7FF-17B057D74797}" presName="bkgdShp" presStyleLbl="alignAccFollowNode1" presStyleIdx="0" presStyleCnt="1"/>
      <dgm:spPr/>
    </dgm:pt>
    <dgm:pt modelId="{952FA4CF-D341-CF40-BB20-BCAE933B07BE}" type="pres">
      <dgm:prSet presAssocID="{864C7335-DF48-BB4B-B7FF-17B057D74797}" presName="linComp" presStyleCnt="0"/>
      <dgm:spPr/>
    </dgm:pt>
    <dgm:pt modelId="{608F2A81-8A9C-3E48-A4A7-58EB7088B6AC}" type="pres">
      <dgm:prSet presAssocID="{F6356D73-CB12-AC4D-9701-667D453716BB}" presName="compNode" presStyleCnt="0"/>
      <dgm:spPr/>
    </dgm:pt>
    <dgm:pt modelId="{2919EE6B-6360-8F41-8B05-102824B823A2}" type="pres">
      <dgm:prSet presAssocID="{F6356D73-CB12-AC4D-9701-667D453716BB}" presName="node" presStyleLbl="node1" presStyleIdx="0" presStyleCnt="3">
        <dgm:presLayoutVars>
          <dgm:bulletEnabled val="1"/>
        </dgm:presLayoutVars>
      </dgm:prSet>
      <dgm:spPr/>
    </dgm:pt>
    <dgm:pt modelId="{DE1A23A0-1A8C-8244-B8A6-4E213B9A48EC}" type="pres">
      <dgm:prSet presAssocID="{F6356D73-CB12-AC4D-9701-667D453716BB}" presName="invisiNode" presStyleLbl="node1" presStyleIdx="0" presStyleCnt="3"/>
      <dgm:spPr/>
    </dgm:pt>
    <dgm:pt modelId="{7D5C950A-4393-2F47-8DA4-D9B01E6C4F08}" type="pres">
      <dgm:prSet presAssocID="{F6356D73-CB12-AC4D-9701-667D453716BB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</dgm:spPr>
    </dgm:pt>
    <dgm:pt modelId="{5A390D66-048F-4641-8D3C-9C2214446777}" type="pres">
      <dgm:prSet presAssocID="{CC598CF7-EAC5-5B42-B026-0E32C084FED4}" presName="sibTrans" presStyleLbl="sibTrans2D1" presStyleIdx="0" presStyleCnt="0"/>
      <dgm:spPr/>
    </dgm:pt>
    <dgm:pt modelId="{5E8E8770-50F1-FF49-8A88-949236B0C9F5}" type="pres">
      <dgm:prSet presAssocID="{31057663-8949-A744-9F25-9DA2C74846CA}" presName="compNode" presStyleCnt="0"/>
      <dgm:spPr/>
    </dgm:pt>
    <dgm:pt modelId="{B4AC6DEA-5495-B64B-A378-A72F797A59A1}" type="pres">
      <dgm:prSet presAssocID="{31057663-8949-A744-9F25-9DA2C74846CA}" presName="node" presStyleLbl="node1" presStyleIdx="1" presStyleCnt="3">
        <dgm:presLayoutVars>
          <dgm:bulletEnabled val="1"/>
        </dgm:presLayoutVars>
      </dgm:prSet>
      <dgm:spPr/>
    </dgm:pt>
    <dgm:pt modelId="{E6031764-25A8-0E47-90CA-6A2331C86846}" type="pres">
      <dgm:prSet presAssocID="{31057663-8949-A744-9F25-9DA2C74846CA}" presName="invisiNode" presStyleLbl="node1" presStyleIdx="1" presStyleCnt="3"/>
      <dgm:spPr/>
    </dgm:pt>
    <dgm:pt modelId="{19063338-F239-9345-B888-ECAB287999B5}" type="pres">
      <dgm:prSet presAssocID="{31057663-8949-A744-9F25-9DA2C74846CA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FB8119E4-3637-3F4F-9B73-7D6719F769BA}" type="pres">
      <dgm:prSet presAssocID="{93410B56-712A-F84B-A932-49ADCEAEA7ED}" presName="sibTrans" presStyleLbl="sibTrans2D1" presStyleIdx="0" presStyleCnt="0"/>
      <dgm:spPr/>
    </dgm:pt>
    <dgm:pt modelId="{462F0931-2B09-2443-9D19-25B8FA99EB93}" type="pres">
      <dgm:prSet presAssocID="{EE849622-8714-A242-81B0-A2F6069E726A}" presName="compNode" presStyleCnt="0"/>
      <dgm:spPr/>
    </dgm:pt>
    <dgm:pt modelId="{6E193182-45B1-F546-B3BD-311E8071C8C3}" type="pres">
      <dgm:prSet presAssocID="{EE849622-8714-A242-81B0-A2F6069E726A}" presName="node" presStyleLbl="node1" presStyleIdx="2" presStyleCnt="3">
        <dgm:presLayoutVars>
          <dgm:bulletEnabled val="1"/>
        </dgm:presLayoutVars>
      </dgm:prSet>
      <dgm:spPr/>
    </dgm:pt>
    <dgm:pt modelId="{87CEC1E4-F1D7-F64B-89F9-1F55F70563BC}" type="pres">
      <dgm:prSet presAssocID="{EE849622-8714-A242-81B0-A2F6069E726A}" presName="invisiNode" presStyleLbl="node1" presStyleIdx="2" presStyleCnt="3"/>
      <dgm:spPr/>
    </dgm:pt>
    <dgm:pt modelId="{EB19AC21-7BE5-7A4F-9EBB-1D521B24B136}" type="pres">
      <dgm:prSet presAssocID="{EE849622-8714-A242-81B0-A2F6069E726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</dgm:spPr>
    </dgm:pt>
  </dgm:ptLst>
  <dgm:cxnLst>
    <dgm:cxn modelId="{6BCD040E-D08A-DF4E-BEA0-19256D1EE3C0}" type="presOf" srcId="{864C7335-DF48-BB4B-B7FF-17B057D74797}" destId="{ED499960-D8EB-A846-9B20-C342115C9E04}" srcOrd="0" destOrd="0" presId="urn:microsoft.com/office/officeart/2005/8/layout/pList2"/>
    <dgm:cxn modelId="{AFAD1446-B34A-C449-8695-ED6AEE57AEC2}" type="presOf" srcId="{CC598CF7-EAC5-5B42-B026-0E32C084FED4}" destId="{5A390D66-048F-4641-8D3C-9C2214446777}" srcOrd="0" destOrd="0" presId="urn:microsoft.com/office/officeart/2005/8/layout/pList2"/>
    <dgm:cxn modelId="{2E46D45E-51EF-8742-B3CD-6684BCB80745}" type="presOf" srcId="{31057663-8949-A744-9F25-9DA2C74846CA}" destId="{B4AC6DEA-5495-B64B-A378-A72F797A59A1}" srcOrd="0" destOrd="0" presId="urn:microsoft.com/office/officeart/2005/8/layout/pList2"/>
    <dgm:cxn modelId="{72813480-8B32-004E-B27C-E51D0DC9BB55}" srcId="{864C7335-DF48-BB4B-B7FF-17B057D74797}" destId="{F6356D73-CB12-AC4D-9701-667D453716BB}" srcOrd="0" destOrd="0" parTransId="{9B173C1C-016E-E748-BD7E-7256AE25FA0D}" sibTransId="{CC598CF7-EAC5-5B42-B026-0E32C084FED4}"/>
    <dgm:cxn modelId="{13693C9D-0608-FC48-B09E-5592188D8707}" type="presOf" srcId="{F6356D73-CB12-AC4D-9701-667D453716BB}" destId="{2919EE6B-6360-8F41-8B05-102824B823A2}" srcOrd="0" destOrd="0" presId="urn:microsoft.com/office/officeart/2005/8/layout/pList2"/>
    <dgm:cxn modelId="{90CD18BE-F160-1944-9325-E5A6F9B09363}" srcId="{864C7335-DF48-BB4B-B7FF-17B057D74797}" destId="{EE849622-8714-A242-81B0-A2F6069E726A}" srcOrd="2" destOrd="0" parTransId="{88AA0FF2-9AD3-6042-95AF-4D86E644AE0F}" sibTransId="{8D01E8C9-CB0F-9244-B34A-A7BE30DC649A}"/>
    <dgm:cxn modelId="{056129C7-EB32-0C41-A63B-B2C02DAF5320}" type="presOf" srcId="{EE849622-8714-A242-81B0-A2F6069E726A}" destId="{6E193182-45B1-F546-B3BD-311E8071C8C3}" srcOrd="0" destOrd="0" presId="urn:microsoft.com/office/officeart/2005/8/layout/pList2"/>
    <dgm:cxn modelId="{6A385EDB-5BFB-864A-8158-FE62E0AB10A2}" type="presOf" srcId="{93410B56-712A-F84B-A932-49ADCEAEA7ED}" destId="{FB8119E4-3637-3F4F-9B73-7D6719F769BA}" srcOrd="0" destOrd="0" presId="urn:microsoft.com/office/officeart/2005/8/layout/pList2"/>
    <dgm:cxn modelId="{979D79E6-FB4D-8345-B91F-CF87454BEED2}" srcId="{864C7335-DF48-BB4B-B7FF-17B057D74797}" destId="{31057663-8949-A744-9F25-9DA2C74846CA}" srcOrd="1" destOrd="0" parTransId="{6FD37FD1-5D6F-2F47-885E-DB427446475E}" sibTransId="{93410B56-712A-F84B-A932-49ADCEAEA7ED}"/>
    <dgm:cxn modelId="{5F2DE1F7-77AB-CD4D-9A69-29007842FC5A}" type="presParOf" srcId="{ED499960-D8EB-A846-9B20-C342115C9E04}" destId="{E278ED11-1E84-844C-8BBE-EAB1ED023A6B}" srcOrd="0" destOrd="0" presId="urn:microsoft.com/office/officeart/2005/8/layout/pList2"/>
    <dgm:cxn modelId="{335F1D12-36C3-884B-B0F1-85A50B633AE9}" type="presParOf" srcId="{ED499960-D8EB-A846-9B20-C342115C9E04}" destId="{952FA4CF-D341-CF40-BB20-BCAE933B07BE}" srcOrd="1" destOrd="0" presId="urn:microsoft.com/office/officeart/2005/8/layout/pList2"/>
    <dgm:cxn modelId="{11618E76-E8AD-474B-93BF-52EFE4083BCA}" type="presParOf" srcId="{952FA4CF-D341-CF40-BB20-BCAE933B07BE}" destId="{608F2A81-8A9C-3E48-A4A7-58EB7088B6AC}" srcOrd="0" destOrd="0" presId="urn:microsoft.com/office/officeart/2005/8/layout/pList2"/>
    <dgm:cxn modelId="{10BA6FF3-81F4-3E4F-90C2-2AEEC0935C89}" type="presParOf" srcId="{608F2A81-8A9C-3E48-A4A7-58EB7088B6AC}" destId="{2919EE6B-6360-8F41-8B05-102824B823A2}" srcOrd="0" destOrd="0" presId="urn:microsoft.com/office/officeart/2005/8/layout/pList2"/>
    <dgm:cxn modelId="{340ADAFC-9543-2B44-9118-3B5611B59FEF}" type="presParOf" srcId="{608F2A81-8A9C-3E48-A4A7-58EB7088B6AC}" destId="{DE1A23A0-1A8C-8244-B8A6-4E213B9A48EC}" srcOrd="1" destOrd="0" presId="urn:microsoft.com/office/officeart/2005/8/layout/pList2"/>
    <dgm:cxn modelId="{5E8887DB-F5A6-994A-BB6E-57D7CA0D3FF1}" type="presParOf" srcId="{608F2A81-8A9C-3E48-A4A7-58EB7088B6AC}" destId="{7D5C950A-4393-2F47-8DA4-D9B01E6C4F08}" srcOrd="2" destOrd="0" presId="urn:microsoft.com/office/officeart/2005/8/layout/pList2"/>
    <dgm:cxn modelId="{D8F5B270-1624-CA4E-8EDF-7C212A261BE0}" type="presParOf" srcId="{952FA4CF-D341-CF40-BB20-BCAE933B07BE}" destId="{5A390D66-048F-4641-8D3C-9C2214446777}" srcOrd="1" destOrd="0" presId="urn:microsoft.com/office/officeart/2005/8/layout/pList2"/>
    <dgm:cxn modelId="{DEAA1FC3-6BE3-D14D-A5B3-2CCA7D29A365}" type="presParOf" srcId="{952FA4CF-D341-CF40-BB20-BCAE933B07BE}" destId="{5E8E8770-50F1-FF49-8A88-949236B0C9F5}" srcOrd="2" destOrd="0" presId="urn:microsoft.com/office/officeart/2005/8/layout/pList2"/>
    <dgm:cxn modelId="{F4357984-0FFF-1D4A-AFE1-AE0184680F50}" type="presParOf" srcId="{5E8E8770-50F1-FF49-8A88-949236B0C9F5}" destId="{B4AC6DEA-5495-B64B-A378-A72F797A59A1}" srcOrd="0" destOrd="0" presId="urn:microsoft.com/office/officeart/2005/8/layout/pList2"/>
    <dgm:cxn modelId="{318DD6CA-F8AA-0647-8BAF-51B5D58659AD}" type="presParOf" srcId="{5E8E8770-50F1-FF49-8A88-949236B0C9F5}" destId="{E6031764-25A8-0E47-90CA-6A2331C86846}" srcOrd="1" destOrd="0" presId="urn:microsoft.com/office/officeart/2005/8/layout/pList2"/>
    <dgm:cxn modelId="{BB294EF9-81C8-0046-A051-001C7F2AB449}" type="presParOf" srcId="{5E8E8770-50F1-FF49-8A88-949236B0C9F5}" destId="{19063338-F239-9345-B888-ECAB287999B5}" srcOrd="2" destOrd="0" presId="urn:microsoft.com/office/officeart/2005/8/layout/pList2"/>
    <dgm:cxn modelId="{CF2B61FB-CE0C-0E49-BDA3-B214B19FDCA1}" type="presParOf" srcId="{952FA4CF-D341-CF40-BB20-BCAE933B07BE}" destId="{FB8119E4-3637-3F4F-9B73-7D6719F769BA}" srcOrd="3" destOrd="0" presId="urn:microsoft.com/office/officeart/2005/8/layout/pList2"/>
    <dgm:cxn modelId="{90D80255-CA1E-5549-B4C2-017BFA3CF0B5}" type="presParOf" srcId="{952FA4CF-D341-CF40-BB20-BCAE933B07BE}" destId="{462F0931-2B09-2443-9D19-25B8FA99EB93}" srcOrd="4" destOrd="0" presId="urn:microsoft.com/office/officeart/2005/8/layout/pList2"/>
    <dgm:cxn modelId="{06BF0FE5-D955-6843-9D7C-A1448C3666B0}" type="presParOf" srcId="{462F0931-2B09-2443-9D19-25B8FA99EB93}" destId="{6E193182-45B1-F546-B3BD-311E8071C8C3}" srcOrd="0" destOrd="0" presId="urn:microsoft.com/office/officeart/2005/8/layout/pList2"/>
    <dgm:cxn modelId="{37375629-A859-FF42-A3EA-730FC4DB730E}" type="presParOf" srcId="{462F0931-2B09-2443-9D19-25B8FA99EB93}" destId="{87CEC1E4-F1D7-F64B-89F9-1F55F70563BC}" srcOrd="1" destOrd="0" presId="urn:microsoft.com/office/officeart/2005/8/layout/pList2"/>
    <dgm:cxn modelId="{05E9FA33-9163-BB43-82DF-CB88B2DA7969}" type="presParOf" srcId="{462F0931-2B09-2443-9D19-25B8FA99EB93}" destId="{EB19AC21-7BE5-7A4F-9EBB-1D521B24B13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Disruptions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Technology</a:t>
          </a:r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71E312-5A15-B84D-A1F6-22B46935F4D1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89E608-3398-184D-A591-1F9582D2471D}">
      <dgm:prSet phldrT="[Text]"/>
      <dgm:spPr/>
      <dgm:t>
        <a:bodyPr/>
        <a:lstStyle/>
        <a:p>
          <a:r>
            <a:rPr lang="en-US" dirty="0"/>
            <a:t>AI</a:t>
          </a:r>
        </a:p>
      </dgm:t>
    </dgm:pt>
    <dgm:pt modelId="{DB382E82-3200-9C40-B9BA-473E60D53297}" type="parTrans" cxnId="{EC988EC1-4447-0140-9E4B-2CCE5DC10520}">
      <dgm:prSet/>
      <dgm:spPr/>
      <dgm:t>
        <a:bodyPr/>
        <a:lstStyle/>
        <a:p>
          <a:endParaRPr lang="en-US"/>
        </a:p>
      </dgm:t>
    </dgm:pt>
    <dgm:pt modelId="{BC501160-E9FA-9346-8B77-D8BB37D3887B}" type="sibTrans" cxnId="{EC988EC1-4447-0140-9E4B-2CCE5DC10520}">
      <dgm:prSet/>
      <dgm:spPr/>
      <dgm:t>
        <a:bodyPr/>
        <a:lstStyle/>
        <a:p>
          <a:endParaRPr lang="en-US"/>
        </a:p>
      </dgm:t>
    </dgm:pt>
    <dgm:pt modelId="{D2F61292-BA80-8E40-8BD1-BA968F9143FA}">
      <dgm:prSet phldrT="[Text]"/>
      <dgm:spPr/>
      <dgm:t>
        <a:bodyPr/>
        <a:lstStyle/>
        <a:p>
          <a:r>
            <a:rPr lang="en-US" dirty="0"/>
            <a:t>Quantum</a:t>
          </a:r>
        </a:p>
      </dgm:t>
    </dgm:pt>
    <dgm:pt modelId="{E2F1D0B5-791D-234F-80AF-89DC677F9817}" type="parTrans" cxnId="{4CE7E07F-9FBF-E54C-9AAF-A6FB6D0EA26B}">
      <dgm:prSet/>
      <dgm:spPr/>
      <dgm:t>
        <a:bodyPr/>
        <a:lstStyle/>
        <a:p>
          <a:endParaRPr lang="en-US"/>
        </a:p>
      </dgm:t>
    </dgm:pt>
    <dgm:pt modelId="{76F33B62-E7A8-A24E-8A92-BB4B35B35F75}" type="sibTrans" cxnId="{4CE7E07F-9FBF-E54C-9AAF-A6FB6D0EA26B}">
      <dgm:prSet/>
      <dgm:spPr/>
      <dgm:t>
        <a:bodyPr/>
        <a:lstStyle/>
        <a:p>
          <a:endParaRPr lang="en-US"/>
        </a:p>
      </dgm:t>
    </dgm:pt>
    <dgm:pt modelId="{128FF5E5-9DA6-524A-BF70-58CD4F7F5CC7}">
      <dgm:prSet phldrT="[Text]"/>
      <dgm:spPr/>
      <dgm:t>
        <a:bodyPr/>
        <a:lstStyle/>
        <a:p>
          <a:r>
            <a:rPr lang="en-US" dirty="0"/>
            <a:t>Cloud</a:t>
          </a:r>
        </a:p>
      </dgm:t>
    </dgm:pt>
    <dgm:pt modelId="{BA675073-6801-0C48-AE8E-BEFE5D11302C}" type="parTrans" cxnId="{C2D5FB65-72B4-4246-A815-1EB665419ABC}">
      <dgm:prSet/>
      <dgm:spPr/>
      <dgm:t>
        <a:bodyPr/>
        <a:lstStyle/>
        <a:p>
          <a:endParaRPr lang="en-US"/>
        </a:p>
      </dgm:t>
    </dgm:pt>
    <dgm:pt modelId="{7CFCE08F-57BE-A646-85B3-251F7F8C33BB}" type="sibTrans" cxnId="{C2D5FB65-72B4-4246-A815-1EB665419ABC}">
      <dgm:prSet/>
      <dgm:spPr/>
      <dgm:t>
        <a:bodyPr/>
        <a:lstStyle/>
        <a:p>
          <a:endParaRPr lang="en-US"/>
        </a:p>
      </dgm:t>
    </dgm:pt>
    <dgm:pt modelId="{7CCD8383-0286-4543-B7DC-282CCE7E614F}" type="pres">
      <dgm:prSet presAssocID="{1D71E312-5A15-B84D-A1F6-22B46935F4D1}" presName="linear" presStyleCnt="0">
        <dgm:presLayoutVars>
          <dgm:dir/>
          <dgm:animLvl val="lvl"/>
          <dgm:resizeHandles val="exact"/>
        </dgm:presLayoutVars>
      </dgm:prSet>
      <dgm:spPr/>
    </dgm:pt>
    <dgm:pt modelId="{8E9C6934-0403-634C-864A-F7A716014366}" type="pres">
      <dgm:prSet presAssocID="{DA89E608-3398-184D-A591-1F9582D2471D}" presName="parentLin" presStyleCnt="0"/>
      <dgm:spPr/>
    </dgm:pt>
    <dgm:pt modelId="{0182B044-438D-A740-A940-7581647D435B}" type="pres">
      <dgm:prSet presAssocID="{DA89E608-3398-184D-A591-1F9582D2471D}" presName="parentLeftMargin" presStyleLbl="node1" presStyleIdx="0" presStyleCnt="3"/>
      <dgm:spPr/>
    </dgm:pt>
    <dgm:pt modelId="{55237721-DC30-754C-A524-31D2DBD54D7D}" type="pres">
      <dgm:prSet presAssocID="{DA89E608-3398-184D-A591-1F9582D2471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EABD642-9B73-6B41-BC35-B4FE9BC3E7EC}" type="pres">
      <dgm:prSet presAssocID="{DA89E608-3398-184D-A591-1F9582D2471D}" presName="negativeSpace" presStyleCnt="0"/>
      <dgm:spPr/>
    </dgm:pt>
    <dgm:pt modelId="{9B041125-85DF-504B-AD20-4E195E0D91A7}" type="pres">
      <dgm:prSet presAssocID="{DA89E608-3398-184D-A591-1F9582D2471D}" presName="childText" presStyleLbl="conFgAcc1" presStyleIdx="0" presStyleCnt="3">
        <dgm:presLayoutVars>
          <dgm:bulletEnabled val="1"/>
        </dgm:presLayoutVars>
      </dgm:prSet>
      <dgm:spPr>
        <a:solidFill>
          <a:schemeClr val="bg2">
            <a:lumMod val="75000"/>
            <a:alpha val="90000"/>
          </a:schemeClr>
        </a:solidFill>
      </dgm:spPr>
    </dgm:pt>
    <dgm:pt modelId="{C0CCEF4A-507E-4C4E-9191-EF4A2BDD7C1A}" type="pres">
      <dgm:prSet presAssocID="{BC501160-E9FA-9346-8B77-D8BB37D3887B}" presName="spaceBetweenRectangles" presStyleCnt="0"/>
      <dgm:spPr/>
    </dgm:pt>
    <dgm:pt modelId="{FCED4FFB-55FA-6049-A1D1-4E491200D2B8}" type="pres">
      <dgm:prSet presAssocID="{D2F61292-BA80-8E40-8BD1-BA968F9143FA}" presName="parentLin" presStyleCnt="0"/>
      <dgm:spPr/>
    </dgm:pt>
    <dgm:pt modelId="{78B1D2E4-3539-CE42-8F4D-47CBD021C6F0}" type="pres">
      <dgm:prSet presAssocID="{D2F61292-BA80-8E40-8BD1-BA968F9143FA}" presName="parentLeftMargin" presStyleLbl="node1" presStyleIdx="0" presStyleCnt="3"/>
      <dgm:spPr/>
    </dgm:pt>
    <dgm:pt modelId="{A2FFD867-CB55-D249-9A60-1034919B2CE6}" type="pres">
      <dgm:prSet presAssocID="{D2F61292-BA80-8E40-8BD1-BA968F9143F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567980-AAA8-5B4F-9A1D-59B2D7144820}" type="pres">
      <dgm:prSet presAssocID="{D2F61292-BA80-8E40-8BD1-BA968F9143FA}" presName="negativeSpace" presStyleCnt="0"/>
      <dgm:spPr/>
    </dgm:pt>
    <dgm:pt modelId="{FCB18F91-6383-C640-9F24-7C162F954282}" type="pres">
      <dgm:prSet presAssocID="{D2F61292-BA80-8E40-8BD1-BA968F9143FA}" presName="childText" presStyleLbl="conFgAcc1" presStyleIdx="1" presStyleCnt="3">
        <dgm:presLayoutVars>
          <dgm:bulletEnabled val="1"/>
        </dgm:presLayoutVars>
      </dgm:prSet>
      <dgm:spPr>
        <a:solidFill>
          <a:schemeClr val="bg2">
            <a:lumMod val="75000"/>
            <a:alpha val="90000"/>
          </a:schemeClr>
        </a:solidFill>
      </dgm:spPr>
    </dgm:pt>
    <dgm:pt modelId="{BD5EC7A5-FC47-4742-AC8E-F991F386E56B}" type="pres">
      <dgm:prSet presAssocID="{76F33B62-E7A8-A24E-8A92-BB4B35B35F75}" presName="spaceBetweenRectangles" presStyleCnt="0"/>
      <dgm:spPr/>
    </dgm:pt>
    <dgm:pt modelId="{7FEBB6E8-E7C4-8E47-86ED-31C9AA8F8028}" type="pres">
      <dgm:prSet presAssocID="{128FF5E5-9DA6-524A-BF70-58CD4F7F5CC7}" presName="parentLin" presStyleCnt="0"/>
      <dgm:spPr/>
    </dgm:pt>
    <dgm:pt modelId="{269D80E9-755C-C643-BAC1-4CFD6847AE40}" type="pres">
      <dgm:prSet presAssocID="{128FF5E5-9DA6-524A-BF70-58CD4F7F5CC7}" presName="parentLeftMargin" presStyleLbl="node1" presStyleIdx="1" presStyleCnt="3"/>
      <dgm:spPr/>
    </dgm:pt>
    <dgm:pt modelId="{4D13329B-F6A7-3E4A-BD16-1B00CF63DFDA}" type="pres">
      <dgm:prSet presAssocID="{128FF5E5-9DA6-524A-BF70-58CD4F7F5CC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09AA078-20BE-AE45-951F-B9563B819BBB}" type="pres">
      <dgm:prSet presAssocID="{128FF5E5-9DA6-524A-BF70-58CD4F7F5CC7}" presName="negativeSpace" presStyleCnt="0"/>
      <dgm:spPr/>
    </dgm:pt>
    <dgm:pt modelId="{CEB778F2-E832-4841-AC69-C996BF83266C}" type="pres">
      <dgm:prSet presAssocID="{128FF5E5-9DA6-524A-BF70-58CD4F7F5CC7}" presName="childText" presStyleLbl="conFgAcc1" presStyleIdx="2" presStyleCnt="3">
        <dgm:presLayoutVars>
          <dgm:bulletEnabled val="1"/>
        </dgm:presLayoutVars>
      </dgm:prSet>
      <dgm:spPr>
        <a:solidFill>
          <a:schemeClr val="bg2">
            <a:lumMod val="75000"/>
            <a:alpha val="90000"/>
          </a:schemeClr>
        </a:solidFill>
      </dgm:spPr>
    </dgm:pt>
  </dgm:ptLst>
  <dgm:cxnLst>
    <dgm:cxn modelId="{AE0F6C15-5D4B-8B44-89EA-88055BE0C494}" type="presOf" srcId="{1D71E312-5A15-B84D-A1F6-22B46935F4D1}" destId="{7CCD8383-0286-4543-B7DC-282CCE7E614F}" srcOrd="0" destOrd="0" presId="urn:microsoft.com/office/officeart/2005/8/layout/list1"/>
    <dgm:cxn modelId="{BECF1B45-CE95-F545-AC0B-C8828FA41B7D}" type="presOf" srcId="{DA89E608-3398-184D-A591-1F9582D2471D}" destId="{55237721-DC30-754C-A524-31D2DBD54D7D}" srcOrd="1" destOrd="0" presId="urn:microsoft.com/office/officeart/2005/8/layout/list1"/>
    <dgm:cxn modelId="{C2D5FB65-72B4-4246-A815-1EB665419ABC}" srcId="{1D71E312-5A15-B84D-A1F6-22B46935F4D1}" destId="{128FF5E5-9DA6-524A-BF70-58CD4F7F5CC7}" srcOrd="2" destOrd="0" parTransId="{BA675073-6801-0C48-AE8E-BEFE5D11302C}" sibTransId="{7CFCE08F-57BE-A646-85B3-251F7F8C33BB}"/>
    <dgm:cxn modelId="{4CE7E07F-9FBF-E54C-9AAF-A6FB6D0EA26B}" srcId="{1D71E312-5A15-B84D-A1F6-22B46935F4D1}" destId="{D2F61292-BA80-8E40-8BD1-BA968F9143FA}" srcOrd="1" destOrd="0" parTransId="{E2F1D0B5-791D-234F-80AF-89DC677F9817}" sibTransId="{76F33B62-E7A8-A24E-8A92-BB4B35B35F75}"/>
    <dgm:cxn modelId="{2ABCE8A6-4464-A649-AC7A-82CED15157F7}" type="presOf" srcId="{DA89E608-3398-184D-A591-1F9582D2471D}" destId="{0182B044-438D-A740-A940-7581647D435B}" srcOrd="0" destOrd="0" presId="urn:microsoft.com/office/officeart/2005/8/layout/list1"/>
    <dgm:cxn modelId="{138AD9B1-071A-914C-AF31-02CCA81CF21D}" type="presOf" srcId="{D2F61292-BA80-8E40-8BD1-BA968F9143FA}" destId="{78B1D2E4-3539-CE42-8F4D-47CBD021C6F0}" srcOrd="0" destOrd="0" presId="urn:microsoft.com/office/officeart/2005/8/layout/list1"/>
    <dgm:cxn modelId="{EC988EC1-4447-0140-9E4B-2CCE5DC10520}" srcId="{1D71E312-5A15-B84D-A1F6-22B46935F4D1}" destId="{DA89E608-3398-184D-A591-1F9582D2471D}" srcOrd="0" destOrd="0" parTransId="{DB382E82-3200-9C40-B9BA-473E60D53297}" sibTransId="{BC501160-E9FA-9346-8B77-D8BB37D3887B}"/>
    <dgm:cxn modelId="{17192CE1-88FA-7E44-8525-0EFC0BD41450}" type="presOf" srcId="{128FF5E5-9DA6-524A-BF70-58CD4F7F5CC7}" destId="{4D13329B-F6A7-3E4A-BD16-1B00CF63DFDA}" srcOrd="1" destOrd="0" presId="urn:microsoft.com/office/officeart/2005/8/layout/list1"/>
    <dgm:cxn modelId="{F6746DE2-D6EC-344B-9ED6-5C0A636DF3BA}" type="presOf" srcId="{128FF5E5-9DA6-524A-BF70-58CD4F7F5CC7}" destId="{269D80E9-755C-C643-BAC1-4CFD6847AE40}" srcOrd="0" destOrd="0" presId="urn:microsoft.com/office/officeart/2005/8/layout/list1"/>
    <dgm:cxn modelId="{5B5EF2F5-E418-7546-93CD-8E52061FDB7C}" type="presOf" srcId="{D2F61292-BA80-8E40-8BD1-BA968F9143FA}" destId="{A2FFD867-CB55-D249-9A60-1034919B2CE6}" srcOrd="1" destOrd="0" presId="urn:microsoft.com/office/officeart/2005/8/layout/list1"/>
    <dgm:cxn modelId="{18EA1FAA-8494-7C4A-A6B0-32AE9A802988}" type="presParOf" srcId="{7CCD8383-0286-4543-B7DC-282CCE7E614F}" destId="{8E9C6934-0403-634C-864A-F7A716014366}" srcOrd="0" destOrd="0" presId="urn:microsoft.com/office/officeart/2005/8/layout/list1"/>
    <dgm:cxn modelId="{B08AA38B-C221-804B-A04D-83052838AA52}" type="presParOf" srcId="{8E9C6934-0403-634C-864A-F7A716014366}" destId="{0182B044-438D-A740-A940-7581647D435B}" srcOrd="0" destOrd="0" presId="urn:microsoft.com/office/officeart/2005/8/layout/list1"/>
    <dgm:cxn modelId="{9554EB86-991C-9448-9823-EA70A1186004}" type="presParOf" srcId="{8E9C6934-0403-634C-864A-F7A716014366}" destId="{55237721-DC30-754C-A524-31D2DBD54D7D}" srcOrd="1" destOrd="0" presId="urn:microsoft.com/office/officeart/2005/8/layout/list1"/>
    <dgm:cxn modelId="{40640232-7AE5-AB41-A952-DBF7EF00500A}" type="presParOf" srcId="{7CCD8383-0286-4543-B7DC-282CCE7E614F}" destId="{AEABD642-9B73-6B41-BC35-B4FE9BC3E7EC}" srcOrd="1" destOrd="0" presId="urn:microsoft.com/office/officeart/2005/8/layout/list1"/>
    <dgm:cxn modelId="{593A2FFC-DF88-1F4D-8A75-C68F14A9D0AC}" type="presParOf" srcId="{7CCD8383-0286-4543-B7DC-282CCE7E614F}" destId="{9B041125-85DF-504B-AD20-4E195E0D91A7}" srcOrd="2" destOrd="0" presId="urn:microsoft.com/office/officeart/2005/8/layout/list1"/>
    <dgm:cxn modelId="{C4543224-D689-B745-8E0C-5657891774A7}" type="presParOf" srcId="{7CCD8383-0286-4543-B7DC-282CCE7E614F}" destId="{C0CCEF4A-507E-4C4E-9191-EF4A2BDD7C1A}" srcOrd="3" destOrd="0" presId="urn:microsoft.com/office/officeart/2005/8/layout/list1"/>
    <dgm:cxn modelId="{3A50987A-8515-D241-A12A-CC8A2EAFBA82}" type="presParOf" srcId="{7CCD8383-0286-4543-B7DC-282CCE7E614F}" destId="{FCED4FFB-55FA-6049-A1D1-4E491200D2B8}" srcOrd="4" destOrd="0" presId="urn:microsoft.com/office/officeart/2005/8/layout/list1"/>
    <dgm:cxn modelId="{611B8F7B-0EFC-1E44-99D4-1B1874AE6216}" type="presParOf" srcId="{FCED4FFB-55FA-6049-A1D1-4E491200D2B8}" destId="{78B1D2E4-3539-CE42-8F4D-47CBD021C6F0}" srcOrd="0" destOrd="0" presId="urn:microsoft.com/office/officeart/2005/8/layout/list1"/>
    <dgm:cxn modelId="{C9F1538A-0E5D-8347-B596-EEB49EC212E6}" type="presParOf" srcId="{FCED4FFB-55FA-6049-A1D1-4E491200D2B8}" destId="{A2FFD867-CB55-D249-9A60-1034919B2CE6}" srcOrd="1" destOrd="0" presId="urn:microsoft.com/office/officeart/2005/8/layout/list1"/>
    <dgm:cxn modelId="{C72F73FD-7F05-1C4A-8F7F-ED00282557CA}" type="presParOf" srcId="{7CCD8383-0286-4543-B7DC-282CCE7E614F}" destId="{83567980-AAA8-5B4F-9A1D-59B2D7144820}" srcOrd="5" destOrd="0" presId="urn:microsoft.com/office/officeart/2005/8/layout/list1"/>
    <dgm:cxn modelId="{33CE0095-65FC-1548-B005-8A35B5436966}" type="presParOf" srcId="{7CCD8383-0286-4543-B7DC-282CCE7E614F}" destId="{FCB18F91-6383-C640-9F24-7C162F954282}" srcOrd="6" destOrd="0" presId="urn:microsoft.com/office/officeart/2005/8/layout/list1"/>
    <dgm:cxn modelId="{9FBD796A-424C-F34B-845A-B0AA89860590}" type="presParOf" srcId="{7CCD8383-0286-4543-B7DC-282CCE7E614F}" destId="{BD5EC7A5-FC47-4742-AC8E-F991F386E56B}" srcOrd="7" destOrd="0" presId="urn:microsoft.com/office/officeart/2005/8/layout/list1"/>
    <dgm:cxn modelId="{AB542A1E-4C22-7748-B4C4-FE9972405888}" type="presParOf" srcId="{7CCD8383-0286-4543-B7DC-282CCE7E614F}" destId="{7FEBB6E8-E7C4-8E47-86ED-31C9AA8F8028}" srcOrd="8" destOrd="0" presId="urn:microsoft.com/office/officeart/2005/8/layout/list1"/>
    <dgm:cxn modelId="{775CD1CC-116C-FE4D-85A8-99731C13837C}" type="presParOf" srcId="{7FEBB6E8-E7C4-8E47-86ED-31C9AA8F8028}" destId="{269D80E9-755C-C643-BAC1-4CFD6847AE40}" srcOrd="0" destOrd="0" presId="urn:microsoft.com/office/officeart/2005/8/layout/list1"/>
    <dgm:cxn modelId="{12C1C486-D69B-0243-9A82-59EEBD5CC516}" type="presParOf" srcId="{7FEBB6E8-E7C4-8E47-86ED-31C9AA8F8028}" destId="{4D13329B-F6A7-3E4A-BD16-1B00CF63DFDA}" srcOrd="1" destOrd="0" presId="urn:microsoft.com/office/officeart/2005/8/layout/list1"/>
    <dgm:cxn modelId="{679DEEA5-131E-2C4C-AC4B-C6D26FA3EB42}" type="presParOf" srcId="{7CCD8383-0286-4543-B7DC-282CCE7E614F}" destId="{209AA078-20BE-AE45-951F-B9563B819BBB}" srcOrd="9" destOrd="0" presId="urn:microsoft.com/office/officeart/2005/8/layout/list1"/>
    <dgm:cxn modelId="{CE5B8582-7A08-4946-B209-E31C7174ABA7}" type="presParOf" srcId="{7CCD8383-0286-4543-B7DC-282CCE7E614F}" destId="{CEB778F2-E832-4841-AC69-C996BF83266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0720C1-6B9A-BF47-AA2A-5807096711E9}" type="doc">
      <dgm:prSet loTypeId="urn:microsoft.com/office/officeart/2008/layout/HexagonCluster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E85A7B-4CCC-7E4F-BCE4-D03345C148B4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Fairness</a:t>
          </a:r>
        </a:p>
      </dgm:t>
    </dgm:pt>
    <dgm:pt modelId="{698986EA-E469-7444-A2D9-99A6DEF69628}" type="parTrans" cxnId="{8DB38863-7A7E-974F-B1D9-A95356691A3F}">
      <dgm:prSet/>
      <dgm:spPr/>
      <dgm:t>
        <a:bodyPr/>
        <a:lstStyle/>
        <a:p>
          <a:endParaRPr lang="en-US" sz="2800"/>
        </a:p>
      </dgm:t>
    </dgm:pt>
    <dgm:pt modelId="{B1F6F9BE-C905-5741-BE9A-398BB535BE17}" type="sibTrans" cxnId="{8DB38863-7A7E-974F-B1D9-A95356691A3F}">
      <dgm:prSet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n-US" sz="2800"/>
        </a:p>
      </dgm:t>
    </dgm:pt>
    <dgm:pt modelId="{E8EE25CA-63E3-E547-87AE-6E88391DBE93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Interpret-ability</a:t>
          </a:r>
        </a:p>
      </dgm:t>
    </dgm:pt>
    <dgm:pt modelId="{545F01A8-3FFF-5A44-9280-35FA64B26454}" type="parTrans" cxnId="{EC5C98A3-1C6B-4642-857D-4F9AB5CA989B}">
      <dgm:prSet/>
      <dgm:spPr/>
      <dgm:t>
        <a:bodyPr/>
        <a:lstStyle/>
        <a:p>
          <a:endParaRPr lang="en-US" sz="2800"/>
        </a:p>
      </dgm:t>
    </dgm:pt>
    <dgm:pt modelId="{343685F3-1B6B-BC4F-B2CC-4B6F51A8AE83}" type="sibTrans" cxnId="{EC5C98A3-1C6B-4642-857D-4F9AB5CA989B}">
      <dgm:prSet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en-US" sz="2800"/>
        </a:p>
      </dgm:t>
    </dgm:pt>
    <dgm:pt modelId="{EACE03BE-C034-904F-B590-295C6C6F5570}">
      <dgm:prSet custT="1"/>
      <dgm:spPr/>
      <dgm:t>
        <a:bodyPr tIns="0" bIns="0"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Inverse Design</a:t>
          </a:r>
        </a:p>
      </dgm:t>
    </dgm:pt>
    <dgm:pt modelId="{E0C1115C-8F84-B144-A612-7CD96C368101}" type="parTrans" cxnId="{2D42329E-F189-7145-937B-736B337D57BE}">
      <dgm:prSet/>
      <dgm:spPr/>
      <dgm:t>
        <a:bodyPr/>
        <a:lstStyle/>
        <a:p>
          <a:endParaRPr lang="en-US" sz="2800"/>
        </a:p>
      </dgm:t>
    </dgm:pt>
    <dgm:pt modelId="{F550A21C-AA6C-3342-8A8E-D82B8325CF77}" type="sibTrans" cxnId="{2D42329E-F189-7145-937B-736B337D57BE}">
      <dgm:prSet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 sz="2800"/>
        </a:p>
      </dgm:t>
    </dgm:pt>
    <dgm:pt modelId="{2CBCB474-2002-6B4F-AE17-940CA1A14710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Learning across scales</a:t>
          </a:r>
          <a:r>
            <a:rPr lang="en-US" sz="1600" b="0" dirty="0">
              <a:latin typeface="Arial"/>
              <a:ea typeface="Arial"/>
              <a:cs typeface="Arial"/>
              <a:sym typeface="Arial"/>
            </a:rPr>
            <a:t> </a:t>
          </a:r>
          <a:endParaRPr lang="en-US" sz="1600" dirty="0">
            <a:latin typeface="Arial"/>
            <a:ea typeface="Arial"/>
            <a:cs typeface="Arial"/>
            <a:sym typeface="Arial"/>
          </a:endParaRPr>
        </a:p>
      </dgm:t>
    </dgm:pt>
    <dgm:pt modelId="{A6772CE0-8688-604F-BC79-B89856352B6E}" type="parTrans" cxnId="{2B6A96C2-9E88-E84C-8176-DA43E31EA154}">
      <dgm:prSet/>
      <dgm:spPr/>
      <dgm:t>
        <a:bodyPr/>
        <a:lstStyle/>
        <a:p>
          <a:endParaRPr lang="en-US" sz="2800"/>
        </a:p>
      </dgm:t>
    </dgm:pt>
    <dgm:pt modelId="{B2361F6E-BFB2-3146-8464-8291E805BEC2}" type="sibTrans" cxnId="{2B6A96C2-9E88-E84C-8176-DA43E31EA154}">
      <dgm:prSet/>
      <dgm:spPr>
        <a:blipFill rotWithShape="1">
          <a:blip xmlns:r="http://schemas.openxmlformats.org/officeDocument/2006/relationships" r:embed="rId4"/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5238F1C7-1FDE-6144-8158-8985FC6DE642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Complex, 3D+, sparse data</a:t>
          </a:r>
        </a:p>
      </dgm:t>
    </dgm:pt>
    <dgm:pt modelId="{DA929B52-EB15-DB46-A016-6E1F492E64E8}" type="parTrans" cxnId="{0398991D-4778-4C46-9255-37F6F3CA9AD2}">
      <dgm:prSet/>
      <dgm:spPr/>
      <dgm:t>
        <a:bodyPr/>
        <a:lstStyle/>
        <a:p>
          <a:endParaRPr lang="en-US" sz="2800"/>
        </a:p>
      </dgm:t>
    </dgm:pt>
    <dgm:pt modelId="{B49B3EA2-5A97-F94B-A3AF-AD9A36E50E40}" type="sibTrans" cxnId="{0398991D-4778-4C46-9255-37F6F3CA9AD2}">
      <dgm:prSet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en-US" sz="2800"/>
        </a:p>
      </dgm:t>
    </dgm:pt>
    <dgm:pt modelId="{16416E33-B49F-AA40-AF02-6EABB2875EE2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Transfer learning </a:t>
          </a:r>
        </a:p>
      </dgm:t>
    </dgm:pt>
    <dgm:pt modelId="{F2EE07D6-9AEE-2C4F-A845-26B70FC8E252}" type="parTrans" cxnId="{BD2D69C4-9A67-5146-8DB3-ACE2E4B3088F}">
      <dgm:prSet/>
      <dgm:spPr/>
      <dgm:t>
        <a:bodyPr/>
        <a:lstStyle/>
        <a:p>
          <a:endParaRPr lang="en-US" sz="2800"/>
        </a:p>
      </dgm:t>
    </dgm:pt>
    <dgm:pt modelId="{F425DB79-C2B2-0E40-B116-F5577EA86450}" type="sibTrans" cxnId="{BD2D69C4-9A67-5146-8DB3-ACE2E4B3088F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800"/>
        </a:p>
      </dgm:t>
    </dgm:pt>
    <dgm:pt modelId="{8F4933CC-54C5-1544-BCFD-E265259BC8DF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Federated learning on sensors </a:t>
          </a:r>
        </a:p>
      </dgm:t>
    </dgm:pt>
    <dgm:pt modelId="{963F5ABC-08F8-674A-92E5-E027EE004BBD}" type="parTrans" cxnId="{BD56917B-8957-7743-BD68-183CB471935A}">
      <dgm:prSet/>
      <dgm:spPr/>
      <dgm:t>
        <a:bodyPr/>
        <a:lstStyle/>
        <a:p>
          <a:endParaRPr lang="en-US" sz="2800"/>
        </a:p>
      </dgm:t>
    </dgm:pt>
    <dgm:pt modelId="{2EB861B6-8733-8244-BDFA-4EF1CFD585A1}" type="sibTrans" cxnId="{BD56917B-8957-7743-BD68-183CB471935A}">
      <dgm:prSet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F5F12799-C784-6340-ABDE-7FF98552BE86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Uncertainty </a:t>
          </a:r>
          <a:r>
            <a:rPr lang="en-US" sz="1600" dirty="0" err="1">
              <a:latin typeface="Arial"/>
              <a:ea typeface="Arial"/>
              <a:cs typeface="Arial"/>
              <a:sym typeface="Arial"/>
            </a:rPr>
            <a:t>Quantifi</a:t>
          </a:r>
          <a:r>
            <a:rPr lang="en-US" sz="1600" dirty="0">
              <a:latin typeface="Arial"/>
              <a:ea typeface="Arial"/>
              <a:cs typeface="Arial"/>
              <a:sym typeface="Arial"/>
            </a:rPr>
            <a:t>-cation</a:t>
          </a:r>
        </a:p>
      </dgm:t>
    </dgm:pt>
    <dgm:pt modelId="{D12DA791-9E3B-E347-9C79-E5CDDFC33DE7}" type="parTrans" cxnId="{97B9CC63-8EC9-844B-B843-EC53F632DD22}">
      <dgm:prSet/>
      <dgm:spPr/>
      <dgm:t>
        <a:bodyPr/>
        <a:lstStyle/>
        <a:p>
          <a:endParaRPr lang="en-US" sz="2800"/>
        </a:p>
      </dgm:t>
    </dgm:pt>
    <dgm:pt modelId="{37A0ADFC-4781-A549-8061-22A24A3760EB}" type="sibTrans" cxnId="{97B9CC63-8EC9-844B-B843-EC53F632DD22}">
      <dgm:prSet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 sz="2800"/>
        </a:p>
      </dgm:t>
    </dgm:pt>
    <dgm:pt modelId="{9E6FEA02-6B0A-D64C-A68C-9AFD990CBB2F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Physics-aware Learning</a:t>
          </a:r>
        </a:p>
      </dgm:t>
    </dgm:pt>
    <dgm:pt modelId="{B4558B26-DC6E-3140-A312-0FA3164C5BAB}" type="parTrans" cxnId="{9A3CF581-A372-9C46-8606-D6EF1B5BCAE5}">
      <dgm:prSet/>
      <dgm:spPr/>
      <dgm:t>
        <a:bodyPr/>
        <a:lstStyle/>
        <a:p>
          <a:endParaRPr lang="en-US" sz="2800"/>
        </a:p>
      </dgm:t>
    </dgm:pt>
    <dgm:pt modelId="{78F13622-2A65-8849-8321-CBDDCFBF8359}" type="sibTrans" cxnId="{9A3CF581-A372-9C46-8606-D6EF1B5BCAE5}">
      <dgm:prSet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9FA3737C-6CCC-6C45-97CD-06A44D8AC8D2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Control of experiments</a:t>
          </a:r>
        </a:p>
      </dgm:t>
    </dgm:pt>
    <dgm:pt modelId="{C9CD01C3-71FD-874D-AF5E-E42982BA0E34}" type="parTrans" cxnId="{6E2DEB2E-936C-8D44-A772-31CF5451C25E}">
      <dgm:prSet/>
      <dgm:spPr/>
      <dgm:t>
        <a:bodyPr/>
        <a:lstStyle/>
        <a:p>
          <a:endParaRPr lang="en-US" sz="2800"/>
        </a:p>
      </dgm:t>
    </dgm:pt>
    <dgm:pt modelId="{D9E86BF2-DCFF-EA46-BE81-ABCEEFE5BBEE}" type="sibTrans" cxnId="{6E2DEB2E-936C-8D44-A772-31CF5451C25E}">
      <dgm:prSet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 sz="2800"/>
        </a:p>
      </dgm:t>
    </dgm:pt>
    <dgm:pt modelId="{68ADEF32-E10A-BD42-A1C0-DCB1E3E0523B}" type="pres">
      <dgm:prSet presAssocID="{3F0720C1-6B9A-BF47-AA2A-5807096711E9}" presName="Name0" presStyleCnt="0">
        <dgm:presLayoutVars>
          <dgm:chMax val="21"/>
          <dgm:chPref val="21"/>
        </dgm:presLayoutVars>
      </dgm:prSet>
      <dgm:spPr/>
    </dgm:pt>
    <dgm:pt modelId="{5B0FD609-146D-F444-864E-0A370608902A}" type="pres">
      <dgm:prSet presAssocID="{E8EE25CA-63E3-E547-87AE-6E88391DBE93}" presName="text1" presStyleCnt="0"/>
      <dgm:spPr/>
    </dgm:pt>
    <dgm:pt modelId="{5B29CFD4-CD81-0F4A-9717-05BD72C48047}" type="pres">
      <dgm:prSet presAssocID="{E8EE25CA-63E3-E547-87AE-6E88391DBE93}" presName="textRepeatNode" presStyleLbl="alignNode1" presStyleIdx="0" presStyleCnt="10">
        <dgm:presLayoutVars>
          <dgm:chMax val="0"/>
          <dgm:chPref val="0"/>
          <dgm:bulletEnabled val="1"/>
        </dgm:presLayoutVars>
      </dgm:prSet>
      <dgm:spPr/>
    </dgm:pt>
    <dgm:pt modelId="{C0D5C605-0FD5-EA4F-A9E3-CDA534406BBE}" type="pres">
      <dgm:prSet presAssocID="{E8EE25CA-63E3-E547-87AE-6E88391DBE93}" presName="textaccent1" presStyleCnt="0"/>
      <dgm:spPr/>
    </dgm:pt>
    <dgm:pt modelId="{6A01E306-8A25-7746-B534-F093D40050B2}" type="pres">
      <dgm:prSet presAssocID="{E8EE25CA-63E3-E547-87AE-6E88391DBE93}" presName="accentRepeatNode" presStyleLbl="solidAlignAcc1" presStyleIdx="0" presStyleCnt="20"/>
      <dgm:spPr/>
    </dgm:pt>
    <dgm:pt modelId="{D1DADC6C-8474-B444-87E3-0DF1A4BF5B06}" type="pres">
      <dgm:prSet presAssocID="{343685F3-1B6B-BC4F-B2CC-4B6F51A8AE83}" presName="image1" presStyleCnt="0"/>
      <dgm:spPr/>
    </dgm:pt>
    <dgm:pt modelId="{4186CDF1-E483-3F4C-913C-A06757E837E6}" type="pres">
      <dgm:prSet presAssocID="{343685F3-1B6B-BC4F-B2CC-4B6F51A8AE83}" presName="imageRepeatNode" presStyleLbl="alignAcc1" presStyleIdx="0" presStyleCnt="10"/>
      <dgm:spPr/>
    </dgm:pt>
    <dgm:pt modelId="{E5CE3D23-D894-3D41-90DA-CB4A97E40190}" type="pres">
      <dgm:prSet presAssocID="{343685F3-1B6B-BC4F-B2CC-4B6F51A8AE83}" presName="imageaccent1" presStyleCnt="0"/>
      <dgm:spPr/>
    </dgm:pt>
    <dgm:pt modelId="{E8F7CE6B-690A-5E46-9103-8AB9F68015F3}" type="pres">
      <dgm:prSet presAssocID="{343685F3-1B6B-BC4F-B2CC-4B6F51A8AE83}" presName="accentRepeatNode" presStyleLbl="solidAlignAcc1" presStyleIdx="1" presStyleCnt="20"/>
      <dgm:spPr/>
    </dgm:pt>
    <dgm:pt modelId="{1A706363-5F6F-274E-9964-332E5950EBB6}" type="pres">
      <dgm:prSet presAssocID="{EACE03BE-C034-904F-B590-295C6C6F5570}" presName="text2" presStyleCnt="0"/>
      <dgm:spPr/>
    </dgm:pt>
    <dgm:pt modelId="{DB50AF0B-14AD-4545-AE6F-E5421D363DC8}" type="pres">
      <dgm:prSet presAssocID="{EACE03BE-C034-904F-B590-295C6C6F5570}" presName="textRepeatNode" presStyleLbl="alignNode1" presStyleIdx="1" presStyleCnt="10">
        <dgm:presLayoutVars>
          <dgm:chMax val="0"/>
          <dgm:chPref val="0"/>
          <dgm:bulletEnabled val="1"/>
        </dgm:presLayoutVars>
      </dgm:prSet>
      <dgm:spPr/>
    </dgm:pt>
    <dgm:pt modelId="{5DC4C21C-66F5-7243-B271-647FA0893032}" type="pres">
      <dgm:prSet presAssocID="{EACE03BE-C034-904F-B590-295C6C6F5570}" presName="textaccent2" presStyleCnt="0"/>
      <dgm:spPr/>
    </dgm:pt>
    <dgm:pt modelId="{B28E3772-51F5-0245-B1DF-F154D38BB3D0}" type="pres">
      <dgm:prSet presAssocID="{EACE03BE-C034-904F-B590-295C6C6F5570}" presName="accentRepeatNode" presStyleLbl="solidAlignAcc1" presStyleIdx="2" presStyleCnt="20"/>
      <dgm:spPr/>
    </dgm:pt>
    <dgm:pt modelId="{5EC13121-6B0C-564B-A915-DC956CE19DDF}" type="pres">
      <dgm:prSet presAssocID="{F550A21C-AA6C-3342-8A8E-D82B8325CF77}" presName="image2" presStyleCnt="0"/>
      <dgm:spPr/>
    </dgm:pt>
    <dgm:pt modelId="{79F9C757-3BFF-B74D-A154-F89324BD90B4}" type="pres">
      <dgm:prSet presAssocID="{F550A21C-AA6C-3342-8A8E-D82B8325CF77}" presName="imageRepeatNode" presStyleLbl="alignAcc1" presStyleIdx="1" presStyleCnt="10"/>
      <dgm:spPr/>
    </dgm:pt>
    <dgm:pt modelId="{210A1E89-74F7-1344-A513-A3D9948932A6}" type="pres">
      <dgm:prSet presAssocID="{F550A21C-AA6C-3342-8A8E-D82B8325CF77}" presName="imageaccent2" presStyleCnt="0"/>
      <dgm:spPr/>
    </dgm:pt>
    <dgm:pt modelId="{FDD88470-843E-5540-8AA9-4D0C75AF8F5D}" type="pres">
      <dgm:prSet presAssocID="{F550A21C-AA6C-3342-8A8E-D82B8325CF77}" presName="accentRepeatNode" presStyleLbl="solidAlignAcc1" presStyleIdx="3" presStyleCnt="20"/>
      <dgm:spPr/>
    </dgm:pt>
    <dgm:pt modelId="{7960F359-BB42-AF40-92BC-3118A642802A}" type="pres">
      <dgm:prSet presAssocID="{9E6FEA02-6B0A-D64C-A68C-9AFD990CBB2F}" presName="text3" presStyleCnt="0"/>
      <dgm:spPr/>
    </dgm:pt>
    <dgm:pt modelId="{055EE4EA-C8EA-704F-BE85-70839D3B909F}" type="pres">
      <dgm:prSet presAssocID="{9E6FEA02-6B0A-D64C-A68C-9AFD990CBB2F}" presName="textRepeatNode" presStyleLbl="alignNode1" presStyleIdx="2" presStyleCnt="10">
        <dgm:presLayoutVars>
          <dgm:chMax val="0"/>
          <dgm:chPref val="0"/>
          <dgm:bulletEnabled val="1"/>
        </dgm:presLayoutVars>
      </dgm:prSet>
      <dgm:spPr/>
    </dgm:pt>
    <dgm:pt modelId="{BB0B74B4-2DB5-DB47-BA9F-24B74AAD341E}" type="pres">
      <dgm:prSet presAssocID="{9E6FEA02-6B0A-D64C-A68C-9AFD990CBB2F}" presName="textaccent3" presStyleCnt="0"/>
      <dgm:spPr/>
    </dgm:pt>
    <dgm:pt modelId="{536952EA-C54E-014C-B87D-1E83D3B2CB06}" type="pres">
      <dgm:prSet presAssocID="{9E6FEA02-6B0A-D64C-A68C-9AFD990CBB2F}" presName="accentRepeatNode" presStyleLbl="solidAlignAcc1" presStyleIdx="4" presStyleCnt="20"/>
      <dgm:spPr/>
    </dgm:pt>
    <dgm:pt modelId="{77253889-E430-5C40-8100-87CBE6B073F4}" type="pres">
      <dgm:prSet presAssocID="{78F13622-2A65-8849-8321-CBDDCFBF8359}" presName="image3" presStyleCnt="0"/>
      <dgm:spPr/>
    </dgm:pt>
    <dgm:pt modelId="{701D28DC-ED51-4342-A3F5-DF8215199BAE}" type="pres">
      <dgm:prSet presAssocID="{78F13622-2A65-8849-8321-CBDDCFBF8359}" presName="imageRepeatNode" presStyleLbl="alignAcc1" presStyleIdx="2" presStyleCnt="10"/>
      <dgm:spPr/>
    </dgm:pt>
    <dgm:pt modelId="{FB58B637-341F-5A41-94C3-F324BCFF4F5D}" type="pres">
      <dgm:prSet presAssocID="{78F13622-2A65-8849-8321-CBDDCFBF8359}" presName="imageaccent3" presStyleCnt="0"/>
      <dgm:spPr/>
    </dgm:pt>
    <dgm:pt modelId="{BA0121FC-B3C9-9B48-A29D-ED3C99BBA4C8}" type="pres">
      <dgm:prSet presAssocID="{78F13622-2A65-8849-8321-CBDDCFBF8359}" presName="accentRepeatNode" presStyleLbl="solidAlignAcc1" presStyleIdx="5" presStyleCnt="20"/>
      <dgm:spPr/>
    </dgm:pt>
    <dgm:pt modelId="{4257C30F-1D16-1C4A-ABE8-BB4787A77800}" type="pres">
      <dgm:prSet presAssocID="{F5F12799-C784-6340-ABDE-7FF98552BE86}" presName="text4" presStyleCnt="0"/>
      <dgm:spPr/>
    </dgm:pt>
    <dgm:pt modelId="{6E70152F-7D56-0242-80C5-8E7B6C76BCDD}" type="pres">
      <dgm:prSet presAssocID="{F5F12799-C784-6340-ABDE-7FF98552BE86}" presName="textRepeatNode" presStyleLbl="alignNode1" presStyleIdx="3" presStyleCnt="10">
        <dgm:presLayoutVars>
          <dgm:chMax val="0"/>
          <dgm:chPref val="0"/>
          <dgm:bulletEnabled val="1"/>
        </dgm:presLayoutVars>
      </dgm:prSet>
      <dgm:spPr/>
    </dgm:pt>
    <dgm:pt modelId="{5A988BD6-422E-EB40-9EDC-8A03B56B5CB3}" type="pres">
      <dgm:prSet presAssocID="{F5F12799-C784-6340-ABDE-7FF98552BE86}" presName="textaccent4" presStyleCnt="0"/>
      <dgm:spPr/>
    </dgm:pt>
    <dgm:pt modelId="{D164BCA1-EC5E-E84D-AA24-48D9314CC468}" type="pres">
      <dgm:prSet presAssocID="{F5F12799-C784-6340-ABDE-7FF98552BE86}" presName="accentRepeatNode" presStyleLbl="solidAlignAcc1" presStyleIdx="6" presStyleCnt="20"/>
      <dgm:spPr/>
    </dgm:pt>
    <dgm:pt modelId="{9F530782-D757-004C-A044-1E26B4A8D25A}" type="pres">
      <dgm:prSet presAssocID="{37A0ADFC-4781-A549-8061-22A24A3760EB}" presName="image4" presStyleCnt="0"/>
      <dgm:spPr/>
    </dgm:pt>
    <dgm:pt modelId="{56015A7E-1543-1A46-9C51-3F14265B9194}" type="pres">
      <dgm:prSet presAssocID="{37A0ADFC-4781-A549-8061-22A24A3760EB}" presName="imageRepeatNode" presStyleLbl="alignAcc1" presStyleIdx="3" presStyleCnt="10"/>
      <dgm:spPr/>
    </dgm:pt>
    <dgm:pt modelId="{9030A64D-79DF-7D4C-8AC2-C74655F74D59}" type="pres">
      <dgm:prSet presAssocID="{37A0ADFC-4781-A549-8061-22A24A3760EB}" presName="imageaccent4" presStyleCnt="0"/>
      <dgm:spPr/>
    </dgm:pt>
    <dgm:pt modelId="{D3B435DC-1E62-D348-A701-0202695EB4D3}" type="pres">
      <dgm:prSet presAssocID="{37A0ADFC-4781-A549-8061-22A24A3760EB}" presName="accentRepeatNode" presStyleLbl="solidAlignAcc1" presStyleIdx="7" presStyleCnt="20"/>
      <dgm:spPr/>
    </dgm:pt>
    <dgm:pt modelId="{037857B5-A59D-ED42-B113-2007A71F1243}" type="pres">
      <dgm:prSet presAssocID="{2CBCB474-2002-6B4F-AE17-940CA1A14710}" presName="text5" presStyleCnt="0"/>
      <dgm:spPr/>
    </dgm:pt>
    <dgm:pt modelId="{6E75F168-1DC2-F74A-B2D2-1FBC76C4F63E}" type="pres">
      <dgm:prSet presAssocID="{2CBCB474-2002-6B4F-AE17-940CA1A14710}" presName="textRepeatNode" presStyleLbl="alignNode1" presStyleIdx="4" presStyleCnt="10">
        <dgm:presLayoutVars>
          <dgm:chMax val="0"/>
          <dgm:chPref val="0"/>
          <dgm:bulletEnabled val="1"/>
        </dgm:presLayoutVars>
      </dgm:prSet>
      <dgm:spPr/>
    </dgm:pt>
    <dgm:pt modelId="{BDF55AB8-7F16-CE4E-ADED-8D661E13A7B4}" type="pres">
      <dgm:prSet presAssocID="{2CBCB474-2002-6B4F-AE17-940CA1A14710}" presName="textaccent5" presStyleCnt="0"/>
      <dgm:spPr/>
    </dgm:pt>
    <dgm:pt modelId="{C8BC54B1-8E66-C344-AE2D-0FB33B2ECCFB}" type="pres">
      <dgm:prSet presAssocID="{2CBCB474-2002-6B4F-AE17-940CA1A14710}" presName="accentRepeatNode" presStyleLbl="solidAlignAcc1" presStyleIdx="8" presStyleCnt="20"/>
      <dgm:spPr/>
    </dgm:pt>
    <dgm:pt modelId="{08A1F7DB-2043-6744-AA5B-8F54B886CEA6}" type="pres">
      <dgm:prSet presAssocID="{B2361F6E-BFB2-3146-8464-8291E805BEC2}" presName="image5" presStyleCnt="0"/>
      <dgm:spPr/>
    </dgm:pt>
    <dgm:pt modelId="{464774D9-43ED-B04B-BBE9-030F68EDF7AA}" type="pres">
      <dgm:prSet presAssocID="{B2361F6E-BFB2-3146-8464-8291E805BEC2}" presName="imageRepeatNode" presStyleLbl="alignAcc1" presStyleIdx="4" presStyleCnt="10"/>
      <dgm:spPr/>
    </dgm:pt>
    <dgm:pt modelId="{3657BB08-AF57-B640-A22E-7D8D295FC2DB}" type="pres">
      <dgm:prSet presAssocID="{B2361F6E-BFB2-3146-8464-8291E805BEC2}" presName="imageaccent5" presStyleCnt="0"/>
      <dgm:spPr/>
    </dgm:pt>
    <dgm:pt modelId="{0B75A28C-68F1-124E-9E4C-EF8CB3E7513D}" type="pres">
      <dgm:prSet presAssocID="{B2361F6E-BFB2-3146-8464-8291E805BEC2}" presName="accentRepeatNode" presStyleLbl="solidAlignAcc1" presStyleIdx="9" presStyleCnt="20"/>
      <dgm:spPr/>
    </dgm:pt>
    <dgm:pt modelId="{F97E7B40-841A-AD4E-AF67-AF70E1EC1EAC}" type="pres">
      <dgm:prSet presAssocID="{5238F1C7-1FDE-6144-8158-8985FC6DE642}" presName="text6" presStyleCnt="0"/>
      <dgm:spPr/>
    </dgm:pt>
    <dgm:pt modelId="{34EE3098-A816-E343-BB94-619BFD4439E5}" type="pres">
      <dgm:prSet presAssocID="{5238F1C7-1FDE-6144-8158-8985FC6DE642}" presName="textRepeatNode" presStyleLbl="alignNode1" presStyleIdx="5" presStyleCnt="10">
        <dgm:presLayoutVars>
          <dgm:chMax val="0"/>
          <dgm:chPref val="0"/>
          <dgm:bulletEnabled val="1"/>
        </dgm:presLayoutVars>
      </dgm:prSet>
      <dgm:spPr/>
    </dgm:pt>
    <dgm:pt modelId="{D9050969-B73F-BF46-833D-6230B74DB484}" type="pres">
      <dgm:prSet presAssocID="{5238F1C7-1FDE-6144-8158-8985FC6DE642}" presName="textaccent6" presStyleCnt="0"/>
      <dgm:spPr/>
    </dgm:pt>
    <dgm:pt modelId="{FFBAC8FE-6140-2446-9FFB-BBB8B1345C97}" type="pres">
      <dgm:prSet presAssocID="{5238F1C7-1FDE-6144-8158-8985FC6DE642}" presName="accentRepeatNode" presStyleLbl="solidAlignAcc1" presStyleIdx="10" presStyleCnt="20"/>
      <dgm:spPr/>
    </dgm:pt>
    <dgm:pt modelId="{FAB4ACE5-372D-A444-B3FB-66CCBBC1164A}" type="pres">
      <dgm:prSet presAssocID="{B49B3EA2-5A97-F94B-A3AF-AD9A36E50E40}" presName="image6" presStyleCnt="0"/>
      <dgm:spPr/>
    </dgm:pt>
    <dgm:pt modelId="{33F9F882-C5BF-7645-A600-761BAC12B0CE}" type="pres">
      <dgm:prSet presAssocID="{B49B3EA2-5A97-F94B-A3AF-AD9A36E50E40}" presName="imageRepeatNode" presStyleLbl="alignAcc1" presStyleIdx="5" presStyleCnt="10"/>
      <dgm:spPr/>
    </dgm:pt>
    <dgm:pt modelId="{E89D63E9-2CD6-734C-AF92-6B07C2843AE7}" type="pres">
      <dgm:prSet presAssocID="{B49B3EA2-5A97-F94B-A3AF-AD9A36E50E40}" presName="imageaccent6" presStyleCnt="0"/>
      <dgm:spPr/>
    </dgm:pt>
    <dgm:pt modelId="{DCA58350-1AAF-4445-BBAD-30A1B3BDF84B}" type="pres">
      <dgm:prSet presAssocID="{B49B3EA2-5A97-F94B-A3AF-AD9A36E50E40}" presName="accentRepeatNode" presStyleLbl="solidAlignAcc1" presStyleIdx="11" presStyleCnt="20"/>
      <dgm:spPr/>
    </dgm:pt>
    <dgm:pt modelId="{C69DCE92-94A0-F945-A682-EDD6C47AC4AD}" type="pres">
      <dgm:prSet presAssocID="{16416E33-B49F-AA40-AF02-6EABB2875EE2}" presName="text7" presStyleCnt="0"/>
      <dgm:spPr/>
    </dgm:pt>
    <dgm:pt modelId="{D3F1B890-0BF5-C844-B9A4-A9D4661DB466}" type="pres">
      <dgm:prSet presAssocID="{16416E33-B49F-AA40-AF02-6EABB2875EE2}" presName="textRepeatNode" presStyleLbl="alignNode1" presStyleIdx="6" presStyleCnt="10">
        <dgm:presLayoutVars>
          <dgm:chMax val="0"/>
          <dgm:chPref val="0"/>
          <dgm:bulletEnabled val="1"/>
        </dgm:presLayoutVars>
      </dgm:prSet>
      <dgm:spPr/>
    </dgm:pt>
    <dgm:pt modelId="{FEA7E77E-55A7-7943-AA1A-6F1AC550C340}" type="pres">
      <dgm:prSet presAssocID="{16416E33-B49F-AA40-AF02-6EABB2875EE2}" presName="textaccent7" presStyleCnt="0"/>
      <dgm:spPr/>
    </dgm:pt>
    <dgm:pt modelId="{F9F96265-C1A4-7B41-A061-B1E7870EC3F6}" type="pres">
      <dgm:prSet presAssocID="{16416E33-B49F-AA40-AF02-6EABB2875EE2}" presName="accentRepeatNode" presStyleLbl="solidAlignAcc1" presStyleIdx="12" presStyleCnt="20"/>
      <dgm:spPr/>
    </dgm:pt>
    <dgm:pt modelId="{91CEA6FF-7461-EF4F-975A-C7C23F53D31F}" type="pres">
      <dgm:prSet presAssocID="{F425DB79-C2B2-0E40-B116-F5577EA86450}" presName="image7" presStyleCnt="0"/>
      <dgm:spPr/>
    </dgm:pt>
    <dgm:pt modelId="{B0DAF209-CEA8-BE4D-8FF6-AD85EE212C00}" type="pres">
      <dgm:prSet presAssocID="{F425DB79-C2B2-0E40-B116-F5577EA86450}" presName="imageRepeatNode" presStyleLbl="alignAcc1" presStyleIdx="6" presStyleCnt="10"/>
      <dgm:spPr/>
    </dgm:pt>
    <dgm:pt modelId="{52314182-356A-5E40-B346-789AC19292D8}" type="pres">
      <dgm:prSet presAssocID="{F425DB79-C2B2-0E40-B116-F5577EA86450}" presName="imageaccent7" presStyleCnt="0"/>
      <dgm:spPr/>
    </dgm:pt>
    <dgm:pt modelId="{F0207368-B794-804E-A3AB-0DF6BEC2E054}" type="pres">
      <dgm:prSet presAssocID="{F425DB79-C2B2-0E40-B116-F5577EA86450}" presName="accentRepeatNode" presStyleLbl="solidAlignAcc1" presStyleIdx="13" presStyleCnt="20"/>
      <dgm:spPr/>
    </dgm:pt>
    <dgm:pt modelId="{53564AB6-774A-7940-9E62-4223561CFC8C}" type="pres">
      <dgm:prSet presAssocID="{29E85A7B-4CCC-7E4F-BCE4-D03345C148B4}" presName="text8" presStyleCnt="0"/>
      <dgm:spPr/>
    </dgm:pt>
    <dgm:pt modelId="{452C1C83-545D-AB42-A4AD-A7F6354D6A7C}" type="pres">
      <dgm:prSet presAssocID="{29E85A7B-4CCC-7E4F-BCE4-D03345C148B4}" presName="textRepeatNode" presStyleLbl="alignNode1" presStyleIdx="7" presStyleCnt="10">
        <dgm:presLayoutVars>
          <dgm:chMax val="0"/>
          <dgm:chPref val="0"/>
          <dgm:bulletEnabled val="1"/>
        </dgm:presLayoutVars>
      </dgm:prSet>
      <dgm:spPr/>
    </dgm:pt>
    <dgm:pt modelId="{40EFB45A-A16E-954E-9C6A-E8F6D6F2752D}" type="pres">
      <dgm:prSet presAssocID="{29E85A7B-4CCC-7E4F-BCE4-D03345C148B4}" presName="textaccent8" presStyleCnt="0"/>
      <dgm:spPr/>
    </dgm:pt>
    <dgm:pt modelId="{14159AE1-794D-9942-A059-6168CF983B36}" type="pres">
      <dgm:prSet presAssocID="{29E85A7B-4CCC-7E4F-BCE4-D03345C148B4}" presName="accentRepeatNode" presStyleLbl="solidAlignAcc1" presStyleIdx="14" presStyleCnt="20"/>
      <dgm:spPr/>
    </dgm:pt>
    <dgm:pt modelId="{F047B9AE-C0F4-0943-9726-B4CB9B04CD93}" type="pres">
      <dgm:prSet presAssocID="{B1F6F9BE-C905-5741-BE9A-398BB535BE17}" presName="image8" presStyleCnt="0"/>
      <dgm:spPr/>
    </dgm:pt>
    <dgm:pt modelId="{3321E1CE-89FD-5240-BECD-CCC7205618F2}" type="pres">
      <dgm:prSet presAssocID="{B1F6F9BE-C905-5741-BE9A-398BB535BE17}" presName="imageRepeatNode" presStyleLbl="alignAcc1" presStyleIdx="7" presStyleCnt="10"/>
      <dgm:spPr/>
    </dgm:pt>
    <dgm:pt modelId="{171A0E98-91FA-5D45-9D67-1A748D9BA177}" type="pres">
      <dgm:prSet presAssocID="{B1F6F9BE-C905-5741-BE9A-398BB535BE17}" presName="imageaccent8" presStyleCnt="0"/>
      <dgm:spPr/>
    </dgm:pt>
    <dgm:pt modelId="{0E6EB1F3-A607-D940-8135-94A7A86DDFC7}" type="pres">
      <dgm:prSet presAssocID="{B1F6F9BE-C905-5741-BE9A-398BB535BE17}" presName="accentRepeatNode" presStyleLbl="solidAlignAcc1" presStyleIdx="15" presStyleCnt="20"/>
      <dgm:spPr/>
    </dgm:pt>
    <dgm:pt modelId="{B044017A-119A-E543-82E2-0245EDE63879}" type="pres">
      <dgm:prSet presAssocID="{9FA3737C-6CCC-6C45-97CD-06A44D8AC8D2}" presName="text9" presStyleCnt="0"/>
      <dgm:spPr/>
    </dgm:pt>
    <dgm:pt modelId="{1007682E-C46B-8F49-B90B-373096A6D3FE}" type="pres">
      <dgm:prSet presAssocID="{9FA3737C-6CCC-6C45-97CD-06A44D8AC8D2}" presName="textRepeatNode" presStyleLbl="alignNode1" presStyleIdx="8" presStyleCnt="10">
        <dgm:presLayoutVars>
          <dgm:chMax val="0"/>
          <dgm:chPref val="0"/>
          <dgm:bulletEnabled val="1"/>
        </dgm:presLayoutVars>
      </dgm:prSet>
      <dgm:spPr/>
    </dgm:pt>
    <dgm:pt modelId="{01DF2344-F633-AB40-9147-AE7DDE09F9CB}" type="pres">
      <dgm:prSet presAssocID="{9FA3737C-6CCC-6C45-97CD-06A44D8AC8D2}" presName="textaccent9" presStyleCnt="0"/>
      <dgm:spPr/>
    </dgm:pt>
    <dgm:pt modelId="{66845641-0823-1849-A6C7-F6C6989942A8}" type="pres">
      <dgm:prSet presAssocID="{9FA3737C-6CCC-6C45-97CD-06A44D8AC8D2}" presName="accentRepeatNode" presStyleLbl="solidAlignAcc1" presStyleIdx="16" presStyleCnt="20"/>
      <dgm:spPr/>
    </dgm:pt>
    <dgm:pt modelId="{8F28D470-D24E-584B-A150-5B198E1B08E8}" type="pres">
      <dgm:prSet presAssocID="{D9E86BF2-DCFF-EA46-BE81-ABCEEFE5BBEE}" presName="image9" presStyleCnt="0"/>
      <dgm:spPr/>
    </dgm:pt>
    <dgm:pt modelId="{910E5498-6759-3945-9B99-01AB690946EE}" type="pres">
      <dgm:prSet presAssocID="{D9E86BF2-DCFF-EA46-BE81-ABCEEFE5BBEE}" presName="imageRepeatNode" presStyleLbl="alignAcc1" presStyleIdx="8" presStyleCnt="10"/>
      <dgm:spPr/>
    </dgm:pt>
    <dgm:pt modelId="{5B804771-0CC5-EA45-AF2E-FFB587B84776}" type="pres">
      <dgm:prSet presAssocID="{D9E86BF2-DCFF-EA46-BE81-ABCEEFE5BBEE}" presName="imageaccent9" presStyleCnt="0"/>
      <dgm:spPr/>
    </dgm:pt>
    <dgm:pt modelId="{FD0BDA68-60EF-7B40-B9FF-BB8E1AEE6AE1}" type="pres">
      <dgm:prSet presAssocID="{D9E86BF2-DCFF-EA46-BE81-ABCEEFE5BBEE}" presName="accentRepeatNode" presStyleLbl="solidAlignAcc1" presStyleIdx="17" presStyleCnt="20"/>
      <dgm:spPr/>
    </dgm:pt>
    <dgm:pt modelId="{9CDDC64D-D425-5748-BC18-77B693FFDC49}" type="pres">
      <dgm:prSet presAssocID="{8F4933CC-54C5-1544-BCFD-E265259BC8DF}" presName="text10" presStyleCnt="0"/>
      <dgm:spPr/>
    </dgm:pt>
    <dgm:pt modelId="{09B943D3-FCA9-6846-94D3-6066883745B5}" type="pres">
      <dgm:prSet presAssocID="{8F4933CC-54C5-1544-BCFD-E265259BC8DF}" presName="textRepeatNode" presStyleLbl="alignNode1" presStyleIdx="9" presStyleCnt="10">
        <dgm:presLayoutVars>
          <dgm:chMax val="0"/>
          <dgm:chPref val="0"/>
          <dgm:bulletEnabled val="1"/>
        </dgm:presLayoutVars>
      </dgm:prSet>
      <dgm:spPr/>
    </dgm:pt>
    <dgm:pt modelId="{117CF127-F945-3F4C-B829-51E8FA96EFD2}" type="pres">
      <dgm:prSet presAssocID="{8F4933CC-54C5-1544-BCFD-E265259BC8DF}" presName="textaccent10" presStyleCnt="0"/>
      <dgm:spPr/>
    </dgm:pt>
    <dgm:pt modelId="{B1B40E5F-4845-384D-BF5C-4F5BBF4E9B0D}" type="pres">
      <dgm:prSet presAssocID="{8F4933CC-54C5-1544-BCFD-E265259BC8DF}" presName="accentRepeatNode" presStyleLbl="solidAlignAcc1" presStyleIdx="18" presStyleCnt="20"/>
      <dgm:spPr/>
    </dgm:pt>
    <dgm:pt modelId="{6677A896-25B6-6343-9FBA-5C76069E56B1}" type="pres">
      <dgm:prSet presAssocID="{2EB861B6-8733-8244-BDFA-4EF1CFD585A1}" presName="image10" presStyleCnt="0"/>
      <dgm:spPr/>
    </dgm:pt>
    <dgm:pt modelId="{C315DC4B-3090-5C42-A2BB-83F69955842E}" type="pres">
      <dgm:prSet presAssocID="{2EB861B6-8733-8244-BDFA-4EF1CFD585A1}" presName="imageRepeatNode" presStyleLbl="alignAcc1" presStyleIdx="9" presStyleCnt="10"/>
      <dgm:spPr/>
    </dgm:pt>
    <dgm:pt modelId="{8731EC47-8BBD-6543-B857-051697AB4EC3}" type="pres">
      <dgm:prSet presAssocID="{2EB861B6-8733-8244-BDFA-4EF1CFD585A1}" presName="imageaccent10" presStyleCnt="0"/>
      <dgm:spPr/>
    </dgm:pt>
    <dgm:pt modelId="{EE6CD1C0-22BA-4F4A-A6D8-2A69943723EB}" type="pres">
      <dgm:prSet presAssocID="{2EB861B6-8733-8244-BDFA-4EF1CFD585A1}" presName="accentRepeatNode" presStyleLbl="solidAlignAcc1" presStyleIdx="19" presStyleCnt="20"/>
      <dgm:spPr/>
    </dgm:pt>
  </dgm:ptLst>
  <dgm:cxnLst>
    <dgm:cxn modelId="{227AD20E-D8A4-BB4D-BE14-98FF74753D47}" type="presOf" srcId="{B2361F6E-BFB2-3146-8464-8291E805BEC2}" destId="{464774D9-43ED-B04B-BBE9-030F68EDF7AA}" srcOrd="0" destOrd="0" presId="urn:microsoft.com/office/officeart/2008/layout/HexagonCluster"/>
    <dgm:cxn modelId="{EBF8FE13-6153-E148-830A-58EED220FF3E}" type="presOf" srcId="{16416E33-B49F-AA40-AF02-6EABB2875EE2}" destId="{D3F1B890-0BF5-C844-B9A4-A9D4661DB466}" srcOrd="0" destOrd="0" presId="urn:microsoft.com/office/officeart/2008/layout/HexagonCluster"/>
    <dgm:cxn modelId="{0398991D-4778-4C46-9255-37F6F3CA9AD2}" srcId="{3F0720C1-6B9A-BF47-AA2A-5807096711E9}" destId="{5238F1C7-1FDE-6144-8158-8985FC6DE642}" srcOrd="5" destOrd="0" parTransId="{DA929B52-EB15-DB46-A016-6E1F492E64E8}" sibTransId="{B49B3EA2-5A97-F94B-A3AF-AD9A36E50E40}"/>
    <dgm:cxn modelId="{56E44F2B-EE68-2041-9E32-6C4E29C1AE62}" type="presOf" srcId="{343685F3-1B6B-BC4F-B2CC-4B6F51A8AE83}" destId="{4186CDF1-E483-3F4C-913C-A06757E837E6}" srcOrd="0" destOrd="0" presId="urn:microsoft.com/office/officeart/2008/layout/HexagonCluster"/>
    <dgm:cxn modelId="{9FE6EF2B-E9F6-1F48-8599-AFDE594530CC}" type="presOf" srcId="{2EB861B6-8733-8244-BDFA-4EF1CFD585A1}" destId="{C315DC4B-3090-5C42-A2BB-83F69955842E}" srcOrd="0" destOrd="0" presId="urn:microsoft.com/office/officeart/2008/layout/HexagonCluster"/>
    <dgm:cxn modelId="{6E2DEB2E-936C-8D44-A772-31CF5451C25E}" srcId="{3F0720C1-6B9A-BF47-AA2A-5807096711E9}" destId="{9FA3737C-6CCC-6C45-97CD-06A44D8AC8D2}" srcOrd="8" destOrd="0" parTransId="{C9CD01C3-71FD-874D-AF5E-E42982BA0E34}" sibTransId="{D9E86BF2-DCFF-EA46-BE81-ABCEEFE5BBEE}"/>
    <dgm:cxn modelId="{4A42EA42-265D-C948-875F-2930FCA4385F}" type="presOf" srcId="{78F13622-2A65-8849-8321-CBDDCFBF8359}" destId="{701D28DC-ED51-4342-A3F5-DF8215199BAE}" srcOrd="0" destOrd="0" presId="urn:microsoft.com/office/officeart/2008/layout/HexagonCluster"/>
    <dgm:cxn modelId="{37788944-2D10-BC42-94BC-7CD131AEDAE0}" type="presOf" srcId="{9E6FEA02-6B0A-D64C-A68C-9AFD990CBB2F}" destId="{055EE4EA-C8EA-704F-BE85-70839D3B909F}" srcOrd="0" destOrd="0" presId="urn:microsoft.com/office/officeart/2008/layout/HexagonCluster"/>
    <dgm:cxn modelId="{B3791853-5356-054E-B4BB-5E3F459D7DF0}" type="presOf" srcId="{5238F1C7-1FDE-6144-8158-8985FC6DE642}" destId="{34EE3098-A816-E343-BB94-619BFD4439E5}" srcOrd="0" destOrd="0" presId="urn:microsoft.com/office/officeart/2008/layout/HexagonCluster"/>
    <dgm:cxn modelId="{40357953-5224-FD49-AC7C-05956BD01AFD}" type="presOf" srcId="{2CBCB474-2002-6B4F-AE17-940CA1A14710}" destId="{6E75F168-1DC2-F74A-B2D2-1FBC76C4F63E}" srcOrd="0" destOrd="0" presId="urn:microsoft.com/office/officeart/2008/layout/HexagonCluster"/>
    <dgm:cxn modelId="{8DB38863-7A7E-974F-B1D9-A95356691A3F}" srcId="{3F0720C1-6B9A-BF47-AA2A-5807096711E9}" destId="{29E85A7B-4CCC-7E4F-BCE4-D03345C148B4}" srcOrd="7" destOrd="0" parTransId="{698986EA-E469-7444-A2D9-99A6DEF69628}" sibTransId="{B1F6F9BE-C905-5741-BE9A-398BB535BE17}"/>
    <dgm:cxn modelId="{97B9CC63-8EC9-844B-B843-EC53F632DD22}" srcId="{3F0720C1-6B9A-BF47-AA2A-5807096711E9}" destId="{F5F12799-C784-6340-ABDE-7FF98552BE86}" srcOrd="3" destOrd="0" parTransId="{D12DA791-9E3B-E347-9C79-E5CDDFC33DE7}" sibTransId="{37A0ADFC-4781-A549-8061-22A24A3760EB}"/>
    <dgm:cxn modelId="{BD56917B-8957-7743-BD68-183CB471935A}" srcId="{3F0720C1-6B9A-BF47-AA2A-5807096711E9}" destId="{8F4933CC-54C5-1544-BCFD-E265259BC8DF}" srcOrd="9" destOrd="0" parTransId="{963F5ABC-08F8-674A-92E5-E027EE004BBD}" sibTransId="{2EB861B6-8733-8244-BDFA-4EF1CFD585A1}"/>
    <dgm:cxn modelId="{5D546A7E-31DC-BE4C-8FAE-F117BF7B3427}" type="presOf" srcId="{E8EE25CA-63E3-E547-87AE-6E88391DBE93}" destId="{5B29CFD4-CD81-0F4A-9717-05BD72C48047}" srcOrd="0" destOrd="0" presId="urn:microsoft.com/office/officeart/2008/layout/HexagonCluster"/>
    <dgm:cxn modelId="{9A3CF581-A372-9C46-8606-D6EF1B5BCAE5}" srcId="{3F0720C1-6B9A-BF47-AA2A-5807096711E9}" destId="{9E6FEA02-6B0A-D64C-A68C-9AFD990CBB2F}" srcOrd="2" destOrd="0" parTransId="{B4558B26-DC6E-3140-A312-0FA3164C5BAB}" sibTransId="{78F13622-2A65-8849-8321-CBDDCFBF8359}"/>
    <dgm:cxn modelId="{2E9A6695-E374-7648-A456-E40E65EA746A}" type="presOf" srcId="{F550A21C-AA6C-3342-8A8E-D82B8325CF77}" destId="{79F9C757-3BFF-B74D-A154-F89324BD90B4}" srcOrd="0" destOrd="0" presId="urn:microsoft.com/office/officeart/2008/layout/HexagonCluster"/>
    <dgm:cxn modelId="{16169C98-7A97-3448-A5A0-95EF762D7B16}" type="presOf" srcId="{F5F12799-C784-6340-ABDE-7FF98552BE86}" destId="{6E70152F-7D56-0242-80C5-8E7B6C76BCDD}" srcOrd="0" destOrd="0" presId="urn:microsoft.com/office/officeart/2008/layout/HexagonCluster"/>
    <dgm:cxn modelId="{5D16069B-CFBE-2841-BA9D-40B89D512AAB}" type="presOf" srcId="{37A0ADFC-4781-A549-8061-22A24A3760EB}" destId="{56015A7E-1543-1A46-9C51-3F14265B9194}" srcOrd="0" destOrd="0" presId="urn:microsoft.com/office/officeart/2008/layout/HexagonCluster"/>
    <dgm:cxn modelId="{2D42329E-F189-7145-937B-736B337D57BE}" srcId="{3F0720C1-6B9A-BF47-AA2A-5807096711E9}" destId="{EACE03BE-C034-904F-B590-295C6C6F5570}" srcOrd="1" destOrd="0" parTransId="{E0C1115C-8F84-B144-A612-7CD96C368101}" sibTransId="{F550A21C-AA6C-3342-8A8E-D82B8325CF77}"/>
    <dgm:cxn modelId="{EC5C98A3-1C6B-4642-857D-4F9AB5CA989B}" srcId="{3F0720C1-6B9A-BF47-AA2A-5807096711E9}" destId="{E8EE25CA-63E3-E547-87AE-6E88391DBE93}" srcOrd="0" destOrd="0" parTransId="{545F01A8-3FFF-5A44-9280-35FA64B26454}" sibTransId="{343685F3-1B6B-BC4F-B2CC-4B6F51A8AE83}"/>
    <dgm:cxn modelId="{008D0EA4-20A0-4645-8CB5-6651A0B76CF0}" type="presOf" srcId="{9FA3737C-6CCC-6C45-97CD-06A44D8AC8D2}" destId="{1007682E-C46B-8F49-B90B-373096A6D3FE}" srcOrd="0" destOrd="0" presId="urn:microsoft.com/office/officeart/2008/layout/HexagonCluster"/>
    <dgm:cxn modelId="{60B53CB5-5932-AD4F-833A-1897750A44D6}" type="presOf" srcId="{F425DB79-C2B2-0E40-B116-F5577EA86450}" destId="{B0DAF209-CEA8-BE4D-8FF6-AD85EE212C00}" srcOrd="0" destOrd="0" presId="urn:microsoft.com/office/officeart/2008/layout/HexagonCluster"/>
    <dgm:cxn modelId="{C8811AB9-7002-1D4E-AF42-284F2F1240A1}" type="presOf" srcId="{3F0720C1-6B9A-BF47-AA2A-5807096711E9}" destId="{68ADEF32-E10A-BD42-A1C0-DCB1E3E0523B}" srcOrd="0" destOrd="0" presId="urn:microsoft.com/office/officeart/2008/layout/HexagonCluster"/>
    <dgm:cxn modelId="{2B6A96C2-9E88-E84C-8176-DA43E31EA154}" srcId="{3F0720C1-6B9A-BF47-AA2A-5807096711E9}" destId="{2CBCB474-2002-6B4F-AE17-940CA1A14710}" srcOrd="4" destOrd="0" parTransId="{A6772CE0-8688-604F-BC79-B89856352B6E}" sibTransId="{B2361F6E-BFB2-3146-8464-8291E805BEC2}"/>
    <dgm:cxn modelId="{BD2D69C4-9A67-5146-8DB3-ACE2E4B3088F}" srcId="{3F0720C1-6B9A-BF47-AA2A-5807096711E9}" destId="{16416E33-B49F-AA40-AF02-6EABB2875EE2}" srcOrd="6" destOrd="0" parTransId="{F2EE07D6-9AEE-2C4F-A845-26B70FC8E252}" sibTransId="{F425DB79-C2B2-0E40-B116-F5577EA86450}"/>
    <dgm:cxn modelId="{A870CBDE-F529-A14D-99A8-61633CFD7A7A}" type="presOf" srcId="{D9E86BF2-DCFF-EA46-BE81-ABCEEFE5BBEE}" destId="{910E5498-6759-3945-9B99-01AB690946EE}" srcOrd="0" destOrd="0" presId="urn:microsoft.com/office/officeart/2008/layout/HexagonCluster"/>
    <dgm:cxn modelId="{08724FE4-A877-EB4E-B22F-821E1701D733}" type="presOf" srcId="{B1F6F9BE-C905-5741-BE9A-398BB535BE17}" destId="{3321E1CE-89FD-5240-BECD-CCC7205618F2}" srcOrd="0" destOrd="0" presId="urn:microsoft.com/office/officeart/2008/layout/HexagonCluster"/>
    <dgm:cxn modelId="{19F676EF-1728-C74D-8906-B0087F01FE3C}" type="presOf" srcId="{29E85A7B-4CCC-7E4F-BCE4-D03345C148B4}" destId="{452C1C83-545D-AB42-A4AD-A7F6354D6A7C}" srcOrd="0" destOrd="0" presId="urn:microsoft.com/office/officeart/2008/layout/HexagonCluster"/>
    <dgm:cxn modelId="{31ED13F8-8A3E-6C41-9DCF-5A31D767CDEB}" type="presOf" srcId="{B49B3EA2-5A97-F94B-A3AF-AD9A36E50E40}" destId="{33F9F882-C5BF-7645-A600-761BAC12B0CE}" srcOrd="0" destOrd="0" presId="urn:microsoft.com/office/officeart/2008/layout/HexagonCluster"/>
    <dgm:cxn modelId="{2F163AF9-7CD6-B745-9E20-6387838C966D}" type="presOf" srcId="{EACE03BE-C034-904F-B590-295C6C6F5570}" destId="{DB50AF0B-14AD-4545-AE6F-E5421D363DC8}" srcOrd="0" destOrd="0" presId="urn:microsoft.com/office/officeart/2008/layout/HexagonCluster"/>
    <dgm:cxn modelId="{C681BAFF-32C4-7747-B0FD-502985334365}" type="presOf" srcId="{8F4933CC-54C5-1544-BCFD-E265259BC8DF}" destId="{09B943D3-FCA9-6846-94D3-6066883745B5}" srcOrd="0" destOrd="0" presId="urn:microsoft.com/office/officeart/2008/layout/HexagonCluster"/>
    <dgm:cxn modelId="{CEB949F5-34F7-3243-AE34-CC319C97D44A}" type="presParOf" srcId="{68ADEF32-E10A-BD42-A1C0-DCB1E3E0523B}" destId="{5B0FD609-146D-F444-864E-0A370608902A}" srcOrd="0" destOrd="0" presId="urn:microsoft.com/office/officeart/2008/layout/HexagonCluster"/>
    <dgm:cxn modelId="{0BB478AF-8D73-E949-B28E-1A6F83BF8827}" type="presParOf" srcId="{5B0FD609-146D-F444-864E-0A370608902A}" destId="{5B29CFD4-CD81-0F4A-9717-05BD72C48047}" srcOrd="0" destOrd="0" presId="urn:microsoft.com/office/officeart/2008/layout/HexagonCluster"/>
    <dgm:cxn modelId="{CBA26590-BB34-EB48-A6B1-78D3BD4E31FD}" type="presParOf" srcId="{68ADEF32-E10A-BD42-A1C0-DCB1E3E0523B}" destId="{C0D5C605-0FD5-EA4F-A9E3-CDA534406BBE}" srcOrd="1" destOrd="0" presId="urn:microsoft.com/office/officeart/2008/layout/HexagonCluster"/>
    <dgm:cxn modelId="{23D87CFA-58FC-D947-9DAA-0502C2713EB5}" type="presParOf" srcId="{C0D5C605-0FD5-EA4F-A9E3-CDA534406BBE}" destId="{6A01E306-8A25-7746-B534-F093D40050B2}" srcOrd="0" destOrd="0" presId="urn:microsoft.com/office/officeart/2008/layout/HexagonCluster"/>
    <dgm:cxn modelId="{3C3B79EB-8A03-3049-9E41-444FD26FFD84}" type="presParOf" srcId="{68ADEF32-E10A-BD42-A1C0-DCB1E3E0523B}" destId="{D1DADC6C-8474-B444-87E3-0DF1A4BF5B06}" srcOrd="2" destOrd="0" presId="urn:microsoft.com/office/officeart/2008/layout/HexagonCluster"/>
    <dgm:cxn modelId="{67D6DFAF-48DA-2A4D-B6BD-174FD24DB30E}" type="presParOf" srcId="{D1DADC6C-8474-B444-87E3-0DF1A4BF5B06}" destId="{4186CDF1-E483-3F4C-913C-A06757E837E6}" srcOrd="0" destOrd="0" presId="urn:microsoft.com/office/officeart/2008/layout/HexagonCluster"/>
    <dgm:cxn modelId="{CEA20E28-601B-CA42-A347-8B64B9A8E504}" type="presParOf" srcId="{68ADEF32-E10A-BD42-A1C0-DCB1E3E0523B}" destId="{E5CE3D23-D894-3D41-90DA-CB4A97E40190}" srcOrd="3" destOrd="0" presId="urn:microsoft.com/office/officeart/2008/layout/HexagonCluster"/>
    <dgm:cxn modelId="{8C83A562-B82D-9845-B46C-F702F7BB9DE0}" type="presParOf" srcId="{E5CE3D23-D894-3D41-90DA-CB4A97E40190}" destId="{E8F7CE6B-690A-5E46-9103-8AB9F68015F3}" srcOrd="0" destOrd="0" presId="urn:microsoft.com/office/officeart/2008/layout/HexagonCluster"/>
    <dgm:cxn modelId="{D31F9EF2-EBC9-4E4A-8A33-FFCFFBE79831}" type="presParOf" srcId="{68ADEF32-E10A-BD42-A1C0-DCB1E3E0523B}" destId="{1A706363-5F6F-274E-9964-332E5950EBB6}" srcOrd="4" destOrd="0" presId="urn:microsoft.com/office/officeart/2008/layout/HexagonCluster"/>
    <dgm:cxn modelId="{EB1A3D24-1F57-854C-9A72-A9A8D5DE9399}" type="presParOf" srcId="{1A706363-5F6F-274E-9964-332E5950EBB6}" destId="{DB50AF0B-14AD-4545-AE6F-E5421D363DC8}" srcOrd="0" destOrd="0" presId="urn:microsoft.com/office/officeart/2008/layout/HexagonCluster"/>
    <dgm:cxn modelId="{33714F49-B5E1-D74D-B81C-94B8C068ECC6}" type="presParOf" srcId="{68ADEF32-E10A-BD42-A1C0-DCB1E3E0523B}" destId="{5DC4C21C-66F5-7243-B271-647FA0893032}" srcOrd="5" destOrd="0" presId="urn:microsoft.com/office/officeart/2008/layout/HexagonCluster"/>
    <dgm:cxn modelId="{6C46B82F-B0E3-1D4D-A5EB-9CD85B1AEE51}" type="presParOf" srcId="{5DC4C21C-66F5-7243-B271-647FA0893032}" destId="{B28E3772-51F5-0245-B1DF-F154D38BB3D0}" srcOrd="0" destOrd="0" presId="urn:microsoft.com/office/officeart/2008/layout/HexagonCluster"/>
    <dgm:cxn modelId="{74B932E3-0A3E-7945-83DD-7BF9BBF1C56F}" type="presParOf" srcId="{68ADEF32-E10A-BD42-A1C0-DCB1E3E0523B}" destId="{5EC13121-6B0C-564B-A915-DC956CE19DDF}" srcOrd="6" destOrd="0" presId="urn:microsoft.com/office/officeart/2008/layout/HexagonCluster"/>
    <dgm:cxn modelId="{DA506065-CDDA-A743-9AE9-21FC09320F92}" type="presParOf" srcId="{5EC13121-6B0C-564B-A915-DC956CE19DDF}" destId="{79F9C757-3BFF-B74D-A154-F89324BD90B4}" srcOrd="0" destOrd="0" presId="urn:microsoft.com/office/officeart/2008/layout/HexagonCluster"/>
    <dgm:cxn modelId="{15CF14D3-646F-E74B-BAF2-2F4825D06263}" type="presParOf" srcId="{68ADEF32-E10A-BD42-A1C0-DCB1E3E0523B}" destId="{210A1E89-74F7-1344-A513-A3D9948932A6}" srcOrd="7" destOrd="0" presId="urn:microsoft.com/office/officeart/2008/layout/HexagonCluster"/>
    <dgm:cxn modelId="{0DA86CE7-67AD-CF4A-9F52-875F4942CE25}" type="presParOf" srcId="{210A1E89-74F7-1344-A513-A3D9948932A6}" destId="{FDD88470-843E-5540-8AA9-4D0C75AF8F5D}" srcOrd="0" destOrd="0" presId="urn:microsoft.com/office/officeart/2008/layout/HexagonCluster"/>
    <dgm:cxn modelId="{9FD7FDCF-04DD-4142-94EB-394000F1A592}" type="presParOf" srcId="{68ADEF32-E10A-BD42-A1C0-DCB1E3E0523B}" destId="{7960F359-BB42-AF40-92BC-3118A642802A}" srcOrd="8" destOrd="0" presId="urn:microsoft.com/office/officeart/2008/layout/HexagonCluster"/>
    <dgm:cxn modelId="{13D1E155-D563-4341-8FE6-9C362D7C86CD}" type="presParOf" srcId="{7960F359-BB42-AF40-92BC-3118A642802A}" destId="{055EE4EA-C8EA-704F-BE85-70839D3B909F}" srcOrd="0" destOrd="0" presId="urn:microsoft.com/office/officeart/2008/layout/HexagonCluster"/>
    <dgm:cxn modelId="{FCBC4754-0232-7E43-8E55-595A28DF15C4}" type="presParOf" srcId="{68ADEF32-E10A-BD42-A1C0-DCB1E3E0523B}" destId="{BB0B74B4-2DB5-DB47-BA9F-24B74AAD341E}" srcOrd="9" destOrd="0" presId="urn:microsoft.com/office/officeart/2008/layout/HexagonCluster"/>
    <dgm:cxn modelId="{F87D8E57-57FF-2743-9F96-5FB14E91EBB7}" type="presParOf" srcId="{BB0B74B4-2DB5-DB47-BA9F-24B74AAD341E}" destId="{536952EA-C54E-014C-B87D-1E83D3B2CB06}" srcOrd="0" destOrd="0" presId="urn:microsoft.com/office/officeart/2008/layout/HexagonCluster"/>
    <dgm:cxn modelId="{10263FFF-5FF3-EC41-A9E5-358547B7DCD5}" type="presParOf" srcId="{68ADEF32-E10A-BD42-A1C0-DCB1E3E0523B}" destId="{77253889-E430-5C40-8100-87CBE6B073F4}" srcOrd="10" destOrd="0" presId="urn:microsoft.com/office/officeart/2008/layout/HexagonCluster"/>
    <dgm:cxn modelId="{236D6B03-CD04-3346-AA05-7BF16823BE3E}" type="presParOf" srcId="{77253889-E430-5C40-8100-87CBE6B073F4}" destId="{701D28DC-ED51-4342-A3F5-DF8215199BAE}" srcOrd="0" destOrd="0" presId="urn:microsoft.com/office/officeart/2008/layout/HexagonCluster"/>
    <dgm:cxn modelId="{E5FF755C-1F65-C14D-BCF3-7B83497C76C5}" type="presParOf" srcId="{68ADEF32-E10A-BD42-A1C0-DCB1E3E0523B}" destId="{FB58B637-341F-5A41-94C3-F324BCFF4F5D}" srcOrd="11" destOrd="0" presId="urn:microsoft.com/office/officeart/2008/layout/HexagonCluster"/>
    <dgm:cxn modelId="{1BA2CFC9-5F55-E549-B56A-6CFEBE9D9898}" type="presParOf" srcId="{FB58B637-341F-5A41-94C3-F324BCFF4F5D}" destId="{BA0121FC-B3C9-9B48-A29D-ED3C99BBA4C8}" srcOrd="0" destOrd="0" presId="urn:microsoft.com/office/officeart/2008/layout/HexagonCluster"/>
    <dgm:cxn modelId="{BA0AAB0D-A925-9943-9BC2-F21B98C5844C}" type="presParOf" srcId="{68ADEF32-E10A-BD42-A1C0-DCB1E3E0523B}" destId="{4257C30F-1D16-1C4A-ABE8-BB4787A77800}" srcOrd="12" destOrd="0" presId="urn:microsoft.com/office/officeart/2008/layout/HexagonCluster"/>
    <dgm:cxn modelId="{3702FA62-DE16-B54F-93A1-B347B4A02760}" type="presParOf" srcId="{4257C30F-1D16-1C4A-ABE8-BB4787A77800}" destId="{6E70152F-7D56-0242-80C5-8E7B6C76BCDD}" srcOrd="0" destOrd="0" presId="urn:microsoft.com/office/officeart/2008/layout/HexagonCluster"/>
    <dgm:cxn modelId="{B267BE0A-A911-D747-A318-9BE437435242}" type="presParOf" srcId="{68ADEF32-E10A-BD42-A1C0-DCB1E3E0523B}" destId="{5A988BD6-422E-EB40-9EDC-8A03B56B5CB3}" srcOrd="13" destOrd="0" presId="urn:microsoft.com/office/officeart/2008/layout/HexagonCluster"/>
    <dgm:cxn modelId="{A498C8E3-9CD7-4D4B-A7AF-FBE67FD0C4B8}" type="presParOf" srcId="{5A988BD6-422E-EB40-9EDC-8A03B56B5CB3}" destId="{D164BCA1-EC5E-E84D-AA24-48D9314CC468}" srcOrd="0" destOrd="0" presId="urn:microsoft.com/office/officeart/2008/layout/HexagonCluster"/>
    <dgm:cxn modelId="{A1D3996D-AE1A-7846-8FF3-EE578945155A}" type="presParOf" srcId="{68ADEF32-E10A-BD42-A1C0-DCB1E3E0523B}" destId="{9F530782-D757-004C-A044-1E26B4A8D25A}" srcOrd="14" destOrd="0" presId="urn:microsoft.com/office/officeart/2008/layout/HexagonCluster"/>
    <dgm:cxn modelId="{F2348FF6-CB36-FE49-A836-ED0EB74E241D}" type="presParOf" srcId="{9F530782-D757-004C-A044-1E26B4A8D25A}" destId="{56015A7E-1543-1A46-9C51-3F14265B9194}" srcOrd="0" destOrd="0" presId="urn:microsoft.com/office/officeart/2008/layout/HexagonCluster"/>
    <dgm:cxn modelId="{756584C2-F1F2-C245-9DF8-C037C2156615}" type="presParOf" srcId="{68ADEF32-E10A-BD42-A1C0-DCB1E3E0523B}" destId="{9030A64D-79DF-7D4C-8AC2-C74655F74D59}" srcOrd="15" destOrd="0" presId="urn:microsoft.com/office/officeart/2008/layout/HexagonCluster"/>
    <dgm:cxn modelId="{C7446C32-8ECC-564F-B2AB-3A61EA3339FF}" type="presParOf" srcId="{9030A64D-79DF-7D4C-8AC2-C74655F74D59}" destId="{D3B435DC-1E62-D348-A701-0202695EB4D3}" srcOrd="0" destOrd="0" presId="urn:microsoft.com/office/officeart/2008/layout/HexagonCluster"/>
    <dgm:cxn modelId="{D97933DB-07DD-8B42-8A36-F0786E40801D}" type="presParOf" srcId="{68ADEF32-E10A-BD42-A1C0-DCB1E3E0523B}" destId="{037857B5-A59D-ED42-B113-2007A71F1243}" srcOrd="16" destOrd="0" presId="urn:microsoft.com/office/officeart/2008/layout/HexagonCluster"/>
    <dgm:cxn modelId="{13867166-42A4-F945-9E96-BD3A6FFF2A2A}" type="presParOf" srcId="{037857B5-A59D-ED42-B113-2007A71F1243}" destId="{6E75F168-1DC2-F74A-B2D2-1FBC76C4F63E}" srcOrd="0" destOrd="0" presId="urn:microsoft.com/office/officeart/2008/layout/HexagonCluster"/>
    <dgm:cxn modelId="{28F7BC72-BFA2-4242-996A-4DA77EE931C7}" type="presParOf" srcId="{68ADEF32-E10A-BD42-A1C0-DCB1E3E0523B}" destId="{BDF55AB8-7F16-CE4E-ADED-8D661E13A7B4}" srcOrd="17" destOrd="0" presId="urn:microsoft.com/office/officeart/2008/layout/HexagonCluster"/>
    <dgm:cxn modelId="{D71EDF7E-F8AB-2946-95FA-CDF7BAA6FEE4}" type="presParOf" srcId="{BDF55AB8-7F16-CE4E-ADED-8D661E13A7B4}" destId="{C8BC54B1-8E66-C344-AE2D-0FB33B2ECCFB}" srcOrd="0" destOrd="0" presId="urn:microsoft.com/office/officeart/2008/layout/HexagonCluster"/>
    <dgm:cxn modelId="{93FEFAE3-2A56-4848-B47C-CB18AC7424B0}" type="presParOf" srcId="{68ADEF32-E10A-BD42-A1C0-DCB1E3E0523B}" destId="{08A1F7DB-2043-6744-AA5B-8F54B886CEA6}" srcOrd="18" destOrd="0" presId="urn:microsoft.com/office/officeart/2008/layout/HexagonCluster"/>
    <dgm:cxn modelId="{22E33C9D-E49E-234A-9416-1C6841C6E986}" type="presParOf" srcId="{08A1F7DB-2043-6744-AA5B-8F54B886CEA6}" destId="{464774D9-43ED-B04B-BBE9-030F68EDF7AA}" srcOrd="0" destOrd="0" presId="urn:microsoft.com/office/officeart/2008/layout/HexagonCluster"/>
    <dgm:cxn modelId="{9FF672F7-4364-C74B-B6BF-C24DEF61886E}" type="presParOf" srcId="{68ADEF32-E10A-BD42-A1C0-DCB1E3E0523B}" destId="{3657BB08-AF57-B640-A22E-7D8D295FC2DB}" srcOrd="19" destOrd="0" presId="urn:microsoft.com/office/officeart/2008/layout/HexagonCluster"/>
    <dgm:cxn modelId="{1B1DD4BD-34EB-1D4A-B88D-61D0F43D10BD}" type="presParOf" srcId="{3657BB08-AF57-B640-A22E-7D8D295FC2DB}" destId="{0B75A28C-68F1-124E-9E4C-EF8CB3E7513D}" srcOrd="0" destOrd="0" presId="urn:microsoft.com/office/officeart/2008/layout/HexagonCluster"/>
    <dgm:cxn modelId="{6200A044-8BE4-CF44-8D22-BACDF1403CF7}" type="presParOf" srcId="{68ADEF32-E10A-BD42-A1C0-DCB1E3E0523B}" destId="{F97E7B40-841A-AD4E-AF67-AF70E1EC1EAC}" srcOrd="20" destOrd="0" presId="urn:microsoft.com/office/officeart/2008/layout/HexagonCluster"/>
    <dgm:cxn modelId="{6E83BD59-41CC-E143-AEBC-BD44E13DEC26}" type="presParOf" srcId="{F97E7B40-841A-AD4E-AF67-AF70E1EC1EAC}" destId="{34EE3098-A816-E343-BB94-619BFD4439E5}" srcOrd="0" destOrd="0" presId="urn:microsoft.com/office/officeart/2008/layout/HexagonCluster"/>
    <dgm:cxn modelId="{3BE6E38D-89F0-4A4E-A787-BFA8883E8C38}" type="presParOf" srcId="{68ADEF32-E10A-BD42-A1C0-DCB1E3E0523B}" destId="{D9050969-B73F-BF46-833D-6230B74DB484}" srcOrd="21" destOrd="0" presId="urn:microsoft.com/office/officeart/2008/layout/HexagonCluster"/>
    <dgm:cxn modelId="{BC0DE2DE-81BE-7743-B649-E437091E0D54}" type="presParOf" srcId="{D9050969-B73F-BF46-833D-6230B74DB484}" destId="{FFBAC8FE-6140-2446-9FFB-BBB8B1345C97}" srcOrd="0" destOrd="0" presId="urn:microsoft.com/office/officeart/2008/layout/HexagonCluster"/>
    <dgm:cxn modelId="{C51AED43-6883-1E4D-9B68-492DBEE31A74}" type="presParOf" srcId="{68ADEF32-E10A-BD42-A1C0-DCB1E3E0523B}" destId="{FAB4ACE5-372D-A444-B3FB-66CCBBC1164A}" srcOrd="22" destOrd="0" presId="urn:microsoft.com/office/officeart/2008/layout/HexagonCluster"/>
    <dgm:cxn modelId="{172EEE62-1ED5-0B45-AF10-78E00F6DFA89}" type="presParOf" srcId="{FAB4ACE5-372D-A444-B3FB-66CCBBC1164A}" destId="{33F9F882-C5BF-7645-A600-761BAC12B0CE}" srcOrd="0" destOrd="0" presId="urn:microsoft.com/office/officeart/2008/layout/HexagonCluster"/>
    <dgm:cxn modelId="{0535D437-FE20-EF45-9FC8-2A6B3CE5F206}" type="presParOf" srcId="{68ADEF32-E10A-BD42-A1C0-DCB1E3E0523B}" destId="{E89D63E9-2CD6-734C-AF92-6B07C2843AE7}" srcOrd="23" destOrd="0" presId="urn:microsoft.com/office/officeart/2008/layout/HexagonCluster"/>
    <dgm:cxn modelId="{8CF677CD-22DA-0E4B-9879-8F5C5A9F5177}" type="presParOf" srcId="{E89D63E9-2CD6-734C-AF92-6B07C2843AE7}" destId="{DCA58350-1AAF-4445-BBAD-30A1B3BDF84B}" srcOrd="0" destOrd="0" presId="urn:microsoft.com/office/officeart/2008/layout/HexagonCluster"/>
    <dgm:cxn modelId="{5831627A-048C-7F4D-A2E0-DAC0ACA123D9}" type="presParOf" srcId="{68ADEF32-E10A-BD42-A1C0-DCB1E3E0523B}" destId="{C69DCE92-94A0-F945-A682-EDD6C47AC4AD}" srcOrd="24" destOrd="0" presId="urn:microsoft.com/office/officeart/2008/layout/HexagonCluster"/>
    <dgm:cxn modelId="{E6C1FF9F-405C-714F-8C69-2B19D139C888}" type="presParOf" srcId="{C69DCE92-94A0-F945-A682-EDD6C47AC4AD}" destId="{D3F1B890-0BF5-C844-B9A4-A9D4661DB466}" srcOrd="0" destOrd="0" presId="urn:microsoft.com/office/officeart/2008/layout/HexagonCluster"/>
    <dgm:cxn modelId="{727D27F4-6304-3046-9637-717EE19893C3}" type="presParOf" srcId="{68ADEF32-E10A-BD42-A1C0-DCB1E3E0523B}" destId="{FEA7E77E-55A7-7943-AA1A-6F1AC550C340}" srcOrd="25" destOrd="0" presId="urn:microsoft.com/office/officeart/2008/layout/HexagonCluster"/>
    <dgm:cxn modelId="{7F940692-1651-404A-8F68-587483CF334E}" type="presParOf" srcId="{FEA7E77E-55A7-7943-AA1A-6F1AC550C340}" destId="{F9F96265-C1A4-7B41-A061-B1E7870EC3F6}" srcOrd="0" destOrd="0" presId="urn:microsoft.com/office/officeart/2008/layout/HexagonCluster"/>
    <dgm:cxn modelId="{496F733D-798C-774F-9CD4-1970DE0A3217}" type="presParOf" srcId="{68ADEF32-E10A-BD42-A1C0-DCB1E3E0523B}" destId="{91CEA6FF-7461-EF4F-975A-C7C23F53D31F}" srcOrd="26" destOrd="0" presId="urn:microsoft.com/office/officeart/2008/layout/HexagonCluster"/>
    <dgm:cxn modelId="{1E5F63AF-5616-7243-98D2-AD21279DFCA0}" type="presParOf" srcId="{91CEA6FF-7461-EF4F-975A-C7C23F53D31F}" destId="{B0DAF209-CEA8-BE4D-8FF6-AD85EE212C00}" srcOrd="0" destOrd="0" presId="urn:microsoft.com/office/officeart/2008/layout/HexagonCluster"/>
    <dgm:cxn modelId="{0A887BE1-00CE-A045-A7CC-85363CABA866}" type="presParOf" srcId="{68ADEF32-E10A-BD42-A1C0-DCB1E3E0523B}" destId="{52314182-356A-5E40-B346-789AC19292D8}" srcOrd="27" destOrd="0" presId="urn:microsoft.com/office/officeart/2008/layout/HexagonCluster"/>
    <dgm:cxn modelId="{B6D34D0C-73C7-9141-918A-0A703B497E2A}" type="presParOf" srcId="{52314182-356A-5E40-B346-789AC19292D8}" destId="{F0207368-B794-804E-A3AB-0DF6BEC2E054}" srcOrd="0" destOrd="0" presId="urn:microsoft.com/office/officeart/2008/layout/HexagonCluster"/>
    <dgm:cxn modelId="{71282BED-CD2B-1F48-9191-924ABF5D2029}" type="presParOf" srcId="{68ADEF32-E10A-BD42-A1C0-DCB1E3E0523B}" destId="{53564AB6-774A-7940-9E62-4223561CFC8C}" srcOrd="28" destOrd="0" presId="urn:microsoft.com/office/officeart/2008/layout/HexagonCluster"/>
    <dgm:cxn modelId="{DCA2D7A0-DE32-E043-89DC-1407CA0CD3D0}" type="presParOf" srcId="{53564AB6-774A-7940-9E62-4223561CFC8C}" destId="{452C1C83-545D-AB42-A4AD-A7F6354D6A7C}" srcOrd="0" destOrd="0" presId="urn:microsoft.com/office/officeart/2008/layout/HexagonCluster"/>
    <dgm:cxn modelId="{B7F9A02C-9BF5-DA4F-A85F-8F74547D8063}" type="presParOf" srcId="{68ADEF32-E10A-BD42-A1C0-DCB1E3E0523B}" destId="{40EFB45A-A16E-954E-9C6A-E8F6D6F2752D}" srcOrd="29" destOrd="0" presId="urn:microsoft.com/office/officeart/2008/layout/HexagonCluster"/>
    <dgm:cxn modelId="{7B9A67A1-1664-1742-86D3-01B7C6085B60}" type="presParOf" srcId="{40EFB45A-A16E-954E-9C6A-E8F6D6F2752D}" destId="{14159AE1-794D-9942-A059-6168CF983B36}" srcOrd="0" destOrd="0" presId="urn:microsoft.com/office/officeart/2008/layout/HexagonCluster"/>
    <dgm:cxn modelId="{C804C410-79B7-9A4A-9293-4278BACFCEF9}" type="presParOf" srcId="{68ADEF32-E10A-BD42-A1C0-DCB1E3E0523B}" destId="{F047B9AE-C0F4-0943-9726-B4CB9B04CD93}" srcOrd="30" destOrd="0" presId="urn:microsoft.com/office/officeart/2008/layout/HexagonCluster"/>
    <dgm:cxn modelId="{265FB7E3-DE6C-AF49-9DCF-E8BC59BF3456}" type="presParOf" srcId="{F047B9AE-C0F4-0943-9726-B4CB9B04CD93}" destId="{3321E1CE-89FD-5240-BECD-CCC7205618F2}" srcOrd="0" destOrd="0" presId="urn:microsoft.com/office/officeart/2008/layout/HexagonCluster"/>
    <dgm:cxn modelId="{DE3CEAF0-589C-3C45-84AA-F5FABADD4F42}" type="presParOf" srcId="{68ADEF32-E10A-BD42-A1C0-DCB1E3E0523B}" destId="{171A0E98-91FA-5D45-9D67-1A748D9BA177}" srcOrd="31" destOrd="0" presId="urn:microsoft.com/office/officeart/2008/layout/HexagonCluster"/>
    <dgm:cxn modelId="{0FD89B5A-5492-4E45-BEDF-3810EFF42B98}" type="presParOf" srcId="{171A0E98-91FA-5D45-9D67-1A748D9BA177}" destId="{0E6EB1F3-A607-D940-8135-94A7A86DDFC7}" srcOrd="0" destOrd="0" presId="urn:microsoft.com/office/officeart/2008/layout/HexagonCluster"/>
    <dgm:cxn modelId="{37859614-64BB-9B45-879E-62B615B7FA43}" type="presParOf" srcId="{68ADEF32-E10A-BD42-A1C0-DCB1E3E0523B}" destId="{B044017A-119A-E543-82E2-0245EDE63879}" srcOrd="32" destOrd="0" presId="urn:microsoft.com/office/officeart/2008/layout/HexagonCluster"/>
    <dgm:cxn modelId="{81BA5019-AAE7-8D47-9721-82818916FDE5}" type="presParOf" srcId="{B044017A-119A-E543-82E2-0245EDE63879}" destId="{1007682E-C46B-8F49-B90B-373096A6D3FE}" srcOrd="0" destOrd="0" presId="urn:microsoft.com/office/officeart/2008/layout/HexagonCluster"/>
    <dgm:cxn modelId="{45D9313A-3C68-7448-8228-40F6A7244A6C}" type="presParOf" srcId="{68ADEF32-E10A-BD42-A1C0-DCB1E3E0523B}" destId="{01DF2344-F633-AB40-9147-AE7DDE09F9CB}" srcOrd="33" destOrd="0" presId="urn:microsoft.com/office/officeart/2008/layout/HexagonCluster"/>
    <dgm:cxn modelId="{E667A8C1-107C-A742-9397-61BC80CED54A}" type="presParOf" srcId="{01DF2344-F633-AB40-9147-AE7DDE09F9CB}" destId="{66845641-0823-1849-A6C7-F6C6989942A8}" srcOrd="0" destOrd="0" presId="urn:microsoft.com/office/officeart/2008/layout/HexagonCluster"/>
    <dgm:cxn modelId="{02876E1B-2FC6-EC4F-9601-185E8EF01C9F}" type="presParOf" srcId="{68ADEF32-E10A-BD42-A1C0-DCB1E3E0523B}" destId="{8F28D470-D24E-584B-A150-5B198E1B08E8}" srcOrd="34" destOrd="0" presId="urn:microsoft.com/office/officeart/2008/layout/HexagonCluster"/>
    <dgm:cxn modelId="{49F80BE0-D204-EB4D-9832-E8D99DE6017B}" type="presParOf" srcId="{8F28D470-D24E-584B-A150-5B198E1B08E8}" destId="{910E5498-6759-3945-9B99-01AB690946EE}" srcOrd="0" destOrd="0" presId="urn:microsoft.com/office/officeart/2008/layout/HexagonCluster"/>
    <dgm:cxn modelId="{61CBA3E8-5193-9E40-B430-F12F7ABA6F56}" type="presParOf" srcId="{68ADEF32-E10A-BD42-A1C0-DCB1E3E0523B}" destId="{5B804771-0CC5-EA45-AF2E-FFB587B84776}" srcOrd="35" destOrd="0" presId="urn:microsoft.com/office/officeart/2008/layout/HexagonCluster"/>
    <dgm:cxn modelId="{1BFDB294-5469-E242-86DA-AA9E72254D74}" type="presParOf" srcId="{5B804771-0CC5-EA45-AF2E-FFB587B84776}" destId="{FD0BDA68-60EF-7B40-B9FF-BB8E1AEE6AE1}" srcOrd="0" destOrd="0" presId="urn:microsoft.com/office/officeart/2008/layout/HexagonCluster"/>
    <dgm:cxn modelId="{C58B625C-3582-5148-8AD7-4755CB9EF363}" type="presParOf" srcId="{68ADEF32-E10A-BD42-A1C0-DCB1E3E0523B}" destId="{9CDDC64D-D425-5748-BC18-77B693FFDC49}" srcOrd="36" destOrd="0" presId="urn:microsoft.com/office/officeart/2008/layout/HexagonCluster"/>
    <dgm:cxn modelId="{40A0DDC8-D807-3945-AD5C-2B7DC9D70E4A}" type="presParOf" srcId="{9CDDC64D-D425-5748-BC18-77B693FFDC49}" destId="{09B943D3-FCA9-6846-94D3-6066883745B5}" srcOrd="0" destOrd="0" presId="urn:microsoft.com/office/officeart/2008/layout/HexagonCluster"/>
    <dgm:cxn modelId="{2F5B303A-1EBE-F145-9E8B-804B446E8E87}" type="presParOf" srcId="{68ADEF32-E10A-BD42-A1C0-DCB1E3E0523B}" destId="{117CF127-F945-3F4C-B829-51E8FA96EFD2}" srcOrd="37" destOrd="0" presId="urn:microsoft.com/office/officeart/2008/layout/HexagonCluster"/>
    <dgm:cxn modelId="{4D27148D-7A1B-324A-8400-8131693919E6}" type="presParOf" srcId="{117CF127-F945-3F4C-B829-51E8FA96EFD2}" destId="{B1B40E5F-4845-384D-BF5C-4F5BBF4E9B0D}" srcOrd="0" destOrd="0" presId="urn:microsoft.com/office/officeart/2008/layout/HexagonCluster"/>
    <dgm:cxn modelId="{855201BE-AD35-514B-BEAF-0C5D818B9C9D}" type="presParOf" srcId="{68ADEF32-E10A-BD42-A1C0-DCB1E3E0523B}" destId="{6677A896-25B6-6343-9FBA-5C76069E56B1}" srcOrd="38" destOrd="0" presId="urn:microsoft.com/office/officeart/2008/layout/HexagonCluster"/>
    <dgm:cxn modelId="{25705FAD-BF96-C74F-94F3-09AB44679BCF}" type="presParOf" srcId="{6677A896-25B6-6343-9FBA-5C76069E56B1}" destId="{C315DC4B-3090-5C42-A2BB-83F69955842E}" srcOrd="0" destOrd="0" presId="urn:microsoft.com/office/officeart/2008/layout/HexagonCluster"/>
    <dgm:cxn modelId="{6AD4A200-2B88-904C-9F0A-20028F593C62}" type="presParOf" srcId="{68ADEF32-E10A-BD42-A1C0-DCB1E3E0523B}" destId="{8731EC47-8BBD-6543-B857-051697AB4EC3}" srcOrd="39" destOrd="0" presId="urn:microsoft.com/office/officeart/2008/layout/HexagonCluster"/>
    <dgm:cxn modelId="{5EEDCBB3-14EC-5246-B303-8D99C7DE56EC}" type="presParOf" srcId="{8731EC47-8BBD-6543-B857-051697AB4EC3}" destId="{EE6CD1C0-22BA-4F4A-A6D8-2A69943723E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Disruptions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Technology</a:t>
          </a:r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694378-110A-B040-A0CD-8AC8EC47C35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06A50E-2EC4-C44F-A05F-54E5815839EF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demands </a:t>
          </a:r>
          <a:r>
            <a:rPr lang="en-US" sz="2400" b="0" i="0" dirty="0"/>
            <a:t>continue to grow</a:t>
          </a:r>
          <a:endParaRPr lang="en-US" sz="2400" dirty="0"/>
        </a:p>
      </dgm:t>
    </dgm:pt>
    <dgm:pt modelId="{3527E257-4DBB-8046-BF9C-17E01D28C1E3}" type="parTrans" cxnId="{D2EFE294-DF4B-D34E-99EB-152B162D5809}">
      <dgm:prSet/>
      <dgm:spPr/>
      <dgm:t>
        <a:bodyPr/>
        <a:lstStyle/>
        <a:p>
          <a:pPr algn="l"/>
          <a:endParaRPr lang="en-US" sz="3200"/>
        </a:p>
      </dgm:t>
    </dgm:pt>
    <dgm:pt modelId="{ECD3FB36-5B90-0A46-9B70-F7AE23A005E0}" type="sibTrans" cxnId="{D2EFE294-DF4B-D34E-99EB-152B162D5809}">
      <dgm:prSet/>
      <dgm:spPr/>
      <dgm:t>
        <a:bodyPr/>
        <a:lstStyle/>
        <a:p>
          <a:pPr algn="l"/>
          <a:endParaRPr lang="en-US" sz="3200"/>
        </a:p>
      </dgm:t>
    </dgm:pt>
    <dgm:pt modelId="{8943989B-8179-2B4B-BEB9-C0C6891173C9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0" i="0" dirty="0"/>
            <a:t>The benefits of more </a:t>
          </a:r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weak scaling</a:t>
          </a:r>
          <a:r>
            <a:rPr lang="en-US" sz="2400" b="0" i="0" dirty="0">
              <a:solidFill>
                <a:schemeClr val="accent5">
                  <a:lumMod val="40000"/>
                  <a:lumOff val="60000"/>
                </a:schemeClr>
              </a:solidFill>
            </a:rPr>
            <a:t> </a:t>
          </a:r>
          <a:r>
            <a:rPr lang="en-US" sz="2400" b="0" i="0" dirty="0"/>
            <a:t>are limited</a:t>
          </a:r>
          <a:endParaRPr lang="en-US" sz="2400" dirty="0"/>
        </a:p>
      </dgm:t>
    </dgm:pt>
    <dgm:pt modelId="{B03B5464-7103-F544-B687-6ED57D5E6F64}" type="parTrans" cxnId="{65FB42BF-4131-2D46-8FA8-0FCEE83E9191}">
      <dgm:prSet/>
      <dgm:spPr/>
      <dgm:t>
        <a:bodyPr/>
        <a:lstStyle/>
        <a:p>
          <a:pPr algn="l"/>
          <a:endParaRPr lang="en-US" sz="3200"/>
        </a:p>
      </dgm:t>
    </dgm:pt>
    <dgm:pt modelId="{70BFA4F2-1AE9-AE42-AEA1-97DC5822E6B6}" type="sibTrans" cxnId="{65FB42BF-4131-2D46-8FA8-0FCEE83E9191}">
      <dgm:prSet/>
      <dgm:spPr/>
      <dgm:t>
        <a:bodyPr/>
        <a:lstStyle/>
        <a:p>
          <a:pPr algn="l"/>
          <a:endParaRPr lang="en-US" sz="3200"/>
        </a:p>
      </dgm:t>
    </dgm:pt>
    <dgm:pt modelId="{58593DC1-3C08-2F46-BA34-A0DCFBD182F7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technology </a:t>
          </a:r>
          <a:r>
            <a:rPr lang="en-US" sz="2400" b="0" i="0" dirty="0"/>
            <a:t>has hit several “walls”</a:t>
          </a:r>
          <a:endParaRPr lang="en-US" sz="2400" dirty="0"/>
        </a:p>
      </dgm:t>
    </dgm:pt>
    <dgm:pt modelId="{B0F10145-0DF3-7346-A9B8-EEAAAA45DED5}" type="parTrans" cxnId="{049E4CEF-3075-3044-BCF7-99E63D6A0A64}">
      <dgm:prSet/>
      <dgm:spPr/>
      <dgm:t>
        <a:bodyPr/>
        <a:lstStyle/>
        <a:p>
          <a:pPr algn="l"/>
          <a:endParaRPr lang="en-US" sz="3200"/>
        </a:p>
      </dgm:t>
    </dgm:pt>
    <dgm:pt modelId="{3DC90171-1FC8-FF40-AA12-829B6E35B01D}" type="sibTrans" cxnId="{049E4CEF-3075-3044-BCF7-99E63D6A0A64}">
      <dgm:prSet/>
      <dgm:spPr/>
      <dgm:t>
        <a:bodyPr/>
        <a:lstStyle/>
        <a:p>
          <a:pPr algn="l"/>
          <a:endParaRPr lang="en-US" sz="3200"/>
        </a:p>
      </dgm:t>
    </dgm:pt>
    <dgm:pt modelId="{114BD6AA-9C0F-6C4E-AB35-CAEECA8A3521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0" i="0" dirty="0"/>
            <a:t>The </a:t>
          </a:r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industry </a:t>
          </a:r>
          <a:r>
            <a:rPr lang="en-US" sz="2400" b="0" i="0" dirty="0"/>
            <a:t>has changed dramatically</a:t>
          </a:r>
          <a:endParaRPr lang="en-US" sz="2400" dirty="0"/>
        </a:p>
      </dgm:t>
    </dgm:pt>
    <dgm:pt modelId="{AF21BD09-CC0F-3942-9C64-CC95DEB5C30B}" type="parTrans" cxnId="{D9D6F750-A014-DD49-9380-95582AB789E5}">
      <dgm:prSet/>
      <dgm:spPr/>
      <dgm:t>
        <a:bodyPr/>
        <a:lstStyle/>
        <a:p>
          <a:pPr algn="l"/>
          <a:endParaRPr lang="en-US" sz="3200"/>
        </a:p>
      </dgm:t>
    </dgm:pt>
    <dgm:pt modelId="{0C01529D-2718-9648-A489-34C130B7CF14}" type="sibTrans" cxnId="{D9D6F750-A014-DD49-9380-95582AB789E5}">
      <dgm:prSet/>
      <dgm:spPr/>
      <dgm:t>
        <a:bodyPr/>
        <a:lstStyle/>
        <a:p>
          <a:pPr algn="l"/>
          <a:endParaRPr lang="en-US" sz="3200"/>
        </a:p>
      </dgm:t>
    </dgm:pt>
    <dgm:pt modelId="{D087EB1F-5529-8748-AB30-E2B480244875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AI methods </a:t>
          </a:r>
          <a:r>
            <a:rPr lang="en-US" sz="2400" b="0" i="0" dirty="0"/>
            <a:t>are having huge impacts elsewhere</a:t>
          </a:r>
          <a:endParaRPr lang="en-US" sz="2400" dirty="0"/>
        </a:p>
      </dgm:t>
    </dgm:pt>
    <dgm:pt modelId="{B4D56AF6-CED8-5C47-A0D7-F6865E011149}" type="parTrans" cxnId="{B5961F19-9D8D-6E4D-98C1-5DE156EE2FEC}">
      <dgm:prSet/>
      <dgm:spPr/>
      <dgm:t>
        <a:bodyPr/>
        <a:lstStyle/>
        <a:p>
          <a:pPr algn="l"/>
          <a:endParaRPr lang="en-US" sz="3200"/>
        </a:p>
      </dgm:t>
    </dgm:pt>
    <dgm:pt modelId="{F5EC74FB-F7F1-EB43-BA41-FC5ED5B02487}" type="sibTrans" cxnId="{B5961F19-9D8D-6E4D-98C1-5DE156EE2FEC}">
      <dgm:prSet/>
      <dgm:spPr/>
      <dgm:t>
        <a:bodyPr/>
        <a:lstStyle/>
        <a:p>
          <a:pPr algn="l"/>
          <a:endParaRPr lang="en-US" sz="3200"/>
        </a:p>
      </dgm:t>
    </dgm:pt>
    <dgm:pt modelId="{7762FC36-B271-EE41-828C-159E56FA6A4A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Quantum computing </a:t>
          </a:r>
          <a:r>
            <a:rPr lang="en-US" sz="2400" b="0" i="0" dirty="0"/>
            <a:t>potential for science still unknown</a:t>
          </a:r>
          <a:endParaRPr lang="en-US" sz="2400" dirty="0"/>
        </a:p>
      </dgm:t>
    </dgm:pt>
    <dgm:pt modelId="{2757276F-3B60-B349-87AB-8D183A184866}" type="parTrans" cxnId="{FBEE829D-8442-3845-BB7E-0E79A3645707}">
      <dgm:prSet/>
      <dgm:spPr/>
      <dgm:t>
        <a:bodyPr/>
        <a:lstStyle/>
        <a:p>
          <a:pPr algn="l"/>
          <a:endParaRPr lang="en-US" sz="3200"/>
        </a:p>
      </dgm:t>
    </dgm:pt>
    <dgm:pt modelId="{9B00B35A-210C-E848-A6E9-A8F8B80A5AD9}" type="sibTrans" cxnId="{FBEE829D-8442-3845-BB7E-0E79A3645707}">
      <dgm:prSet/>
      <dgm:spPr/>
      <dgm:t>
        <a:bodyPr/>
        <a:lstStyle/>
        <a:p>
          <a:pPr algn="l"/>
          <a:endParaRPr lang="en-US" sz="3200"/>
        </a:p>
      </dgm:t>
    </dgm:pt>
    <dgm:pt modelId="{26BDD56D-CF09-424B-8A47-1E77E77A9C40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Cloud computing </a:t>
          </a:r>
          <a:r>
            <a:rPr lang="en-US" sz="2400" b="0" i="0" dirty="0"/>
            <a:t>is dominating the computing industry</a:t>
          </a:r>
          <a:endParaRPr lang="en-US" sz="2400" dirty="0"/>
        </a:p>
      </dgm:t>
    </dgm:pt>
    <dgm:pt modelId="{B97F76FB-5019-2143-BBDA-EBB14689054C}" type="parTrans" cxnId="{B706854E-8BFA-9046-99C0-E6A9311CFFE1}">
      <dgm:prSet/>
      <dgm:spPr/>
      <dgm:t>
        <a:bodyPr/>
        <a:lstStyle/>
        <a:p>
          <a:pPr algn="l"/>
          <a:endParaRPr lang="en-US" sz="3200"/>
        </a:p>
      </dgm:t>
    </dgm:pt>
    <dgm:pt modelId="{82B22919-45F1-E34D-9353-F8DA10A0F232}" type="sibTrans" cxnId="{B706854E-8BFA-9046-99C0-E6A9311CFFE1}">
      <dgm:prSet/>
      <dgm:spPr/>
      <dgm:t>
        <a:bodyPr/>
        <a:lstStyle/>
        <a:p>
          <a:pPr algn="l"/>
          <a:endParaRPr lang="en-US" sz="3200"/>
        </a:p>
      </dgm:t>
    </dgm:pt>
    <dgm:pt modelId="{FE88BA45-6C76-0B4A-A033-46FCCAB34276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Global supply chain </a:t>
          </a:r>
          <a:r>
            <a:rPr lang="en-US" sz="2400" b="0" i="0" dirty="0"/>
            <a:t>issues present uncertainties</a:t>
          </a:r>
          <a:endParaRPr lang="en-US" sz="2400" dirty="0"/>
        </a:p>
      </dgm:t>
    </dgm:pt>
    <dgm:pt modelId="{496C9650-BE97-4740-8C09-64C49ECC4C61}" type="parTrans" cxnId="{E74B7269-51CB-E04B-B06C-2DC1997C11B8}">
      <dgm:prSet/>
      <dgm:spPr/>
      <dgm:t>
        <a:bodyPr/>
        <a:lstStyle/>
        <a:p>
          <a:endParaRPr lang="en-US"/>
        </a:p>
      </dgm:t>
    </dgm:pt>
    <dgm:pt modelId="{E1BF3231-7502-4E48-BE3E-13AE58EA8062}" type="sibTrans" cxnId="{E74B7269-51CB-E04B-B06C-2DC1997C11B8}">
      <dgm:prSet/>
      <dgm:spPr/>
      <dgm:t>
        <a:bodyPr/>
        <a:lstStyle/>
        <a:p>
          <a:endParaRPr lang="en-US"/>
        </a:p>
      </dgm:t>
    </dgm:pt>
    <dgm:pt modelId="{ABB15E5E-30A7-CA4A-9D65-5D08F616ED42}" type="pres">
      <dgm:prSet presAssocID="{AC694378-110A-B040-A0CD-8AC8EC47C35C}" presName="linearFlow" presStyleCnt="0">
        <dgm:presLayoutVars>
          <dgm:dir/>
          <dgm:resizeHandles val="exact"/>
        </dgm:presLayoutVars>
      </dgm:prSet>
      <dgm:spPr/>
    </dgm:pt>
    <dgm:pt modelId="{99CBE69F-A3A2-A641-8161-73EA9ADFE63D}" type="pres">
      <dgm:prSet presAssocID="{4506A50E-2EC4-C44F-A05F-54E5815839EF}" presName="composite" presStyleCnt="0"/>
      <dgm:spPr/>
    </dgm:pt>
    <dgm:pt modelId="{53DE3233-BB30-5442-8649-A1BA7D734A1D}" type="pres">
      <dgm:prSet presAssocID="{4506A50E-2EC4-C44F-A05F-54E5815839EF}" presName="imgShp" presStyleLbl="fgImgPlace1" presStyleIdx="0" presStyleCnt="8" custLinFactX="-37280" custLinFactNeighborX="-100000"/>
      <dgm:spPr>
        <a:solidFill>
          <a:srgbClr val="81D4E9"/>
        </a:solidFill>
        <a:ln>
          <a:noFill/>
        </a:ln>
      </dgm:spPr>
    </dgm:pt>
    <dgm:pt modelId="{0224A919-DC6D-7542-A397-66640DDE4D75}" type="pres">
      <dgm:prSet presAssocID="{4506A50E-2EC4-C44F-A05F-54E5815839EF}" presName="txShp" presStyleLbl="node1" presStyleIdx="0" presStyleCnt="8" custScaleX="117138">
        <dgm:presLayoutVars>
          <dgm:bulletEnabled val="1"/>
        </dgm:presLayoutVars>
      </dgm:prSet>
      <dgm:spPr/>
    </dgm:pt>
    <dgm:pt modelId="{E8E959C2-B1E9-CE4B-A04D-33D5E8E3212E}" type="pres">
      <dgm:prSet presAssocID="{ECD3FB36-5B90-0A46-9B70-F7AE23A005E0}" presName="spacing" presStyleCnt="0"/>
      <dgm:spPr/>
    </dgm:pt>
    <dgm:pt modelId="{868572AA-2345-E04C-9FD9-04432D9435DC}" type="pres">
      <dgm:prSet presAssocID="{8943989B-8179-2B4B-BEB9-C0C6891173C9}" presName="composite" presStyleCnt="0"/>
      <dgm:spPr/>
    </dgm:pt>
    <dgm:pt modelId="{F6A4BFD4-FF86-804D-88CF-900D06F98F01}" type="pres">
      <dgm:prSet presAssocID="{8943989B-8179-2B4B-BEB9-C0C6891173C9}" presName="imgShp" presStyleLbl="fgImgPlace1" presStyleIdx="1" presStyleCnt="8" custLinFactX="-37280" custLinFactNeighborX="-100000"/>
      <dgm:spPr>
        <a:solidFill>
          <a:srgbClr val="81D4E9"/>
        </a:solidFill>
        <a:ln>
          <a:noFill/>
        </a:ln>
      </dgm:spPr>
    </dgm:pt>
    <dgm:pt modelId="{985F4FFA-BBE4-9F4F-9DC4-9DBCFCBCBBFA}" type="pres">
      <dgm:prSet presAssocID="{8943989B-8179-2B4B-BEB9-C0C6891173C9}" presName="txShp" presStyleLbl="node1" presStyleIdx="1" presStyleCnt="8" custScaleX="117138">
        <dgm:presLayoutVars>
          <dgm:bulletEnabled val="1"/>
        </dgm:presLayoutVars>
      </dgm:prSet>
      <dgm:spPr/>
    </dgm:pt>
    <dgm:pt modelId="{2654E976-5EBE-1741-8BD2-AD76CA440084}" type="pres">
      <dgm:prSet presAssocID="{70BFA4F2-1AE9-AE42-AEA1-97DC5822E6B6}" presName="spacing" presStyleCnt="0"/>
      <dgm:spPr/>
    </dgm:pt>
    <dgm:pt modelId="{A7E8F6FA-C1A9-FB4C-A8CB-7EF8A00D53A8}" type="pres">
      <dgm:prSet presAssocID="{58593DC1-3C08-2F46-BA34-A0DCFBD182F7}" presName="composite" presStyleCnt="0"/>
      <dgm:spPr/>
    </dgm:pt>
    <dgm:pt modelId="{A1B5531E-4BC9-264B-88C9-D03115627D6A}" type="pres">
      <dgm:prSet presAssocID="{58593DC1-3C08-2F46-BA34-A0DCFBD182F7}" presName="imgShp" presStyleLbl="fgImgPlace1" presStyleIdx="2" presStyleCnt="8" custLinFactX="-37280" custLinFactNeighborX="-100000"/>
      <dgm:spPr>
        <a:solidFill>
          <a:srgbClr val="81D4E9"/>
        </a:solidFill>
        <a:ln>
          <a:noFill/>
        </a:ln>
      </dgm:spPr>
    </dgm:pt>
    <dgm:pt modelId="{A25B193D-6389-B945-9D4B-723E5CFDEB76}" type="pres">
      <dgm:prSet presAssocID="{58593DC1-3C08-2F46-BA34-A0DCFBD182F7}" presName="txShp" presStyleLbl="node1" presStyleIdx="2" presStyleCnt="8" custScaleX="117138">
        <dgm:presLayoutVars>
          <dgm:bulletEnabled val="1"/>
        </dgm:presLayoutVars>
      </dgm:prSet>
      <dgm:spPr/>
    </dgm:pt>
    <dgm:pt modelId="{E705329A-22CA-5D4E-BE27-7DF2DC12AC94}" type="pres">
      <dgm:prSet presAssocID="{3DC90171-1FC8-FF40-AA12-829B6E35B01D}" presName="spacing" presStyleCnt="0"/>
      <dgm:spPr/>
    </dgm:pt>
    <dgm:pt modelId="{D7A1F4AA-7452-8F4D-BF30-2DD28A695E2B}" type="pres">
      <dgm:prSet presAssocID="{114BD6AA-9C0F-6C4E-AB35-CAEECA8A3521}" presName="composite" presStyleCnt="0"/>
      <dgm:spPr/>
    </dgm:pt>
    <dgm:pt modelId="{33FB76B0-1413-244B-BAD7-73526713E17C}" type="pres">
      <dgm:prSet presAssocID="{114BD6AA-9C0F-6C4E-AB35-CAEECA8A3521}" presName="imgShp" presStyleLbl="fgImgPlace1" presStyleIdx="3" presStyleCnt="8" custLinFactX="-37280" custLinFactNeighborX="-100000"/>
      <dgm:spPr>
        <a:solidFill>
          <a:srgbClr val="81D4E9"/>
        </a:solidFill>
        <a:ln>
          <a:noFill/>
        </a:ln>
      </dgm:spPr>
    </dgm:pt>
    <dgm:pt modelId="{9F6BEB54-BAB2-9047-985E-915180E99485}" type="pres">
      <dgm:prSet presAssocID="{114BD6AA-9C0F-6C4E-AB35-CAEECA8A3521}" presName="txShp" presStyleLbl="node1" presStyleIdx="3" presStyleCnt="8" custScaleX="117138">
        <dgm:presLayoutVars>
          <dgm:bulletEnabled val="1"/>
        </dgm:presLayoutVars>
      </dgm:prSet>
      <dgm:spPr/>
    </dgm:pt>
    <dgm:pt modelId="{870FB735-A4D0-7A42-B27B-861C00775609}" type="pres">
      <dgm:prSet presAssocID="{0C01529D-2718-9648-A489-34C130B7CF14}" presName="spacing" presStyleCnt="0"/>
      <dgm:spPr/>
    </dgm:pt>
    <dgm:pt modelId="{01A76C69-2916-FA4B-8009-1F3D7F8418E5}" type="pres">
      <dgm:prSet presAssocID="{D087EB1F-5529-8748-AB30-E2B480244875}" presName="composite" presStyleCnt="0"/>
      <dgm:spPr/>
    </dgm:pt>
    <dgm:pt modelId="{D09F76C2-5558-DF47-AF3A-A899C9289DD8}" type="pres">
      <dgm:prSet presAssocID="{D087EB1F-5529-8748-AB30-E2B480244875}" presName="imgShp" presStyleLbl="fgImgPlace1" presStyleIdx="4" presStyleCnt="8" custLinFactX="-37280" custLinFactNeighborX="-100000"/>
      <dgm:spPr>
        <a:solidFill>
          <a:srgbClr val="81D4E9"/>
        </a:solidFill>
        <a:ln>
          <a:noFill/>
        </a:ln>
      </dgm:spPr>
    </dgm:pt>
    <dgm:pt modelId="{6778E7AD-82AB-B942-A0BF-C3DD9521D2A8}" type="pres">
      <dgm:prSet presAssocID="{D087EB1F-5529-8748-AB30-E2B480244875}" presName="txShp" presStyleLbl="node1" presStyleIdx="4" presStyleCnt="8" custScaleX="117138">
        <dgm:presLayoutVars>
          <dgm:bulletEnabled val="1"/>
        </dgm:presLayoutVars>
      </dgm:prSet>
      <dgm:spPr/>
    </dgm:pt>
    <dgm:pt modelId="{04379C36-4E53-2646-92D6-AD5678190661}" type="pres">
      <dgm:prSet presAssocID="{F5EC74FB-F7F1-EB43-BA41-FC5ED5B02487}" presName="spacing" presStyleCnt="0"/>
      <dgm:spPr/>
    </dgm:pt>
    <dgm:pt modelId="{DB9E9460-ABD9-524D-9547-56716369D50B}" type="pres">
      <dgm:prSet presAssocID="{7762FC36-B271-EE41-828C-159E56FA6A4A}" presName="composite" presStyleCnt="0"/>
      <dgm:spPr/>
    </dgm:pt>
    <dgm:pt modelId="{FC623B17-7F90-8841-84B7-2C7B64C2869B}" type="pres">
      <dgm:prSet presAssocID="{7762FC36-B271-EE41-828C-159E56FA6A4A}" presName="imgShp" presStyleLbl="fgImgPlace1" presStyleIdx="5" presStyleCnt="8" custLinFactX="-37280" custLinFactNeighborX="-100000"/>
      <dgm:spPr>
        <a:solidFill>
          <a:srgbClr val="81D4E9"/>
        </a:solidFill>
        <a:ln>
          <a:noFill/>
        </a:ln>
      </dgm:spPr>
    </dgm:pt>
    <dgm:pt modelId="{76F4C870-BB6F-1048-AA33-C157220FD80C}" type="pres">
      <dgm:prSet presAssocID="{7762FC36-B271-EE41-828C-159E56FA6A4A}" presName="txShp" presStyleLbl="node1" presStyleIdx="5" presStyleCnt="8" custScaleX="117138">
        <dgm:presLayoutVars>
          <dgm:bulletEnabled val="1"/>
        </dgm:presLayoutVars>
      </dgm:prSet>
      <dgm:spPr/>
    </dgm:pt>
    <dgm:pt modelId="{5EB4430F-EDD1-E346-91A4-D96E3675C5D9}" type="pres">
      <dgm:prSet presAssocID="{9B00B35A-210C-E848-A6E9-A8F8B80A5AD9}" presName="spacing" presStyleCnt="0"/>
      <dgm:spPr/>
    </dgm:pt>
    <dgm:pt modelId="{23930204-C5F6-A445-8B72-843EB357A574}" type="pres">
      <dgm:prSet presAssocID="{26BDD56D-CF09-424B-8A47-1E77E77A9C40}" presName="composite" presStyleCnt="0"/>
      <dgm:spPr/>
    </dgm:pt>
    <dgm:pt modelId="{FD3E1D2A-4B39-6743-BA89-A16B7D2687B8}" type="pres">
      <dgm:prSet presAssocID="{26BDD56D-CF09-424B-8A47-1E77E77A9C40}" presName="imgShp" presStyleLbl="fgImgPlace1" presStyleIdx="6" presStyleCnt="8" custLinFactX="-37280" custLinFactNeighborX="-100000"/>
      <dgm:spPr>
        <a:solidFill>
          <a:srgbClr val="81D4E9"/>
        </a:solidFill>
        <a:ln>
          <a:noFill/>
        </a:ln>
      </dgm:spPr>
    </dgm:pt>
    <dgm:pt modelId="{E6DE62E8-A537-D247-B5D0-53A9BEA380E2}" type="pres">
      <dgm:prSet presAssocID="{26BDD56D-CF09-424B-8A47-1E77E77A9C40}" presName="txShp" presStyleLbl="node1" presStyleIdx="6" presStyleCnt="8" custScaleX="117138">
        <dgm:presLayoutVars>
          <dgm:bulletEnabled val="1"/>
        </dgm:presLayoutVars>
      </dgm:prSet>
      <dgm:spPr/>
    </dgm:pt>
    <dgm:pt modelId="{DDBB30ED-CC82-F94D-87F4-9A1B66B682CE}" type="pres">
      <dgm:prSet presAssocID="{82B22919-45F1-E34D-9353-F8DA10A0F232}" presName="spacing" presStyleCnt="0"/>
      <dgm:spPr/>
    </dgm:pt>
    <dgm:pt modelId="{2BC16DBF-1ECB-4F4A-AAD2-D86E70908F0A}" type="pres">
      <dgm:prSet presAssocID="{FE88BA45-6C76-0B4A-A033-46FCCAB34276}" presName="composite" presStyleCnt="0"/>
      <dgm:spPr/>
    </dgm:pt>
    <dgm:pt modelId="{2EC40701-1E43-194B-831C-F3744DCC6199}" type="pres">
      <dgm:prSet presAssocID="{FE88BA45-6C76-0B4A-A033-46FCCAB34276}" presName="imgShp" presStyleLbl="fgImgPlace1" presStyleIdx="7" presStyleCnt="8" custLinFactX="-37328" custLinFactNeighborX="-100000" custLinFactNeighborY="-5722"/>
      <dgm:spPr>
        <a:solidFill>
          <a:srgbClr val="81D4E9"/>
        </a:solidFill>
        <a:ln>
          <a:noFill/>
        </a:ln>
      </dgm:spPr>
    </dgm:pt>
    <dgm:pt modelId="{42B10193-C939-E846-AEE7-D3AFD32CB2AD}" type="pres">
      <dgm:prSet presAssocID="{FE88BA45-6C76-0B4A-A033-46FCCAB34276}" presName="txShp" presStyleLbl="node1" presStyleIdx="7" presStyleCnt="8" custScaleX="116994">
        <dgm:presLayoutVars>
          <dgm:bulletEnabled val="1"/>
        </dgm:presLayoutVars>
      </dgm:prSet>
      <dgm:spPr/>
    </dgm:pt>
  </dgm:ptLst>
  <dgm:cxnLst>
    <dgm:cxn modelId="{35CCCA14-B43C-5F4A-9EF8-14F82942E24D}" type="presOf" srcId="{7762FC36-B271-EE41-828C-159E56FA6A4A}" destId="{76F4C870-BB6F-1048-AA33-C157220FD80C}" srcOrd="0" destOrd="0" presId="urn:microsoft.com/office/officeart/2005/8/layout/vList3"/>
    <dgm:cxn modelId="{B5961F19-9D8D-6E4D-98C1-5DE156EE2FEC}" srcId="{AC694378-110A-B040-A0CD-8AC8EC47C35C}" destId="{D087EB1F-5529-8748-AB30-E2B480244875}" srcOrd="4" destOrd="0" parTransId="{B4D56AF6-CED8-5C47-A0D7-F6865E011149}" sibTransId="{F5EC74FB-F7F1-EB43-BA41-FC5ED5B02487}"/>
    <dgm:cxn modelId="{99C7F226-73B8-374D-ABC0-4C7CD4597296}" type="presOf" srcId="{8943989B-8179-2B4B-BEB9-C0C6891173C9}" destId="{985F4FFA-BBE4-9F4F-9DC4-9DBCFCBCBBFA}" srcOrd="0" destOrd="0" presId="urn:microsoft.com/office/officeart/2005/8/layout/vList3"/>
    <dgm:cxn modelId="{D6AADE34-D2FF-564A-AF52-75B1450B4CBC}" type="presOf" srcId="{114BD6AA-9C0F-6C4E-AB35-CAEECA8A3521}" destId="{9F6BEB54-BAB2-9047-985E-915180E99485}" srcOrd="0" destOrd="0" presId="urn:microsoft.com/office/officeart/2005/8/layout/vList3"/>
    <dgm:cxn modelId="{77AB4137-80A7-C941-9226-C0012CD4C3D4}" type="presOf" srcId="{FE88BA45-6C76-0B4A-A033-46FCCAB34276}" destId="{42B10193-C939-E846-AEE7-D3AFD32CB2AD}" srcOrd="0" destOrd="0" presId="urn:microsoft.com/office/officeart/2005/8/layout/vList3"/>
    <dgm:cxn modelId="{F1F26E45-F082-9B4F-95FA-9CD783CADFAB}" type="presOf" srcId="{58593DC1-3C08-2F46-BA34-A0DCFBD182F7}" destId="{A25B193D-6389-B945-9D4B-723E5CFDEB76}" srcOrd="0" destOrd="0" presId="urn:microsoft.com/office/officeart/2005/8/layout/vList3"/>
    <dgm:cxn modelId="{B706854E-8BFA-9046-99C0-E6A9311CFFE1}" srcId="{AC694378-110A-B040-A0CD-8AC8EC47C35C}" destId="{26BDD56D-CF09-424B-8A47-1E77E77A9C40}" srcOrd="6" destOrd="0" parTransId="{B97F76FB-5019-2143-BBDA-EBB14689054C}" sibTransId="{82B22919-45F1-E34D-9353-F8DA10A0F232}"/>
    <dgm:cxn modelId="{D9D6F750-A014-DD49-9380-95582AB789E5}" srcId="{AC694378-110A-B040-A0CD-8AC8EC47C35C}" destId="{114BD6AA-9C0F-6C4E-AB35-CAEECA8A3521}" srcOrd="3" destOrd="0" parTransId="{AF21BD09-CC0F-3942-9C64-CC95DEB5C30B}" sibTransId="{0C01529D-2718-9648-A489-34C130B7CF14}"/>
    <dgm:cxn modelId="{1BECDA5A-CC39-FF42-9AB7-2C4A19FBAC93}" type="presOf" srcId="{26BDD56D-CF09-424B-8A47-1E77E77A9C40}" destId="{E6DE62E8-A537-D247-B5D0-53A9BEA380E2}" srcOrd="0" destOrd="0" presId="urn:microsoft.com/office/officeart/2005/8/layout/vList3"/>
    <dgm:cxn modelId="{E74B7269-51CB-E04B-B06C-2DC1997C11B8}" srcId="{AC694378-110A-B040-A0CD-8AC8EC47C35C}" destId="{FE88BA45-6C76-0B4A-A033-46FCCAB34276}" srcOrd="7" destOrd="0" parTransId="{496C9650-BE97-4740-8C09-64C49ECC4C61}" sibTransId="{E1BF3231-7502-4E48-BE3E-13AE58EA8062}"/>
    <dgm:cxn modelId="{7621E369-0F84-0E49-A8DE-A39061712837}" type="presOf" srcId="{4506A50E-2EC4-C44F-A05F-54E5815839EF}" destId="{0224A919-DC6D-7542-A397-66640DDE4D75}" srcOrd="0" destOrd="0" presId="urn:microsoft.com/office/officeart/2005/8/layout/vList3"/>
    <dgm:cxn modelId="{9CD1757B-8EBC-EC4A-B1E2-74482041B90B}" type="presOf" srcId="{AC694378-110A-B040-A0CD-8AC8EC47C35C}" destId="{ABB15E5E-30A7-CA4A-9D65-5D08F616ED42}" srcOrd="0" destOrd="0" presId="urn:microsoft.com/office/officeart/2005/8/layout/vList3"/>
    <dgm:cxn modelId="{8A4BC481-EC2F-9A44-A32A-88874CB705EA}" type="presOf" srcId="{D087EB1F-5529-8748-AB30-E2B480244875}" destId="{6778E7AD-82AB-B942-A0BF-C3DD9521D2A8}" srcOrd="0" destOrd="0" presId="urn:microsoft.com/office/officeart/2005/8/layout/vList3"/>
    <dgm:cxn modelId="{D2EFE294-DF4B-D34E-99EB-152B162D5809}" srcId="{AC694378-110A-B040-A0CD-8AC8EC47C35C}" destId="{4506A50E-2EC4-C44F-A05F-54E5815839EF}" srcOrd="0" destOrd="0" parTransId="{3527E257-4DBB-8046-BF9C-17E01D28C1E3}" sibTransId="{ECD3FB36-5B90-0A46-9B70-F7AE23A005E0}"/>
    <dgm:cxn modelId="{FBEE829D-8442-3845-BB7E-0E79A3645707}" srcId="{AC694378-110A-B040-A0CD-8AC8EC47C35C}" destId="{7762FC36-B271-EE41-828C-159E56FA6A4A}" srcOrd="5" destOrd="0" parTransId="{2757276F-3B60-B349-87AB-8D183A184866}" sibTransId="{9B00B35A-210C-E848-A6E9-A8F8B80A5AD9}"/>
    <dgm:cxn modelId="{65FB42BF-4131-2D46-8FA8-0FCEE83E9191}" srcId="{AC694378-110A-B040-A0CD-8AC8EC47C35C}" destId="{8943989B-8179-2B4B-BEB9-C0C6891173C9}" srcOrd="1" destOrd="0" parTransId="{B03B5464-7103-F544-B687-6ED57D5E6F64}" sibTransId="{70BFA4F2-1AE9-AE42-AEA1-97DC5822E6B6}"/>
    <dgm:cxn modelId="{049E4CEF-3075-3044-BCF7-99E63D6A0A64}" srcId="{AC694378-110A-B040-A0CD-8AC8EC47C35C}" destId="{58593DC1-3C08-2F46-BA34-A0DCFBD182F7}" srcOrd="2" destOrd="0" parTransId="{B0F10145-0DF3-7346-A9B8-EEAAAA45DED5}" sibTransId="{3DC90171-1FC8-FF40-AA12-829B6E35B01D}"/>
    <dgm:cxn modelId="{6099D16F-582B-F440-9D14-C81FA58B7CDA}" type="presParOf" srcId="{ABB15E5E-30A7-CA4A-9D65-5D08F616ED42}" destId="{99CBE69F-A3A2-A641-8161-73EA9ADFE63D}" srcOrd="0" destOrd="0" presId="urn:microsoft.com/office/officeart/2005/8/layout/vList3"/>
    <dgm:cxn modelId="{2150750C-B65A-BC47-A0B8-42ADCFF77503}" type="presParOf" srcId="{99CBE69F-A3A2-A641-8161-73EA9ADFE63D}" destId="{53DE3233-BB30-5442-8649-A1BA7D734A1D}" srcOrd="0" destOrd="0" presId="urn:microsoft.com/office/officeart/2005/8/layout/vList3"/>
    <dgm:cxn modelId="{F8594C91-9103-1544-A878-AD24A373E8B8}" type="presParOf" srcId="{99CBE69F-A3A2-A641-8161-73EA9ADFE63D}" destId="{0224A919-DC6D-7542-A397-66640DDE4D75}" srcOrd="1" destOrd="0" presId="urn:microsoft.com/office/officeart/2005/8/layout/vList3"/>
    <dgm:cxn modelId="{A0B92E44-3AF7-AC48-A8BA-7C7F0CBAEBAF}" type="presParOf" srcId="{ABB15E5E-30A7-CA4A-9D65-5D08F616ED42}" destId="{E8E959C2-B1E9-CE4B-A04D-33D5E8E3212E}" srcOrd="1" destOrd="0" presId="urn:microsoft.com/office/officeart/2005/8/layout/vList3"/>
    <dgm:cxn modelId="{A8BD0998-5F80-A244-8567-C0D0BD0A8CC5}" type="presParOf" srcId="{ABB15E5E-30A7-CA4A-9D65-5D08F616ED42}" destId="{868572AA-2345-E04C-9FD9-04432D9435DC}" srcOrd="2" destOrd="0" presId="urn:microsoft.com/office/officeart/2005/8/layout/vList3"/>
    <dgm:cxn modelId="{C8C74786-6739-FE4F-8AE6-8A6FE3B39A04}" type="presParOf" srcId="{868572AA-2345-E04C-9FD9-04432D9435DC}" destId="{F6A4BFD4-FF86-804D-88CF-900D06F98F01}" srcOrd="0" destOrd="0" presId="urn:microsoft.com/office/officeart/2005/8/layout/vList3"/>
    <dgm:cxn modelId="{0AD40791-6F1E-074C-A8AB-4C2B1D217637}" type="presParOf" srcId="{868572AA-2345-E04C-9FD9-04432D9435DC}" destId="{985F4FFA-BBE4-9F4F-9DC4-9DBCFCBCBBFA}" srcOrd="1" destOrd="0" presId="urn:microsoft.com/office/officeart/2005/8/layout/vList3"/>
    <dgm:cxn modelId="{137627F9-6B36-BF4B-A873-7C7AC252DD40}" type="presParOf" srcId="{ABB15E5E-30A7-CA4A-9D65-5D08F616ED42}" destId="{2654E976-5EBE-1741-8BD2-AD76CA440084}" srcOrd="3" destOrd="0" presId="urn:microsoft.com/office/officeart/2005/8/layout/vList3"/>
    <dgm:cxn modelId="{F4921FA1-1464-7747-9AD9-5BC9CA395181}" type="presParOf" srcId="{ABB15E5E-30A7-CA4A-9D65-5D08F616ED42}" destId="{A7E8F6FA-C1A9-FB4C-A8CB-7EF8A00D53A8}" srcOrd="4" destOrd="0" presId="urn:microsoft.com/office/officeart/2005/8/layout/vList3"/>
    <dgm:cxn modelId="{9B8B4330-7066-574B-8E1B-DDDEC1180A6D}" type="presParOf" srcId="{A7E8F6FA-C1A9-FB4C-A8CB-7EF8A00D53A8}" destId="{A1B5531E-4BC9-264B-88C9-D03115627D6A}" srcOrd="0" destOrd="0" presId="urn:microsoft.com/office/officeart/2005/8/layout/vList3"/>
    <dgm:cxn modelId="{67BC5A40-4830-6F47-B627-1479E4B5B21A}" type="presParOf" srcId="{A7E8F6FA-C1A9-FB4C-A8CB-7EF8A00D53A8}" destId="{A25B193D-6389-B945-9D4B-723E5CFDEB76}" srcOrd="1" destOrd="0" presId="urn:microsoft.com/office/officeart/2005/8/layout/vList3"/>
    <dgm:cxn modelId="{BB9E011C-4219-7A41-A88F-C7004022015F}" type="presParOf" srcId="{ABB15E5E-30A7-CA4A-9D65-5D08F616ED42}" destId="{E705329A-22CA-5D4E-BE27-7DF2DC12AC94}" srcOrd="5" destOrd="0" presId="urn:microsoft.com/office/officeart/2005/8/layout/vList3"/>
    <dgm:cxn modelId="{10278075-AEA4-0047-BC3B-65F36C1F915E}" type="presParOf" srcId="{ABB15E5E-30A7-CA4A-9D65-5D08F616ED42}" destId="{D7A1F4AA-7452-8F4D-BF30-2DD28A695E2B}" srcOrd="6" destOrd="0" presId="urn:microsoft.com/office/officeart/2005/8/layout/vList3"/>
    <dgm:cxn modelId="{19591C8E-6A5D-1E45-AC60-5B9080659F89}" type="presParOf" srcId="{D7A1F4AA-7452-8F4D-BF30-2DD28A695E2B}" destId="{33FB76B0-1413-244B-BAD7-73526713E17C}" srcOrd="0" destOrd="0" presId="urn:microsoft.com/office/officeart/2005/8/layout/vList3"/>
    <dgm:cxn modelId="{EF61C24C-E472-A04D-A411-058D05EE816B}" type="presParOf" srcId="{D7A1F4AA-7452-8F4D-BF30-2DD28A695E2B}" destId="{9F6BEB54-BAB2-9047-985E-915180E99485}" srcOrd="1" destOrd="0" presId="urn:microsoft.com/office/officeart/2005/8/layout/vList3"/>
    <dgm:cxn modelId="{14EFC8A9-E0BF-4D4A-899B-2B42306C5037}" type="presParOf" srcId="{ABB15E5E-30A7-CA4A-9D65-5D08F616ED42}" destId="{870FB735-A4D0-7A42-B27B-861C00775609}" srcOrd="7" destOrd="0" presId="urn:microsoft.com/office/officeart/2005/8/layout/vList3"/>
    <dgm:cxn modelId="{E7AC3AA2-FEA8-FB45-BEB1-FC1165E883ED}" type="presParOf" srcId="{ABB15E5E-30A7-CA4A-9D65-5D08F616ED42}" destId="{01A76C69-2916-FA4B-8009-1F3D7F8418E5}" srcOrd="8" destOrd="0" presId="urn:microsoft.com/office/officeart/2005/8/layout/vList3"/>
    <dgm:cxn modelId="{1136A9DC-1EED-594D-92F7-AEFCF993E0C6}" type="presParOf" srcId="{01A76C69-2916-FA4B-8009-1F3D7F8418E5}" destId="{D09F76C2-5558-DF47-AF3A-A899C9289DD8}" srcOrd="0" destOrd="0" presId="urn:microsoft.com/office/officeart/2005/8/layout/vList3"/>
    <dgm:cxn modelId="{C4CA57B0-4842-D14B-AB05-4EC1A4685D9C}" type="presParOf" srcId="{01A76C69-2916-FA4B-8009-1F3D7F8418E5}" destId="{6778E7AD-82AB-B942-A0BF-C3DD9521D2A8}" srcOrd="1" destOrd="0" presId="urn:microsoft.com/office/officeart/2005/8/layout/vList3"/>
    <dgm:cxn modelId="{C8B75DB3-EEC7-7349-B00C-21D2BAE61CDF}" type="presParOf" srcId="{ABB15E5E-30A7-CA4A-9D65-5D08F616ED42}" destId="{04379C36-4E53-2646-92D6-AD5678190661}" srcOrd="9" destOrd="0" presId="urn:microsoft.com/office/officeart/2005/8/layout/vList3"/>
    <dgm:cxn modelId="{2191FC43-99C0-F649-9501-804D699F0091}" type="presParOf" srcId="{ABB15E5E-30A7-CA4A-9D65-5D08F616ED42}" destId="{DB9E9460-ABD9-524D-9547-56716369D50B}" srcOrd="10" destOrd="0" presId="urn:microsoft.com/office/officeart/2005/8/layout/vList3"/>
    <dgm:cxn modelId="{82BB0DCE-462B-0B44-90B5-E28FB08B09D3}" type="presParOf" srcId="{DB9E9460-ABD9-524D-9547-56716369D50B}" destId="{FC623B17-7F90-8841-84B7-2C7B64C2869B}" srcOrd="0" destOrd="0" presId="urn:microsoft.com/office/officeart/2005/8/layout/vList3"/>
    <dgm:cxn modelId="{7F38FAC0-DCC9-F547-8525-458BFD1DF98D}" type="presParOf" srcId="{DB9E9460-ABD9-524D-9547-56716369D50B}" destId="{76F4C870-BB6F-1048-AA33-C157220FD80C}" srcOrd="1" destOrd="0" presId="urn:microsoft.com/office/officeart/2005/8/layout/vList3"/>
    <dgm:cxn modelId="{60A53BC8-2A1D-1B4E-A756-A52C1204B9EA}" type="presParOf" srcId="{ABB15E5E-30A7-CA4A-9D65-5D08F616ED42}" destId="{5EB4430F-EDD1-E346-91A4-D96E3675C5D9}" srcOrd="11" destOrd="0" presId="urn:microsoft.com/office/officeart/2005/8/layout/vList3"/>
    <dgm:cxn modelId="{5AF59D5A-F554-2943-BC68-9E79B14165E6}" type="presParOf" srcId="{ABB15E5E-30A7-CA4A-9D65-5D08F616ED42}" destId="{23930204-C5F6-A445-8B72-843EB357A574}" srcOrd="12" destOrd="0" presId="urn:microsoft.com/office/officeart/2005/8/layout/vList3"/>
    <dgm:cxn modelId="{BCB18BFE-318D-044B-849D-BE70B725CE51}" type="presParOf" srcId="{23930204-C5F6-A445-8B72-843EB357A574}" destId="{FD3E1D2A-4B39-6743-BA89-A16B7D2687B8}" srcOrd="0" destOrd="0" presId="urn:microsoft.com/office/officeart/2005/8/layout/vList3"/>
    <dgm:cxn modelId="{46935539-F197-7D42-8C60-5E91AC7A3466}" type="presParOf" srcId="{23930204-C5F6-A445-8B72-843EB357A574}" destId="{E6DE62E8-A537-D247-B5D0-53A9BEA380E2}" srcOrd="1" destOrd="0" presId="urn:microsoft.com/office/officeart/2005/8/layout/vList3"/>
    <dgm:cxn modelId="{35F44C56-B51D-8346-B0FB-B48CCCA6B9E4}" type="presParOf" srcId="{ABB15E5E-30A7-CA4A-9D65-5D08F616ED42}" destId="{DDBB30ED-CC82-F94D-87F4-9A1B66B682CE}" srcOrd="13" destOrd="0" presId="urn:microsoft.com/office/officeart/2005/8/layout/vList3"/>
    <dgm:cxn modelId="{A80BE3B2-0EAF-C444-8C7E-28547FDB7869}" type="presParOf" srcId="{ABB15E5E-30A7-CA4A-9D65-5D08F616ED42}" destId="{2BC16DBF-1ECB-4F4A-AAD2-D86E70908F0A}" srcOrd="14" destOrd="0" presId="urn:microsoft.com/office/officeart/2005/8/layout/vList3"/>
    <dgm:cxn modelId="{28F08476-6AC9-D34F-91ED-D4B42D84A810}" type="presParOf" srcId="{2BC16DBF-1ECB-4F4A-AAD2-D86E70908F0A}" destId="{2EC40701-1E43-194B-831C-F3744DCC6199}" srcOrd="0" destOrd="0" presId="urn:microsoft.com/office/officeart/2005/8/layout/vList3"/>
    <dgm:cxn modelId="{DFFD23EB-5074-0946-9F40-F55F29E1714C}" type="presParOf" srcId="{2BC16DBF-1ECB-4F4A-AAD2-D86E70908F0A}" destId="{42B10193-C939-E846-AEE7-D3AFD32CB2AD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Technology</a:t>
          </a:r>
        </a:p>
      </dsp:txBody>
      <dsp:txXfrm>
        <a:off x="7973155" y="2823380"/>
        <a:ext cx="3098737" cy="9748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8ED11-1E84-844C-8BBE-EAB1ED023A6B}">
      <dsp:nvSpPr>
        <dsp:cNvPr id="0" name=""/>
        <dsp:cNvSpPr/>
      </dsp:nvSpPr>
      <dsp:spPr>
        <a:xfrm>
          <a:off x="0" y="0"/>
          <a:ext cx="11162453" cy="233614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C950A-4393-2F47-8DA4-D9B01E6C4F08}">
      <dsp:nvSpPr>
        <dsp:cNvPr id="0" name=""/>
        <dsp:cNvSpPr/>
      </dsp:nvSpPr>
      <dsp:spPr>
        <a:xfrm>
          <a:off x="334873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19EE6B-6360-8F41-8B05-102824B823A2}">
      <dsp:nvSpPr>
        <dsp:cNvPr id="0" name=""/>
        <dsp:cNvSpPr/>
      </dsp:nvSpPr>
      <dsp:spPr>
        <a:xfrm rot="10800000">
          <a:off x="334873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Simulation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From atoms to the universe</a:t>
          </a:r>
        </a:p>
      </dsp:txBody>
      <dsp:txXfrm rot="10800000">
        <a:off x="422683" y="2336149"/>
        <a:ext cx="3103350" cy="2767484"/>
      </dsp:txXfrm>
    </dsp:sp>
    <dsp:sp modelId="{19063338-F239-9345-B888-ECAB287999B5}">
      <dsp:nvSpPr>
        <dsp:cNvPr id="0" name=""/>
        <dsp:cNvSpPr/>
      </dsp:nvSpPr>
      <dsp:spPr>
        <a:xfrm>
          <a:off x="3941741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AC6DEA-5495-B64B-A378-A72F797A59A1}">
      <dsp:nvSpPr>
        <dsp:cNvPr id="0" name=""/>
        <dsp:cNvSpPr/>
      </dsp:nvSpPr>
      <dsp:spPr>
        <a:xfrm rot="10800000">
          <a:off x="3941741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Data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Images, text, to genomes</a:t>
          </a:r>
        </a:p>
      </dsp:txBody>
      <dsp:txXfrm rot="10800000">
        <a:off x="4029551" y="2336149"/>
        <a:ext cx="3103350" cy="2767484"/>
      </dsp:txXfrm>
    </dsp:sp>
    <dsp:sp modelId="{EB19AC21-7BE5-7A4F-9EBB-1D521B24B136}">
      <dsp:nvSpPr>
        <dsp:cNvPr id="0" name=""/>
        <dsp:cNvSpPr/>
      </dsp:nvSpPr>
      <dsp:spPr>
        <a:xfrm>
          <a:off x="7548608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193182-45B1-F546-B3BD-311E8071C8C3}">
      <dsp:nvSpPr>
        <dsp:cNvPr id="0" name=""/>
        <dsp:cNvSpPr/>
      </dsp:nvSpPr>
      <dsp:spPr>
        <a:xfrm rot="10800000">
          <a:off x="7548608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Learning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Interpret, infer and automate</a:t>
          </a:r>
        </a:p>
      </dsp:txBody>
      <dsp:txXfrm rot="10800000">
        <a:off x="7636418" y="2336149"/>
        <a:ext cx="3103350" cy="27674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Technology</a:t>
          </a:r>
        </a:p>
      </dsp:txBody>
      <dsp:txXfrm>
        <a:off x="7973155" y="2823380"/>
        <a:ext cx="3098737" cy="9748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041125-85DF-504B-AD20-4E195E0D91A7}">
      <dsp:nvSpPr>
        <dsp:cNvPr id="0" name=""/>
        <dsp:cNvSpPr/>
      </dsp:nvSpPr>
      <dsp:spPr>
        <a:xfrm>
          <a:off x="0" y="437674"/>
          <a:ext cx="11653836" cy="70559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37721-DC30-754C-A524-31D2DBD54D7D}">
      <dsp:nvSpPr>
        <dsp:cNvPr id="0" name=""/>
        <dsp:cNvSpPr/>
      </dsp:nvSpPr>
      <dsp:spPr>
        <a:xfrm>
          <a:off x="582691" y="24394"/>
          <a:ext cx="8157685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8341" tIns="0" rIns="3083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AI</a:t>
          </a:r>
        </a:p>
      </dsp:txBody>
      <dsp:txXfrm>
        <a:off x="623040" y="64743"/>
        <a:ext cx="8076987" cy="745861"/>
      </dsp:txXfrm>
    </dsp:sp>
    <dsp:sp modelId="{FCB18F91-6383-C640-9F24-7C162F954282}">
      <dsp:nvSpPr>
        <dsp:cNvPr id="0" name=""/>
        <dsp:cNvSpPr/>
      </dsp:nvSpPr>
      <dsp:spPr>
        <a:xfrm>
          <a:off x="0" y="1707754"/>
          <a:ext cx="11653836" cy="70559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FD867-CB55-D249-9A60-1034919B2CE6}">
      <dsp:nvSpPr>
        <dsp:cNvPr id="0" name=""/>
        <dsp:cNvSpPr/>
      </dsp:nvSpPr>
      <dsp:spPr>
        <a:xfrm>
          <a:off x="582691" y="1294474"/>
          <a:ext cx="8157685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8341" tIns="0" rIns="3083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Quantum</a:t>
          </a:r>
        </a:p>
      </dsp:txBody>
      <dsp:txXfrm>
        <a:off x="623040" y="1334823"/>
        <a:ext cx="8076987" cy="745861"/>
      </dsp:txXfrm>
    </dsp:sp>
    <dsp:sp modelId="{CEB778F2-E832-4841-AC69-C996BF83266C}">
      <dsp:nvSpPr>
        <dsp:cNvPr id="0" name=""/>
        <dsp:cNvSpPr/>
      </dsp:nvSpPr>
      <dsp:spPr>
        <a:xfrm>
          <a:off x="0" y="2977834"/>
          <a:ext cx="11653836" cy="70559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3329B-F6A7-3E4A-BD16-1B00CF63DFDA}">
      <dsp:nvSpPr>
        <dsp:cNvPr id="0" name=""/>
        <dsp:cNvSpPr/>
      </dsp:nvSpPr>
      <dsp:spPr>
        <a:xfrm>
          <a:off x="582691" y="2564554"/>
          <a:ext cx="8157685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8341" tIns="0" rIns="3083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Cloud</a:t>
          </a:r>
        </a:p>
      </dsp:txBody>
      <dsp:txXfrm>
        <a:off x="623040" y="2604903"/>
        <a:ext cx="8076987" cy="7458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9CFD4-CD81-0F4A-9717-05BD72C48047}">
      <dsp:nvSpPr>
        <dsp:cNvPr id="0" name=""/>
        <dsp:cNvSpPr/>
      </dsp:nvSpPr>
      <dsp:spPr>
        <a:xfrm>
          <a:off x="2457237" y="230484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Interpret-ability</a:t>
          </a:r>
        </a:p>
      </dsp:txBody>
      <dsp:txXfrm>
        <a:off x="2707477" y="2519671"/>
        <a:ext cx="1115297" cy="957454"/>
      </dsp:txXfrm>
    </dsp:sp>
    <dsp:sp modelId="{6A01E306-8A25-7746-B534-F093D40050B2}">
      <dsp:nvSpPr>
        <dsp:cNvPr id="0" name=""/>
        <dsp:cNvSpPr/>
      </dsp:nvSpPr>
      <dsp:spPr>
        <a:xfrm>
          <a:off x="2496064" y="292526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6CDF1-E483-3F4C-913C-A06757E837E6}">
      <dsp:nvSpPr>
        <dsp:cNvPr id="0" name=""/>
        <dsp:cNvSpPr/>
      </dsp:nvSpPr>
      <dsp:spPr>
        <a:xfrm>
          <a:off x="1067450" y="153816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F7CE6B-690A-5E46-9103-8AB9F68015F3}">
      <dsp:nvSpPr>
        <dsp:cNvPr id="0" name=""/>
        <dsp:cNvSpPr/>
      </dsp:nvSpPr>
      <dsp:spPr>
        <a:xfrm>
          <a:off x="2173506" y="2740639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0AF0B-14AD-4545-AE6F-E5421D363DC8}">
      <dsp:nvSpPr>
        <dsp:cNvPr id="0" name=""/>
        <dsp:cNvSpPr/>
      </dsp:nvSpPr>
      <dsp:spPr>
        <a:xfrm>
          <a:off x="3848021" y="1533367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Inverse Design</a:t>
          </a:r>
        </a:p>
      </dsp:txBody>
      <dsp:txXfrm>
        <a:off x="4098261" y="1748192"/>
        <a:ext cx="1115297" cy="957454"/>
      </dsp:txXfrm>
    </dsp:sp>
    <dsp:sp modelId="{B28E3772-51F5-0245-B1DF-F154D38BB3D0}">
      <dsp:nvSpPr>
        <dsp:cNvPr id="0" name=""/>
        <dsp:cNvSpPr/>
      </dsp:nvSpPr>
      <dsp:spPr>
        <a:xfrm>
          <a:off x="4960050" y="2733446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9C757-3BFF-B74D-A154-F89324BD90B4}">
      <dsp:nvSpPr>
        <dsp:cNvPr id="0" name=""/>
        <dsp:cNvSpPr/>
      </dsp:nvSpPr>
      <dsp:spPr>
        <a:xfrm>
          <a:off x="5237808" y="2301849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88470-843E-5540-8AA9-4D0C75AF8F5D}">
      <dsp:nvSpPr>
        <dsp:cNvPr id="0" name=""/>
        <dsp:cNvSpPr/>
      </dsp:nvSpPr>
      <dsp:spPr>
        <a:xfrm>
          <a:off x="5276635" y="2919272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5EE4EA-C8EA-704F-BE85-70839D3B909F}">
      <dsp:nvSpPr>
        <dsp:cNvPr id="0" name=""/>
        <dsp:cNvSpPr/>
      </dsp:nvSpPr>
      <dsp:spPr>
        <a:xfrm>
          <a:off x="2457237" y="770879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Physics-aware Learning</a:t>
          </a:r>
        </a:p>
      </dsp:txBody>
      <dsp:txXfrm>
        <a:off x="2707477" y="985704"/>
        <a:ext cx="1115297" cy="957454"/>
      </dsp:txXfrm>
    </dsp:sp>
    <dsp:sp modelId="{536952EA-C54E-014C-B87D-1E83D3B2CB06}">
      <dsp:nvSpPr>
        <dsp:cNvPr id="0" name=""/>
        <dsp:cNvSpPr/>
      </dsp:nvSpPr>
      <dsp:spPr>
        <a:xfrm>
          <a:off x="3557320" y="790061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D28DC-ED51-4342-A3F5-DF8215199BAE}">
      <dsp:nvSpPr>
        <dsp:cNvPr id="0" name=""/>
        <dsp:cNvSpPr/>
      </dsp:nvSpPr>
      <dsp:spPr>
        <a:xfrm>
          <a:off x="3848021" y="0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121FC-B3C9-9B48-A29D-ED3C99BBA4C8}">
      <dsp:nvSpPr>
        <dsp:cNvPr id="0" name=""/>
        <dsp:cNvSpPr/>
      </dsp:nvSpPr>
      <dsp:spPr>
        <a:xfrm>
          <a:off x="3893816" y="614426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0152F-7D56-0242-80C5-8E7B6C76BCDD}">
      <dsp:nvSpPr>
        <dsp:cNvPr id="0" name=""/>
        <dsp:cNvSpPr/>
      </dsp:nvSpPr>
      <dsp:spPr>
        <a:xfrm>
          <a:off x="5237808" y="76848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Uncertainty </a:t>
          </a:r>
          <a:r>
            <a:rPr lang="en-US" sz="1600" kern="1200" dirty="0" err="1">
              <a:latin typeface="Arial"/>
              <a:ea typeface="Arial"/>
              <a:cs typeface="Arial"/>
              <a:sym typeface="Arial"/>
            </a:rPr>
            <a:t>Quantifi</a:t>
          </a: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-cation</a:t>
          </a:r>
        </a:p>
      </dsp:txBody>
      <dsp:txXfrm>
        <a:off x="5488048" y="983307"/>
        <a:ext cx="1115297" cy="957454"/>
      </dsp:txXfrm>
    </dsp:sp>
    <dsp:sp modelId="{D164BCA1-EC5E-E84D-AA24-48D9314CC468}">
      <dsp:nvSpPr>
        <dsp:cNvPr id="0" name=""/>
        <dsp:cNvSpPr/>
      </dsp:nvSpPr>
      <dsp:spPr>
        <a:xfrm>
          <a:off x="6635561" y="1382908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15A7E-1543-1A46-9C51-3F14265B9194}">
      <dsp:nvSpPr>
        <dsp:cNvPr id="0" name=""/>
        <dsp:cNvSpPr/>
      </dsp:nvSpPr>
      <dsp:spPr>
        <a:xfrm>
          <a:off x="6627596" y="154835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435DC-1E62-D348-A701-0202695EB4D3}">
      <dsp:nvSpPr>
        <dsp:cNvPr id="0" name=""/>
        <dsp:cNvSpPr/>
      </dsp:nvSpPr>
      <dsp:spPr>
        <a:xfrm>
          <a:off x="6942190" y="1572930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5F168-1DC2-F74A-B2D2-1FBC76C4F63E}">
      <dsp:nvSpPr>
        <dsp:cNvPr id="0" name=""/>
        <dsp:cNvSpPr/>
      </dsp:nvSpPr>
      <dsp:spPr>
        <a:xfrm>
          <a:off x="6627596" y="1438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Learning across scales</a:t>
          </a:r>
          <a:r>
            <a:rPr lang="en-US" sz="1600" b="0" kern="1200" dirty="0">
              <a:latin typeface="Arial"/>
              <a:ea typeface="Arial"/>
              <a:cs typeface="Arial"/>
              <a:sym typeface="Arial"/>
            </a:rPr>
            <a:t> </a:t>
          </a:r>
          <a:endParaRPr lang="en-US" sz="1600" kern="1200" dirty="0">
            <a:latin typeface="Arial"/>
            <a:ea typeface="Arial"/>
            <a:cs typeface="Arial"/>
            <a:sym typeface="Arial"/>
          </a:endParaRPr>
        </a:p>
      </dsp:txBody>
      <dsp:txXfrm>
        <a:off x="6877836" y="229211"/>
        <a:ext cx="1115297" cy="957454"/>
      </dsp:txXfrm>
    </dsp:sp>
    <dsp:sp modelId="{C8BC54B1-8E66-C344-AE2D-0FB33B2ECCFB}">
      <dsp:nvSpPr>
        <dsp:cNvPr id="0" name=""/>
        <dsp:cNvSpPr/>
      </dsp:nvSpPr>
      <dsp:spPr>
        <a:xfrm>
          <a:off x="8025348" y="636605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774D9-43ED-B04B-BBE9-030F68EDF7AA}">
      <dsp:nvSpPr>
        <dsp:cNvPr id="0" name=""/>
        <dsp:cNvSpPr/>
      </dsp:nvSpPr>
      <dsp:spPr>
        <a:xfrm>
          <a:off x="8018380" y="78886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5A28C-68F1-124E-9E4C-EF8CB3E7513D}">
      <dsp:nvSpPr>
        <dsp:cNvPr id="0" name=""/>
        <dsp:cNvSpPr/>
      </dsp:nvSpPr>
      <dsp:spPr>
        <a:xfrm>
          <a:off x="8339942" y="819434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E3098-A816-E343-BB94-619BFD4439E5}">
      <dsp:nvSpPr>
        <dsp:cNvPr id="0" name=""/>
        <dsp:cNvSpPr/>
      </dsp:nvSpPr>
      <dsp:spPr>
        <a:xfrm>
          <a:off x="8018380" y="231983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Complex, 3D+, sparse data</a:t>
          </a:r>
        </a:p>
      </dsp:txBody>
      <dsp:txXfrm>
        <a:off x="8268620" y="2534657"/>
        <a:ext cx="1115297" cy="957454"/>
      </dsp:txXfrm>
    </dsp:sp>
    <dsp:sp modelId="{FFBAC8FE-6140-2446-9FFB-BBB8B1345C97}">
      <dsp:nvSpPr>
        <dsp:cNvPr id="0" name=""/>
        <dsp:cNvSpPr/>
      </dsp:nvSpPr>
      <dsp:spPr>
        <a:xfrm>
          <a:off x="8337951" y="353489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F9F882-C5BF-7645-A600-761BAC12B0CE}">
      <dsp:nvSpPr>
        <dsp:cNvPr id="0" name=""/>
        <dsp:cNvSpPr/>
      </dsp:nvSpPr>
      <dsp:spPr>
        <a:xfrm>
          <a:off x="6627596" y="307932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350-1AAF-4445-BBAD-30A1B3BDF84B}">
      <dsp:nvSpPr>
        <dsp:cNvPr id="0" name=""/>
        <dsp:cNvSpPr/>
      </dsp:nvSpPr>
      <dsp:spPr>
        <a:xfrm>
          <a:off x="8038291" y="3687754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1B890-0BF5-C844-B9A4-A9D4661DB466}">
      <dsp:nvSpPr>
        <dsp:cNvPr id="0" name=""/>
        <dsp:cNvSpPr/>
      </dsp:nvSpPr>
      <dsp:spPr>
        <a:xfrm>
          <a:off x="3847025" y="3070331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Transfer learning </a:t>
          </a:r>
        </a:p>
      </dsp:txBody>
      <dsp:txXfrm>
        <a:off x="4097265" y="3285156"/>
        <a:ext cx="1115297" cy="957454"/>
      </dsp:txXfrm>
    </dsp:sp>
    <dsp:sp modelId="{F9F96265-C1A4-7B41-A061-B1E7870EC3F6}">
      <dsp:nvSpPr>
        <dsp:cNvPr id="0" name=""/>
        <dsp:cNvSpPr/>
      </dsp:nvSpPr>
      <dsp:spPr>
        <a:xfrm>
          <a:off x="3892821" y="368535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AF209-CEA8-BE4D-8FF6-AD85EE212C00}">
      <dsp:nvSpPr>
        <dsp:cNvPr id="0" name=""/>
        <dsp:cNvSpPr/>
      </dsp:nvSpPr>
      <dsp:spPr>
        <a:xfrm>
          <a:off x="2456242" y="3841810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07368-B794-804E-A3AB-0DF6BEC2E054}">
      <dsp:nvSpPr>
        <dsp:cNvPr id="0" name=""/>
        <dsp:cNvSpPr/>
      </dsp:nvSpPr>
      <dsp:spPr>
        <a:xfrm>
          <a:off x="3556325" y="3860993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1C83-545D-AB42-A4AD-A7F6354D6A7C}">
      <dsp:nvSpPr>
        <dsp:cNvPr id="0" name=""/>
        <dsp:cNvSpPr/>
      </dsp:nvSpPr>
      <dsp:spPr>
        <a:xfrm>
          <a:off x="9401198" y="309730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Fairness</a:t>
          </a:r>
        </a:p>
      </dsp:txBody>
      <dsp:txXfrm>
        <a:off x="9651438" y="3312131"/>
        <a:ext cx="1115297" cy="957454"/>
      </dsp:txXfrm>
    </dsp:sp>
    <dsp:sp modelId="{14159AE1-794D-9942-A059-6168CF983B36}">
      <dsp:nvSpPr>
        <dsp:cNvPr id="0" name=""/>
        <dsp:cNvSpPr/>
      </dsp:nvSpPr>
      <dsp:spPr>
        <a:xfrm>
          <a:off x="9721765" y="4312371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1E1CE-89FD-5240-BECD-CCC7205618F2}">
      <dsp:nvSpPr>
        <dsp:cNvPr id="0" name=""/>
        <dsp:cNvSpPr/>
      </dsp:nvSpPr>
      <dsp:spPr>
        <a:xfrm>
          <a:off x="8011411" y="3856197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EB1F3-A607-D940-8135-94A7A86DDFC7}">
      <dsp:nvSpPr>
        <dsp:cNvPr id="0" name=""/>
        <dsp:cNvSpPr/>
      </dsp:nvSpPr>
      <dsp:spPr>
        <a:xfrm>
          <a:off x="9422105" y="4465228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7682E-C46B-8F49-B90B-373096A6D3FE}">
      <dsp:nvSpPr>
        <dsp:cNvPr id="0" name=""/>
        <dsp:cNvSpPr/>
      </dsp:nvSpPr>
      <dsp:spPr>
        <a:xfrm>
          <a:off x="9407172" y="2997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Control of experiments</a:t>
          </a:r>
        </a:p>
      </dsp:txBody>
      <dsp:txXfrm>
        <a:off x="9657412" y="244797"/>
        <a:ext cx="1115297" cy="957454"/>
      </dsp:txXfrm>
    </dsp:sp>
    <dsp:sp modelId="{66845641-0823-1849-A6C7-F6C6989942A8}">
      <dsp:nvSpPr>
        <dsp:cNvPr id="0" name=""/>
        <dsp:cNvSpPr/>
      </dsp:nvSpPr>
      <dsp:spPr>
        <a:xfrm>
          <a:off x="10525174" y="1249232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E5498-6759-3945-9B99-01AB690946EE}">
      <dsp:nvSpPr>
        <dsp:cNvPr id="0" name=""/>
        <dsp:cNvSpPr/>
      </dsp:nvSpPr>
      <dsp:spPr>
        <a:xfrm>
          <a:off x="9407172" y="1560941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BDA68-60EF-7B40-B9FF-BB8E1AEE6AE1}">
      <dsp:nvSpPr>
        <dsp:cNvPr id="0" name=""/>
        <dsp:cNvSpPr/>
      </dsp:nvSpPr>
      <dsp:spPr>
        <a:xfrm>
          <a:off x="10525174" y="1569333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B943D3-FCA9-6846-94D3-6066883745B5}">
      <dsp:nvSpPr>
        <dsp:cNvPr id="0" name=""/>
        <dsp:cNvSpPr/>
      </dsp:nvSpPr>
      <dsp:spPr>
        <a:xfrm>
          <a:off x="5231835" y="3847805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Federated learning on sensors </a:t>
          </a:r>
        </a:p>
      </dsp:txBody>
      <dsp:txXfrm>
        <a:off x="5482075" y="4062630"/>
        <a:ext cx="1115297" cy="957454"/>
      </dsp:txXfrm>
    </dsp:sp>
    <dsp:sp modelId="{B1B40E5F-4845-384D-BF5C-4F5BBF4E9B0D}">
      <dsp:nvSpPr>
        <dsp:cNvPr id="0" name=""/>
        <dsp:cNvSpPr/>
      </dsp:nvSpPr>
      <dsp:spPr>
        <a:xfrm>
          <a:off x="5551407" y="5062870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5DC4B-3090-5C42-A2BB-83F69955842E}">
      <dsp:nvSpPr>
        <dsp:cNvPr id="0" name=""/>
        <dsp:cNvSpPr/>
      </dsp:nvSpPr>
      <dsp:spPr>
        <a:xfrm>
          <a:off x="3841052" y="4607295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CD1C0-22BA-4F4A-A6D8-2A69943723EB}">
      <dsp:nvSpPr>
        <dsp:cNvPr id="0" name=""/>
        <dsp:cNvSpPr/>
      </dsp:nvSpPr>
      <dsp:spPr>
        <a:xfrm>
          <a:off x="5251746" y="521572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Technology</a:t>
          </a:r>
        </a:p>
      </dsp:txBody>
      <dsp:txXfrm>
        <a:off x="7973155" y="2823380"/>
        <a:ext cx="3098737" cy="9748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4A919-DC6D-7542-A397-66640DDE4D75}">
      <dsp:nvSpPr>
        <dsp:cNvPr id="0" name=""/>
        <dsp:cNvSpPr/>
      </dsp:nvSpPr>
      <dsp:spPr>
        <a:xfrm rot="10800000">
          <a:off x="1253356" y="6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demands </a:t>
          </a:r>
          <a:r>
            <a:rPr lang="en-US" sz="2400" b="0" i="0" kern="1200" dirty="0"/>
            <a:t>continue to grow</a:t>
          </a:r>
          <a:endParaRPr lang="en-US" sz="2400" kern="1200" dirty="0"/>
        </a:p>
      </dsp:txBody>
      <dsp:txXfrm rot="10800000">
        <a:off x="1362574" y="6"/>
        <a:ext cx="8725004" cy="436872"/>
      </dsp:txXfrm>
    </dsp:sp>
    <dsp:sp modelId="{53DE3233-BB30-5442-8649-A1BA7D734A1D}">
      <dsp:nvSpPr>
        <dsp:cNvPr id="0" name=""/>
        <dsp:cNvSpPr/>
      </dsp:nvSpPr>
      <dsp:spPr>
        <a:xfrm>
          <a:off x="1081431" y="6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F4FFA-BBE4-9F4F-9DC4-9DBCFCBCBBFA}">
      <dsp:nvSpPr>
        <dsp:cNvPr id="0" name=""/>
        <dsp:cNvSpPr/>
      </dsp:nvSpPr>
      <dsp:spPr>
        <a:xfrm rot="10800000">
          <a:off x="1253356" y="562663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The benefits of more </a:t>
          </a: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weak scaling</a:t>
          </a:r>
          <a:r>
            <a:rPr lang="en-US" sz="2400" b="0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 </a:t>
          </a:r>
          <a:r>
            <a:rPr lang="en-US" sz="2400" b="0" i="0" kern="1200" dirty="0"/>
            <a:t>are limited</a:t>
          </a:r>
          <a:endParaRPr lang="en-US" sz="2400" kern="1200" dirty="0"/>
        </a:p>
      </dsp:txBody>
      <dsp:txXfrm rot="10800000">
        <a:off x="1362574" y="562663"/>
        <a:ext cx="8725004" cy="436872"/>
      </dsp:txXfrm>
    </dsp:sp>
    <dsp:sp modelId="{F6A4BFD4-FF86-804D-88CF-900D06F98F01}">
      <dsp:nvSpPr>
        <dsp:cNvPr id="0" name=""/>
        <dsp:cNvSpPr/>
      </dsp:nvSpPr>
      <dsp:spPr>
        <a:xfrm>
          <a:off x="1081431" y="562663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B193D-6389-B945-9D4B-723E5CFDEB76}">
      <dsp:nvSpPr>
        <dsp:cNvPr id="0" name=""/>
        <dsp:cNvSpPr/>
      </dsp:nvSpPr>
      <dsp:spPr>
        <a:xfrm rot="10800000">
          <a:off x="1253356" y="1125320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technology </a:t>
          </a:r>
          <a:r>
            <a:rPr lang="en-US" sz="2400" b="0" i="0" kern="1200" dirty="0"/>
            <a:t>has hit several “walls”</a:t>
          </a:r>
          <a:endParaRPr lang="en-US" sz="2400" kern="1200" dirty="0"/>
        </a:p>
      </dsp:txBody>
      <dsp:txXfrm rot="10800000">
        <a:off x="1362574" y="1125320"/>
        <a:ext cx="8725004" cy="436872"/>
      </dsp:txXfrm>
    </dsp:sp>
    <dsp:sp modelId="{A1B5531E-4BC9-264B-88C9-D03115627D6A}">
      <dsp:nvSpPr>
        <dsp:cNvPr id="0" name=""/>
        <dsp:cNvSpPr/>
      </dsp:nvSpPr>
      <dsp:spPr>
        <a:xfrm>
          <a:off x="1081431" y="1125320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6BEB54-BAB2-9047-985E-915180E99485}">
      <dsp:nvSpPr>
        <dsp:cNvPr id="0" name=""/>
        <dsp:cNvSpPr/>
      </dsp:nvSpPr>
      <dsp:spPr>
        <a:xfrm rot="10800000">
          <a:off x="1253356" y="1687977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The </a:t>
          </a: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industry </a:t>
          </a:r>
          <a:r>
            <a:rPr lang="en-US" sz="2400" b="0" i="0" kern="1200" dirty="0"/>
            <a:t>has changed dramatically</a:t>
          </a:r>
          <a:endParaRPr lang="en-US" sz="2400" kern="1200" dirty="0"/>
        </a:p>
      </dsp:txBody>
      <dsp:txXfrm rot="10800000">
        <a:off x="1362574" y="1687977"/>
        <a:ext cx="8725004" cy="436872"/>
      </dsp:txXfrm>
    </dsp:sp>
    <dsp:sp modelId="{33FB76B0-1413-244B-BAD7-73526713E17C}">
      <dsp:nvSpPr>
        <dsp:cNvPr id="0" name=""/>
        <dsp:cNvSpPr/>
      </dsp:nvSpPr>
      <dsp:spPr>
        <a:xfrm>
          <a:off x="1081431" y="1687977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8E7AD-82AB-B942-A0BF-C3DD9521D2A8}">
      <dsp:nvSpPr>
        <dsp:cNvPr id="0" name=""/>
        <dsp:cNvSpPr/>
      </dsp:nvSpPr>
      <dsp:spPr>
        <a:xfrm rot="10800000">
          <a:off x="1253356" y="2250634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AI methods </a:t>
          </a:r>
          <a:r>
            <a:rPr lang="en-US" sz="2400" b="0" i="0" kern="1200" dirty="0"/>
            <a:t>are having huge impacts elsewhere</a:t>
          </a:r>
          <a:endParaRPr lang="en-US" sz="2400" kern="1200" dirty="0"/>
        </a:p>
      </dsp:txBody>
      <dsp:txXfrm rot="10800000">
        <a:off x="1362574" y="2250634"/>
        <a:ext cx="8725004" cy="436872"/>
      </dsp:txXfrm>
    </dsp:sp>
    <dsp:sp modelId="{D09F76C2-5558-DF47-AF3A-A899C9289DD8}">
      <dsp:nvSpPr>
        <dsp:cNvPr id="0" name=""/>
        <dsp:cNvSpPr/>
      </dsp:nvSpPr>
      <dsp:spPr>
        <a:xfrm>
          <a:off x="1081431" y="2250634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F4C870-BB6F-1048-AA33-C157220FD80C}">
      <dsp:nvSpPr>
        <dsp:cNvPr id="0" name=""/>
        <dsp:cNvSpPr/>
      </dsp:nvSpPr>
      <dsp:spPr>
        <a:xfrm rot="10800000">
          <a:off x="1253356" y="2813291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Quantum computing </a:t>
          </a:r>
          <a:r>
            <a:rPr lang="en-US" sz="2400" b="0" i="0" kern="1200" dirty="0"/>
            <a:t>potential for science still unknown</a:t>
          </a:r>
          <a:endParaRPr lang="en-US" sz="2400" kern="1200" dirty="0"/>
        </a:p>
      </dsp:txBody>
      <dsp:txXfrm rot="10800000">
        <a:off x="1362574" y="2813291"/>
        <a:ext cx="8725004" cy="436872"/>
      </dsp:txXfrm>
    </dsp:sp>
    <dsp:sp modelId="{FC623B17-7F90-8841-84B7-2C7B64C2869B}">
      <dsp:nvSpPr>
        <dsp:cNvPr id="0" name=""/>
        <dsp:cNvSpPr/>
      </dsp:nvSpPr>
      <dsp:spPr>
        <a:xfrm>
          <a:off x="1081431" y="2813291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E62E8-A537-D247-B5D0-53A9BEA380E2}">
      <dsp:nvSpPr>
        <dsp:cNvPr id="0" name=""/>
        <dsp:cNvSpPr/>
      </dsp:nvSpPr>
      <dsp:spPr>
        <a:xfrm rot="10800000">
          <a:off x="1253356" y="3375948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Cloud computing </a:t>
          </a:r>
          <a:r>
            <a:rPr lang="en-US" sz="2400" b="0" i="0" kern="1200" dirty="0"/>
            <a:t>is dominating the computing industry</a:t>
          </a:r>
          <a:endParaRPr lang="en-US" sz="2400" kern="1200" dirty="0"/>
        </a:p>
      </dsp:txBody>
      <dsp:txXfrm rot="10800000">
        <a:off x="1362574" y="3375948"/>
        <a:ext cx="8725004" cy="436872"/>
      </dsp:txXfrm>
    </dsp:sp>
    <dsp:sp modelId="{FD3E1D2A-4B39-6743-BA89-A16B7D2687B8}">
      <dsp:nvSpPr>
        <dsp:cNvPr id="0" name=""/>
        <dsp:cNvSpPr/>
      </dsp:nvSpPr>
      <dsp:spPr>
        <a:xfrm>
          <a:off x="1081431" y="3375948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10193-C939-E846-AEE7-D3AFD32CB2AD}">
      <dsp:nvSpPr>
        <dsp:cNvPr id="0" name=""/>
        <dsp:cNvSpPr/>
      </dsp:nvSpPr>
      <dsp:spPr>
        <a:xfrm rot="10800000">
          <a:off x="1258786" y="3938604"/>
          <a:ext cx="8823361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Global supply chain </a:t>
          </a:r>
          <a:r>
            <a:rPr lang="en-US" sz="2400" b="0" i="0" kern="1200" dirty="0"/>
            <a:t>issues present uncertainties</a:t>
          </a:r>
          <a:endParaRPr lang="en-US" sz="2400" kern="1200" dirty="0"/>
        </a:p>
      </dsp:txBody>
      <dsp:txXfrm rot="10800000">
        <a:off x="1368004" y="3938604"/>
        <a:ext cx="8714143" cy="436872"/>
      </dsp:txXfrm>
    </dsp:sp>
    <dsp:sp modelId="{2EC40701-1E43-194B-831C-F3744DCC6199}">
      <dsp:nvSpPr>
        <dsp:cNvPr id="0" name=""/>
        <dsp:cNvSpPr/>
      </dsp:nvSpPr>
      <dsp:spPr>
        <a:xfrm>
          <a:off x="1081222" y="3913607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33024-10F1-4BC3-BAA5-CB28D8F9B6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8810624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A39D-78C5-4FF5-94A2-BCBFAF602A34}" type="datetimeFigureOut">
              <a:rPr lang="en-US" smtClean="0">
                <a:latin typeface="+mn-lt"/>
              </a:rPr>
              <a:t>5/13/24</a:t>
            </a:fld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2005F-34EB-4228-A469-9DA7EF685E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0" y="881062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/>
            <a:fld id="{C75DCF9F-B5D2-4E17-BF72-5579017E6EA3}" type="slidenum">
              <a:rPr lang="en-US" smtClean="0">
                <a:latin typeface="+mn-lt"/>
              </a:rPr>
              <a:pPr algn="l"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575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2:58:29.698"/>
    </inkml:context>
    <inkml:brush xml:id="br0">
      <inkml:brushProperty name="width" value="0.34286" units="cm"/>
      <inkml:brushProperty name="height" value="0.34286" units="cm"/>
      <inkml:brushProperty name="color" value="#E71224"/>
    </inkml:brush>
  </inkml:definitions>
  <inkml:trace contextRef="#ctx0" brushRef="#br0">168 8807 8027,'-93'-10'0,"18"1"0,87-6 0,6-7 0,9-8 0,1 2 0,2 0 0,-7 7 0,-2-1 0,1-1 0,8-6 0,0-2 0,-1 5 0,-6 2 0,-2 2 0,1-1 0,3 2 0,1 0 0,0-4 0,4 2 0,0-2 0,2-1 0,-2 5 0,-2-4 0,7 3 0,-5-3 0,4 0 0,-1-2 0,2 0 0,2-4 0,-2 0 0,-2 0 0,1 3 0,-1-4 0,1-2 0,2-2 0,-6-1 0,6 0 0,-2 0 0,4 0 0,0 0 0,1-3 0,0 0 0,0-3 0,-1 2 0,11-9 0,3 1 0,2-4 0,-2 4 0,1-4 0,3-5 0,3-3 0,5-5 0,1-2 0,3 1 0,1-4 0,6 0 0,-2-3 0,7 1 0,2 2 0,4-2 0,-4 2 0,5 1 0,-1-1 0,-1 4 0,1 0 0,-6 1 0,2 1 0,-8 0 0,-1 0 0,0 0 0,5 1 0,-1 2 0,1 0 0,0 1 0,4 0 0,-3 1 0,3 5 0,-3-1 0,-2 0 0,-1 1 0,-3-1 0,3 1 0,-2-1 0,3 4 0,5-1 0,-1 1 0,9-4 0,-2 1 0,7-1 0,-2 1 0,2-1 0,-4 0 0,4 1 0,-3-1 0,4 2 0,3 1 0,3 0 0,1 3 0,0-3 0,0 0 0,0 2 0,1-1 0,-1 3 0,0 0 0,0 2 0,0 4 0,1-1 0,-1 4 0,0 0 0,1 3 0,-16 5 0,7-2 0,-18 8 0,27-8 0,-28 11 0,10-2 0,-2 2 0,2 5 0,5-2 0,-18 8 0,3 1 0,6 4 0,-8 0 0,-1 4 0,-4-3 0,4 3 0,-6 0 0,2 3 0,-3 0 0,-1 0 0,-2 0 0,-2 0 0,0 0 0,-1 0 0,4 0 0,1 4 0,-1 2 0,8 2 0,-3 2 0,3 3 0,-12 2 0,1 3 0,0 0 0,0 5 0,-5 2 0,2-1 0,-3 4 0,-1-2 0,2 5 0,-2 3 0,2 3 0,-4-4 0,8 7 0,-10-4 0,6 7 0,5 6 0,-5-2 0,3 1 0,-7 1 0,1 0 0,-6-6 0,8 9 0,-8-2 0,2 3 0,2 6 0,-1-6 0,-6 0 0,4 2 0,0 4 0,2 3 0,1-4 0,5 4 0,3-3 0,4-2 0,-1 1 0,6 1 0,0-3 0,1 3 0,-3 1 0,3-2 0,-11-2 0,2 3 0,-4-7 0,9 13 0,-3-6 0,-11-6 0,10 9 0,-6-10 0,0 5 0,-4-11 0,7 10 0,-11-10 0,16 13 0,-16-15 0,5 8 0,-9-9 0,2 3 0,2 3 0,-1-6 0,-3-3 0,-7 2 0,2-2 0,1 0 0,0-3 0,3-3 0,-8 0 0,3 0 0,2 3 0,-1 0 0,4 2 0,4 2 0,4 2 0,-1-2 0,2-2 0,-3-2 0,6 8 0,2 1 0,-4-5 0,-5-4 0,-1 1 0,1 2 0,3 2 0,-2-2 0,0-2 0,0 2 0,-2-5 0,-3-1 0,-3-1 0,3 1 0,-3 3 0,-1 0 0,-2 1 0,-3 5 0,6 2 0,-5 2 0,14 2 0,-6-9 0,17 9 0,-4-5 0,8-1 0,-4-3 0,8-1 0,1 1 0,2-3 0,-6 0 0,17 4 0,-5-4 0,8 2 0,-4-2 0,5-4 0,8-3 0,0-1 0,7-2 0,-2-2 0,2-7 0,3-5 0,-1-4 0,0-3 0,2-2 0,2-4 0,1-2 0,8-4 0,-3-12 0,8-9 0,-4-11 0,-1-3 0,5-3 0,-1-2 0,6-6 0,-1-3 0,-55 23 0,1 0 0,62-33 0,-59 30 0,-2 0 0,49-26 0,-47 22 0,2-2 0,-1-3 0,1-1 0,5 0 0,0-1 0,-7 2 0,-2-1 0,1 0 0,0-1 0,1-1 0,-2-1 0,0 1 0,-3 0 0,-7 3 0,1-2 0,14-8 0,2-2 0,-10 6 0,-1-2 0,8-4 0,1-2 0,-6 4 0,-1 0 0,1 1 0,-1-1 0,-1 0 0,0 0 0,0 0 0,1-1 0,-3-2 0,-1 0 0,1 1 0,1 0 0,-1-1 0,-1 0 0,2-1 0,2-1 0,2 1 0,2-1 0,1 0 0,0-1 0,0 0 0,0-1 0,0 1 0,0 0 0,1-1 0,0 1 0,3-2 0,1 0 0,1 1 0,0 0 0,3-2 0,0-1 0,-2 1 0,-1 0 0,2-2 0,-2 0 0,-2 0 0,0-1 0,0 0 0,1 0 0,0-2 0,0 1 0,0-2 0,-1-1 0,1 0 0,0 1 0,-3 0 0,0-1 0,1 1 0,-1-1 0,1 1 0,-1-1 0,1 1 0,-1-1 0,1 1 0,-1 0 0,1-2 0,-1 0 0,0 0 0,1 0 0,-1-2 0,-1-1 0,0 2 0,-1-1 0,-1 2 0,-1-2 0,-1 1 0,-2-1 0,-1 3 0,0-1 0,0 0 0,-1 0 0,-2 1 0,0 0 0,1 1 0,-1 0 0,-2 2 0,-1 2 0,0 0 0,-2 0 0,-3 4 0,-2 1 0,-5 4 0,1 1 0,4-5 0,0 1 0,-7 8 0,1 1 0,6-9 0,1 0 0,-3 5 0,0 0 0,0-3 0,-1 1 0,29-30 0,2-3 0,-2 3 0,-16 16 0,-14 5 0,-2 2 0,-6 5 0,-1-1 0,-12 7 0,-6 6 0,-7 5 0,-1 7 0,-3 6 0,-1 1 0,-6 8 0,-1 0 0,-12 2 0,-1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</a:defRPr>
            </a:lvl1pPr>
          </a:lstStyle>
          <a:p>
            <a:fld id="{D7992059-949A-4D84-A84D-82EB5F97947B}" type="datetimeFigureOut">
              <a:rPr lang="en-US" smtClean="0"/>
              <a:pPr/>
              <a:t>5/13/24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7"/>
            <a:ext cx="5607050" cy="36607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</a:defRPr>
            </a:lvl1pPr>
          </a:lstStyle>
          <a:p>
            <a:fld id="{DBFF095A-F86B-4B29-8A9F-DF3D3D1F3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8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3552309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rxiv.org/abs/2203.02544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invitation and for many reports and co-authors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F095A-F86B-4B29-8A9F-DF3D3D1F3E2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9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</a:t>
            </a:r>
            <a:r>
              <a:rPr lang="en-US" baseline="0" dirty="0"/>
              <a:t> should have a facility dedicated to …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NERSC Presentation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5/13/24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94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4318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F095A-F86B-4B29-8A9F-DF3D3D1F3E2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5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5a4d9d22ee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5a4d9d22ee_0_3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15a4d9d22ee_0_3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7455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706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0177B-1872-6F41-BC97-7C4A5F7F0B4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868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Shape 8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Shape 8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Phenol group in a big molecule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Existing networks for chem only use topology / distances, not angles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59040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ac918869f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ac918869f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8" name="Google Shape;198;gac918869f5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8490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951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+mn-lt"/>
              </a:rPr>
              <a:t>Market capitalization is, of course, only one measure of influence, but the fact that the hyperscalers and NVDIA are the companies with &gt;$1T market capitalization speaks to how the world has changed.</a:t>
            </a:r>
          </a:p>
          <a:p>
            <a:endParaRPr lang="en-US" sz="1200" dirty="0">
              <a:latin typeface="+mn-lt"/>
            </a:endParaRPr>
          </a:p>
          <a:p>
            <a:r>
              <a:rPr lang="en-US" sz="1200" dirty="0">
                <a:latin typeface="+mn-lt"/>
              </a:rPr>
              <a:t>Source:</a:t>
            </a:r>
          </a:p>
          <a:p>
            <a:pPr marL="285708" indent="-285708" defTabSz="914229">
              <a:buFont typeface="Arial" panose="020B0604020202020204" pitchFamily="34" charset="0"/>
              <a:buChar char="•"/>
              <a:defRPr/>
            </a:pP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Reed, D., Gannon, D., Dongarra, J., HPC Forecast: Cloudy and Uncertain, Communications of the ACM, February 2023, Vol. 66 No. 2, pp. 82-90, February 2023, available at: </a:t>
            </a:r>
            <a:r>
              <a:rPr lang="en-US" sz="1200" u="sng" kern="1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https://doi.org/10.1145/3552309</a:t>
            </a: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08" indent="-285708" defTabSz="914229">
              <a:buFont typeface="Arial" panose="020B0604020202020204" pitchFamily="34" charset="0"/>
              <a:buChar char="•"/>
              <a:defRPr/>
            </a:pP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Reed, D., Gannon, D., Dongarra, J., Reinventing High Performance Computing: Challenges and Opportunities, March 2022, available at </a:t>
            </a:r>
            <a:r>
              <a:rPr lang="en-US" sz="1200" u="sng" kern="1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https://arxiv.org/abs/2203.02544</a:t>
            </a: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defTabSz="914229">
              <a:defRPr/>
            </a:pPr>
            <a:endParaRPr lang="en-US" sz="12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948191">
              <a:defRPr/>
            </a:pPr>
            <a:r>
              <a:rPr lang="en-US" dirty="0">
                <a:solidFill>
                  <a:prstClr val="black"/>
                </a:solidFill>
              </a:rPr>
              <a:t>Daniel A. Reed (copyright 2024)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48191">
              <a:defRPr/>
            </a:pPr>
            <a:fld id="{8B263312-38AA-4E1E-B2B5-0F8F122B24FE}" type="slidenum">
              <a:rPr lang="en-US">
                <a:solidFill>
                  <a:prstClr val="black"/>
                </a:solidFill>
              </a:rPr>
              <a:pPr defTabSz="948191">
                <a:defRPr/>
              </a:pPr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3AC43740-5EF2-4E22-8E8E-46ACB5FE5EB7}" type="datetime1">
              <a:rPr lang="en-US" smtClean="0"/>
              <a:t>5/13/24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E8DB5C3-8273-AEE7-6F92-6A5AD3945B4C}"/>
              </a:ext>
            </a:extLst>
          </p:cNvPr>
          <p:cNvSpPr txBox="1">
            <a:spLocks/>
          </p:cNvSpPr>
          <p:nvPr/>
        </p:nvSpPr>
        <p:spPr>
          <a:xfrm>
            <a:off x="2" y="6658664"/>
            <a:ext cx="8366760" cy="3505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defPPr>
              <a:defRPr lang="en-US"/>
            </a:defPPr>
            <a:lvl1pPr marL="0" algn="l" defTabSz="914363" rtl="0" eaLnBrk="1" latinLnBrk="0" hangingPunct="1">
              <a:defRPr sz="1000" kern="1200">
                <a:solidFill>
                  <a:schemeClr val="tx1"/>
                </a:solidFill>
                <a:latin typeface="Segoe" pitchFamily="34" charset="0"/>
                <a:ea typeface="+mn-ea"/>
                <a:cs typeface="+mn-cs"/>
              </a:defRPr>
            </a:lvl1pPr>
            <a:lvl2pPr marL="45718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University of Utah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42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r>
              <a:rPr lang="en"/>
              <a:t>Single-thread performance has stagnated --- need parallelism to hit peak flops.</a:t>
            </a:r>
            <a:endParaRPr/>
          </a:p>
          <a:p>
            <a:r>
              <a:rPr lang="en"/>
              <a:t>Image reconstruction typically memory bandwidth bound:</a:t>
            </a:r>
            <a:endParaRPr/>
          </a:p>
          <a:p>
            <a:pPr marL="465887" indent="-323533">
              <a:buSzPts val="1400"/>
              <a:buAutoNum type="arabicParenR"/>
            </a:pPr>
            <a:r>
              <a:rPr lang="en"/>
              <a:t>Need parallelism to saturate memory bandwidth.</a:t>
            </a:r>
            <a:endParaRPr/>
          </a:p>
          <a:p>
            <a:pPr marL="465887" indent="-323533">
              <a:buSzPts val="1400"/>
              <a:buAutoNum type="arabicParenR"/>
            </a:pPr>
            <a:r>
              <a:rPr lang="en"/>
              <a:t>Must design code well to leverage memory hierarchy. </a:t>
            </a:r>
            <a:endParaRPr/>
          </a:p>
          <a:p>
            <a:pPr marL="931774" lvl="1" indent="-323533">
              <a:buSzPts val="1400"/>
              <a:buAutoNum type="alphaLcParenR"/>
            </a:pPr>
            <a:r>
              <a:rPr lang="en"/>
              <a:t>Caches on multi/many-core systems</a:t>
            </a:r>
            <a:endParaRPr/>
          </a:p>
          <a:p>
            <a:pPr marL="931774" lvl="1" indent="-323533">
              <a:buSzPts val="1400"/>
              <a:buAutoNum type="alphaLcParenR"/>
            </a:pPr>
            <a:r>
              <a:rPr lang="en"/>
              <a:t>Coalescing on GPU systems.</a:t>
            </a:r>
            <a:endParaRPr/>
          </a:p>
          <a:p>
            <a:r>
              <a:rPr lang="en"/>
              <a:t>Problem is getting worse---50-60% flop improvements, 23% bw---machines becoming more imbalanced.</a:t>
            </a:r>
            <a:endParaRPr/>
          </a:p>
          <a:p>
            <a:r>
              <a:rPr lang="en"/>
              <a:t>Compute bound now ⇒ maybe not in future.</a:t>
            </a:r>
            <a:endParaRPr/>
          </a:p>
          <a:p>
            <a:endParaRPr/>
          </a:p>
          <a:p>
            <a:r>
              <a:rPr lang="en"/>
              <a:t>Takeaway: growing burden on software to deliver performance.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91938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35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025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11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97E256-123D-6849-27C2-B768A3312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49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24012" y="228608"/>
            <a:ext cx="11237664" cy="4154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-27088" y="1395675"/>
            <a:ext cx="272787" cy="1277320"/>
          </a:xfrm>
          <a:prstGeom prst="rect">
            <a:avLst/>
          </a:prstGeom>
          <a:solidFill>
            <a:srgbClr val="CC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endParaRPr lang="en-US" sz="22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-27086" y="2791350"/>
            <a:ext cx="272784" cy="26941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endParaRPr lang="en-US" sz="22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764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b of future">
  <p:cSld name="lab of futur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 userDrawn="1"/>
        </p:nvSpPr>
        <p:spPr>
          <a:xfrm>
            <a:off x="0" y="1"/>
            <a:ext cx="12192000" cy="855764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title"/>
          </p:nvPr>
        </p:nvSpPr>
        <p:spPr>
          <a:xfrm>
            <a:off x="340200" y="0"/>
            <a:ext cx="118518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rgbClr val="FFFFFF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193516" y="6440430"/>
            <a:ext cx="628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314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4833" y="233022"/>
            <a:ext cx="11654267" cy="90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833" y="1449473"/>
            <a:ext cx="11654267" cy="460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11848362" y="6588336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b="1" smtClean="0">
                <a:solidFill>
                  <a:schemeClr val="bg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b="1" dirty="0">
              <a:solidFill>
                <a:schemeClr val="bg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Rectangle 256">
            <a:extLst>
              <a:ext uri="{FF2B5EF4-FFF2-40B4-BE49-F238E27FC236}">
                <a16:creationId xmlns:a16="http://schemas.microsoft.com/office/drawing/2014/main" id="{323F2AC7-81B7-4181-8965-07F2D3F8B68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97917" y="65731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  <a:cs typeface="Arial" pitchFamily="34" charset="0"/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8E338-5546-49FD-9045-793529472D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81908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21" r:id="rId2"/>
    <p:sldLayoutId id="2147483824" r:id="rId3"/>
    <p:sldLayoutId id="2147483828" r:id="rId4"/>
    <p:sldLayoutId id="2147483830" r:id="rId5"/>
  </p:sldLayoutIdLst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pos="192" userDrawn="1">
          <p15:clr>
            <a:srgbClr val="F26B43"/>
          </p15:clr>
        </p15:guide>
        <p15:guide id="5" pos="7464" userDrawn="1">
          <p15:clr>
            <a:srgbClr val="F26B43"/>
          </p15:clr>
        </p15:guide>
        <p15:guide id="6" orient="horz" pos="192" userDrawn="1">
          <p15:clr>
            <a:srgbClr val="F26B43"/>
          </p15:clr>
        </p15:guide>
        <p15:guide id="8" orient="horz" pos="912" userDrawn="1">
          <p15:clr>
            <a:srgbClr val="F26B43"/>
          </p15:clr>
        </p15:guide>
        <p15:guide id="9" orient="horz" pos="7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29.png"/><Relationship Id="rId3" Type="http://schemas.openxmlformats.org/officeDocument/2006/relationships/image" Target="../media/image8.jpe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jpe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jpe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microsoft.com/office/2007/relationships/hdphoto" Target="../media/hdphoto2.wdp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10" Type="http://schemas.openxmlformats.org/officeDocument/2006/relationships/image" Target="../media/image15.png"/><Relationship Id="rId19" Type="http://schemas.openxmlformats.org/officeDocument/2006/relationships/image" Target="../media/image24.tiff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inews.siam.org/About-the-Author/satoshi-matsuoka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inews.siam.org/About-the-Author/jens-domk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microsoft.com/office/2007/relationships/hdphoto" Target="../media/hdphoto3.wdp"/><Relationship Id="rId10" Type="http://schemas.openxmlformats.org/officeDocument/2006/relationships/image" Target="../media/image76.jpeg"/><Relationship Id="rId4" Type="http://schemas.openxmlformats.org/officeDocument/2006/relationships/image" Target="../media/image71.png"/><Relationship Id="rId9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8.png"/><Relationship Id="rId7" Type="http://schemas.microsoft.com/office/2007/relationships/hdphoto" Target="../media/hdphoto6.wdp"/><Relationship Id="rId2" Type="http://schemas.openxmlformats.org/officeDocument/2006/relationships/image" Target="../media/image87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9.png"/><Relationship Id="rId4" Type="http://schemas.microsoft.com/office/2007/relationships/hdphoto" Target="../media/hdphoto4.wdp"/><Relationship Id="rId9" Type="http://schemas.microsoft.com/office/2007/relationships/hdphoto" Target="../media/hdphoto7.wdp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133"/>
            <a:ext cx="12192000" cy="71559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6065" y="1134211"/>
            <a:ext cx="8874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457082"/>
            <a:r>
              <a:rPr lang="en-US" sz="5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Beyond </a:t>
            </a:r>
            <a:r>
              <a:rPr lang="en-US" sz="54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Exascale</a:t>
            </a:r>
            <a:r>
              <a:rPr lang="en-US" sz="5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 Computing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119314" y="2528190"/>
            <a:ext cx="69403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Kathy </a:t>
            </a:r>
            <a:r>
              <a:rPr lang="en-US" sz="2400" kern="400" dirty="0" err="1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Yelick</a:t>
            </a:r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Vice Chancellor for Research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and Robert S. Pepper Professor of 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Electrical Engineering and Computer Sciences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U.C. Berkeley</a:t>
            </a: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Senior Faculty Scientist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Computing Sciences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Lawrence Berkeley National Laboratory</a:t>
            </a: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117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97;p2">
            <a:extLst>
              <a:ext uri="{FF2B5EF4-FFF2-40B4-BE49-F238E27FC236}">
                <a16:creationId xmlns:a16="http://schemas.microsoft.com/office/drawing/2014/main" id="{2DCBAC05-5D68-DF13-8724-D7ACC03912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265" y="519213"/>
            <a:ext cx="4496926" cy="581957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BF66D-1D79-0391-B51A-88A6A669A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 descr="A poster of a computer company&#10;&#10;Description automatically generated with medium confidence">
            <a:extLst>
              <a:ext uri="{FF2B5EF4-FFF2-40B4-BE49-F238E27FC236}">
                <a16:creationId xmlns:a16="http://schemas.microsoft.com/office/drawing/2014/main" id="{7C8D7D04-94E0-4BD4-4EC5-392950E00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19213"/>
            <a:ext cx="4489710" cy="581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F9AC8-CE9F-1E09-8CE1-A9B06F12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2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ABF0A7BE-9795-F959-778F-E1481D8A95F1}"/>
              </a:ext>
            </a:extLst>
          </p:cNvPr>
          <p:cNvSpPr>
            <a:spLocks noChangeAspect="1"/>
          </p:cNvSpPr>
          <p:nvPr/>
        </p:nvSpPr>
        <p:spPr>
          <a:xfrm>
            <a:off x="5223394" y="4980318"/>
            <a:ext cx="1800173" cy="191612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9000" t="-2000" r="-16000"/>
            </a:stretch>
          </a:blipFill>
          <a:ln>
            <a:noFill/>
          </a:ln>
          <a:effectLst/>
          <a:scene3d>
            <a:camera prst="orthographicFront"/>
            <a:lightRig rig="chilly" dir="t"/>
          </a:scene3d>
          <a:sp3d z="-257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3779601"/>
              <a:satOff val="4379"/>
              <a:lumOff val="480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DE76B7B-8BBD-4F17-C1D7-7C635DD9738B}"/>
              </a:ext>
            </a:extLst>
          </p:cNvPr>
          <p:cNvSpPr/>
          <p:nvPr/>
        </p:nvSpPr>
        <p:spPr>
          <a:xfrm>
            <a:off x="16036" y="-13246"/>
            <a:ext cx="12166366" cy="1319316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9DBF3661-E4A1-9541-CABC-E28911CB3B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9" r="12413"/>
          <a:stretch/>
        </p:blipFill>
        <p:spPr>
          <a:xfrm>
            <a:off x="7002692" y="5004081"/>
            <a:ext cx="1715754" cy="1851016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B89DBFD2-261F-2350-B60D-D65ACE4C3853}"/>
              </a:ext>
            </a:extLst>
          </p:cNvPr>
          <p:cNvSpPr/>
          <p:nvPr/>
        </p:nvSpPr>
        <p:spPr>
          <a:xfrm>
            <a:off x="8655850" y="4991323"/>
            <a:ext cx="1841285" cy="18745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dirty="0" err="1">
                <a:solidFill>
                  <a:schemeClr val="tx1"/>
                </a:solidFill>
              </a:rPr>
              <a:t>xfg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2C79D45C-539E-03A4-30C4-434A7A1ADF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3" r="16512"/>
          <a:stretch/>
        </p:blipFill>
        <p:spPr>
          <a:xfrm>
            <a:off x="10452777" y="3135854"/>
            <a:ext cx="1739223" cy="187001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1ABBA84E-0A1F-2B17-2623-42F795B5DA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r="8752"/>
          <a:stretch/>
        </p:blipFill>
        <p:spPr>
          <a:xfrm>
            <a:off x="3492658" y="5006449"/>
            <a:ext cx="1735302" cy="1874519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9E8D39A9-DE32-7941-3072-46C4E78858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6" r="12032"/>
          <a:stretch/>
        </p:blipFill>
        <p:spPr>
          <a:xfrm>
            <a:off x="0" y="3127248"/>
            <a:ext cx="1826219" cy="19703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22673"/>
          <a:stretch/>
        </p:blipFill>
        <p:spPr>
          <a:xfrm>
            <a:off x="3507680" y="3141340"/>
            <a:ext cx="1739223" cy="1878166"/>
          </a:xfrm>
          <a:prstGeom prst="rect">
            <a:avLst/>
          </a:prstGeom>
        </p:spPr>
      </p:pic>
      <p:sp>
        <p:nvSpPr>
          <p:cNvPr id="62" name="Content Placeholder 2"/>
          <p:cNvSpPr txBox="1">
            <a:spLocks/>
          </p:cNvSpPr>
          <p:nvPr/>
        </p:nvSpPr>
        <p:spPr>
          <a:xfrm>
            <a:off x="3438043" y="4569073"/>
            <a:ext cx="2146053" cy="4434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Photon Science</a:t>
            </a:r>
            <a:endParaRPr lang="en-US" sz="1800" b="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807"/>
          <a:stretch/>
        </p:blipFill>
        <p:spPr>
          <a:xfrm>
            <a:off x="1770365" y="3129117"/>
            <a:ext cx="1735424" cy="1870020"/>
          </a:xfrm>
          <a:prstGeom prst="rect">
            <a:avLst/>
          </a:prstGeom>
        </p:spPr>
      </p:pic>
      <p:sp>
        <p:nvSpPr>
          <p:cNvPr id="24" name="Content Placeholder 2"/>
          <p:cNvSpPr txBox="1">
            <a:spLocks/>
          </p:cNvSpPr>
          <p:nvPr/>
        </p:nvSpPr>
        <p:spPr>
          <a:xfrm>
            <a:off x="1897231" y="4561414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Genomics</a:t>
            </a:r>
            <a:endParaRPr lang="en-US" sz="1800" b="0" dirty="0"/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3591765" y="6452584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Climate</a:t>
            </a:r>
            <a:endParaRPr lang="en-US" sz="1800" b="0" dirty="0"/>
          </a:p>
        </p:txBody>
      </p:sp>
      <p:pic>
        <p:nvPicPr>
          <p:cNvPr id="46" name="Picture 45"/>
          <p:cNvPicPr>
            <a:picLocks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47" r="13780"/>
          <a:stretch/>
        </p:blipFill>
        <p:spPr>
          <a:xfrm>
            <a:off x="1773729" y="1266671"/>
            <a:ext cx="1735718" cy="1874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47" name="Content Placeholder 2"/>
          <p:cNvSpPr txBox="1">
            <a:spLocks/>
          </p:cNvSpPr>
          <p:nvPr/>
        </p:nvSpPr>
        <p:spPr>
          <a:xfrm>
            <a:off x="2158242" y="2750693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Cancer</a:t>
            </a:r>
            <a:endParaRPr lang="en-US" sz="1800" b="0" dirty="0"/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86411" y="6479407"/>
            <a:ext cx="1500182" cy="398197"/>
          </a:xfrm>
          <a:prstGeom prst="rect">
            <a:avLst/>
          </a:prstGeom>
          <a:solidFill>
            <a:schemeClr val="tx1">
              <a:lumMod val="50000"/>
              <a:alpha val="62000"/>
            </a:schemeClr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Earthquakes</a:t>
            </a:r>
            <a:endParaRPr lang="en-US" sz="1800" b="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26"/>
          <a:stretch/>
        </p:blipFill>
        <p:spPr>
          <a:xfrm>
            <a:off x="5238165" y="3129498"/>
            <a:ext cx="1739476" cy="1874519"/>
          </a:xfrm>
          <a:prstGeom prst="rect">
            <a:avLst/>
          </a:prstGeom>
        </p:spPr>
      </p:pic>
      <p:sp>
        <p:nvSpPr>
          <p:cNvPr id="39" name="Content Placeholder 2"/>
          <p:cNvSpPr txBox="1">
            <a:spLocks/>
          </p:cNvSpPr>
          <p:nvPr/>
        </p:nvSpPr>
        <p:spPr>
          <a:xfrm>
            <a:off x="5364935" y="4599446"/>
            <a:ext cx="2183165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Subsurface</a:t>
            </a: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52413"/>
            <a:ext cx="11176000" cy="812800"/>
          </a:xfrm>
          <a:noFill/>
        </p:spPr>
        <p:txBody>
          <a:bodyPr>
            <a:normAutofit/>
          </a:bodyPr>
          <a:lstStyle/>
          <a:p>
            <a:r>
              <a:rPr lang="en-US" sz="4400" b="1" dirty="0"/>
              <a:t>Continue to Rethink Applications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365128" y="6489618"/>
            <a:ext cx="1896307" cy="3845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Materials</a:t>
            </a:r>
            <a:endParaRPr lang="en-US" sz="1800" b="0" dirty="0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08896" y="4620439"/>
            <a:ext cx="1712430" cy="36720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Chemistry</a:t>
            </a:r>
            <a:endParaRPr lang="en-US" sz="1800" b="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22" r="20309"/>
          <a:stretch/>
        </p:blipFill>
        <p:spPr>
          <a:xfrm>
            <a:off x="5242102" y="1263364"/>
            <a:ext cx="1739223" cy="1874520"/>
          </a:xfrm>
          <a:prstGeom prst="rect">
            <a:avLst/>
          </a:prstGeom>
        </p:spPr>
      </p:pic>
      <p:sp>
        <p:nvSpPr>
          <p:cNvPr id="45" name="Content Placeholder 2"/>
          <p:cNvSpPr txBox="1">
            <a:spLocks/>
          </p:cNvSpPr>
          <p:nvPr/>
        </p:nvSpPr>
        <p:spPr>
          <a:xfrm>
            <a:off x="5160759" y="2750693"/>
            <a:ext cx="2198806" cy="45975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Carbon Capture</a:t>
            </a:r>
            <a:endParaRPr lang="en-US" sz="1800" b="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86" r="5197"/>
          <a:stretch/>
        </p:blipFill>
        <p:spPr>
          <a:xfrm>
            <a:off x="3515272" y="1266670"/>
            <a:ext cx="1725242" cy="1874519"/>
          </a:xfrm>
          <a:prstGeom prst="rect">
            <a:avLst/>
          </a:prstGeom>
        </p:spPr>
      </p:pic>
      <p:sp>
        <p:nvSpPr>
          <p:cNvPr id="30" name="Content Placeholder 2"/>
          <p:cNvSpPr txBox="1">
            <a:spLocks/>
          </p:cNvSpPr>
          <p:nvPr/>
        </p:nvSpPr>
        <p:spPr>
          <a:xfrm>
            <a:off x="3515978" y="2750693"/>
            <a:ext cx="1887655" cy="4224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Accelerators</a:t>
            </a:r>
            <a:endParaRPr lang="en-US" sz="1800" b="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12" r="9881" b="-343"/>
          <a:stretch/>
        </p:blipFill>
        <p:spPr>
          <a:xfrm>
            <a:off x="10446730" y="1266670"/>
            <a:ext cx="1735673" cy="1874519"/>
          </a:xfrm>
          <a:prstGeom prst="rect">
            <a:avLst/>
          </a:prstGeom>
        </p:spPr>
      </p:pic>
      <p:sp>
        <p:nvSpPr>
          <p:cNvPr id="33" name="Content Placeholder 2"/>
          <p:cNvSpPr txBox="1">
            <a:spLocks/>
          </p:cNvSpPr>
          <p:nvPr/>
        </p:nvSpPr>
        <p:spPr>
          <a:xfrm>
            <a:off x="10511791" y="2750693"/>
            <a:ext cx="1986343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Astrophysics</a:t>
            </a:r>
            <a:endParaRPr lang="en-US" sz="1800" b="0" dirty="0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0644583" y="4538697"/>
            <a:ext cx="1817270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Cosmology</a:t>
            </a:r>
            <a:endParaRPr lang="en-US" sz="1800" b="0" dirty="0"/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E072C8B8-DCC3-10FF-3FD9-F10C4537CE2A}"/>
              </a:ext>
            </a:extLst>
          </p:cNvPr>
          <p:cNvSpPr txBox="1">
            <a:spLocks/>
          </p:cNvSpPr>
          <p:nvPr/>
        </p:nvSpPr>
        <p:spPr>
          <a:xfrm>
            <a:off x="1047" y="4569424"/>
            <a:ext cx="189892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Nuclear Energy</a:t>
            </a:r>
            <a:endParaRPr lang="en-US" sz="1800" b="0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F7B110B1-D89C-B45A-53EB-6ECD825F5E9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6" t="15971" r="22464" b="42858"/>
          <a:stretch/>
        </p:blipFill>
        <p:spPr>
          <a:xfrm>
            <a:off x="1740318" y="4998815"/>
            <a:ext cx="1739223" cy="187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D6F7AD3A-BDAE-3484-F49B-A306ACF448E9}"/>
              </a:ext>
            </a:extLst>
          </p:cNvPr>
          <p:cNvSpPr txBox="1">
            <a:spLocks/>
          </p:cNvSpPr>
          <p:nvPr/>
        </p:nvSpPr>
        <p:spPr>
          <a:xfrm>
            <a:off x="1852197" y="6433512"/>
            <a:ext cx="1657250" cy="463198"/>
          </a:xfrm>
          <a:prstGeom prst="rect">
            <a:avLst/>
          </a:prstGeom>
          <a:solidFill>
            <a:srgbClr val="000000">
              <a:alpha val="29020"/>
            </a:srgbClr>
          </a:solidFill>
        </p:spPr>
        <p:txBody>
          <a:bodyPr vert="horz" lIns="0" tIns="45720" rIns="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Manufacturing</a:t>
            </a:r>
            <a:endParaRPr lang="en-US" sz="1800" b="0" dirty="0"/>
          </a:p>
        </p:txBody>
      </p:sp>
      <p:pic>
        <p:nvPicPr>
          <p:cNvPr id="1025" name="Picture 1" descr="page9image1610494464">
            <a:extLst>
              <a:ext uri="{FF2B5EF4-FFF2-40B4-BE49-F238E27FC236}">
                <a16:creationId xmlns:a16="http://schemas.microsoft.com/office/drawing/2014/main" id="{9B0B767A-EA35-A4EE-B195-00F88136F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1" r="29631"/>
          <a:stretch/>
        </p:blipFill>
        <p:spPr bwMode="auto">
          <a:xfrm>
            <a:off x="0" y="1251680"/>
            <a:ext cx="1758623" cy="188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250263E6-AF36-E9DC-63B4-4DB8104E5564}"/>
              </a:ext>
            </a:extLst>
          </p:cNvPr>
          <p:cNvSpPr txBox="1">
            <a:spLocks/>
          </p:cNvSpPr>
          <p:nvPr/>
        </p:nvSpPr>
        <p:spPr>
          <a:xfrm>
            <a:off x="16036" y="2795663"/>
            <a:ext cx="1904217" cy="359755"/>
          </a:xfrm>
          <a:prstGeom prst="rect">
            <a:avLst/>
          </a:prstGeom>
          <a:solidFill>
            <a:srgbClr val="000000">
              <a:alpha val="2902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   Wind Energy</a:t>
            </a:r>
            <a:endParaRPr lang="en-US" sz="1800" b="0" dirty="0"/>
          </a:p>
        </p:txBody>
      </p:sp>
      <p:pic>
        <p:nvPicPr>
          <p:cNvPr id="1027" name="Picture 3" descr="Improving Grid Reliability in the Face of Extreme Events | PNNL">
            <a:extLst>
              <a:ext uri="{FF2B5EF4-FFF2-40B4-BE49-F238E27FC236}">
                <a16:creationId xmlns:a16="http://schemas.microsoft.com/office/drawing/2014/main" id="{93512C61-2C88-B880-27B6-844F1DC41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r="19560"/>
          <a:stretch/>
        </p:blipFill>
        <p:spPr bwMode="auto">
          <a:xfrm>
            <a:off x="0" y="5001768"/>
            <a:ext cx="1746310" cy="18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75028A0-C46A-3518-5689-82AD6AC4E0DA}"/>
              </a:ext>
            </a:extLst>
          </p:cNvPr>
          <p:cNvSpPr txBox="1">
            <a:spLocks/>
          </p:cNvSpPr>
          <p:nvPr/>
        </p:nvSpPr>
        <p:spPr>
          <a:xfrm>
            <a:off x="147083" y="6455086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Power Grid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1C274111-9524-EE83-F4F0-C98C0FAC9C2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2" r="15476" b="8225"/>
          <a:stretch/>
        </p:blipFill>
        <p:spPr>
          <a:xfrm>
            <a:off x="6978529" y="1400687"/>
            <a:ext cx="1735302" cy="1720268"/>
          </a:xfrm>
          <a:prstGeom prst="rect">
            <a:avLst/>
          </a:prstGeom>
        </p:spPr>
      </p:pic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D7E7F8F2-2A4D-CEC3-F778-8B0E1AAF2680}"/>
              </a:ext>
            </a:extLst>
          </p:cNvPr>
          <p:cNvSpPr txBox="1">
            <a:spLocks/>
          </p:cNvSpPr>
          <p:nvPr/>
        </p:nvSpPr>
        <p:spPr>
          <a:xfrm>
            <a:off x="7093793" y="2760425"/>
            <a:ext cx="1627533" cy="367205"/>
          </a:xfrm>
          <a:prstGeom prst="rect">
            <a:avLst/>
          </a:prstGeom>
          <a:solidFill>
            <a:schemeClr val="bg1">
              <a:alpha val="51373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Combustion</a:t>
            </a:r>
            <a:endParaRPr lang="en-US" sz="1800" b="0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48EB1990-8730-3523-A535-F6D1EF720D8C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r="7217"/>
          <a:stretch/>
        </p:blipFill>
        <p:spPr>
          <a:xfrm>
            <a:off x="8706335" y="1268964"/>
            <a:ext cx="1739224" cy="187451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65455CA2-ED0A-4A4F-B5FD-1A64A8D363F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1" t="55687" r="3349" b="6079"/>
          <a:stretch/>
        </p:blipFill>
        <p:spPr>
          <a:xfrm>
            <a:off x="8721326" y="3143484"/>
            <a:ext cx="1736882" cy="187386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D82BE248-5A6F-FE48-155B-7F2E482411C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12" b="89868" l="2653" r="92440">
                        <a14:foregroundMark x1="26790" y1="16300" x2="10610" y2="24890"/>
                        <a14:foregroundMark x1="10610" y1="24890" x2="7825" y2="53084"/>
                        <a14:foregroundMark x1="7825" y1="53084" x2="14854" y2="79295"/>
                        <a14:foregroundMark x1="14854" y1="79295" x2="24668" y2="77313"/>
                        <a14:foregroundMark x1="2653" y1="52863" x2="2653" y2="52863"/>
                        <a14:foregroundMark x1="24668" y1="11013" x2="24668" y2="11013"/>
                        <a14:foregroundMark x1="86605" y1="51101" x2="86605" y2="51101"/>
                        <a14:foregroundMark x1="84483" y1="46696" x2="84483" y2="44273"/>
                        <a14:foregroundMark x1="86074" y1="64317" x2="89257" y2="37004"/>
                        <a14:foregroundMark x1="89257" y1="37004" x2="82095" y2="62996"/>
                        <a14:foregroundMark x1="82095" y1="62996" x2="82361" y2="61674"/>
                        <a14:foregroundMark x1="90318" y1="40749" x2="92440" y2="39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779" y="5352850"/>
            <a:ext cx="1691401" cy="1018429"/>
          </a:xfrm>
          <a:prstGeom prst="rect">
            <a:avLst/>
          </a:prstGeom>
        </p:spPr>
      </p:pic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92E41E5C-34A6-3D2F-FC1C-078D97188B93}"/>
              </a:ext>
            </a:extLst>
          </p:cNvPr>
          <p:cNvSpPr txBox="1">
            <a:spLocks/>
          </p:cNvSpPr>
          <p:nvPr/>
        </p:nvSpPr>
        <p:spPr>
          <a:xfrm>
            <a:off x="8957741" y="6452486"/>
            <a:ext cx="1055687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Fusion</a:t>
            </a:r>
            <a:endParaRPr lang="en-US" sz="1800" b="0" dirty="0"/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97E4B0A1-928A-9727-6722-1104D70E27F7}"/>
              </a:ext>
            </a:extLst>
          </p:cNvPr>
          <p:cNvSpPr txBox="1">
            <a:spLocks/>
          </p:cNvSpPr>
          <p:nvPr/>
        </p:nvSpPr>
        <p:spPr>
          <a:xfrm>
            <a:off x="9095097" y="4583514"/>
            <a:ext cx="1055687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QCD</a:t>
            </a:r>
            <a:endParaRPr lang="en-US" sz="1800" b="0" dirty="0"/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3E9BCBCC-5153-4366-3952-DA08D965A5B8}"/>
              </a:ext>
            </a:extLst>
          </p:cNvPr>
          <p:cNvSpPr txBox="1">
            <a:spLocks/>
          </p:cNvSpPr>
          <p:nvPr/>
        </p:nvSpPr>
        <p:spPr>
          <a:xfrm>
            <a:off x="8997224" y="2755155"/>
            <a:ext cx="1281141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Materials</a:t>
            </a:r>
            <a:endParaRPr lang="en-US" sz="1800" b="0" dirty="0"/>
          </a:p>
        </p:txBody>
      </p:sp>
      <p:pic>
        <p:nvPicPr>
          <p:cNvPr id="1031" name="Picture 7" descr="wxMacMolPlt updated | Macs in Chemistry">
            <a:extLst>
              <a:ext uri="{FF2B5EF4-FFF2-40B4-BE49-F238E27FC236}">
                <a16:creationId xmlns:a16="http://schemas.microsoft.com/office/drawing/2014/main" id="{6A2A25A3-FCD2-202B-5BC1-24508094B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5430" b="96833" l="5263" r="96053">
                        <a14:foregroundMark x1="11842" y1="38914" x2="13596" y2="19005"/>
                        <a14:foregroundMark x1="13596" y1="19005" x2="23246" y2="18552"/>
                        <a14:foregroundMark x1="39474" y1="92760" x2="59211" y2="89140"/>
                        <a14:foregroundMark x1="59211" y1="89140" x2="67105" y2="96380"/>
                        <a14:foregroundMark x1="30702" y1="82805" x2="42982" y2="94570"/>
                        <a14:foregroundMark x1="41228" y1="96380" x2="38158" y2="96833"/>
                        <a14:foregroundMark x1="89035" y1="66968" x2="89035" y2="66968"/>
                        <a14:foregroundMark x1="92544" y1="38462" x2="92544" y2="38462"/>
                        <a14:foregroundMark x1="96053" y1="34389" x2="96053" y2="34389"/>
                        <a14:foregroundMark x1="66228" y1="5882" x2="66228" y2="5882"/>
                        <a14:foregroundMark x1="5263" y1="19005" x2="5263" y2="19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75" y="3156049"/>
            <a:ext cx="1538299" cy="148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560AC361-7E20-7DB6-3A54-816B7C9086C8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/>
          <a:stretch/>
        </p:blipFill>
        <p:spPr>
          <a:xfrm>
            <a:off x="10450656" y="4991323"/>
            <a:ext cx="1741344" cy="1876251"/>
          </a:xfrm>
          <a:prstGeom prst="rect">
            <a:avLst/>
          </a:prstGeom>
        </p:spPr>
      </p:pic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06170037-7DAB-D6FE-2E2A-B8D02320E330}"/>
              </a:ext>
            </a:extLst>
          </p:cNvPr>
          <p:cNvSpPr txBox="1">
            <a:spLocks/>
          </p:cNvSpPr>
          <p:nvPr/>
        </p:nvSpPr>
        <p:spPr>
          <a:xfrm>
            <a:off x="10705774" y="6455011"/>
            <a:ext cx="1243189" cy="367205"/>
          </a:xfrm>
          <a:prstGeom prst="rect">
            <a:avLst/>
          </a:prstGeom>
          <a:solidFill>
            <a:schemeClr val="bg1">
              <a:lumMod val="50000"/>
              <a:lumOff val="50000"/>
              <a:alpha val="49412"/>
            </a:schemeClr>
          </a:solidFill>
          <a:effectLst>
            <a:outerShdw blurRad="50800" dist="50800" dir="5400000" algn="ctr" rotWithShape="0">
              <a:schemeClr val="bg2">
                <a:lumMod val="50000"/>
              </a:scheme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Catalysis</a:t>
            </a:r>
            <a:endParaRPr lang="en-US" sz="1800" b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B1F8E6-E59C-2268-DA18-7B357A62669D}"/>
              </a:ext>
            </a:extLst>
          </p:cNvPr>
          <p:cNvSpPr/>
          <p:nvPr/>
        </p:nvSpPr>
        <p:spPr>
          <a:xfrm>
            <a:off x="1151047" y="2359449"/>
            <a:ext cx="10610940" cy="28767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 w="19050">
            <a:solidFill>
              <a:schemeClr val="accent1"/>
            </a:solidFill>
            <a:miter lim="800000"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24 projects with about 10 people per team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Rely heavily on hardware features and software teams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Several new to HPC, all with new capabilities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We should have another 2 dozen in 10 years!!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7A3DF0-9854-8DE1-2A92-CC21BDA7B4F9}"/>
              </a:ext>
            </a:extLst>
          </p:cNvPr>
          <p:cNvGrpSpPr/>
          <p:nvPr/>
        </p:nvGrpSpPr>
        <p:grpSpPr>
          <a:xfrm>
            <a:off x="9622972" y="231908"/>
            <a:ext cx="2475366" cy="744884"/>
            <a:chOff x="8278957" y="95101"/>
            <a:chExt cx="3035609" cy="881691"/>
          </a:xfrm>
          <a:solidFill>
            <a:schemeClr val="tx1"/>
          </a:solidFill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6D11B939-F7E5-FBEC-475B-D09074345DC8}"/>
                </a:ext>
              </a:extLst>
            </p:cNvPr>
            <p:cNvSpPr/>
            <p:nvPr/>
          </p:nvSpPr>
          <p:spPr>
            <a:xfrm>
              <a:off x="8278957" y="95101"/>
              <a:ext cx="3035609" cy="881691"/>
            </a:xfrm>
            <a:prstGeom prst="roundRect">
              <a:avLst/>
            </a:prstGeom>
            <a:grpFill/>
            <a:ln w="19050">
              <a:solidFill>
                <a:schemeClr val="accent1">
                  <a:lumMod val="50000"/>
                </a:schemeClr>
              </a:solidFill>
              <a:miter lim="800000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7343790-5930-792C-AA51-D901D52B2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9174" y="193098"/>
              <a:ext cx="2552209" cy="69017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7152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F313A-3C36-3E40-9D14-8EC404FAB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71894"/>
            <a:ext cx="11880427" cy="538609"/>
          </a:xfrm>
        </p:spPr>
        <p:txBody>
          <a:bodyPr>
            <a:noAutofit/>
          </a:bodyPr>
          <a:lstStyle/>
          <a:p>
            <a:r>
              <a:rPr lang="en-US" sz="3200" dirty="0"/>
              <a:t>Scientific Computing Circa 2007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22CA53-661C-904F-A60D-40A732879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96" y="1518135"/>
            <a:ext cx="6702183" cy="1349828"/>
          </a:xfrm>
        </p:spPr>
        <p:txBody>
          <a:bodyPr>
            <a:noAutofit/>
          </a:bodyPr>
          <a:lstStyle/>
          <a:p>
            <a:pPr marL="67732" indent="0">
              <a:spcBef>
                <a:spcPts val="0"/>
              </a:spcBef>
              <a:buNone/>
            </a:pPr>
            <a:r>
              <a:rPr lang="en-US" sz="2800" i="1" dirty="0" err="1"/>
              <a:t>Exascale</a:t>
            </a:r>
            <a:r>
              <a:rPr lang="en-US" sz="2800" i="1" dirty="0"/>
              <a:t> report from 2007 Town Halls Entirely focused on modeling and simulation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F4B469-C09D-1C42-8B82-BC5859F77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080" y="271894"/>
            <a:ext cx="4792915" cy="62025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218510-B5DB-ED14-3125-B2D01547EC84}"/>
                  </a:ext>
                </a:extLst>
              </p:cNvPr>
              <p:cNvSpPr/>
              <p:nvPr/>
            </p:nvSpPr>
            <p:spPr>
              <a:xfrm>
                <a:off x="243839" y="3887345"/>
                <a:ext cx="67752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Simulation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Scientific Computing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HPC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218510-B5DB-ED14-3125-B2D01547EC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39" y="3887345"/>
                <a:ext cx="6775240" cy="523220"/>
              </a:xfrm>
              <a:prstGeom prst="rect">
                <a:avLst/>
              </a:prstGeom>
              <a:blipFill>
                <a:blip r:embed="rId4"/>
                <a:stretch>
                  <a:fillRect l="-1873" t="-14286" r="-1873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FC5A711-C9FD-ECB1-2F3D-21D5DACF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2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A0BF82-8D85-274C-A745-EA8725CE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414" y="153726"/>
            <a:ext cx="11446933" cy="658151"/>
          </a:xfrm>
        </p:spPr>
        <p:txBody>
          <a:bodyPr>
            <a:normAutofit/>
          </a:bodyPr>
          <a:lstStyle/>
          <a:p>
            <a:r>
              <a:rPr lang="en-US" sz="3600" dirty="0"/>
              <a:t>New demands for HPC in Science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79D2DAF-A978-3F46-B8B6-5F945745E4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8635909"/>
              </p:ext>
            </p:extLst>
          </p:nvPr>
        </p:nvGraphicFramePr>
        <p:xfrm>
          <a:off x="514774" y="1029547"/>
          <a:ext cx="11162453" cy="5191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73884-88E4-774B-DAA6-F3CC30D1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1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B79F2-BB62-9050-3DE8-5ABDA6E3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Twins</a:t>
            </a:r>
          </a:p>
        </p:txBody>
      </p:sp>
      <p:pic>
        <p:nvPicPr>
          <p:cNvPr id="15362" name="Picture 2" descr="Digital twin technology a 'powerful tool' but requires significant  investment, say experts | The Alan Turing Institute">
            <a:extLst>
              <a:ext uri="{FF2B5EF4-FFF2-40B4-BE49-F238E27FC236}">
                <a16:creationId xmlns:a16="http://schemas.microsoft.com/office/drawing/2014/main" id="{FECB0231-8333-0387-064D-3883F6831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590" y="1683105"/>
            <a:ext cx="3071903" cy="427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The Future of Digital Twins: NEC Insights | NEC">
            <a:extLst>
              <a:ext uri="{FF2B5EF4-FFF2-40B4-BE49-F238E27FC236}">
                <a16:creationId xmlns:a16="http://schemas.microsoft.com/office/drawing/2014/main" id="{2EF3A08F-806B-10F1-5514-3F12B5683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282" y="1282148"/>
            <a:ext cx="4445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ECEA5E-EE46-236F-A976-D5DF8B4B6B8E}"/>
              </a:ext>
            </a:extLst>
          </p:cNvPr>
          <p:cNvSpPr txBox="1"/>
          <p:nvPr/>
        </p:nvSpPr>
        <p:spPr>
          <a:xfrm>
            <a:off x="8816801" y="2621818"/>
            <a:ext cx="29418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Sensors /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Multi-level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Real-time</a:t>
            </a:r>
          </a:p>
        </p:txBody>
      </p:sp>
    </p:spTree>
    <p:extLst>
      <p:ext uri="{BB962C8B-B14F-4D97-AF65-F5344CB8AC3E}">
        <p14:creationId xmlns:p14="http://schemas.microsoft.com/office/powerpoint/2010/main" val="1320226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E725BB-E4DE-0317-2A38-1916E093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of Atlas computing +$1B</a:t>
            </a:r>
          </a:p>
        </p:txBody>
      </p:sp>
      <p:pic>
        <p:nvPicPr>
          <p:cNvPr id="9220" name="Picture 4" descr="Upgrades to ATLAS and LHC Magnets for Run 2 and Beyond | BNL Newsroom">
            <a:extLst>
              <a:ext uri="{FF2B5EF4-FFF2-40B4-BE49-F238E27FC236}">
                <a16:creationId xmlns:a16="http://schemas.microsoft.com/office/drawing/2014/main" id="{EEA9E3C5-248E-5A93-E229-3A4B8FD32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21" y="1473199"/>
            <a:ext cx="7654035" cy="501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F37C2D-ADFD-EE9E-201B-762B2B5F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742" y="3429000"/>
            <a:ext cx="5249650" cy="276895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57782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"/>
          <p:cNvSpPr txBox="1">
            <a:spLocks noGrp="1"/>
          </p:cNvSpPr>
          <p:nvPr>
            <p:ph type="title"/>
          </p:nvPr>
        </p:nvSpPr>
        <p:spPr>
          <a:xfrm>
            <a:off x="340200" y="0"/>
            <a:ext cx="11851800" cy="855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1" name="Google Shape;26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0"/>
            <a:ext cx="12191999" cy="687278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 txBox="1"/>
          <p:nvPr/>
        </p:nvSpPr>
        <p:spPr>
          <a:xfrm>
            <a:off x="5834131" y="2741150"/>
            <a:ext cx="6076520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 dirty="0">
                <a:solidFill>
                  <a:schemeClr val="lt1"/>
                </a:solidFill>
              </a:rPr>
              <a:t>Tara Oceans </a:t>
            </a:r>
            <a:r>
              <a:rPr lang="en-US" sz="2800" dirty="0">
                <a:solidFill>
                  <a:schemeClr val="lt1"/>
                </a:solidFill>
              </a:rPr>
              <a:t>Microbial data collected from 2009-13</a:t>
            </a: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</a:rPr>
              <a:t>84 Terabytes assembled on 9000 Frontier nodes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</a:rPr>
              <a:t>HPC changes observational science</a:t>
            </a:r>
          </a:p>
        </p:txBody>
      </p:sp>
      <p:sp>
        <p:nvSpPr>
          <p:cNvPr id="264" name="Google Shape;264;p11"/>
          <p:cNvSpPr txBox="1"/>
          <p:nvPr/>
        </p:nvSpPr>
        <p:spPr>
          <a:xfrm>
            <a:off x="719675" y="313025"/>
            <a:ext cx="1087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</a:rPr>
              <a:t>Microbial Data in the Environment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A5AC76-B021-1E95-87AC-01B766BD81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0C309-201F-DFB1-8254-D952710E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Drives Computational Demand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DAD92D-B92F-FE1C-E949-5C29985350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2" t="18889" r="13812" b="48518"/>
          <a:stretch/>
        </p:blipFill>
        <p:spPr>
          <a:xfrm>
            <a:off x="1130300" y="1048512"/>
            <a:ext cx="9258300" cy="54315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FCB062-AEC5-AFC5-EF89-2EB43D3BA788}"/>
              </a:ext>
            </a:extLst>
          </p:cNvPr>
          <p:cNvSpPr txBox="1"/>
          <p:nvPr/>
        </p:nvSpPr>
        <p:spPr>
          <a:xfrm>
            <a:off x="2704563" y="3090930"/>
            <a:ext cx="3657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</a:rPr>
              <a:t>Pre Deep Learning Era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2E7C98-CFEB-7EF1-A839-5EE29E19BC03}"/>
              </a:ext>
            </a:extLst>
          </p:cNvPr>
          <p:cNvSpPr txBox="1"/>
          <p:nvPr/>
        </p:nvSpPr>
        <p:spPr>
          <a:xfrm>
            <a:off x="7879723" y="4724402"/>
            <a:ext cx="2320345" cy="369332"/>
          </a:xfrm>
          <a:prstGeom prst="rect">
            <a:avLst/>
          </a:prstGeom>
          <a:solidFill>
            <a:srgbClr val="D9EBF4"/>
          </a:solidFill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Deep Learning Era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E32881-A3D5-CE23-8329-6E359DF3A961}"/>
              </a:ext>
            </a:extLst>
          </p:cNvPr>
          <p:cNvSpPr txBox="1"/>
          <p:nvPr/>
        </p:nvSpPr>
        <p:spPr>
          <a:xfrm>
            <a:off x="8637431" y="4745869"/>
            <a:ext cx="2320345" cy="369332"/>
          </a:xfrm>
          <a:prstGeom prst="rect">
            <a:avLst/>
          </a:prstGeom>
          <a:solidFill>
            <a:srgbClr val="FFE7DC"/>
          </a:solidFill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Large Scale Era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68D468-3D73-278A-7CFC-540004BA7850}"/>
              </a:ext>
            </a:extLst>
          </p:cNvPr>
          <p:cNvSpPr/>
          <p:nvPr/>
        </p:nvSpPr>
        <p:spPr>
          <a:xfrm>
            <a:off x="2146852" y="1651491"/>
            <a:ext cx="251791" cy="1777509"/>
          </a:xfrm>
          <a:prstGeom prst="rect">
            <a:avLst/>
          </a:prstGeom>
          <a:solidFill>
            <a:srgbClr val="FFF5DF"/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6737A-9075-E965-26C3-815A0CA925FF}"/>
              </a:ext>
            </a:extLst>
          </p:cNvPr>
          <p:cNvSpPr txBox="1"/>
          <p:nvPr/>
        </p:nvSpPr>
        <p:spPr>
          <a:xfrm>
            <a:off x="4501776" y="5115201"/>
            <a:ext cx="304038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i="0" u="none" strike="noStrike" dirty="0" err="1">
                <a:solidFill>
                  <a:schemeClr val="bg1"/>
                </a:solidFill>
                <a:effectLst/>
                <a:latin typeface="+mn-lt"/>
              </a:rPr>
              <a:t>OpenAI</a:t>
            </a:r>
            <a:r>
              <a:rPr lang="en-US" sz="2400" i="0" u="none" strike="noStrike" dirty="0">
                <a:solidFill>
                  <a:schemeClr val="bg1"/>
                </a:solidFill>
                <a:effectLst/>
                <a:latin typeface="+mn-lt"/>
              </a:rPr>
              <a:t> estimates 3.4-month doubling!</a:t>
            </a: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422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E841FA-BCA9-DF7F-9D63-1D7BD8C7DD05}"/>
              </a:ext>
            </a:extLst>
          </p:cNvPr>
          <p:cNvSpPr txBox="1"/>
          <p:nvPr/>
        </p:nvSpPr>
        <p:spPr>
          <a:xfrm>
            <a:off x="3447404" y="3133534"/>
            <a:ext cx="431400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600" dirty="0">
                <a:latin typeface="+mn-lt"/>
              </a:rPr>
              <a:t>Is there parallelism?</a:t>
            </a:r>
          </a:p>
        </p:txBody>
      </p:sp>
    </p:spTree>
    <p:extLst>
      <p:ext uri="{BB962C8B-B14F-4D97-AF65-F5344CB8AC3E}">
        <p14:creationId xmlns:p14="http://schemas.microsoft.com/office/powerpoint/2010/main" val="265665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">
            <a:extLst>
              <a:ext uri="{FF2B5EF4-FFF2-40B4-BE49-F238E27FC236}">
                <a16:creationId xmlns:a16="http://schemas.microsoft.com/office/drawing/2014/main" id="{2D276008-9CCF-7A88-268D-B062EC97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0350"/>
            <a:ext cx="11277600" cy="633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Analytics vs. Simulation Kernels: 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279820"/>
              </p:ext>
            </p:extLst>
          </p:nvPr>
        </p:nvGraphicFramePr>
        <p:xfrm>
          <a:off x="778294" y="1281328"/>
          <a:ext cx="10625580" cy="456256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5312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2790">
                  <a:extLst>
                    <a:ext uri="{9D8B030D-6E8A-4147-A177-3AD203B41FA5}">
                      <a16:colId xmlns:a16="http://schemas.microsoft.com/office/drawing/2014/main" val="1746449898"/>
                    </a:ext>
                  </a:extLst>
                </a:gridCol>
              </a:tblGrid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7 Dwarfs of Simulation</a:t>
                      </a:r>
                    </a:p>
                  </a:txBody>
                  <a:tcPr marL="186331" marR="186331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 Giants of Big Data</a:t>
                      </a:r>
                    </a:p>
                  </a:txBody>
                  <a:tcPr marL="186331" marR="186331">
                    <a:solidFill>
                      <a:schemeClr val="tx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Particle methods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Generalized N-Body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Unstructured meshes</a:t>
                      </a:r>
                    </a:p>
                  </a:txBody>
                  <a:tcPr marL="186331" marR="186331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Graph-theory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Dense Linear Algebra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Linear</a:t>
                      </a:r>
                      <a:r>
                        <a:rPr lang="en-US" sz="2800" baseline="0" dirty="0"/>
                        <a:t> algebra</a:t>
                      </a:r>
                      <a:endParaRPr lang="en-US" sz="2800" dirty="0"/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Sparse Linear Algebra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Optimization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Spectral</a:t>
                      </a:r>
                      <a:r>
                        <a:rPr lang="en-US" sz="2800" baseline="0" dirty="0"/>
                        <a:t> methods</a:t>
                      </a:r>
                      <a:endParaRPr lang="en-US" sz="2800" dirty="0"/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Integrations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rgbClr val="E4D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Structured Meshes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Alignment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Monte Carlo methods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solidFill>
                      <a:srgbClr val="FFE7D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Basic Statistics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solidFill>
                      <a:srgbClr val="FFE7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861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8DFF8DD-5CDC-C741-BC92-309E83DEFE41}"/>
              </a:ext>
            </a:extLst>
          </p:cNvPr>
          <p:cNvSpPr txBox="1"/>
          <p:nvPr/>
        </p:nvSpPr>
        <p:spPr>
          <a:xfrm>
            <a:off x="6159698" y="5860645"/>
            <a:ext cx="3778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NRC Report + our paper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A18023-3BAF-E14F-AED2-7A14F227F255}"/>
              </a:ext>
            </a:extLst>
          </p:cNvPr>
          <p:cNvSpPr txBox="1"/>
          <p:nvPr/>
        </p:nvSpPr>
        <p:spPr>
          <a:xfrm>
            <a:off x="1136469" y="5848689"/>
            <a:ext cx="1891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Phil Colella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BACB18-1E3B-A14B-9798-F4EA53C58771}"/>
              </a:ext>
            </a:extLst>
          </p:cNvPr>
          <p:cNvSpPr/>
          <p:nvPr/>
        </p:nvSpPr>
        <p:spPr>
          <a:xfrm>
            <a:off x="6159698" y="3587655"/>
            <a:ext cx="5178366" cy="54047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dirty="0">
                <a:solidFill>
                  <a:schemeClr val="bg1"/>
                </a:solidFill>
              </a:rPr>
              <a:t> Hashing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FC9E34-0259-E54E-8878-D0CCF955FD20}"/>
              </a:ext>
            </a:extLst>
          </p:cNvPr>
          <p:cNvSpPr/>
          <p:nvPr/>
        </p:nvSpPr>
        <p:spPr>
          <a:xfrm>
            <a:off x="6144383" y="4161522"/>
            <a:ext cx="5071769" cy="540471"/>
          </a:xfrm>
          <a:prstGeom prst="rect">
            <a:avLst/>
          </a:prstGeom>
          <a:solidFill>
            <a:srgbClr val="E4D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dirty="0">
                <a:solidFill>
                  <a:schemeClr val="bg1"/>
                </a:solidFill>
              </a:rPr>
              <a:t> Sorting</a:t>
            </a:r>
          </a:p>
        </p:txBody>
      </p:sp>
      <p:sp>
        <p:nvSpPr>
          <p:cNvPr id="11" name="Left Brace 10"/>
          <p:cNvSpPr/>
          <p:nvPr/>
        </p:nvSpPr>
        <p:spPr>
          <a:xfrm flipH="1">
            <a:off x="5708468" y="3108374"/>
            <a:ext cx="258877" cy="883567"/>
          </a:xfrm>
          <a:prstGeom prst="leftBrace">
            <a:avLst>
              <a:gd name="adj1" fmla="val 8333"/>
              <a:gd name="adj2" fmla="val 25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8377C8-0E52-DD46-89CD-3DD198BFFEEE}"/>
              </a:ext>
            </a:extLst>
          </p:cNvPr>
          <p:cNvSpPr txBox="1"/>
          <p:nvPr/>
        </p:nvSpPr>
        <p:spPr>
          <a:xfrm>
            <a:off x="2336199" y="6344874"/>
            <a:ext cx="8574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Yelick, et al. “The Parallelism Motifs of Genomic Data Analysis”, Philosophical Transactions A, 2020</a:t>
            </a:r>
          </a:p>
        </p:txBody>
      </p:sp>
    </p:spTree>
    <p:extLst>
      <p:ext uri="{BB962C8B-B14F-4D97-AF65-F5344CB8AC3E}">
        <p14:creationId xmlns:p14="http://schemas.microsoft.com/office/powerpoint/2010/main" val="351822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24DC5-FF57-051C-F0F0-B8DAE7DD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Scaling has Diminishing Returns</a:t>
            </a:r>
          </a:p>
        </p:txBody>
      </p:sp>
      <p:pic>
        <p:nvPicPr>
          <p:cNvPr id="4098" name="Picture 2" descr="difference between courant number 1 and 0.7 simscale ">
            <a:extLst>
              <a:ext uri="{FF2B5EF4-FFF2-40B4-BE49-F238E27FC236}">
                <a16:creationId xmlns:a16="http://schemas.microsoft.com/office/drawing/2014/main" id="{264CA646-D95B-F20B-1CD3-DCC67E5F6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932" y="1419225"/>
            <a:ext cx="5910768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esh Cube Png, Transparent Png , Transparent Png Image - PNGitem">
            <a:extLst>
              <a:ext uri="{FF2B5EF4-FFF2-40B4-BE49-F238E27FC236}">
                <a16:creationId xmlns:a16="http://schemas.microsoft.com/office/drawing/2014/main" id="{A3DDFF5D-8E8B-C96B-A6A2-239612675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419226"/>
            <a:ext cx="3898687" cy="31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2ACE32-9465-624C-4BFD-A82ADD76A21A}"/>
              </a:ext>
            </a:extLst>
          </p:cNvPr>
          <p:cNvSpPr txBox="1"/>
          <p:nvPr/>
        </p:nvSpPr>
        <p:spPr>
          <a:xfrm>
            <a:off x="850900" y="4889500"/>
            <a:ext cx="634981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Increase resolution by 10x in each dimension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B16233-96BC-923D-77EE-2C628FC61657}"/>
              </a:ext>
            </a:extLst>
          </p:cNvPr>
          <p:cNvSpPr txBox="1"/>
          <p:nvPr/>
        </p:nvSpPr>
        <p:spPr>
          <a:xfrm>
            <a:off x="3660963" y="5391148"/>
            <a:ext cx="353975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Increase cores by 1000x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C9E7876E-3631-4B66-C494-380D6BB73D6F}"/>
              </a:ext>
            </a:extLst>
          </p:cNvPr>
          <p:cNvSpPr/>
          <p:nvPr/>
        </p:nvSpPr>
        <p:spPr>
          <a:xfrm>
            <a:off x="7287801" y="5115471"/>
            <a:ext cx="653142" cy="455197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2CBFD-8532-C213-52B6-7D742F00525D}"/>
              </a:ext>
            </a:extLst>
          </p:cNvPr>
          <p:cNvSpPr txBox="1"/>
          <p:nvPr/>
        </p:nvSpPr>
        <p:spPr>
          <a:xfrm>
            <a:off x="8106316" y="5130703"/>
            <a:ext cx="32347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Runtime increases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sym typeface="Wingdings" pitchFamily="2" charset="2"/>
              </a:rPr>
              <a:t>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66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721067-DD28-7FA4-72F1-695E937C1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/>
          <a:lstStyle/>
          <a:p>
            <a:r>
              <a:rPr lang="en-US" sz="3600" b="1" dirty="0"/>
              <a:t>Strong and weak scaling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CC990-1658-6AE6-E487-70362C30E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Strong scaling</a:t>
            </a:r>
          </a:p>
          <a:p>
            <a:pPr lvl="1"/>
            <a:r>
              <a:rPr lang="en-US" sz="2800" dirty="0"/>
              <a:t>Most desirable for users</a:t>
            </a:r>
          </a:p>
          <a:p>
            <a:pPr lvl="1"/>
            <a:r>
              <a:rPr lang="en-US" sz="2800" dirty="0"/>
              <a:t>Harder to find (Amdahl)</a:t>
            </a:r>
          </a:p>
          <a:p>
            <a:pPr lvl="1"/>
            <a:endParaRPr lang="en-US" sz="2800" dirty="0"/>
          </a:p>
          <a:p>
            <a:r>
              <a:rPr lang="en-US" sz="3200" dirty="0"/>
              <a:t>Weak scaling</a:t>
            </a:r>
          </a:p>
          <a:p>
            <a:pPr lvl="1"/>
            <a:r>
              <a:rPr lang="en-US" sz="2800" dirty="0"/>
              <a:t>Limited for super-linear algorithms</a:t>
            </a:r>
          </a:p>
          <a:p>
            <a:pPr lvl="1"/>
            <a:r>
              <a:rPr lang="en-US" sz="2800" dirty="0"/>
              <a:t>Needs memory capacity to scale</a:t>
            </a:r>
          </a:p>
          <a:p>
            <a:pPr lvl="1"/>
            <a:r>
              <a:rPr lang="en-US" sz="2800" dirty="0"/>
              <a:t>Data problems also need I/O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68748-3651-FFEB-206C-9577BF8A9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4BC49FB5-27B7-4890-539E-48DC6DABC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144" y="170688"/>
            <a:ext cx="5705856" cy="57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0DF0A2-B424-518A-5867-2349466E6683}"/>
              </a:ext>
            </a:extLst>
          </p:cNvPr>
          <p:cNvSpPr txBox="1"/>
          <p:nvPr/>
        </p:nvSpPr>
        <p:spPr>
          <a:xfrm>
            <a:off x="6486144" y="6052626"/>
            <a:ext cx="6169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strike="noStrike" dirty="0">
                <a:effectLst/>
                <a:latin typeface="arvo"/>
              </a:rPr>
              <a:t>See SIAM News, 9/22 </a:t>
            </a:r>
            <a:r>
              <a:rPr lang="en-US" b="0" i="0" strike="noStrike" dirty="0">
                <a:effectLst/>
                <a:latin typeface="arv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Satoshi Matsuoka</a:t>
            </a:r>
            <a:r>
              <a:rPr lang="en-US" b="0" i="0" strike="noStrike" dirty="0">
                <a:effectLst/>
                <a:latin typeface="arvo"/>
              </a:rPr>
              <a:t> and </a:t>
            </a:r>
            <a:r>
              <a:rPr lang="en-US" b="0" i="0" strike="noStrike" dirty="0">
                <a:effectLst/>
                <a:latin typeface="arv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Jens Domke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5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IT Supercomputer Among the 15 Fastest in Europe">
            <a:extLst>
              <a:ext uri="{FF2B5EF4-FFF2-40B4-BE49-F238E27FC236}">
                <a16:creationId xmlns:a16="http://schemas.microsoft.com/office/drawing/2014/main" id="{AA2B712F-BB99-7A7B-1ABB-02C1E1F4D0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"/>
          <a:stretch/>
        </p:blipFill>
        <p:spPr bwMode="auto">
          <a:xfrm>
            <a:off x="0" y="0"/>
            <a:ext cx="12192000" cy="681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A57A1A1-814F-A02D-8F7C-A4700A713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784" y="2616004"/>
            <a:ext cx="9893300" cy="2492444"/>
          </a:xfrm>
          <a:solidFill>
            <a:schemeClr val="bg2">
              <a:lumMod val="50000"/>
              <a:alpha val="52000"/>
            </a:schemeClr>
          </a:solidFill>
        </p:spPr>
        <p:txBody>
          <a:bodyPr/>
          <a:lstStyle/>
          <a:p>
            <a:r>
              <a:rPr lang="en-US" dirty="0"/>
              <a:t>There is and always will be…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 insatiable demand for computing in science.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Parallelism may be increasingly difficult to uncover.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9A5797-31AC-2B56-6EB1-F0749FC6B4DE}"/>
              </a:ext>
            </a:extLst>
          </p:cNvPr>
          <p:cNvSpPr txBox="1"/>
          <p:nvPr/>
        </p:nvSpPr>
        <p:spPr>
          <a:xfrm>
            <a:off x="6540500" y="6343134"/>
            <a:ext cx="467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Helvetica" pitchFamily="2" charset="0"/>
              </a:rPr>
              <a:t>HoreKa</a:t>
            </a:r>
            <a:r>
              <a:rPr lang="en-US" b="0" i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Helvetica" pitchFamily="2" charset="0"/>
              </a:rPr>
              <a:t> at Karlsruhe Institute of Technology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53EC53-BC15-40DE-82B8-5AB8468B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0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F9AC8-CE9F-1E09-8CE1-A9B06F12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1344DE5-A199-D08D-4880-84064CA08B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312844"/>
              </p:ext>
            </p:extLst>
          </p:nvPr>
        </p:nvGraphicFramePr>
        <p:xfrm>
          <a:off x="195263" y="1449388"/>
          <a:ext cx="11653837" cy="370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D80747-850F-6BD3-E8F5-F31608D31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0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21994D-4C33-8D42-396B-D61466C7D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Disruptions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9C31A0-B011-509F-EEB3-D6AD4E2BC496}"/>
              </a:ext>
            </a:extLst>
          </p:cNvPr>
          <p:cNvSpPr txBox="1"/>
          <p:nvPr/>
        </p:nvSpPr>
        <p:spPr>
          <a:xfrm>
            <a:off x="1280160" y="5408612"/>
            <a:ext cx="9412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Implied question: Do these make HPC obsolete?</a:t>
            </a:r>
          </a:p>
        </p:txBody>
      </p:sp>
    </p:spTree>
    <p:extLst>
      <p:ext uri="{BB962C8B-B14F-4D97-AF65-F5344CB8AC3E}">
        <p14:creationId xmlns:p14="http://schemas.microsoft.com/office/powerpoint/2010/main" val="300465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374846-B17F-BE8A-FA0E-EF47C861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5220315" cy="909978"/>
          </a:xfrm>
        </p:spPr>
        <p:txBody>
          <a:bodyPr/>
          <a:lstStyle/>
          <a:p>
            <a:r>
              <a:rPr lang="en-US" dirty="0"/>
              <a:t>AI for Science</a:t>
            </a:r>
          </a:p>
        </p:txBody>
      </p:sp>
      <p:pic>
        <p:nvPicPr>
          <p:cNvPr id="11266" name="Picture 2" descr="figure 1">
            <a:extLst>
              <a:ext uri="{FF2B5EF4-FFF2-40B4-BE49-F238E27FC236}">
                <a16:creationId xmlns:a16="http://schemas.microsoft.com/office/drawing/2014/main" id="{D5A69C0F-1FD7-C00A-DC03-81E6602526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940" y="925831"/>
            <a:ext cx="3693900" cy="36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61335-5277-7C79-30DA-BBBB5268B8D4}"/>
              </a:ext>
            </a:extLst>
          </p:cNvPr>
          <p:cNvSpPr txBox="1"/>
          <p:nvPr/>
        </p:nvSpPr>
        <p:spPr>
          <a:xfrm>
            <a:off x="8288940" y="4608301"/>
            <a:ext cx="3903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>
                <a:effectLst/>
                <a:latin typeface="Harding"/>
              </a:rPr>
              <a:t>Scientific discovery in the age of artificial intelligence, 2023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B5939BD-BDFA-2AFE-F5D0-031D70C85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98" y="1318796"/>
            <a:ext cx="3810000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2BB7F6-9F27-049B-9EE9-64A894C77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60" y="848666"/>
            <a:ext cx="3559406" cy="46062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AC4AB-696F-AFF6-64B5-216DD56E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Analyze Simulations to Find Hurricanes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6A75BF-0A2D-8143-8017-D55417DAFA1C}"/>
              </a:ext>
            </a:extLst>
          </p:cNvPr>
          <p:cNvSpPr txBox="1"/>
          <p:nvPr/>
        </p:nvSpPr>
        <p:spPr>
          <a:xfrm>
            <a:off x="515029" y="1358537"/>
            <a:ext cx="240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Classification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19D59A-855D-2041-B203-686E5318891C}"/>
              </a:ext>
            </a:extLst>
          </p:cNvPr>
          <p:cNvSpPr txBox="1"/>
          <p:nvPr/>
        </p:nvSpPr>
        <p:spPr>
          <a:xfrm>
            <a:off x="3514514" y="1763490"/>
            <a:ext cx="2182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Localization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0A22B6-1EC6-2E4A-9962-C93F90DC71F3}"/>
              </a:ext>
            </a:extLst>
          </p:cNvPr>
          <p:cNvSpPr txBox="1"/>
          <p:nvPr/>
        </p:nvSpPr>
        <p:spPr>
          <a:xfrm>
            <a:off x="6670856" y="2220690"/>
            <a:ext cx="1819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Detection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DCF4B4-927A-D243-9C9F-B39CA2968C4A}"/>
              </a:ext>
            </a:extLst>
          </p:cNvPr>
          <p:cNvSpPr txBox="1"/>
          <p:nvPr/>
        </p:nvSpPr>
        <p:spPr>
          <a:xfrm>
            <a:off x="9461860" y="2588990"/>
            <a:ext cx="2390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Segmentation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2E07C5-660D-9046-A046-D238E62C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65" y="1945134"/>
            <a:ext cx="2301281" cy="23257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F94937-ADFA-2542-B067-E26A4DAF7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142" y="2415290"/>
            <a:ext cx="2510658" cy="257115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913EF2D-AA6E-D24A-9C1E-E5CAE4090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871" y="3311125"/>
            <a:ext cx="3116110" cy="24419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5FFD6E0-0096-8946-8E5C-C66B556604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4400" y="2842855"/>
            <a:ext cx="2792094" cy="21990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447F3FE-D135-694F-9274-26516CB2E63C}"/>
              </a:ext>
            </a:extLst>
          </p:cNvPr>
          <p:cNvSpPr txBox="1"/>
          <p:nvPr/>
        </p:nvSpPr>
        <p:spPr>
          <a:xfrm>
            <a:off x="953589" y="5908767"/>
            <a:ext cx="10344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Extending image-based methods to complex, 3D, scientific data sets is non-trivial!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675E9D-CDE9-022E-EBCE-718CDA488CCA}"/>
              </a:ext>
            </a:extLst>
          </p:cNvPr>
          <p:cNvSpPr txBox="1"/>
          <p:nvPr/>
        </p:nvSpPr>
        <p:spPr>
          <a:xfrm>
            <a:off x="814388" y="6329367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Prabhat</a:t>
            </a:r>
          </a:p>
        </p:txBody>
      </p:sp>
    </p:spTree>
    <p:extLst>
      <p:ext uri="{BB962C8B-B14F-4D97-AF65-F5344CB8AC3E}">
        <p14:creationId xmlns:p14="http://schemas.microsoft.com/office/powerpoint/2010/main" val="1004698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A49224F-D602-0549-AA0C-EFEA3AE0B7FF}"/>
              </a:ext>
            </a:extLst>
          </p:cNvPr>
          <p:cNvSpPr/>
          <p:nvPr/>
        </p:nvSpPr>
        <p:spPr>
          <a:xfrm>
            <a:off x="0" y="0"/>
            <a:ext cx="12192000" cy="1011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325510" y="6557543"/>
            <a:ext cx="92415" cy="17505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092" spc="-3" dirty="0">
                <a:solidFill>
                  <a:srgbClr val="004C97"/>
                </a:solidFill>
                <a:latin typeface="Helvetica"/>
                <a:cs typeface="Helvetica"/>
              </a:rPr>
              <a:t>7</a:t>
            </a:r>
            <a:endParaRPr sz="1092">
              <a:latin typeface="Helvetica"/>
              <a:cs typeface="Helvetic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7072" y="1801274"/>
            <a:ext cx="211671" cy="13667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01376" y="1790940"/>
            <a:ext cx="159672" cy="158645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787197E-823C-C044-B020-19C118EBEF2A}"/>
              </a:ext>
            </a:extLst>
          </p:cNvPr>
          <p:cNvGrpSpPr/>
          <p:nvPr/>
        </p:nvGrpSpPr>
        <p:grpSpPr>
          <a:xfrm>
            <a:off x="0" y="346375"/>
            <a:ext cx="12192000" cy="6858000"/>
            <a:chOff x="3370217" y="1679338"/>
            <a:chExt cx="8821783" cy="4521164"/>
          </a:xfrm>
        </p:grpSpPr>
        <p:pic>
          <p:nvPicPr>
            <p:cNvPr id="2050" name="Picture 2" descr="Large Hadron Collider prepares to deliver six times the data">
              <a:extLst>
                <a:ext uri="{FF2B5EF4-FFF2-40B4-BE49-F238E27FC236}">
                  <a16:creationId xmlns:a16="http://schemas.microsoft.com/office/drawing/2014/main" id="{A42AE3C3-FE32-0A41-A023-F63EAA92D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217" y="1679338"/>
              <a:ext cx="8821783" cy="4521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2" descr="Large Hadron Collider prepares to deliver six times the data">
              <a:extLst>
                <a:ext uri="{FF2B5EF4-FFF2-40B4-BE49-F238E27FC236}">
                  <a16:creationId xmlns:a16="http://schemas.microsoft.com/office/drawing/2014/main" id="{A3C7F5EC-55E9-E941-81B3-3997935B7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159" b="84174"/>
            <a:stretch/>
          </p:blipFill>
          <p:spPr bwMode="auto">
            <a:xfrm>
              <a:off x="8059783" y="5071326"/>
              <a:ext cx="4132217" cy="715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AE36EF36-67FE-9A44-8FD2-C473229BA91C}"/>
                </a:ext>
              </a:extLst>
            </p:cNvPr>
            <p:cNvSpPr/>
            <p:nvPr/>
          </p:nvSpPr>
          <p:spPr>
            <a:xfrm>
              <a:off x="3422469" y="1711234"/>
              <a:ext cx="4010297" cy="692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486172" y="6447598"/>
            <a:ext cx="6565351" cy="224181"/>
          </a:xfrm>
          <a:prstGeom prst="rect">
            <a:avLst/>
          </a:prstGeom>
        </p:spPr>
        <p:txBody>
          <a:bodyPr vert="horz" wrap="square" lIns="0" tIns="19638" rIns="0" bIns="0" rtlCol="0">
            <a:spAutoFit/>
          </a:bodyPr>
          <a:lstStyle/>
          <a:p>
            <a:pPr marR="3081" indent="-62765">
              <a:lnSpc>
                <a:spcPts val="1668"/>
              </a:lnSpc>
              <a:spcBef>
                <a:spcPts val="154"/>
              </a:spcBef>
            </a:pP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8/12/2016</a:t>
            </a: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 by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</a:t>
            </a:r>
            <a:r>
              <a:rPr sz="1400" spc="-1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Lykken</a:t>
            </a:r>
            <a:r>
              <a:rPr sz="1400" spc="-1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Fermilab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E26A4D-B6F5-DA49-B632-7EE7C423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903159" cy="1639318"/>
          </a:xfrm>
        </p:spPr>
        <p:txBody>
          <a:bodyPr/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Precision: like adding 4,000 extra tons of detectors!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E8707-6AA1-D648-99E1-CBD77C091A5C}"/>
              </a:ext>
            </a:extLst>
          </p:cNvPr>
          <p:cNvSpPr/>
          <p:nvPr/>
        </p:nvSpPr>
        <p:spPr>
          <a:xfrm>
            <a:off x="6511636" y="5472545"/>
            <a:ext cx="5347855" cy="1011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16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Shape 825"/>
          <p:cNvSpPr txBox="1"/>
          <p:nvPr/>
        </p:nvSpPr>
        <p:spPr>
          <a:xfrm>
            <a:off x="6843959" y="5281299"/>
            <a:ext cx="4847298" cy="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/>
              <a:t>A network with 3D translation- and 3D rotation-equivariance</a:t>
            </a:r>
            <a:endParaRPr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7061A4-46B9-7648-BFC0-E25CB0318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67" dirty="0"/>
              <a:t>Design with Physical Laws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69473" y="1654629"/>
            <a:ext cx="5672584" cy="3442199"/>
            <a:chOff x="-103514" y="1067820"/>
            <a:chExt cx="8725489" cy="5470547"/>
          </a:xfrm>
        </p:grpSpPr>
        <p:pic>
          <p:nvPicPr>
            <p:cNvPr id="14" name="Shape 112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20620" t="67831" r="48478"/>
            <a:stretch/>
          </p:blipFill>
          <p:spPr>
            <a:xfrm rot="14538526">
              <a:off x="1157521" y="4454145"/>
              <a:ext cx="1450273" cy="756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Shape 112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r="86435" b="44040"/>
            <a:stretch/>
          </p:blipFill>
          <p:spPr>
            <a:xfrm rot="1882602">
              <a:off x="3313165" y="4783859"/>
              <a:ext cx="477465" cy="17545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Shape 1128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5" t="21030" r="21628" b="44041"/>
            <a:stretch/>
          </p:blipFill>
          <p:spPr>
            <a:xfrm rot="12056354">
              <a:off x="4335887" y="4291137"/>
              <a:ext cx="928756" cy="109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Shape 1129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6" t="63799" r="25393"/>
            <a:stretch/>
          </p:blipFill>
          <p:spPr>
            <a:xfrm rot="14114797">
              <a:off x="2072769" y="5160996"/>
              <a:ext cx="1061617" cy="8512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Shape 1130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29" t="17293" r="-2834" b="41718"/>
            <a:stretch/>
          </p:blipFill>
          <p:spPr>
            <a:xfrm rot="2450994">
              <a:off x="5038157" y="3198828"/>
              <a:ext cx="852003" cy="12851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" name="Shape 1131"/>
            <p:cNvGrpSpPr/>
            <p:nvPr/>
          </p:nvGrpSpPr>
          <p:grpSpPr>
            <a:xfrm>
              <a:off x="977112" y="1168169"/>
              <a:ext cx="7179741" cy="1740405"/>
              <a:chOff x="-537600" y="3219598"/>
              <a:chExt cx="9499524" cy="1727050"/>
            </a:xfrm>
          </p:grpSpPr>
          <p:pic>
            <p:nvPicPr>
              <p:cNvPr id="20" name="Shape 1132"/>
              <p:cNvPicPr preferRelativeResize="0"/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 t="55968"/>
              <a:stretch/>
            </p:blipFill>
            <p:spPr>
              <a:xfrm>
                <a:off x="4342175" y="3587698"/>
                <a:ext cx="4619749" cy="135894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Shape 1133"/>
              <p:cNvPicPr preferRelativeResize="0"/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 b="44040"/>
              <a:stretch/>
            </p:blipFill>
            <p:spPr>
              <a:xfrm>
                <a:off x="-537600" y="3219598"/>
                <a:ext cx="4619749" cy="17270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" name="Shape 1134"/>
            <p:cNvSpPr txBox="1"/>
            <p:nvPr/>
          </p:nvSpPr>
          <p:spPr>
            <a:xfrm rot="16200000">
              <a:off x="-788964" y="1753270"/>
              <a:ext cx="1890799" cy="51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/>
                <a:t>TRAIN</a:t>
              </a:r>
              <a:endParaRPr b="1"/>
            </a:p>
          </p:txBody>
        </p:sp>
        <p:pic>
          <p:nvPicPr>
            <p:cNvPr id="23" name="Shape 1135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20154342">
              <a:off x="5349987" y="4189540"/>
              <a:ext cx="1189965" cy="109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Shape 113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t="55968" r="78605"/>
            <a:stretch/>
          </p:blipFill>
          <p:spPr>
            <a:xfrm rot="19301818">
              <a:off x="7223521" y="4142093"/>
              <a:ext cx="753094" cy="1380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Shape 113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04" t="67830"/>
            <a:stretch/>
          </p:blipFill>
          <p:spPr>
            <a:xfrm rot="2083819">
              <a:off x="3451644" y="3479241"/>
              <a:ext cx="753093" cy="10086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Shape 1138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t="55968" r="78605"/>
            <a:stretch/>
          </p:blipFill>
          <p:spPr>
            <a:xfrm rot="3089173">
              <a:off x="2436089" y="3614601"/>
              <a:ext cx="1004125" cy="1035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Shape 1139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04" t="67830"/>
            <a:stretch/>
          </p:blipFill>
          <p:spPr>
            <a:xfrm rot="19907315">
              <a:off x="5120518" y="5464509"/>
              <a:ext cx="753093" cy="10086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Shape 1140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5" t="21030" r="21628" b="44041"/>
            <a:stretch/>
          </p:blipFill>
          <p:spPr>
            <a:xfrm rot="5400000">
              <a:off x="6172641" y="3518447"/>
              <a:ext cx="1238343" cy="821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Shape 1141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4722853">
              <a:off x="267826" y="3754553"/>
              <a:ext cx="1586624" cy="821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Shape 1142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11277561">
              <a:off x="723850" y="5398370"/>
              <a:ext cx="1189966" cy="109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Shape 1143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6" t="63799" r="25393"/>
            <a:stretch/>
          </p:blipFill>
          <p:spPr>
            <a:xfrm rot="11056760">
              <a:off x="4047097" y="5401324"/>
              <a:ext cx="796211" cy="1134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Shape 1144"/>
            <p:cNvSpPr txBox="1"/>
            <p:nvPr/>
          </p:nvSpPr>
          <p:spPr>
            <a:xfrm rot="16200000">
              <a:off x="-788964" y="4253671"/>
              <a:ext cx="1890799" cy="51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 dirty="0"/>
                <a:t>TEST</a:t>
              </a:r>
              <a:endParaRPr b="1" dirty="0"/>
            </a:p>
          </p:txBody>
        </p:sp>
        <p:cxnSp>
          <p:nvCxnSpPr>
            <p:cNvPr id="33" name="Shape 1145"/>
            <p:cNvCxnSpPr/>
            <p:nvPr/>
          </p:nvCxnSpPr>
          <p:spPr>
            <a:xfrm>
              <a:off x="260375" y="3213433"/>
              <a:ext cx="8361600" cy="0"/>
            </a:xfrm>
            <a:prstGeom prst="straightConnector1">
              <a:avLst/>
            </a:prstGeom>
            <a:noFill/>
            <a:ln w="28575" cap="flat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4" name="Shape 114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20620" t="67831" r="48478"/>
            <a:stretch/>
          </p:blipFill>
          <p:spPr>
            <a:xfrm rot="6042580">
              <a:off x="6128721" y="5364495"/>
              <a:ext cx="1450273" cy="756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Shape 114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r="86435" b="44040"/>
            <a:stretch/>
          </p:blipFill>
          <p:spPr>
            <a:xfrm rot="8100009">
              <a:off x="8075028" y="3620259"/>
              <a:ext cx="477465" cy="17545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hape 180"/>
          <p:cNvSpPr txBox="1"/>
          <p:nvPr/>
        </p:nvSpPr>
        <p:spPr>
          <a:xfrm>
            <a:off x="1066800" y="6288314"/>
            <a:ext cx="11125200" cy="3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Slides from Tess Smidt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Condor; E.g., 2018 paper by Thomas, Smidt,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Kearnes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Yang, Li,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Kohlhoff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Riley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39E9D442-BCB9-5645-B43A-81CF4C2B1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t="23076" b="26244"/>
          <a:stretch/>
        </p:blipFill>
        <p:spPr bwMode="auto">
          <a:xfrm>
            <a:off x="431800" y="2540001"/>
            <a:ext cx="5414963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F1277A3-B6BB-A040-9A2E-C4147083B053}"/>
              </a:ext>
            </a:extLst>
          </p:cNvPr>
          <p:cNvSpPr/>
          <p:nvPr/>
        </p:nvSpPr>
        <p:spPr>
          <a:xfrm>
            <a:off x="574766" y="1429435"/>
            <a:ext cx="11325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Physics-aware learning</a:t>
            </a:r>
          </a:p>
        </p:txBody>
      </p:sp>
    </p:spTree>
    <p:extLst>
      <p:ext uri="{BB962C8B-B14F-4D97-AF65-F5344CB8AC3E}">
        <p14:creationId xmlns:p14="http://schemas.microsoft.com/office/powerpoint/2010/main" val="2861626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CD0A-A61F-E232-CC4A-C8A9354F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Automation in Self-Driving Laboratories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9C3851-D5DD-5779-917D-F1FA8445D582}"/>
              </a:ext>
            </a:extLst>
          </p:cNvPr>
          <p:cNvSpPr txBox="1"/>
          <p:nvPr/>
        </p:nvSpPr>
        <p:spPr>
          <a:xfrm>
            <a:off x="8860970" y="2505670"/>
            <a:ext cx="29881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0" dirty="0">
                <a:effectLst/>
                <a:latin typeface="atlas-black"/>
              </a:rPr>
              <a:t>A-Lab at LBNL</a:t>
            </a:r>
            <a:endParaRPr lang="en-US" sz="3200" i="0" dirty="0">
              <a:effectLst/>
              <a:latin typeface="Kumbh Sans"/>
            </a:endParaRPr>
          </a:p>
        </p:txBody>
      </p:sp>
      <p:pic>
        <p:nvPicPr>
          <p:cNvPr id="1026" name="Picture 2" descr="Dark-haired scientist in the center of the frame looks toward the camera. They are standing behind the clear glass of an encased automated lab.">
            <a:extLst>
              <a:ext uri="{FF2B5EF4-FFF2-40B4-BE49-F238E27FC236}">
                <a16:creationId xmlns:a16="http://schemas.microsoft.com/office/drawing/2014/main" id="{D6F0A355-0F35-75A7-2265-7BA0D65F0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06" y="1143000"/>
            <a:ext cx="8106533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768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51AF4-9AAE-67A1-173D-9D7250332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Stages of AI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F5AF5D3-0520-9FF9-482E-9885208F908F}"/>
                  </a:ext>
                </a:extLst>
              </p14:cNvPr>
              <p14:cNvContentPartPr/>
              <p14:nvPr/>
            </p14:nvContentPartPr>
            <p14:xfrm>
              <a:off x="1536192" y="1435205"/>
              <a:ext cx="9546336" cy="3170755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F5AF5D3-0520-9FF9-482E-9885208F90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4633" y="1373640"/>
                <a:ext cx="9669454" cy="3293884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4A899B0F-22C9-5B2C-FD9B-F4AD0A7040A6}"/>
              </a:ext>
            </a:extLst>
          </p:cNvPr>
          <p:cNvSpPr txBox="1"/>
          <p:nvPr/>
        </p:nvSpPr>
        <p:spPr>
          <a:xfrm>
            <a:off x="1670304" y="3172968"/>
            <a:ext cx="83869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Denial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32552C-7C69-7460-1D97-0F88EF124A32}"/>
              </a:ext>
            </a:extLst>
          </p:cNvPr>
          <p:cNvSpPr txBox="1"/>
          <p:nvPr/>
        </p:nvSpPr>
        <p:spPr>
          <a:xfrm>
            <a:off x="4817700" y="3703328"/>
            <a:ext cx="80021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Anger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CFCBC-7788-824D-C7DA-B93024639850}"/>
              </a:ext>
            </a:extLst>
          </p:cNvPr>
          <p:cNvSpPr txBox="1"/>
          <p:nvPr/>
        </p:nvSpPr>
        <p:spPr>
          <a:xfrm>
            <a:off x="6309360" y="4800904"/>
            <a:ext cx="128753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Bargaining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DE763E0-3333-C8F5-7D27-E1E0A29EA989}"/>
              </a:ext>
            </a:extLst>
          </p:cNvPr>
          <p:cNvSpPr txBox="1"/>
          <p:nvPr/>
        </p:nvSpPr>
        <p:spPr>
          <a:xfrm>
            <a:off x="8850562" y="4044960"/>
            <a:ext cx="135165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Depression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A4B4D6-556F-EACE-1AED-8CC85D94EE91}"/>
              </a:ext>
            </a:extLst>
          </p:cNvPr>
          <p:cNvSpPr txBox="1"/>
          <p:nvPr/>
        </p:nvSpPr>
        <p:spPr>
          <a:xfrm>
            <a:off x="10387466" y="2439200"/>
            <a:ext cx="139012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Acceptance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3817DA-D337-B891-2D86-7B1D90264454}"/>
              </a:ext>
            </a:extLst>
          </p:cNvPr>
          <p:cNvSpPr txBox="1"/>
          <p:nvPr/>
        </p:nvSpPr>
        <p:spPr>
          <a:xfrm>
            <a:off x="3573532" y="578986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And this includes AI researchers!</a:t>
            </a:r>
          </a:p>
        </p:txBody>
      </p:sp>
    </p:spTree>
    <p:extLst>
      <p:ext uri="{BB962C8B-B14F-4D97-AF65-F5344CB8AC3E}">
        <p14:creationId xmlns:p14="http://schemas.microsoft.com/office/powerpoint/2010/main" val="279746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>
            <a:spLocks noGrp="1"/>
          </p:cNvSpPr>
          <p:nvPr>
            <p:ph type="title"/>
          </p:nvPr>
        </p:nvSpPr>
        <p:spPr>
          <a:xfrm>
            <a:off x="480456" y="153687"/>
            <a:ext cx="11102000" cy="658000"/>
          </a:xfrm>
          <a:prstGeom prst="rect">
            <a:avLst/>
          </a:prstGeom>
        </p:spPr>
        <p:txBody>
          <a:bodyPr spcFirstLastPara="1" vert="horz" wrap="square" lIns="121900" tIns="0" rIns="121900" bIns="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AI in Science</a:t>
            </a:r>
            <a:endParaRPr dirty="0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E212035F-6E96-5C4E-B2EB-B9BEE98CBF7F}"/>
              </a:ext>
            </a:extLst>
          </p:cNvPr>
          <p:cNvGraphicFramePr/>
          <p:nvPr/>
        </p:nvGraphicFramePr>
        <p:xfrm>
          <a:off x="101600" y="787400"/>
          <a:ext cx="12090400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Hexagon 1">
            <a:extLst>
              <a:ext uri="{FF2B5EF4-FFF2-40B4-BE49-F238E27FC236}">
                <a16:creationId xmlns:a16="http://schemas.microsoft.com/office/drawing/2014/main" id="{C4DD9E2C-6AFB-2F4E-B359-56C4F597F52D}"/>
              </a:ext>
            </a:extLst>
          </p:cNvPr>
          <p:cNvSpPr/>
          <p:nvPr/>
        </p:nvSpPr>
        <p:spPr>
          <a:xfrm>
            <a:off x="2570921" y="1527219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06C9DC4E-3E9D-684A-8DD7-FCE3466F21C0}"/>
              </a:ext>
            </a:extLst>
          </p:cNvPr>
          <p:cNvSpPr/>
          <p:nvPr/>
        </p:nvSpPr>
        <p:spPr>
          <a:xfrm>
            <a:off x="3955773" y="2302471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497B1EC3-7A9A-D547-85B3-4F328B6BE746}"/>
              </a:ext>
            </a:extLst>
          </p:cNvPr>
          <p:cNvSpPr/>
          <p:nvPr/>
        </p:nvSpPr>
        <p:spPr>
          <a:xfrm>
            <a:off x="2551043" y="307109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C20AD812-F072-AE48-8BF8-1AEC01BADD89}"/>
              </a:ext>
            </a:extLst>
          </p:cNvPr>
          <p:cNvSpPr/>
          <p:nvPr/>
        </p:nvSpPr>
        <p:spPr>
          <a:xfrm>
            <a:off x="3942521" y="3839723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04C59E52-3A63-4649-BDD4-9561471C0F03}"/>
              </a:ext>
            </a:extLst>
          </p:cNvPr>
          <p:cNvSpPr/>
          <p:nvPr/>
        </p:nvSpPr>
        <p:spPr>
          <a:xfrm>
            <a:off x="5314121" y="4614975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F07A6243-E959-0243-82FC-AC38B785A1B8}"/>
              </a:ext>
            </a:extLst>
          </p:cNvPr>
          <p:cNvSpPr/>
          <p:nvPr/>
        </p:nvSpPr>
        <p:spPr>
          <a:xfrm>
            <a:off x="5367129" y="1553723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0E7C7530-11B6-DE4A-8A82-97C9E3F53E5B}"/>
              </a:ext>
            </a:extLst>
          </p:cNvPr>
          <p:cNvSpPr/>
          <p:nvPr/>
        </p:nvSpPr>
        <p:spPr>
          <a:xfrm>
            <a:off x="6745356" y="785097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5548BCBE-83C5-804D-BBBE-7C1DA3629197}"/>
              </a:ext>
            </a:extLst>
          </p:cNvPr>
          <p:cNvSpPr/>
          <p:nvPr/>
        </p:nvSpPr>
        <p:spPr>
          <a:xfrm>
            <a:off x="8123582" y="310422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FA8DC064-9DDD-8543-BD59-7404790668C0}"/>
              </a:ext>
            </a:extLst>
          </p:cNvPr>
          <p:cNvSpPr/>
          <p:nvPr/>
        </p:nvSpPr>
        <p:spPr>
          <a:xfrm>
            <a:off x="9501808" y="85135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76639934-7B72-764A-84F4-10EAA9497B8C}"/>
              </a:ext>
            </a:extLst>
          </p:cNvPr>
          <p:cNvSpPr/>
          <p:nvPr/>
        </p:nvSpPr>
        <p:spPr>
          <a:xfrm>
            <a:off x="9541564" y="3912610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5799C9-E763-7353-1631-FFBA9DC19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43CE3-5175-449F-403A-2C4D7A1A5CD9}"/>
              </a:ext>
            </a:extLst>
          </p:cNvPr>
          <p:cNvSpPr txBox="1"/>
          <p:nvPr/>
        </p:nvSpPr>
        <p:spPr>
          <a:xfrm>
            <a:off x="626704" y="3156121"/>
            <a:ext cx="11102000" cy="186512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/>
              <a:t>The Computational Science and Engineering</a:t>
            </a:r>
            <a:r>
              <a:rPr lang="en-US" sz="3200" b="1" dirty="0">
                <a:latin typeface="+mn-lt"/>
              </a:rPr>
              <a:t> community should have a leadership role in addressing UQ, safety, alignment, and </a:t>
            </a:r>
            <a:r>
              <a:rPr lang="en-US" sz="3200" b="1" dirty="0" err="1">
                <a:latin typeface="+mn-lt"/>
              </a:rPr>
              <a:t>explainability</a:t>
            </a:r>
            <a:r>
              <a:rPr lang="en-US" sz="3200" b="1" dirty="0">
                <a:latin typeface="+mn-lt"/>
              </a:rPr>
              <a:t> in AI for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418835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602F0-582A-4140-8B96-D5299BBB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80" y="145491"/>
            <a:ext cx="10515600" cy="820024"/>
          </a:xfrm>
        </p:spPr>
        <p:txBody>
          <a:bodyPr/>
          <a:lstStyle/>
          <a:p>
            <a:r>
              <a:rPr lang="en-US" dirty="0"/>
              <a:t>Exciting Progress … But we don’t yet have the IC </a:t>
            </a:r>
            <a:r>
              <a:rPr lang="en-US" dirty="0" err="1"/>
              <a:t>Transitor</a:t>
            </a:r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9B888FD-4AC6-5241-852B-66DF2DCCE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20" y="1178623"/>
            <a:ext cx="1855639" cy="18693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D213010-1B1C-6940-B343-D57F1AE9E95D}"/>
              </a:ext>
            </a:extLst>
          </p:cNvPr>
          <p:cNvSpPr txBox="1"/>
          <p:nvPr/>
        </p:nvSpPr>
        <p:spPr>
          <a:xfrm flipH="1">
            <a:off x="624542" y="3586271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www.sciencedaily.com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2C37CA9-3654-1B44-A7D6-E60BCD2A8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322" y="1230366"/>
            <a:ext cx="1893501" cy="18699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7B08E02-5972-3240-85F2-2BE0D8B549E0}"/>
              </a:ext>
            </a:extLst>
          </p:cNvPr>
          <p:cNvSpPr txBox="1"/>
          <p:nvPr/>
        </p:nvSpPr>
        <p:spPr>
          <a:xfrm flipH="1">
            <a:off x="5229435" y="3602138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www.quantumoptics.at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C9E6D3-EBC6-D840-A772-AFABF26DD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7893" y="4027291"/>
            <a:ext cx="1877168" cy="1869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280AA16-244C-F541-BD60-C51D0E309EBA}"/>
              </a:ext>
            </a:extLst>
          </p:cNvPr>
          <p:cNvSpPr txBox="1"/>
          <p:nvPr/>
        </p:nvSpPr>
        <p:spPr>
          <a:xfrm flipH="1">
            <a:off x="833132" y="6428675"/>
            <a:ext cx="2970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www.qnl.berkeley.edu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EDCE0E-61D4-1A4C-B727-2BFAAA845645}"/>
              </a:ext>
            </a:extLst>
          </p:cNvPr>
          <p:cNvSpPr txBox="1"/>
          <p:nvPr/>
        </p:nvSpPr>
        <p:spPr>
          <a:xfrm flipH="1">
            <a:off x="5173776" y="6428675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www.microsoft.com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24A3C2-6C9D-2240-996C-279A6ACACFF9}"/>
              </a:ext>
            </a:extLst>
          </p:cNvPr>
          <p:cNvSpPr txBox="1"/>
          <p:nvPr/>
        </p:nvSpPr>
        <p:spPr>
          <a:xfrm>
            <a:off x="153682" y="3136130"/>
            <a:ext cx="2665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Dopants 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Silicon / Diamond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855875-B692-B042-9A46-A2DE3F7CCBBC}"/>
              </a:ext>
            </a:extLst>
          </p:cNvPr>
          <p:cNvSpPr txBox="1"/>
          <p:nvPr/>
        </p:nvSpPr>
        <p:spPr>
          <a:xfrm>
            <a:off x="4786910" y="3170824"/>
            <a:ext cx="230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Trapped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A65A1B-065D-F245-AF62-C5F24D924B69}"/>
              </a:ext>
            </a:extLst>
          </p:cNvPr>
          <p:cNvSpPr txBox="1"/>
          <p:nvPr/>
        </p:nvSpPr>
        <p:spPr>
          <a:xfrm>
            <a:off x="4721534" y="5996693"/>
            <a:ext cx="230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Topological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Wires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482AC68-834F-AC43-B80E-E1FDCFCCE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42" y="4027291"/>
            <a:ext cx="1903086" cy="18450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D3FE07D-75FA-BC44-A259-DDC0FC04D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5341" y="2577086"/>
            <a:ext cx="1855639" cy="18041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2A0E6C8-6F78-2F44-93AE-B2874A729432}"/>
              </a:ext>
            </a:extLst>
          </p:cNvPr>
          <p:cNvSpPr txBox="1"/>
          <p:nvPr/>
        </p:nvSpPr>
        <p:spPr>
          <a:xfrm>
            <a:off x="421934" y="5996693"/>
            <a:ext cx="230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Superconducting Circuits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459DF5-BEFA-2240-A9B7-CCAC3BA138FC}"/>
              </a:ext>
            </a:extLst>
          </p:cNvPr>
          <p:cNvSpPr txBox="1"/>
          <p:nvPr/>
        </p:nvSpPr>
        <p:spPr>
          <a:xfrm>
            <a:off x="2612661" y="4500479"/>
            <a:ext cx="23083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Photonic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Circuits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D65B68-49C7-2B43-9C0C-7DFF634D3056}"/>
              </a:ext>
            </a:extLst>
          </p:cNvPr>
          <p:cNvSpPr txBox="1"/>
          <p:nvPr/>
        </p:nvSpPr>
        <p:spPr>
          <a:xfrm flipH="1">
            <a:off x="3248219" y="4921594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www.phys.org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29E98-A8F0-B48C-DB89-B7DE0A476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7628" y="878626"/>
            <a:ext cx="3959283" cy="484350"/>
          </a:xfrm>
          <a:prstGeom prst="rect">
            <a:avLst/>
          </a:prstGeom>
        </p:spPr>
      </p:pic>
      <p:pic>
        <p:nvPicPr>
          <p:cNvPr id="7182" name="Picture 14" descr="A close-up view of an optical table crammed with optical devices and electronics.">
            <a:extLst>
              <a:ext uri="{FF2B5EF4-FFF2-40B4-BE49-F238E27FC236}">
                <a16:creationId xmlns:a16="http://schemas.microsoft.com/office/drawing/2014/main" id="{D56ABB80-FC22-D839-FBD8-979941431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75" y="1407118"/>
            <a:ext cx="3959283" cy="217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A series of fast-paced advances in Quantum Error Correction | Nature  Reviews Physics">
            <a:extLst>
              <a:ext uri="{FF2B5EF4-FFF2-40B4-BE49-F238E27FC236}">
                <a16:creationId xmlns:a16="http://schemas.microsoft.com/office/drawing/2014/main" id="{B0636FFB-9092-2869-ACD5-EEC2297D9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72" b="10208"/>
          <a:stretch/>
        </p:blipFill>
        <p:spPr bwMode="auto">
          <a:xfrm>
            <a:off x="7786416" y="4419924"/>
            <a:ext cx="3906935" cy="200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F8791E-0C76-ABE0-8272-76CBBF6263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86417" y="3999599"/>
            <a:ext cx="3935700" cy="48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5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B0BB9-1313-14C6-7C4B-AF39A3854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269C6A-B783-EF49-43EA-7E7D2CFC3B68}"/>
              </a:ext>
            </a:extLst>
          </p:cNvPr>
          <p:cNvSpPr txBox="1"/>
          <p:nvPr/>
        </p:nvSpPr>
        <p:spPr>
          <a:xfrm>
            <a:off x="1172584" y="5314278"/>
            <a:ext cx="454323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The economic model is key</a:t>
            </a:r>
          </a:p>
        </p:txBody>
      </p:sp>
      <p:pic>
        <p:nvPicPr>
          <p:cNvPr id="8196" name="Picture 4" descr="UC San Diego, UC Berkeley, U Washington Announce 'CloudBank' Award">
            <a:extLst>
              <a:ext uri="{FF2B5EF4-FFF2-40B4-BE49-F238E27FC236}">
                <a16:creationId xmlns:a16="http://schemas.microsoft.com/office/drawing/2014/main" id="{7FC4EA47-E98A-612F-84A7-5CDDA756D4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b="15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9B4AB6-01EC-8D1B-FEDB-DFBC2B4E260A}"/>
              </a:ext>
            </a:extLst>
          </p:cNvPr>
          <p:cNvSpPr txBox="1"/>
          <p:nvPr/>
        </p:nvSpPr>
        <p:spPr>
          <a:xfrm>
            <a:off x="1536191" y="1796534"/>
            <a:ext cx="4179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Cloud Computing</a:t>
            </a:r>
          </a:p>
        </p:txBody>
      </p:sp>
    </p:spTree>
    <p:extLst>
      <p:ext uri="{BB962C8B-B14F-4D97-AF65-F5344CB8AC3E}">
        <p14:creationId xmlns:p14="http://schemas.microsoft.com/office/powerpoint/2010/main" val="29758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25400" tIns="25400" rIns="25400" bIns="254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rgbClr val="D93E2B"/>
              </a:buClr>
            </a:pPr>
            <a:r>
              <a:rPr lang="en-US" sz="4900" dirty="0"/>
              <a:t>Lessons Learned from Clouds</a:t>
            </a:r>
            <a:endParaRPr dirty="0"/>
          </a:p>
        </p:txBody>
      </p:sp>
      <p:sp>
        <p:nvSpPr>
          <p:cNvPr id="245" name="Google Shape;245;p34"/>
          <p:cNvSpPr txBox="1">
            <a:spLocks noGrp="1"/>
          </p:cNvSpPr>
          <p:nvPr>
            <p:ph type="body" idx="4294967295"/>
          </p:nvPr>
        </p:nvSpPr>
        <p:spPr>
          <a:xfrm>
            <a:off x="636402" y="1525507"/>
            <a:ext cx="6081390" cy="27782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5400" tIns="25400" rIns="25400" bIns="25400" rtlCol="0" anchor="ctr" anchorCtr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Cost vs price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Availability and resilience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Higher level programming</a:t>
            </a:r>
          </a:p>
        </p:txBody>
      </p:sp>
      <p:pic>
        <p:nvPicPr>
          <p:cNvPr id="244" name="Google Shape;244;p34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18981" y="983615"/>
            <a:ext cx="4495409" cy="4886969"/>
          </a:xfrm>
          <a:prstGeom prst="rect">
            <a:avLst/>
          </a:prstGeom>
          <a:noFill/>
          <a:ln>
            <a:noFill/>
          </a:ln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477;p81">
            <a:extLst>
              <a:ext uri="{FF2B5EF4-FFF2-40B4-BE49-F238E27FC236}">
                <a16:creationId xmlns:a16="http://schemas.microsoft.com/office/drawing/2014/main" id="{6912CAD4-9644-5229-DB3E-66CCA076C72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46692" y="125053"/>
            <a:ext cx="1650475" cy="19145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E43769-3526-04BE-43C9-046E3E76A103}"/>
              </a:ext>
            </a:extLst>
          </p:cNvPr>
          <p:cNvSpPr txBox="1"/>
          <p:nvPr/>
        </p:nvSpPr>
        <p:spPr>
          <a:xfrm>
            <a:off x="511628" y="5152933"/>
            <a:ext cx="6857999" cy="9787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>
                <a:latin typeface="+mn-lt"/>
              </a:rPr>
              <a:t>Old programming models never die, they just get buried under layers!</a:t>
            </a:r>
          </a:p>
        </p:txBody>
      </p:sp>
    </p:spTree>
    <p:extLst>
      <p:ext uri="{BB962C8B-B14F-4D97-AF65-F5344CB8AC3E}">
        <p14:creationId xmlns:p14="http://schemas.microsoft.com/office/powerpoint/2010/main" val="186818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8671A4-5639-CBF6-2EC4-25C765B083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7263" y="228600"/>
            <a:ext cx="11234737" cy="858838"/>
          </a:xfrm>
        </p:spPr>
        <p:txBody>
          <a:bodyPr/>
          <a:lstStyle/>
          <a:p>
            <a:r>
              <a:rPr lang="en-US" sz="3200" dirty="0"/>
              <a:t>Follow the money, understand the implications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796925" y="1393825"/>
          <a:ext cx="11395075" cy="475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 rot="16200000">
            <a:off x="-169332" y="3399057"/>
            <a:ext cx="1551303" cy="2769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99" dirty="0">
                <a:latin typeface="Segoe UI"/>
                <a:cs typeface="+mn-cs"/>
              </a:rPr>
              <a:t>Billions $ (USD)</a:t>
            </a:r>
          </a:p>
        </p:txBody>
      </p:sp>
      <p:sp>
        <p:nvSpPr>
          <p:cNvPr id="7" name="Right Brace 6"/>
          <p:cNvSpPr/>
          <p:nvPr/>
        </p:nvSpPr>
        <p:spPr>
          <a:xfrm rot="16200000">
            <a:off x="10319210" y="534300"/>
            <a:ext cx="858836" cy="2577877"/>
          </a:xfrm>
          <a:prstGeom prst="rightBrace">
            <a:avLst>
              <a:gd name="adj1" fmla="val 8333"/>
              <a:gd name="adj2" fmla="val 50000"/>
            </a:avLst>
          </a:prstGeom>
          <a:noFill/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99">
              <a:solidFill>
                <a:srgbClr val="FFC000"/>
              </a:solidFill>
              <a:latin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494D6C-F63A-411C-BE37-C1EC87D53630}"/>
              </a:ext>
            </a:extLst>
          </p:cNvPr>
          <p:cNvSpPr txBox="1"/>
          <p:nvPr/>
        </p:nvSpPr>
        <p:spPr>
          <a:xfrm>
            <a:off x="96675" y="6545463"/>
            <a:ext cx="3291157" cy="2768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99" dirty="0">
                <a:latin typeface="Segoe UI"/>
                <a:cs typeface="+mn-cs"/>
              </a:rPr>
              <a:t>Source: Reed, Gannon, </a:t>
            </a:r>
            <a:r>
              <a:rPr lang="en-US" sz="1799" dirty="0" err="1">
                <a:latin typeface="Segoe UI"/>
                <a:cs typeface="+mn-cs"/>
              </a:rPr>
              <a:t>Dongarra</a:t>
            </a:r>
            <a:endParaRPr lang="en-US" sz="1799" dirty="0">
              <a:latin typeface="Segoe UI"/>
              <a:cs typeface="+mn-cs"/>
            </a:endParaRPr>
          </a:p>
        </p:txBody>
      </p:sp>
      <p:sp>
        <p:nvSpPr>
          <p:cNvPr id="13" name="Right Brace 12"/>
          <p:cNvSpPr/>
          <p:nvPr/>
        </p:nvSpPr>
        <p:spPr>
          <a:xfrm rot="16200000">
            <a:off x="4318735" y="1430214"/>
            <a:ext cx="399406" cy="5630086"/>
          </a:xfrm>
          <a:prstGeom prst="rightBrace">
            <a:avLst>
              <a:gd name="adj1" fmla="val 8333"/>
              <a:gd name="adj2" fmla="val 49806"/>
            </a:avLst>
          </a:prstGeom>
          <a:noFill/>
          <a:ln w="317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99">
              <a:solidFill>
                <a:srgbClr val="FFC000"/>
              </a:solidFill>
              <a:latin typeface="Segoe U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3500" y="3307147"/>
            <a:ext cx="3451266" cy="7384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9" dirty="0">
                <a:solidFill>
                  <a:schemeClr val="bg2">
                    <a:lumMod val="20000"/>
                    <a:lumOff val="80000"/>
                  </a:schemeClr>
                </a:solidFill>
                <a:latin typeface="Segoe UI"/>
                <a:cs typeface="+mn-cs"/>
              </a:rPr>
              <a:t>“Traditional” computing</a:t>
            </a:r>
          </a:p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9" dirty="0">
                <a:solidFill>
                  <a:schemeClr val="bg2">
                    <a:lumMod val="20000"/>
                    <a:lumOff val="80000"/>
                  </a:schemeClr>
                </a:solidFill>
                <a:latin typeface="Segoe UI"/>
                <a:cs typeface="+mn-cs"/>
              </a:rPr>
              <a:t>(~1.7T$ (USD) aggregate)</a:t>
            </a:r>
          </a:p>
        </p:txBody>
      </p:sp>
      <p:sp>
        <p:nvSpPr>
          <p:cNvPr id="15" name="Right Brace 14"/>
          <p:cNvSpPr/>
          <p:nvPr/>
        </p:nvSpPr>
        <p:spPr>
          <a:xfrm rot="16200000">
            <a:off x="8492355" y="3581274"/>
            <a:ext cx="369236" cy="1413031"/>
          </a:xfrm>
          <a:prstGeom prst="rightBrac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99">
              <a:solidFill>
                <a:srgbClr val="FFC000"/>
              </a:solidFill>
              <a:latin typeface="Segoe U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22988" y="3481220"/>
            <a:ext cx="514751" cy="36923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9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/>
                <a:cs typeface="+mn-cs"/>
              </a:rPr>
              <a:t>BAT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15316" y="715129"/>
            <a:ext cx="1798569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Hyperscalers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HPC+AI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F4342D-2908-2602-7D98-CF92442F9CEF}"/>
              </a:ext>
            </a:extLst>
          </p:cNvPr>
          <p:cNvSpPr txBox="1"/>
          <p:nvPr/>
        </p:nvSpPr>
        <p:spPr>
          <a:xfrm>
            <a:off x="4411839" y="1085667"/>
            <a:ext cx="3687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Market capitalizations</a:t>
            </a:r>
          </a:p>
        </p:txBody>
      </p:sp>
    </p:spTree>
    <p:extLst>
      <p:ext uri="{BB962C8B-B14F-4D97-AF65-F5344CB8AC3E}">
        <p14:creationId xmlns:p14="http://schemas.microsoft.com/office/powerpoint/2010/main" val="162814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,278 Red Blue Boxing Gloves Images, Stock Photos, 3D objects, &amp; Vectors |  Shutterstock">
            <a:extLst>
              <a:ext uri="{FF2B5EF4-FFF2-40B4-BE49-F238E27FC236}">
                <a16:creationId xmlns:a16="http://schemas.microsoft.com/office/drawing/2014/main" id="{830AD74F-97B6-C376-962F-82637C778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4" t="12778" b="14034"/>
          <a:stretch/>
        </p:blipFill>
        <p:spPr bwMode="auto">
          <a:xfrm>
            <a:off x="5578698" y="235039"/>
            <a:ext cx="5960183" cy="63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10,278 Red Blue Boxing Gloves Images, Stock Photos, 3D objects, &amp; Vectors |  Shutterstock">
            <a:extLst>
              <a:ext uri="{FF2B5EF4-FFF2-40B4-BE49-F238E27FC236}">
                <a16:creationId xmlns:a16="http://schemas.microsoft.com/office/drawing/2014/main" id="{895BBDBD-E422-F0E9-BFE0-25AE42478F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8" r="49132" b="14034"/>
          <a:stretch/>
        </p:blipFill>
        <p:spPr bwMode="auto">
          <a:xfrm>
            <a:off x="1741406" y="1447086"/>
            <a:ext cx="3837292" cy="39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6BB3EE-4DDB-65B1-36FA-251824332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 community has always punched above its weight</a:t>
            </a:r>
          </a:p>
        </p:txBody>
      </p:sp>
    </p:spTree>
    <p:extLst>
      <p:ext uri="{BB962C8B-B14F-4D97-AF65-F5344CB8AC3E}">
        <p14:creationId xmlns:p14="http://schemas.microsoft.com/office/powerpoint/2010/main" val="20473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F9AC8-CE9F-1E09-8CE1-A9B06F12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8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F4DEF95-AEC7-5837-26DF-F799C240F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33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4F810A-4733-0E53-CFFA-B8944D20F5A2}"/>
              </a:ext>
            </a:extLst>
          </p:cNvPr>
          <p:cNvSpPr txBox="1"/>
          <p:nvPr/>
        </p:nvSpPr>
        <p:spPr>
          <a:xfrm>
            <a:off x="8425543" y="5856904"/>
            <a:ext cx="39079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From https://</a:t>
            </a:r>
            <a:r>
              <a:rPr lang="en-US" sz="1600" dirty="0" err="1"/>
              <a:t>www.unite.ai</a:t>
            </a:r>
            <a:r>
              <a:rPr lang="en-US" sz="1600" dirty="0"/>
              <a:t>/</a:t>
            </a:r>
            <a:r>
              <a:rPr lang="en-US" sz="1600" dirty="0" err="1"/>
              <a:t>moores</a:t>
            </a:r>
            <a:r>
              <a:rPr lang="en-US" sz="1600" dirty="0"/>
              <a:t>-law/</a:t>
            </a:r>
          </a:p>
        </p:txBody>
      </p:sp>
    </p:spTree>
    <p:extLst>
      <p:ext uri="{BB962C8B-B14F-4D97-AF65-F5344CB8AC3E}">
        <p14:creationId xmlns:p14="http://schemas.microsoft.com/office/powerpoint/2010/main" val="206456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refer to caption">
            <a:extLst>
              <a:ext uri="{FF2B5EF4-FFF2-40B4-BE49-F238E27FC236}">
                <a16:creationId xmlns:a16="http://schemas.microsoft.com/office/drawing/2014/main" id="{E5439D32-2421-615B-21C1-E7538627E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5407"/>
          <a:stretch/>
        </p:blipFill>
        <p:spPr bwMode="auto">
          <a:xfrm>
            <a:off x="1552387" y="462374"/>
            <a:ext cx="10049806" cy="634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9F1B44-6AC2-71C3-9EAC-9CB825FE8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30433"/>
              </p:ext>
            </p:extLst>
          </p:nvPr>
        </p:nvGraphicFramePr>
        <p:xfrm>
          <a:off x="2471387" y="59014"/>
          <a:ext cx="876267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270">
                  <a:extLst>
                    <a:ext uri="{9D8B030D-6E8A-4147-A177-3AD203B41FA5}">
                      <a16:colId xmlns:a16="http://schemas.microsoft.com/office/drawing/2014/main" val="344637992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79240817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4021430124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21781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4763822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50954950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207569930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884087058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06115918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38290462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938869392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832528231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1741476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17016484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9219505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35917070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50145569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123527900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2022450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7592219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9553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b="0" dirty="0"/>
                        <a:t>10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6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3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1.5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1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800 nm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600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350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250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180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130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65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45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32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22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14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7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3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09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10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16C3543-0A2B-F869-91F1-057096809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522" y="170908"/>
            <a:ext cx="10315268" cy="639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891ADA-D170-8BCA-3EB0-652659C8D4E7}"/>
              </a:ext>
            </a:extLst>
          </p:cNvPr>
          <p:cNvSpPr txBox="1"/>
          <p:nvPr/>
        </p:nvSpPr>
        <p:spPr>
          <a:xfrm>
            <a:off x="3036937" y="6228137"/>
            <a:ext cx="96663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https://</a:t>
            </a:r>
            <a:r>
              <a:rPr lang="en-US" sz="1600" dirty="0" err="1">
                <a:solidFill>
                  <a:schemeClr val="bg1"/>
                </a:solidFill>
              </a:rPr>
              <a:t>www.economist.com</a:t>
            </a:r>
            <a:r>
              <a:rPr lang="en-US" sz="1600" dirty="0">
                <a:solidFill>
                  <a:schemeClr val="bg1"/>
                </a:solidFill>
              </a:rPr>
              <a:t>/technology-quarterly/2016/03/10/horses-for-courses</a:t>
            </a:r>
          </a:p>
        </p:txBody>
      </p:sp>
    </p:spTree>
    <p:extLst>
      <p:ext uri="{BB962C8B-B14F-4D97-AF65-F5344CB8AC3E}">
        <p14:creationId xmlns:p14="http://schemas.microsoft.com/office/powerpoint/2010/main" val="207398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-US" dirty="0"/>
              <a:t>Dennard Scaling is Long Dead; Moore’s Law Will Follow</a:t>
            </a:r>
            <a:endParaRPr dirty="0"/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980" y="916000"/>
            <a:ext cx="11023076" cy="532676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1524001" y="6515200"/>
            <a:ext cx="6217500" cy="3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>
                <a:solidFill>
                  <a:srgbClr val="FFFFFF"/>
                </a:solidFill>
              </a:rPr>
              <a:t>M. Horowitz, F. Labonte, O. Shacham, K. Olukotun, L. Hammond, C. Batten, and K. Rupp</a:t>
            </a:r>
            <a:endParaRPr sz="800">
              <a:solidFill>
                <a:srgbClr val="FFFFFF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790077" y="1208185"/>
            <a:ext cx="0" cy="4306096"/>
          </a:xfrm>
          <a:prstGeom prst="straightConnector1">
            <a:avLst/>
          </a:prstGeom>
          <a:ln>
            <a:solidFill>
              <a:srgbClr val="FFFFFF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1FA72-3445-9EE4-B96C-A084DF4AE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5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8724-7368-B6B7-B170-9C3A9C7B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Programming pre 2005</a:t>
            </a:r>
          </a:p>
        </p:txBody>
      </p:sp>
      <p:pic>
        <p:nvPicPr>
          <p:cNvPr id="5122" name="Picture 2" descr="barcaloungers">
            <a:extLst>
              <a:ext uri="{FF2B5EF4-FFF2-40B4-BE49-F238E27FC236}">
                <a16:creationId xmlns:a16="http://schemas.microsoft.com/office/drawing/2014/main" id="{ED27C713-9E23-E43E-89EC-794283D83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648" y="1143000"/>
            <a:ext cx="8800703" cy="535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40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7" y="166388"/>
            <a:ext cx="10903159" cy="829431"/>
          </a:xfrm>
        </p:spPr>
        <p:txBody>
          <a:bodyPr/>
          <a:lstStyle/>
          <a:p>
            <a:r>
              <a:rPr lang="en-US" sz="3200" dirty="0" err="1"/>
              <a:t>Exascale</a:t>
            </a:r>
            <a:r>
              <a:rPr lang="en-US" sz="3200" dirty="0"/>
              <a:t> Architecture Plans (2008)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5692AF-1E74-1546-9B04-DCEE899DC414}"/>
              </a:ext>
            </a:extLst>
          </p:cNvPr>
          <p:cNvSpPr txBox="1"/>
          <p:nvPr/>
        </p:nvSpPr>
        <p:spPr>
          <a:xfrm>
            <a:off x="546265" y="4808535"/>
            <a:ext cx="2519039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FFFFFF"/>
                </a:solidFill>
              </a:rPr>
              <a:t>Faster clocks + wider SIMD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10AD6-93E0-C941-9B7A-A8460A80C549}"/>
              </a:ext>
            </a:extLst>
          </p:cNvPr>
          <p:cNvSpPr txBox="1"/>
          <p:nvPr/>
        </p:nvSpPr>
        <p:spPr>
          <a:xfrm>
            <a:off x="9449982" y="2850379"/>
            <a:ext cx="157113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FFFFFF"/>
                </a:solidFill>
              </a:rPr>
              <a:t>100x more  cores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D30AC-B3D1-184A-90CC-84F19CA6ECDF}"/>
              </a:ext>
            </a:extLst>
          </p:cNvPr>
          <p:cNvSpPr txBox="1"/>
          <p:nvPr/>
        </p:nvSpPr>
        <p:spPr>
          <a:xfrm>
            <a:off x="4785039" y="2117064"/>
            <a:ext cx="2344132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Accelerators (GPUs)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82A0ED-9BCD-16EC-62BD-ED32167E9EBF}"/>
              </a:ext>
            </a:extLst>
          </p:cNvPr>
          <p:cNvSpPr txBox="1"/>
          <p:nvPr/>
        </p:nvSpPr>
        <p:spPr>
          <a:xfrm>
            <a:off x="546265" y="1365662"/>
            <a:ext cx="11418510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 err="1">
                <a:latin typeface="+mn-lt"/>
              </a:rPr>
              <a:t>Petascale</a:t>
            </a:r>
            <a:r>
              <a:rPr lang="en-US" sz="2400" b="1" dirty="0">
                <a:latin typeface="+mn-lt"/>
              </a:rPr>
              <a:t> X 10x more energy X 100x more Performance per Joule = </a:t>
            </a:r>
            <a:r>
              <a:rPr lang="en-US" sz="2400" b="1" dirty="0" err="1">
                <a:latin typeface="+mn-lt"/>
              </a:rPr>
              <a:t>Exascale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0714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21" y="158263"/>
            <a:ext cx="10903159" cy="671169"/>
          </a:xfrm>
        </p:spPr>
        <p:txBody>
          <a:bodyPr/>
          <a:lstStyle/>
          <a:p>
            <a:r>
              <a:rPr lang="en-US" b="1" dirty="0" err="1"/>
              <a:t>Exascale</a:t>
            </a:r>
            <a:r>
              <a:rPr lang="en-US" b="1" dirty="0"/>
              <a:t> Era Architectures (US DOE Office of Science)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pic>
        <p:nvPicPr>
          <p:cNvPr id="18434" name="Picture 2" descr="US to Spend $600 Million on Frontier Exascale Supercomputer | PCMag">
            <a:extLst>
              <a:ext uri="{FF2B5EF4-FFF2-40B4-BE49-F238E27FC236}">
                <a16:creationId xmlns:a16="http://schemas.microsoft.com/office/drawing/2014/main" id="{2A8A1268-331E-9345-8449-1A602E67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89881" l="5686" r="94983">
                        <a14:foregroundMark x1="21739" y1="45238" x2="21739" y2="45238"/>
                        <a14:foregroundMark x1="24080" y1="65476" x2="24080" y2="65476"/>
                        <a14:foregroundMark x1="92308" y1="51786" x2="5686" y2="43452"/>
                        <a14:foregroundMark x1="94649" y1="57738" x2="94983" y2="41071"/>
                        <a14:foregroundMark x1="22408" y1="38690" x2="33110" y2="52381"/>
                        <a14:foregroundMark x1="33110" y1="52381" x2="39465" y2="52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177" y="1591921"/>
            <a:ext cx="3476667" cy="196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New 'Aurora' supercomputer poised to be fastest in U.S. history">
            <a:extLst>
              <a:ext uri="{FF2B5EF4-FFF2-40B4-BE49-F238E27FC236}">
                <a16:creationId xmlns:a16="http://schemas.microsoft.com/office/drawing/2014/main" id="{FB058748-D048-9345-9614-16369C028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796" l="4665" r="96210">
                        <a14:foregroundMark x1="4665" y1="38776" x2="18076" y2="15646"/>
                        <a14:foregroundMark x1="18076" y1="15646" x2="27114" y2="14966"/>
                        <a14:foregroundMark x1="94461" y1="59864" x2="91254" y2="25850"/>
                        <a14:foregroundMark x1="91254" y1="25850" x2="92420" y2="65306"/>
                        <a14:foregroundMark x1="96210" y1="29932" x2="95918" y2="64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647" y="2379057"/>
            <a:ext cx="3296936" cy="14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US to Spend $600 Million on Frontier Exascale Supercomputer | PCMag">
            <a:extLst>
              <a:ext uri="{FF2B5EF4-FFF2-40B4-BE49-F238E27FC236}">
                <a16:creationId xmlns:a16="http://schemas.microsoft.com/office/drawing/2014/main" id="{EE58B503-C38F-FF4E-9BC0-293E22802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24" b="89881" l="5686" r="94983">
                        <a14:foregroundMark x1="21739" y1="45238" x2="21739" y2="45238"/>
                        <a14:foregroundMark x1="24080" y1="65476" x2="24080" y2="65476"/>
                        <a14:foregroundMark x1="92308" y1="51786" x2="5686" y2="43452"/>
                        <a14:foregroundMark x1="94649" y1="57738" x2="94983" y2="41071"/>
                        <a14:foregroundMark x1="22408" y1="38690" x2="33110" y2="52381"/>
                        <a14:foregroundMark x1="33110" y1="52381" x2="39465" y2="52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3" y="3457376"/>
            <a:ext cx="3068691" cy="173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Jack Deslippe Path to Porting to Perlmutter">
            <a:extLst>
              <a:ext uri="{FF2B5EF4-FFF2-40B4-BE49-F238E27FC236}">
                <a16:creationId xmlns:a16="http://schemas.microsoft.com/office/drawing/2014/main" id="{97EAA4EA-4983-5142-9A09-BD58DA519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34" b="89404" l="6306" r="95796">
                        <a14:foregroundMark x1="91592" y1="51656" x2="91892" y2="56291"/>
                        <a14:foregroundMark x1="95495" y1="31126" x2="95796" y2="56291"/>
                        <a14:foregroundMark x1="95796" y1="56291" x2="95495" y2="56291"/>
                        <a14:foregroundMark x1="7808" y1="22517" x2="4505" y2="47020"/>
                        <a14:foregroundMark x1="4505" y1="47020" x2="6306" y2="72185"/>
                        <a14:foregroundMark x1="6306" y1="72185" x2="9009" y2="81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55" y="3702292"/>
            <a:ext cx="3097164" cy="14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FFDDE-B4E3-F04B-8BDB-8D7BF8868B88}"/>
              </a:ext>
            </a:extLst>
          </p:cNvPr>
          <p:cNvSpPr txBox="1"/>
          <p:nvPr/>
        </p:nvSpPr>
        <p:spPr>
          <a:xfrm>
            <a:off x="509286" y="5069711"/>
            <a:ext cx="215738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AMD+NVIDIA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31850B-71F8-F049-BB5F-60676A1D28DE}"/>
              </a:ext>
            </a:extLst>
          </p:cNvPr>
          <p:cNvSpPr txBox="1"/>
          <p:nvPr/>
        </p:nvSpPr>
        <p:spPr>
          <a:xfrm>
            <a:off x="4932746" y="3184967"/>
            <a:ext cx="190090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AMD+AMD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3CFD1-CAE7-074A-99CA-7F218942899B}"/>
              </a:ext>
            </a:extLst>
          </p:cNvPr>
          <p:cNvSpPr txBox="1"/>
          <p:nvPr/>
        </p:nvSpPr>
        <p:spPr>
          <a:xfrm>
            <a:off x="9552972" y="3777204"/>
            <a:ext cx="180690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Intel+Intel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3B63D-0456-BD40-8A46-58605BC9298D}"/>
              </a:ext>
            </a:extLst>
          </p:cNvPr>
          <p:cNvSpPr txBox="1"/>
          <p:nvPr/>
        </p:nvSpPr>
        <p:spPr>
          <a:xfrm>
            <a:off x="3773348" y="1169044"/>
            <a:ext cx="4083169" cy="369332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US DOE Office of Science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51A8F3-D0AA-B8DA-A89E-F4FAAB8822AC}"/>
              </a:ext>
            </a:extLst>
          </p:cNvPr>
          <p:cNvSpPr txBox="1"/>
          <p:nvPr/>
        </p:nvSpPr>
        <p:spPr>
          <a:xfrm>
            <a:off x="3371723" y="4941567"/>
            <a:ext cx="5594608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n-lt"/>
              </a:rPr>
              <a:t>1 Architecture (3 GPUs), 1 Integrator!</a:t>
            </a:r>
          </a:p>
        </p:txBody>
      </p:sp>
    </p:spTree>
    <p:extLst>
      <p:ext uri="{BB962C8B-B14F-4D97-AF65-F5344CB8AC3E}">
        <p14:creationId xmlns:p14="http://schemas.microsoft.com/office/powerpoint/2010/main" val="235371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6FE9-9735-234E-0B19-7EA14D5A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First-in-Class HPC Systems (Top500)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90D472-88C7-4527-420E-E141E1875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45455"/>
              </p:ext>
            </p:extLst>
          </p:nvPr>
        </p:nvGraphicFramePr>
        <p:xfrm>
          <a:off x="816864" y="1234440"/>
          <a:ext cx="10928669" cy="38404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033919">
                  <a:extLst>
                    <a:ext uri="{9D8B030D-6E8A-4147-A177-3AD203B41FA5}">
                      <a16:colId xmlns:a16="http://schemas.microsoft.com/office/drawing/2014/main" val="729205681"/>
                    </a:ext>
                  </a:extLst>
                </a:gridCol>
                <a:gridCol w="2691685">
                  <a:extLst>
                    <a:ext uri="{9D8B030D-6E8A-4147-A177-3AD203B41FA5}">
                      <a16:colId xmlns:a16="http://schemas.microsoft.com/office/drawing/2014/main" val="3692143758"/>
                    </a:ext>
                  </a:extLst>
                </a:gridCol>
                <a:gridCol w="2756078">
                  <a:extLst>
                    <a:ext uri="{9D8B030D-6E8A-4147-A177-3AD203B41FA5}">
                      <a16:colId xmlns:a16="http://schemas.microsoft.com/office/drawing/2014/main" val="2718165956"/>
                    </a:ext>
                  </a:extLst>
                </a:gridCol>
                <a:gridCol w="2446987">
                  <a:extLst>
                    <a:ext uri="{9D8B030D-6E8A-4147-A177-3AD203B41FA5}">
                      <a16:colId xmlns:a16="http://schemas.microsoft.com/office/drawing/2014/main" val="2809643234"/>
                    </a:ext>
                  </a:extLst>
                </a:gridCol>
              </a:tblGrid>
              <a:tr h="297688">
                <a:tc>
                  <a:txBody>
                    <a:bodyPr/>
                    <a:lstStyle/>
                    <a:p>
                      <a:pPr algn="ctr" fontAlgn="b"/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First Teraflop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First Petaflop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First Exaflop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32387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ctr" fontAlgn="b"/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ASCI Red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Roadrunner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Frontier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628043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Year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1997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2008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434290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Best Tech (nm)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500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65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6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92043466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Power (MW)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0.9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2.4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21.1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7776391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Efficienty (GF/W)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0.001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0.4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52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0888368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Memory (PB)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0.001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0.04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9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31031831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FPUs (K)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9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464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534,000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76702039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Foorspace (m^2)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150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557</a:t>
                      </a:r>
                      <a:endParaRPr lang="en-US" sz="28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678</a:t>
                      </a:r>
                      <a:endParaRPr lang="en-US" sz="28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560129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64AA53-833C-7AE8-8A11-51B4F390E833}"/>
              </a:ext>
            </a:extLst>
          </p:cNvPr>
          <p:cNvSpPr txBox="1"/>
          <p:nvPr/>
        </p:nvSpPr>
        <p:spPr>
          <a:xfrm>
            <a:off x="694943" y="5978647"/>
            <a:ext cx="10741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 err="1">
                <a:effectLst/>
                <a:latin typeface="HelveticaNeue Regular"/>
              </a:rPr>
              <a:t>Kogge</a:t>
            </a:r>
            <a:r>
              <a:rPr lang="en-US" b="1" i="0" u="none" strike="noStrike" dirty="0">
                <a:effectLst/>
                <a:latin typeface="HelveticaNeue Regular"/>
              </a:rPr>
              <a:t> and Dally: Frontier vs the </a:t>
            </a:r>
            <a:r>
              <a:rPr lang="en-US" b="1" i="0" u="none" strike="noStrike" dirty="0" err="1">
                <a:effectLst/>
                <a:latin typeface="HelveticaNeue Regular"/>
              </a:rPr>
              <a:t>Exascale</a:t>
            </a:r>
            <a:r>
              <a:rPr lang="en-US" b="1" i="0" u="none" strike="noStrike" dirty="0">
                <a:effectLst/>
                <a:latin typeface="HelveticaNeue Regular"/>
              </a:rPr>
              <a:t> Report + Wikipedia for ASCI Red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637080-D308-1611-7B91-8A0C8E9AE9B4}"/>
              </a:ext>
            </a:extLst>
          </p:cNvPr>
          <p:cNvGrpSpPr/>
          <p:nvPr/>
        </p:nvGrpSpPr>
        <p:grpSpPr>
          <a:xfrm>
            <a:off x="9375820" y="2601532"/>
            <a:ext cx="1249250" cy="369332"/>
            <a:chOff x="9375820" y="2601532"/>
            <a:chExt cx="1249250" cy="3693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4FB77C-AE17-A177-A1CD-E9FF5C3AEBCD}"/>
                </a:ext>
              </a:extLst>
            </p:cNvPr>
            <p:cNvSpPr txBox="1"/>
            <p:nvPr/>
          </p:nvSpPr>
          <p:spPr>
            <a:xfrm>
              <a:off x="9375820" y="2601532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10x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098F15-1ABE-524F-5644-4D97A21EB039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24D5FEE-CD02-B36C-EBF9-FB0CB42081B8}"/>
              </a:ext>
            </a:extLst>
          </p:cNvPr>
          <p:cNvGrpSpPr/>
          <p:nvPr/>
        </p:nvGrpSpPr>
        <p:grpSpPr>
          <a:xfrm>
            <a:off x="9375820" y="2999841"/>
            <a:ext cx="1249250" cy="369332"/>
            <a:chOff x="9375820" y="2601532"/>
            <a:chExt cx="1249250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EA7314-E37E-1946-B723-6A6EFAAC37AF}"/>
                </a:ext>
              </a:extLst>
            </p:cNvPr>
            <p:cNvSpPr txBox="1"/>
            <p:nvPr/>
          </p:nvSpPr>
          <p:spPr>
            <a:xfrm>
              <a:off x="9375820" y="2601532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10x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0333DEF-3B44-3DE2-4093-2B706EA11E60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1BA662-5BA8-1ABE-B2AF-0292F363E5A0}"/>
              </a:ext>
            </a:extLst>
          </p:cNvPr>
          <p:cNvGrpSpPr/>
          <p:nvPr/>
        </p:nvGrpSpPr>
        <p:grpSpPr>
          <a:xfrm>
            <a:off x="9382260" y="3429000"/>
            <a:ext cx="1249250" cy="369332"/>
            <a:chOff x="9375820" y="2601532"/>
            <a:chExt cx="1249250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91035D-8A37-0121-182B-0FA9063195EC}"/>
                </a:ext>
              </a:extLst>
            </p:cNvPr>
            <p:cNvSpPr txBox="1"/>
            <p:nvPr/>
          </p:nvSpPr>
          <p:spPr>
            <a:xfrm>
              <a:off x="9375820" y="2601532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100x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AF30B2C-644D-D6BB-C937-E4E5B31BA890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A10E0B-F2EE-EF88-5832-7325B760C545}"/>
              </a:ext>
            </a:extLst>
          </p:cNvPr>
          <p:cNvGrpSpPr/>
          <p:nvPr/>
        </p:nvGrpSpPr>
        <p:grpSpPr>
          <a:xfrm>
            <a:off x="9388700" y="3831669"/>
            <a:ext cx="1249250" cy="369332"/>
            <a:chOff x="9375820" y="2601532"/>
            <a:chExt cx="1249250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A8B763-40BB-E3EC-51BD-077221381651}"/>
                </a:ext>
              </a:extLst>
            </p:cNvPr>
            <p:cNvSpPr txBox="1"/>
            <p:nvPr/>
          </p:nvSpPr>
          <p:spPr>
            <a:xfrm>
              <a:off x="9375820" y="2601532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200x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F5B5C69-8D2B-5661-3263-1C84D52AAA2F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9A72F4-6EB8-16D7-0510-59FFE64D8753}"/>
              </a:ext>
            </a:extLst>
          </p:cNvPr>
          <p:cNvGrpSpPr/>
          <p:nvPr/>
        </p:nvGrpSpPr>
        <p:grpSpPr>
          <a:xfrm>
            <a:off x="9167500" y="4264456"/>
            <a:ext cx="1060248" cy="369332"/>
            <a:chOff x="9375820" y="2601532"/>
            <a:chExt cx="1060248" cy="3693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DCBA14-4947-1B94-D86F-7603188DB54E}"/>
                </a:ext>
              </a:extLst>
            </p:cNvPr>
            <p:cNvSpPr txBox="1"/>
            <p:nvPr/>
          </p:nvSpPr>
          <p:spPr>
            <a:xfrm>
              <a:off x="9375820" y="2601532"/>
              <a:ext cx="898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1000x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1FBE10D-4AA4-F0CB-0F61-5204AC6DDC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83670" y="2786198"/>
              <a:ext cx="252398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2A1AE-7E15-D6FA-63E3-395AC3ED86BB}"/>
              </a:ext>
            </a:extLst>
          </p:cNvPr>
          <p:cNvGrpSpPr/>
          <p:nvPr/>
        </p:nvGrpSpPr>
        <p:grpSpPr>
          <a:xfrm>
            <a:off x="9440878" y="4693615"/>
            <a:ext cx="1249250" cy="369332"/>
            <a:chOff x="9375820" y="2601532"/>
            <a:chExt cx="1249250" cy="36933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5DAAB2-0204-1FF7-CB42-A3AD69FD5720}"/>
                </a:ext>
              </a:extLst>
            </p:cNvPr>
            <p:cNvSpPr txBox="1"/>
            <p:nvPr/>
          </p:nvSpPr>
          <p:spPr>
            <a:xfrm>
              <a:off x="9375820" y="2601532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1x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D20B2AC-1881-2AE5-E7DD-A452CB5CECBE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D4B4695-9215-73E9-FEF0-AB80BB9741F0}"/>
              </a:ext>
            </a:extLst>
          </p:cNvPr>
          <p:cNvGrpSpPr/>
          <p:nvPr/>
        </p:nvGrpSpPr>
        <p:grpSpPr>
          <a:xfrm>
            <a:off x="7135005" y="2541705"/>
            <a:ext cx="1249250" cy="369332"/>
            <a:chOff x="9375820" y="2601532"/>
            <a:chExt cx="1249250" cy="3693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DAFEDB-0C3B-9828-F52A-6F82C4BB4C04}"/>
                </a:ext>
              </a:extLst>
            </p:cNvPr>
            <p:cNvSpPr txBox="1"/>
            <p:nvPr/>
          </p:nvSpPr>
          <p:spPr>
            <a:xfrm>
              <a:off x="9375820" y="2601532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10x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80791F3-110E-1FB1-D0A8-F2BDC42C72D1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E0806D7-A446-9B49-A1AF-8F58C5901EAA}"/>
              </a:ext>
            </a:extLst>
          </p:cNvPr>
          <p:cNvGrpSpPr/>
          <p:nvPr/>
        </p:nvGrpSpPr>
        <p:grpSpPr>
          <a:xfrm>
            <a:off x="7135005" y="2940014"/>
            <a:ext cx="1249250" cy="369332"/>
            <a:chOff x="9375820" y="2601532"/>
            <a:chExt cx="1249250" cy="36933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46966D6-A1DE-71BA-94FF-33D7767BECC2}"/>
                </a:ext>
              </a:extLst>
            </p:cNvPr>
            <p:cNvSpPr txBox="1"/>
            <p:nvPr/>
          </p:nvSpPr>
          <p:spPr>
            <a:xfrm>
              <a:off x="9375820" y="2601532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2x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70F4656-14BB-F109-A6A1-18D8A42C0BB2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0DF422-A463-81B1-7D43-ED4D0DE184C0}"/>
              </a:ext>
            </a:extLst>
          </p:cNvPr>
          <p:cNvGrpSpPr/>
          <p:nvPr/>
        </p:nvGrpSpPr>
        <p:grpSpPr>
          <a:xfrm>
            <a:off x="7141445" y="3369173"/>
            <a:ext cx="1249250" cy="369332"/>
            <a:chOff x="9375820" y="2601532"/>
            <a:chExt cx="1249250" cy="3693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9C1F02-03B4-A17E-DDA3-D07F5FAE7F58}"/>
                </a:ext>
              </a:extLst>
            </p:cNvPr>
            <p:cNvSpPr txBox="1"/>
            <p:nvPr/>
          </p:nvSpPr>
          <p:spPr>
            <a:xfrm>
              <a:off x="9375820" y="2601532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400x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0799C55-9EA5-C887-94FE-B557C4E70C97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F6E20B-B8C3-E507-65B7-5D41D86F5863}"/>
              </a:ext>
            </a:extLst>
          </p:cNvPr>
          <p:cNvGrpSpPr/>
          <p:nvPr/>
        </p:nvGrpSpPr>
        <p:grpSpPr>
          <a:xfrm>
            <a:off x="7147885" y="3771842"/>
            <a:ext cx="1249250" cy="369332"/>
            <a:chOff x="9375820" y="2601532"/>
            <a:chExt cx="1249250" cy="36933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3159A0E-47F7-FC36-DEFA-E4896C776E72}"/>
                </a:ext>
              </a:extLst>
            </p:cNvPr>
            <p:cNvSpPr txBox="1"/>
            <p:nvPr/>
          </p:nvSpPr>
          <p:spPr>
            <a:xfrm>
              <a:off x="9375820" y="2601532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40x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BB43785-6948-C47A-3722-E317C566200F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D46231-A3ED-86B8-FC61-24DDC945700E}"/>
              </a:ext>
            </a:extLst>
          </p:cNvPr>
          <p:cNvGrpSpPr/>
          <p:nvPr/>
        </p:nvGrpSpPr>
        <p:grpSpPr>
          <a:xfrm>
            <a:off x="7042596" y="4204629"/>
            <a:ext cx="1365898" cy="369332"/>
            <a:chOff x="9375820" y="2601532"/>
            <a:chExt cx="1365898" cy="36933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EEFC568-98B9-5730-C65F-01C3A4BC1817}"/>
                </a:ext>
              </a:extLst>
            </p:cNvPr>
            <p:cNvSpPr txBox="1"/>
            <p:nvPr/>
          </p:nvSpPr>
          <p:spPr>
            <a:xfrm>
              <a:off x="9375820" y="2601532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100x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DAA1012-2537-A0BD-61BA-232234491BA2}"/>
                </a:ext>
              </a:extLst>
            </p:cNvPr>
            <p:cNvCxnSpPr>
              <a:cxnSpLocks/>
            </p:cNvCxnSpPr>
            <p:nvPr/>
          </p:nvCxnSpPr>
          <p:spPr>
            <a:xfrm>
              <a:off x="10183670" y="2795099"/>
              <a:ext cx="558048" cy="411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9765D5-EAF1-153F-DFC6-54D29AC2CAC8}"/>
              </a:ext>
            </a:extLst>
          </p:cNvPr>
          <p:cNvGrpSpPr/>
          <p:nvPr/>
        </p:nvGrpSpPr>
        <p:grpSpPr>
          <a:xfrm>
            <a:off x="7200063" y="4633788"/>
            <a:ext cx="1249250" cy="369332"/>
            <a:chOff x="9375820" y="2601532"/>
            <a:chExt cx="1249250" cy="36933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2125154-720B-8D33-E816-FCCD1A588ECB}"/>
                </a:ext>
              </a:extLst>
            </p:cNvPr>
            <p:cNvSpPr txBox="1"/>
            <p:nvPr/>
          </p:nvSpPr>
          <p:spPr>
            <a:xfrm>
              <a:off x="9375820" y="2601532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>4x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D1B506C-8B85-CDB0-4D36-F0104933115D}"/>
                </a:ext>
              </a:extLst>
            </p:cNvPr>
            <p:cNvCxnSpPr/>
            <p:nvPr/>
          </p:nvCxnSpPr>
          <p:spPr>
            <a:xfrm>
              <a:off x="10006885" y="2781837"/>
              <a:ext cx="618185" cy="0"/>
            </a:xfrm>
            <a:prstGeom prst="line">
              <a:avLst/>
            </a:prstGeom>
            <a:ln w="28575">
              <a:solidFill>
                <a:srgbClr val="C00000"/>
              </a:solidFill>
              <a:miter lim="800000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076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676FD-A731-E11E-7A3E-AECA6F6A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Energy efficiency didn’t track technology scaling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3E2194-8475-66FF-6985-7177F3614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07" y="1999488"/>
            <a:ext cx="10685944" cy="25115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DF6A12-7F2F-F67F-77C2-769356859CBE}"/>
              </a:ext>
            </a:extLst>
          </p:cNvPr>
          <p:cNvSpPr txBox="1"/>
          <p:nvPr/>
        </p:nvSpPr>
        <p:spPr>
          <a:xfrm>
            <a:off x="1194816" y="5291328"/>
            <a:ext cx="772038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Rumors of 2nm fabs, but how much will it help?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16CBA-20FA-C68C-DB6C-0E4DEC8E337E}"/>
              </a:ext>
            </a:extLst>
          </p:cNvPr>
          <p:cNvSpPr txBox="1"/>
          <p:nvPr/>
        </p:nvSpPr>
        <p:spPr>
          <a:xfrm>
            <a:off x="1060704" y="5978647"/>
            <a:ext cx="10375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 err="1">
                <a:effectLst/>
                <a:latin typeface="HelveticaNeue Regular"/>
              </a:rPr>
              <a:t>Kogge</a:t>
            </a:r>
            <a:r>
              <a:rPr lang="en-US" b="1" i="0" u="none" strike="noStrike" dirty="0">
                <a:effectLst/>
                <a:latin typeface="HelveticaNeue Regular"/>
              </a:rPr>
              <a:t> and Dally: Frontier vs the </a:t>
            </a:r>
            <a:r>
              <a:rPr lang="en-US" b="1" i="0" u="none" strike="noStrike" dirty="0" err="1">
                <a:effectLst/>
                <a:latin typeface="HelveticaNeue Regular"/>
              </a:rPr>
              <a:t>Exascale</a:t>
            </a:r>
            <a:r>
              <a:rPr lang="en-US" b="1" i="0" u="none" strike="noStrike" dirty="0">
                <a:effectLst/>
                <a:latin typeface="HelveticaNeue Regular"/>
              </a:rPr>
              <a:t> Report: Why so long? and Are We Really There Yet?</a:t>
            </a:r>
          </a:p>
        </p:txBody>
      </p:sp>
    </p:spTree>
    <p:extLst>
      <p:ext uri="{BB962C8B-B14F-4D97-AF65-F5344CB8AC3E}">
        <p14:creationId xmlns:p14="http://schemas.microsoft.com/office/powerpoint/2010/main" val="53870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7" y="166388"/>
            <a:ext cx="10903159" cy="829431"/>
          </a:xfrm>
        </p:spPr>
        <p:txBody>
          <a:bodyPr/>
          <a:lstStyle/>
          <a:p>
            <a:r>
              <a:rPr lang="en-US" sz="3200" dirty="0"/>
              <a:t>Post-</a:t>
            </a:r>
            <a:r>
              <a:rPr lang="en-US" sz="3200" dirty="0" err="1"/>
              <a:t>Exascale</a:t>
            </a:r>
            <a:r>
              <a:rPr lang="en-US" sz="3200" dirty="0"/>
              <a:t> Architecture Plans 2024 (Strawperson-v0)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5692AF-1E74-1546-9B04-DCEE899DC414}"/>
              </a:ext>
            </a:extLst>
          </p:cNvPr>
          <p:cNvSpPr txBox="1"/>
          <p:nvPr/>
        </p:nvSpPr>
        <p:spPr>
          <a:xfrm>
            <a:off x="4923934" y="4952750"/>
            <a:ext cx="234413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Specialized for 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10AD6-93E0-C941-9B7A-A8460A80C549}"/>
              </a:ext>
            </a:extLst>
          </p:cNvPr>
          <p:cNvSpPr txBox="1"/>
          <p:nvPr/>
        </p:nvSpPr>
        <p:spPr>
          <a:xfrm>
            <a:off x="9039641" y="4884295"/>
            <a:ext cx="2595038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Specialized for Simulation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D30AC-B3D1-184A-90CC-84F19CA6ECDF}"/>
              </a:ext>
            </a:extLst>
          </p:cNvPr>
          <p:cNvSpPr txBox="1"/>
          <p:nvPr/>
        </p:nvSpPr>
        <p:spPr>
          <a:xfrm>
            <a:off x="623407" y="5240955"/>
            <a:ext cx="23441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GPUs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82A0ED-9BCD-16EC-62BD-ED32167E9EBF}"/>
              </a:ext>
            </a:extLst>
          </p:cNvPr>
          <p:cNvSpPr txBox="1"/>
          <p:nvPr/>
        </p:nvSpPr>
        <p:spPr>
          <a:xfrm>
            <a:off x="546265" y="1365662"/>
            <a:ext cx="9935733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 err="1">
                <a:latin typeface="+mn-lt"/>
              </a:rPr>
              <a:t>Exascale</a:t>
            </a:r>
            <a:r>
              <a:rPr lang="en-US" sz="2400" b="1" dirty="0">
                <a:latin typeface="+mn-lt"/>
              </a:rPr>
              <a:t> X 2x more energy X 500x more Performance per Joule 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A17D10-258F-BA76-6571-144EAE23E53C}"/>
              </a:ext>
            </a:extLst>
          </p:cNvPr>
          <p:cNvSpPr txBox="1"/>
          <p:nvPr/>
        </p:nvSpPr>
        <p:spPr>
          <a:xfrm>
            <a:off x="2327038" y="5865949"/>
            <a:ext cx="2817986" cy="590931"/>
          </a:xfrm>
          <a:prstGeom prst="rect">
            <a:avLst/>
          </a:prstGeom>
          <a:solidFill>
            <a:srgbClr val="0082C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latin typeface="+mn-lt"/>
              </a:rPr>
              <a:t>Influenced to make AI better (e.g., sparsity)?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BE8AE6-2D85-0C62-163F-B2E5EC5ACBDE}"/>
              </a:ext>
            </a:extLst>
          </p:cNvPr>
          <p:cNvSpPr txBox="1"/>
          <p:nvPr/>
        </p:nvSpPr>
        <p:spPr>
          <a:xfrm>
            <a:off x="8753856" y="6239510"/>
            <a:ext cx="3206496" cy="341632"/>
          </a:xfrm>
          <a:prstGeom prst="rect">
            <a:avLst/>
          </a:prstGeom>
          <a:solidFill>
            <a:srgbClr val="0082C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latin typeface="+mn-lt"/>
              </a:rPr>
              <a:t>Designed by “us”…?</a:t>
            </a:r>
          </a:p>
        </p:txBody>
      </p:sp>
    </p:spTree>
    <p:extLst>
      <p:ext uri="{BB962C8B-B14F-4D97-AF65-F5344CB8AC3E}">
        <p14:creationId xmlns:p14="http://schemas.microsoft.com/office/powerpoint/2010/main" val="41132638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30AE4B94-1EEB-92A9-960E-285E4707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825" y="584673"/>
            <a:ext cx="704701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4F812D-AF88-4F15-F614-CE37D5B4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Exponential?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314B51-CDD9-B6FA-982B-A293614C435C}"/>
              </a:ext>
            </a:extLst>
          </p:cNvPr>
          <p:cNvSpPr txBox="1"/>
          <p:nvPr/>
        </p:nvSpPr>
        <p:spPr>
          <a:xfrm>
            <a:off x="660456" y="590399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effectLst/>
                <a:latin typeface="TwitterChirp"/>
              </a:rPr>
              <a:t>Jensen Huang's Nvidia GTC Keynote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2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D202D-7CD6-BC4D-9D9B-F5E2585811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90" b="3621"/>
          <a:stretch/>
        </p:blipFill>
        <p:spPr>
          <a:xfrm>
            <a:off x="0" y="918780"/>
            <a:ext cx="12192000" cy="59392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60AC626-4276-6A41-867D-78A0D2B0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93" y="274222"/>
            <a:ext cx="11349435" cy="687249"/>
          </a:xfrm>
        </p:spPr>
        <p:txBody>
          <a:bodyPr/>
          <a:lstStyle/>
          <a:p>
            <a:r>
              <a:rPr lang="en-US" sz="3200" dirty="0"/>
              <a:t>Specialization: Is deep learning the only application?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737437-5353-55E9-DD2C-2B73B8BD8591}"/>
              </a:ext>
            </a:extLst>
          </p:cNvPr>
          <p:cNvSpPr txBox="1"/>
          <p:nvPr/>
        </p:nvSpPr>
        <p:spPr>
          <a:xfrm>
            <a:off x="498764" y="5905152"/>
            <a:ext cx="10509608" cy="4247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Remember when the </a:t>
            </a:r>
            <a:r>
              <a:rPr lang="en-US" sz="2400" dirty="0" err="1">
                <a:latin typeface="+mn-lt"/>
              </a:rPr>
              <a:t>Linpack</a:t>
            </a:r>
            <a:r>
              <a:rPr lang="en-US" sz="2400" dirty="0">
                <a:latin typeface="+mn-lt"/>
              </a:rPr>
              <a:t> Benchmark represented scientific computing?</a:t>
            </a:r>
          </a:p>
        </p:txBody>
      </p:sp>
    </p:spTree>
    <p:extLst>
      <p:ext uri="{BB962C8B-B14F-4D97-AF65-F5344CB8AC3E}">
        <p14:creationId xmlns:p14="http://schemas.microsoft.com/office/powerpoint/2010/main" val="331524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0FC8-0163-5269-9142-7A4EB774B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/>
          <a:lstStyle/>
          <a:p>
            <a:r>
              <a:rPr lang="en-US" b="1" dirty="0"/>
              <a:t>Everyone is Making AI Chips…Not everyone is selling them!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1395300-C85F-16E7-3B87-015AC71326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274002"/>
              </p:ext>
            </p:extLst>
          </p:nvPr>
        </p:nvGraphicFramePr>
        <p:xfrm>
          <a:off x="476411" y="3779550"/>
          <a:ext cx="4376737" cy="228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76737">
                  <a:extLst>
                    <a:ext uri="{9D8B030D-6E8A-4147-A177-3AD203B41FA5}">
                      <a16:colId xmlns:a16="http://schemas.microsoft.com/office/drawing/2014/main" val="630895573"/>
                    </a:ext>
                  </a:extLst>
                </a:gridCol>
              </a:tblGrid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Facebook + 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46534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Amazon (Echo, Oculus)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83516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Google (TPU, Pixel)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26087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Apple (SoCs)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01605"/>
                  </a:ext>
                </a:extLst>
              </a:tr>
              <a:tr h="382835">
                <a:tc>
                  <a:txBody>
                    <a:bodyPr/>
                    <a:lstStyle/>
                    <a:p>
                      <a:r>
                        <a:rPr lang="en-US" sz="2400" dirty="0"/>
                        <a:t>Microsoft (“AI chip”)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958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BDE9765-AF0C-6F7A-428F-50344698629D}"/>
              </a:ext>
            </a:extLst>
          </p:cNvPr>
          <p:cNvSpPr txBox="1"/>
          <p:nvPr/>
        </p:nvSpPr>
        <p:spPr>
          <a:xfrm>
            <a:off x="5165766" y="5465385"/>
            <a:ext cx="66833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effectLst/>
                <a:latin typeface="Helvetica" pitchFamily="2" charset="0"/>
              </a:rPr>
              <a:t>Graphcore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Nervana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i="1" dirty="0" err="1">
                <a:effectLst/>
                <a:latin typeface="Helvetica" pitchFamily="2" charset="0"/>
              </a:rPr>
              <a:t>Cerebras</a:t>
            </a:r>
            <a:r>
              <a:rPr lang="en-US" i="1" dirty="0">
                <a:effectLst/>
                <a:latin typeface="Helvetica" pitchFamily="2" charset="0"/>
              </a:rPr>
              <a:t>, Wave Computing, Horizon Robotics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Cambricon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DeePhi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>
                <a:effectLst/>
                <a:latin typeface="Helvetica" pitchFamily="2" charset="0"/>
              </a:rPr>
              <a:t>Esperanto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SambaNova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Eyeriss</a:t>
            </a:r>
            <a:r>
              <a:rPr lang="en-US" i="1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Tenstorrent</a:t>
            </a:r>
            <a:r>
              <a:rPr lang="en-US" i="1" dirty="0">
                <a:latin typeface="Helvetica" pitchFamily="2" charset="0"/>
              </a:rPr>
              <a:t>, </a:t>
            </a:r>
            <a:r>
              <a:rPr lang="en-US" i="1" dirty="0">
                <a:effectLst/>
                <a:latin typeface="Helvetica" pitchFamily="2" charset="0"/>
              </a:rPr>
              <a:t>Mythic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ThinkForce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Groq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Lightmatter</a:t>
            </a:r>
            <a:endParaRPr lang="en-US" dirty="0">
              <a:effectLst/>
              <a:latin typeface="Helvetica" pitchFamily="2" charset="0"/>
            </a:endParaRP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8AC55F26-F9BF-6D3A-750A-E71AC10E6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505108"/>
              </p:ext>
            </p:extLst>
          </p:nvPr>
        </p:nvGraphicFramePr>
        <p:xfrm>
          <a:off x="429461" y="1493551"/>
          <a:ext cx="1708097" cy="19354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8097">
                  <a:extLst>
                    <a:ext uri="{9D8B030D-6E8A-4147-A177-3AD203B41FA5}">
                      <a16:colId xmlns:a16="http://schemas.microsoft.com/office/drawing/2014/main" val="630895573"/>
                    </a:ext>
                  </a:extLst>
                </a:gridCol>
              </a:tblGrid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NVIDIA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46534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AMD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83516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26087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IBM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5836"/>
                  </a:ext>
                </a:extLst>
              </a:tr>
            </a:tbl>
          </a:graphicData>
        </a:graphic>
      </p:graphicFrame>
      <p:pic>
        <p:nvPicPr>
          <p:cNvPr id="10242" name="Picture 2" descr="Image shows the fundings of leading AI chip startups. According to recent data SambaNova has funding over 1 billion USD. It is followed by Cerebras Systems and Graphcore.">
            <a:extLst>
              <a:ext uri="{FF2B5EF4-FFF2-40B4-BE49-F238E27FC236}">
                <a16:creationId xmlns:a16="http://schemas.microsoft.com/office/drawing/2014/main" id="{CAF55AF3-D6BD-3F4F-E642-60BFA7A5E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686" y="1326600"/>
            <a:ext cx="6241027" cy="399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78EA26-5577-91C9-1739-6A0127D59113}"/>
              </a:ext>
            </a:extLst>
          </p:cNvPr>
          <p:cNvSpPr txBox="1"/>
          <p:nvPr/>
        </p:nvSpPr>
        <p:spPr>
          <a:xfrm>
            <a:off x="2137558" y="1493551"/>
            <a:ext cx="19238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Traditional chip makers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A02BE-3D85-5020-6C67-7CF40AB68723}"/>
              </a:ext>
            </a:extLst>
          </p:cNvPr>
          <p:cNvSpPr txBox="1"/>
          <p:nvPr/>
        </p:nvSpPr>
        <p:spPr>
          <a:xfrm>
            <a:off x="3062856" y="3078450"/>
            <a:ext cx="19238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“Software” companies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AA336-3527-2E73-05CC-5F5156A6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C3535-C08D-C1C3-2154-0FAA39C56D01}"/>
              </a:ext>
            </a:extLst>
          </p:cNvPr>
          <p:cNvSpPr txBox="1"/>
          <p:nvPr/>
        </p:nvSpPr>
        <p:spPr>
          <a:xfrm>
            <a:off x="7630428" y="866311"/>
            <a:ext cx="175400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Startups</a:t>
            </a:r>
          </a:p>
        </p:txBody>
      </p:sp>
    </p:spTree>
    <p:extLst>
      <p:ext uri="{BB962C8B-B14F-4D97-AF65-F5344CB8AC3E}">
        <p14:creationId xmlns:p14="http://schemas.microsoft.com/office/powerpoint/2010/main" val="362997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0D82A3-3D26-74B8-433F-05ECD7B2231F}"/>
              </a:ext>
            </a:extLst>
          </p:cNvPr>
          <p:cNvSpPr/>
          <p:nvPr/>
        </p:nvSpPr>
        <p:spPr>
          <a:xfrm>
            <a:off x="7761513" y="1045028"/>
            <a:ext cx="3940629" cy="4767943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</a:rPr>
              <a:t>Chiplets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5E796E-B651-A34F-3292-02933EC4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Specialization for the masses? </a:t>
            </a:r>
          </a:p>
        </p:txBody>
      </p:sp>
      <p:pic>
        <p:nvPicPr>
          <p:cNvPr id="12290" name="Picture 2" descr="Understanding RISC-V Architecture and Why it could be a Replacement for ARM">
            <a:extLst>
              <a:ext uri="{FF2B5EF4-FFF2-40B4-BE49-F238E27FC236}">
                <a16:creationId xmlns:a16="http://schemas.microsoft.com/office/drawing/2014/main" id="{07DA4251-2E80-9F26-8E52-6CA6CD063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1" y="1042786"/>
            <a:ext cx="7158641" cy="477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nnovative Interconnects: The Future of Chiplet-based Processors? - News">
            <a:extLst>
              <a:ext uri="{FF2B5EF4-FFF2-40B4-BE49-F238E27FC236}">
                <a16:creationId xmlns:a16="http://schemas.microsoft.com/office/drawing/2014/main" id="{719FF912-D600-3759-B31E-CCE4C5FE7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70" y="2596239"/>
            <a:ext cx="31115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8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 anchor="ctr"/>
          <a:lstStyle/>
          <a:p>
            <a:r>
              <a:rPr lang="en-US" dirty="0"/>
              <a:t>Technology and Marketplace: Radically Different than 2008!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CC935D-6323-4663-9890-923FD9904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388" y="1871709"/>
            <a:ext cx="5901167" cy="1980717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Beat them</a:t>
            </a:r>
          </a:p>
          <a:p>
            <a:pPr lvl="1"/>
            <a:r>
              <a:rPr lang="en-US" sz="2400" dirty="0"/>
              <a:t>Design processors for science</a:t>
            </a:r>
          </a:p>
          <a:p>
            <a:pPr marL="342900" lvl="1" indent="0">
              <a:buNone/>
            </a:pPr>
            <a:r>
              <a:rPr lang="en-US" sz="2400" i="1" dirty="0"/>
              <a:t>    More Co-Design and </a:t>
            </a:r>
          </a:p>
          <a:p>
            <a:pPr marL="342900" lvl="1" indent="0">
              <a:buNone/>
            </a:pPr>
            <a:r>
              <a:rPr lang="en-US" sz="2400" i="1" dirty="0"/>
              <a:t>     don’t forget the math and software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EF0438A-FE25-EF8D-E0AC-BD2296B8A6A3}"/>
              </a:ext>
            </a:extLst>
          </p:cNvPr>
          <p:cNvSpPr txBox="1">
            <a:spLocks/>
          </p:cNvSpPr>
          <p:nvPr/>
        </p:nvSpPr>
        <p:spPr bwMode="auto">
          <a:xfrm>
            <a:off x="713387" y="4580630"/>
            <a:ext cx="5901167" cy="1980717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Join them</a:t>
            </a:r>
          </a:p>
          <a:p>
            <a:pPr lvl="1"/>
            <a:r>
              <a:rPr lang="en-US" sz="2400" dirty="0"/>
              <a:t>Leverage AI Hardware</a:t>
            </a:r>
          </a:p>
          <a:p>
            <a:pPr marL="342900" lvl="1" indent="0">
              <a:buNone/>
            </a:pPr>
            <a:r>
              <a:rPr lang="en-US" sz="2400" dirty="0"/>
              <a:t>      </a:t>
            </a:r>
            <a:r>
              <a:rPr lang="en-US" sz="2400" i="1" dirty="0"/>
              <a:t>for AI in Science </a:t>
            </a:r>
          </a:p>
          <a:p>
            <a:pPr marL="342900" lvl="1" indent="0">
              <a:buNone/>
            </a:pPr>
            <a:r>
              <a:rPr lang="en-US" sz="2400" i="1" dirty="0"/>
              <a:t>         and Simulation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0CA75-7B07-C87C-6B1D-9670DC159AB5}"/>
              </a:ext>
            </a:extLst>
          </p:cNvPr>
          <p:cNvSpPr txBox="1"/>
          <p:nvPr/>
        </p:nvSpPr>
        <p:spPr>
          <a:xfrm>
            <a:off x="783772" y="1072400"/>
            <a:ext cx="9789796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What’s a post-</a:t>
            </a:r>
            <a:r>
              <a:rPr lang="en-US" sz="2800" dirty="0" err="1">
                <a:latin typeface="+mn-lt"/>
              </a:rPr>
              <a:t>Exascale</a:t>
            </a:r>
            <a:r>
              <a:rPr lang="en-US" sz="2800" dirty="0">
                <a:latin typeface="+mn-lt"/>
              </a:rPr>
              <a:t> strategy for the science community?</a:t>
            </a:r>
          </a:p>
        </p:txBody>
      </p:sp>
      <p:pic>
        <p:nvPicPr>
          <p:cNvPr id="13314" name="Picture 2" descr="Soccer adds La Tech transfer - Mean Green Athletics - GoMeanGreen.com">
            <a:extLst>
              <a:ext uri="{FF2B5EF4-FFF2-40B4-BE49-F238E27FC236}">
                <a16:creationId xmlns:a16="http://schemas.microsoft.com/office/drawing/2014/main" id="{45E88F18-85A7-CC5C-AFE2-8214F930A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556" y="1871204"/>
            <a:ext cx="4963886" cy="469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C66AEC-CA24-BD9F-FA31-BBA730E3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Post </a:t>
            </a:r>
            <a:r>
              <a:rPr lang="en-US" dirty="0" err="1"/>
              <a:t>Exascale</a:t>
            </a:r>
            <a:r>
              <a:rPr lang="en-US" dirty="0"/>
              <a:t> Computing: Not Business at Usual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B48E348-838F-3929-238E-EF34ECD30C38}"/>
              </a:ext>
            </a:extLst>
          </p:cNvPr>
          <p:cNvGraphicFramePr/>
          <p:nvPr/>
        </p:nvGraphicFramePr>
        <p:xfrm>
          <a:off x="0" y="1295558"/>
          <a:ext cx="11340935" cy="4375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31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ORNL">
  <a:themeElements>
    <a:clrScheme name="ECP 190214">
      <a:dk1>
        <a:sysClr val="windowText" lastClr="000000"/>
      </a:dk1>
      <a:lt1>
        <a:sysClr val="window" lastClr="FFFFFF"/>
      </a:lt1>
      <a:dk2>
        <a:srgbClr val="266092"/>
      </a:dk2>
      <a:lt2>
        <a:srgbClr val="FFFFFF"/>
      </a:lt2>
      <a:accent1>
        <a:srgbClr val="206C9E"/>
      </a:accent1>
      <a:accent2>
        <a:srgbClr val="84B641"/>
      </a:accent2>
      <a:accent3>
        <a:srgbClr val="1CA9C0"/>
      </a:accent3>
      <a:accent4>
        <a:srgbClr val="D33139"/>
      </a:accent4>
      <a:accent5>
        <a:srgbClr val="C8970C"/>
      </a:accent5>
      <a:accent6>
        <a:srgbClr val="5157A1"/>
      </a:accent6>
      <a:hlink>
        <a:srgbClr val="A03123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50000"/>
            </a:schemeClr>
          </a:solidFill>
          <a:miter lim="800000"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0000"/>
          </a:lnSpc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P template 16x9 190214" id="{A02F64FE-5291-4ACC-9EF5-3317EB1D1396}" vid="{2E02C1B1-FBEC-4689-AC9A-55943F7255E3}"/>
    </a:ext>
  </a:extLst>
</a:theme>
</file>

<file path=ppt/theme/theme2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1EA58D2CA0E48989F3091C39E8904" ma:contentTypeVersion="1" ma:contentTypeDescription="Create a new document." ma:contentTypeScope="" ma:versionID="b5692e278ce0d8e8cf8f2fe6625cfb46">
  <xsd:schema xmlns:xsd="http://www.w3.org/2001/XMLSchema" xmlns:xs="http://www.w3.org/2001/XMLSchema" xmlns:p="http://schemas.microsoft.com/office/2006/metadata/properties" xmlns:ns2="ccd827ec-57f4-43ef-93e4-a777ee610c4c" targetNamespace="http://schemas.microsoft.com/office/2006/metadata/properties" ma:root="true" ma:fieldsID="879a0f4fe8a5a74e021d85629465c2dd" ns2:_="">
    <xsd:import namespace="ccd827ec-57f4-43ef-93e4-a777ee610c4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d827ec-57f4-43ef-93e4-a777ee610c4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4FB6BD-000C-41AF-9DE8-4264F777F3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1D0241-BFA3-417C-AEC5-840497CB9F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d827ec-57f4-43ef-93e4-a777ee610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A20C22-D077-412B-81BA-8B2541026FAD}">
  <ds:schemaRefs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cd827ec-57f4-43ef-93e4-a777ee610c4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1572</Words>
  <Application>Microsoft Macintosh PowerPoint</Application>
  <PresentationFormat>Widescreen</PresentationFormat>
  <Paragraphs>372</Paragraphs>
  <Slides>47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3" baseType="lpstr">
      <vt:lpstr>Arial</vt:lpstr>
      <vt:lpstr>Arial Black</vt:lpstr>
      <vt:lpstr>arvo</vt:lpstr>
      <vt:lpstr>atlas-black</vt:lpstr>
      <vt:lpstr>Calibri</vt:lpstr>
      <vt:lpstr>Cambria Math</vt:lpstr>
      <vt:lpstr>Century Gothic</vt:lpstr>
      <vt:lpstr>Harding</vt:lpstr>
      <vt:lpstr>Helvetica</vt:lpstr>
      <vt:lpstr>Helvetica Neue Condensed Bold</vt:lpstr>
      <vt:lpstr>HelveticaNeue Regular</vt:lpstr>
      <vt:lpstr>Kumbh Sans</vt:lpstr>
      <vt:lpstr>Segoe UI</vt:lpstr>
      <vt:lpstr>TwitterChirp</vt:lpstr>
      <vt:lpstr>Verdana</vt:lpstr>
      <vt:lpstr>1_ORNL</vt:lpstr>
      <vt:lpstr>PowerPoint Presentation</vt:lpstr>
      <vt:lpstr>PowerPoint Presentation</vt:lpstr>
      <vt:lpstr>Post-Exascale Computing</vt:lpstr>
      <vt:lpstr>Continue to Rethink Applications</vt:lpstr>
      <vt:lpstr>Scientific Computing Circa 2007</vt:lpstr>
      <vt:lpstr>New demands for HPC in Science</vt:lpstr>
      <vt:lpstr>Digital Twins</vt:lpstr>
      <vt:lpstr>Prediction of Atlas computing +$1B</vt:lpstr>
      <vt:lpstr>PowerPoint Presentation</vt:lpstr>
      <vt:lpstr>Machine Learning Drives Computational Demand</vt:lpstr>
      <vt:lpstr>PowerPoint Presentation</vt:lpstr>
      <vt:lpstr>PowerPoint Presentation</vt:lpstr>
      <vt:lpstr>Analytics vs. Simulation Kernels: </vt:lpstr>
      <vt:lpstr>Weak Scaling has Diminishing Returns</vt:lpstr>
      <vt:lpstr>Strong and weak scaling</vt:lpstr>
      <vt:lpstr>There is and always will be…   an insatiable demand for computing in science.  Parallelism may be increasingly difficult to uncover.  </vt:lpstr>
      <vt:lpstr>Post-Exascale Computing</vt:lpstr>
      <vt:lpstr>Disruptions</vt:lpstr>
      <vt:lpstr>AI for Science</vt:lpstr>
      <vt:lpstr>Analyze Simulations to Find Hurricanes</vt:lpstr>
      <vt:lpstr>Precision: like adding 4,000 extra tons of detectors! </vt:lpstr>
      <vt:lpstr>Design with Physical Laws </vt:lpstr>
      <vt:lpstr>Automation in Self-Driving Laboratories</vt:lpstr>
      <vt:lpstr>Five Stages of AI</vt:lpstr>
      <vt:lpstr>AI in Science</vt:lpstr>
      <vt:lpstr>Exciting Progress … But we don’t yet have the IC Transitor</vt:lpstr>
      <vt:lpstr>PowerPoint Presentation</vt:lpstr>
      <vt:lpstr>Lessons Learned from Clouds</vt:lpstr>
      <vt:lpstr>Follow the money, understand the implications</vt:lpstr>
      <vt:lpstr>HPC community has always punched above its weight</vt:lpstr>
      <vt:lpstr>Post-Exascale Computing</vt:lpstr>
      <vt:lpstr>PowerPoint Presentation</vt:lpstr>
      <vt:lpstr>PowerPoint Presentation</vt:lpstr>
      <vt:lpstr>PowerPoint Presentation</vt:lpstr>
      <vt:lpstr>Dennard Scaling is Long Dead; Moore’s Law Will Follow</vt:lpstr>
      <vt:lpstr>Performance Programming pre 2005</vt:lpstr>
      <vt:lpstr>Exascale Architecture Plans (2008)</vt:lpstr>
      <vt:lpstr>Exascale Era Architectures (US DOE Office of Science)</vt:lpstr>
      <vt:lpstr>First-in-Class HPC Systems (Top500)</vt:lpstr>
      <vt:lpstr>Energy efficiency didn’t track technology scaling</vt:lpstr>
      <vt:lpstr>Post-Exascale Architecture Plans 2024 (Strawperson-v0)</vt:lpstr>
      <vt:lpstr>Another Exponential?</vt:lpstr>
      <vt:lpstr>Specialization: Is deep learning the only application?</vt:lpstr>
      <vt:lpstr>Everyone is Making AI Chips…Not everyone is selling them!</vt:lpstr>
      <vt:lpstr>Specialization for the masses? </vt:lpstr>
      <vt:lpstr>Technology and Marketplace: Radically Different than 2008!</vt:lpstr>
      <vt:lpstr>Post Exascale Computing: Not Business at Usual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cp:lastPrinted>2019-06-25T02:25:24Z</cp:lastPrinted>
  <dcterms:created xsi:type="dcterms:W3CDTF">2018-10-25T20:34:01Z</dcterms:created>
  <dcterms:modified xsi:type="dcterms:W3CDTF">2024-05-13T05:28:59Z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0x0101003221EA58D2CA0E48989F3091C39E8904</vt:lpwstr>
  </property>
</Properties>
</file>